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2" r:id="rId4"/>
    <p:sldId id="258" r:id="rId5"/>
    <p:sldId id="273" r:id="rId6"/>
    <p:sldId id="259" r:id="rId7"/>
    <p:sldId id="260" r:id="rId8"/>
    <p:sldId id="261" r:id="rId9"/>
    <p:sldId id="274" r:id="rId10"/>
    <p:sldId id="263" r:id="rId11"/>
    <p:sldId id="264" r:id="rId12"/>
    <p:sldId id="27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B3BA-BD6F-45B3-8E07-D8CAE205A44D}" type="datetimeFigureOut">
              <a:rPr lang="zh-CN" altLang="en-US" smtClean="0"/>
              <a:t>2011/7/12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4388-42DA-448A-A493-187F15AF54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94388-42DA-448A-A493-187F15AF541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87B6A16-A413-4D61-A16B-DA5CF20B8FB3}" type="datetimeFigureOut">
              <a:rPr lang="zh-CN" altLang="en-US" smtClean="0"/>
              <a:pPr/>
              <a:t>2011/7/12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5AF043B-EB19-49A8-BA28-87EC4A4235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058152" cy="2255843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 smtClean="0">
                <a:latin typeface="+mn-ea"/>
                <a:ea typeface="+mn-ea"/>
              </a:rPr>
              <a:t>基于保险会计新准则下</a:t>
            </a:r>
            <a:r>
              <a:rPr lang="zh-CN" altLang="en-US" sz="4900" b="1" dirty="0" smtClean="0">
                <a:latin typeface="+mn-ea"/>
                <a:ea typeface="+mn-ea"/>
              </a:rPr>
              <a:t>的</a:t>
            </a:r>
            <a:r>
              <a:rPr lang="en-US" altLang="zh-CN" sz="4900" b="1" dirty="0" smtClean="0">
                <a:latin typeface="+mn-ea"/>
                <a:ea typeface="+mn-ea"/>
              </a:rPr>
              <a:t/>
            </a:r>
            <a:br>
              <a:rPr lang="en-US" altLang="zh-CN" sz="4900" b="1" dirty="0" smtClean="0">
                <a:latin typeface="+mn-ea"/>
                <a:ea typeface="+mn-ea"/>
              </a:rPr>
            </a:br>
            <a:r>
              <a:rPr lang="zh-CN" altLang="en-US" sz="4900" b="1" dirty="0" smtClean="0">
                <a:latin typeface="+mn-ea"/>
                <a:ea typeface="+mn-ea"/>
              </a:rPr>
              <a:t>寿险</a:t>
            </a:r>
            <a:r>
              <a:rPr lang="zh-CN" altLang="en-US" sz="4900" b="1" dirty="0" smtClean="0">
                <a:latin typeface="+mn-ea"/>
                <a:ea typeface="+mn-ea"/>
              </a:rPr>
              <a:t>合同负债计量的几个问题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8926" y="4000504"/>
            <a:ext cx="5386154" cy="1598113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altLang="zh-CN" dirty="0" smtClean="0"/>
              <a:t>   </a:t>
            </a:r>
          </a:p>
          <a:p>
            <a:pPr algn="l"/>
            <a:r>
              <a:rPr lang="en-US" altLang="zh-CN" sz="4500" dirty="0" smtClean="0"/>
              <a:t>                          </a:t>
            </a:r>
            <a:r>
              <a:rPr lang="zh-CN" altLang="en-US" sz="4500" dirty="0" smtClean="0"/>
              <a:t>报告人：初立苹</a:t>
            </a:r>
            <a:endParaRPr lang="en-US" altLang="zh-CN" sz="4500" dirty="0" smtClean="0"/>
          </a:p>
          <a:p>
            <a:pPr algn="l"/>
            <a:r>
              <a:rPr lang="en-US" altLang="zh-CN" sz="4500" dirty="0" smtClean="0"/>
              <a:t>                           </a:t>
            </a:r>
          </a:p>
          <a:p>
            <a:pPr algn="l"/>
            <a:r>
              <a:rPr lang="zh-CN" altLang="en-US" sz="4500" dirty="0" smtClean="0"/>
              <a:t>                              上海财经大学</a:t>
            </a:r>
            <a:endParaRPr lang="zh-CN" alt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572528" cy="1857388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 smtClean="0">
                <a:latin typeface="+mn-ea"/>
                <a:ea typeface="+mn-ea"/>
              </a:rPr>
              <a:t>四、对规范我国寿险合同</a:t>
            </a:r>
            <a:r>
              <a:rPr lang="zh-CN" altLang="en-US" sz="4900" b="1" dirty="0" smtClean="0">
                <a:latin typeface="+mn-ea"/>
                <a:ea typeface="+mn-ea"/>
              </a:rPr>
              <a:t>负债</a:t>
            </a:r>
            <a:r>
              <a:rPr lang="en-US" altLang="zh-CN" sz="4900" b="1" dirty="0" smtClean="0">
                <a:latin typeface="+mn-ea"/>
                <a:ea typeface="+mn-ea"/>
              </a:rPr>
              <a:t/>
            </a:r>
            <a:br>
              <a:rPr lang="en-US" altLang="zh-CN" sz="4900" b="1" dirty="0" smtClean="0">
                <a:latin typeface="+mn-ea"/>
                <a:ea typeface="+mn-ea"/>
              </a:rPr>
            </a:br>
            <a:r>
              <a:rPr lang="en-US" altLang="zh-CN" sz="4900" b="1" dirty="0" smtClean="0">
                <a:latin typeface="+mn-ea"/>
                <a:ea typeface="+mn-ea"/>
              </a:rPr>
              <a:t> </a:t>
            </a:r>
            <a:r>
              <a:rPr lang="en-US" altLang="zh-CN" sz="4900" b="1" dirty="0" smtClean="0">
                <a:latin typeface="+mn-ea"/>
                <a:ea typeface="+mn-ea"/>
              </a:rPr>
              <a:t>   </a:t>
            </a:r>
            <a:r>
              <a:rPr lang="zh-CN" altLang="en-US" sz="4900" b="1" dirty="0" smtClean="0">
                <a:latin typeface="+mn-ea"/>
                <a:ea typeface="+mn-ea"/>
              </a:rPr>
              <a:t>计量</a:t>
            </a:r>
            <a:r>
              <a:rPr lang="zh-CN" altLang="en-US" sz="4900" b="1" dirty="0" smtClean="0">
                <a:latin typeface="+mn-ea"/>
                <a:ea typeface="+mn-ea"/>
              </a:rPr>
              <a:t>的有关思考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3214686"/>
            <a:ext cx="8229600" cy="4525963"/>
          </a:xfrm>
        </p:spPr>
        <p:txBody>
          <a:bodyPr/>
          <a:lstStyle/>
          <a:p>
            <a:r>
              <a:rPr lang="zh-CN" altLang="en-US" sz="4000" dirty="0" smtClean="0">
                <a:latin typeface="+mn-ea"/>
              </a:rPr>
              <a:t>（一）密切跟踪国际保险会计（特别是寿险会计）的动态走向，彻底采用资产负债</a:t>
            </a:r>
            <a:r>
              <a:rPr lang="zh-CN" altLang="en-US" sz="4000" dirty="0" smtClean="0">
                <a:latin typeface="+mn-ea"/>
              </a:rPr>
              <a:t>法的</a:t>
            </a:r>
            <a:r>
              <a:rPr lang="zh-CN" altLang="en-US" sz="4000" dirty="0" smtClean="0">
                <a:latin typeface="+mn-ea"/>
              </a:rPr>
              <a:t>计量</a:t>
            </a:r>
            <a:r>
              <a:rPr lang="zh-CN" altLang="en-US" sz="4000" dirty="0" smtClean="0">
                <a:latin typeface="+mn-ea"/>
              </a:rPr>
              <a:t>模式</a:t>
            </a:r>
            <a:endParaRPr lang="en-US" altLang="zh-CN" sz="4000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（二）积极参与国际保险合同（特别是寿险合同）负债计量属性的探讨，争取实现全面采用公允价值计量属性</a:t>
            </a:r>
          </a:p>
          <a:p>
            <a:r>
              <a:rPr lang="zh-CN" altLang="en-US" sz="4000" dirty="0" smtClean="0"/>
              <a:t>（三）借鉴其他国家的宝贵经验，充分利用所有信息来合理计量寿险合同负债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 rot="-840000">
            <a:off x="1642967" y="2624995"/>
            <a:ext cx="52979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 !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7776000" cy="1143000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 smtClean="0">
                <a:latin typeface="+mn-ea"/>
                <a:ea typeface="+mn-ea"/>
              </a:rPr>
              <a:t>一、引言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2357430"/>
            <a:ext cx="8401080" cy="504351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n-ea"/>
              </a:rPr>
              <a:t>2006</a:t>
            </a:r>
            <a:r>
              <a:rPr lang="zh-CN" altLang="en-US" sz="3600" dirty="0" smtClean="0">
                <a:latin typeface="+mn-ea"/>
              </a:rPr>
              <a:t>年</a:t>
            </a:r>
            <a:r>
              <a:rPr lang="en-US" sz="3600" dirty="0" smtClean="0">
                <a:latin typeface="+mn-ea"/>
              </a:rPr>
              <a:t>2</a:t>
            </a:r>
            <a:r>
              <a:rPr lang="zh-CN" altLang="en-US" sz="3600" dirty="0" smtClean="0">
                <a:latin typeface="+mn-ea"/>
              </a:rPr>
              <a:t>月财政部颁布了</a:t>
            </a:r>
            <a:r>
              <a:rPr lang="en-US" altLang="zh-CN" sz="3600" dirty="0" smtClean="0">
                <a:latin typeface="+mn-ea"/>
              </a:rPr>
              <a:t>《</a:t>
            </a:r>
            <a:r>
              <a:rPr lang="zh-CN" altLang="en-US" sz="3600" dirty="0" smtClean="0">
                <a:latin typeface="+mn-ea"/>
              </a:rPr>
              <a:t>企业会计准则第</a:t>
            </a:r>
            <a:r>
              <a:rPr lang="en-US" sz="3600" dirty="0" smtClean="0">
                <a:latin typeface="+mn-ea"/>
              </a:rPr>
              <a:t>25</a:t>
            </a:r>
            <a:r>
              <a:rPr lang="zh-CN" altLang="en-US" sz="3600" dirty="0" smtClean="0">
                <a:latin typeface="+mn-ea"/>
              </a:rPr>
              <a:t>号</a:t>
            </a:r>
            <a:r>
              <a:rPr lang="en-US" altLang="zh-CN" sz="3600" dirty="0" smtClean="0">
                <a:latin typeface="+mn-ea"/>
              </a:rPr>
              <a:t>——</a:t>
            </a:r>
            <a:r>
              <a:rPr lang="zh-CN" altLang="en-US" sz="3600" dirty="0" smtClean="0">
                <a:latin typeface="+mn-ea"/>
              </a:rPr>
              <a:t>原保险合同</a:t>
            </a:r>
            <a:r>
              <a:rPr lang="en-US" altLang="zh-CN" sz="3600" dirty="0" smtClean="0">
                <a:latin typeface="+mn-ea"/>
              </a:rPr>
              <a:t>》</a:t>
            </a:r>
            <a:r>
              <a:rPr lang="zh-CN" altLang="en-US" sz="3600" dirty="0" smtClean="0">
                <a:latin typeface="+mn-ea"/>
              </a:rPr>
              <a:t>、</a:t>
            </a:r>
            <a:r>
              <a:rPr lang="en-US" altLang="zh-CN" sz="3600" dirty="0" smtClean="0">
                <a:latin typeface="+mn-ea"/>
              </a:rPr>
              <a:t>《</a:t>
            </a:r>
            <a:r>
              <a:rPr lang="zh-CN" altLang="en-US" sz="3600" dirty="0" smtClean="0">
                <a:latin typeface="+mn-ea"/>
              </a:rPr>
              <a:t>企业会计准则第</a:t>
            </a:r>
            <a:r>
              <a:rPr lang="en-US" sz="3600" dirty="0" smtClean="0">
                <a:latin typeface="+mn-ea"/>
              </a:rPr>
              <a:t>26</a:t>
            </a:r>
            <a:r>
              <a:rPr lang="zh-CN" altLang="en-US" sz="3600" dirty="0" smtClean="0">
                <a:latin typeface="+mn-ea"/>
              </a:rPr>
              <a:t>号</a:t>
            </a:r>
            <a:r>
              <a:rPr lang="en-US" altLang="zh-CN" sz="3600" dirty="0" smtClean="0">
                <a:latin typeface="+mn-ea"/>
              </a:rPr>
              <a:t>——</a:t>
            </a:r>
            <a:r>
              <a:rPr lang="zh-CN" altLang="en-US" sz="3600" dirty="0" smtClean="0">
                <a:latin typeface="+mn-ea"/>
              </a:rPr>
              <a:t>再保险合同</a:t>
            </a:r>
            <a:r>
              <a:rPr lang="en-US" altLang="zh-CN" sz="3600" dirty="0" smtClean="0">
                <a:latin typeface="+mn-ea"/>
              </a:rPr>
              <a:t>》</a:t>
            </a:r>
            <a:r>
              <a:rPr lang="zh-CN" altLang="en-US" sz="3600" dirty="0" smtClean="0">
                <a:latin typeface="+mn-ea"/>
              </a:rPr>
              <a:t>（以下将二者合称为“保险会计新准则”）</a:t>
            </a:r>
            <a:r>
              <a:rPr lang="zh-CN" altLang="en-US" sz="3600" dirty="0" smtClean="0">
                <a:latin typeface="+mn-ea"/>
              </a:rPr>
              <a:t>。</a:t>
            </a:r>
            <a:endParaRPr lang="en-US" altLang="zh-CN" sz="3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500042"/>
            <a:ext cx="8286808" cy="6357958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+mn-ea"/>
              </a:rPr>
              <a:t>2008</a:t>
            </a:r>
            <a:r>
              <a:rPr lang="zh-CN" altLang="en-US" sz="4000" dirty="0" smtClean="0">
                <a:latin typeface="+mn-ea"/>
              </a:rPr>
              <a:t>年</a:t>
            </a:r>
            <a:r>
              <a:rPr lang="en-US" sz="4000" dirty="0" smtClean="0">
                <a:latin typeface="+mn-ea"/>
              </a:rPr>
              <a:t>8</a:t>
            </a:r>
            <a:r>
              <a:rPr lang="zh-CN" altLang="en-US" sz="4000" dirty="0" smtClean="0">
                <a:latin typeface="+mn-ea"/>
              </a:rPr>
              <a:t>月财政部发布了</a:t>
            </a:r>
            <a:r>
              <a:rPr lang="en-US" altLang="zh-CN" sz="4000" dirty="0" smtClean="0">
                <a:latin typeface="+mn-ea"/>
              </a:rPr>
              <a:t>《</a:t>
            </a:r>
            <a:r>
              <a:rPr lang="zh-CN" altLang="en-US" sz="4000" dirty="0" smtClean="0">
                <a:latin typeface="+mn-ea"/>
              </a:rPr>
              <a:t>企业会计准则解释第</a:t>
            </a:r>
            <a:r>
              <a:rPr lang="en-US" sz="4000" dirty="0" smtClean="0">
                <a:latin typeface="+mn-ea"/>
              </a:rPr>
              <a:t>2</a:t>
            </a:r>
            <a:r>
              <a:rPr lang="zh-CN" altLang="en-US" sz="4000" dirty="0" smtClean="0">
                <a:latin typeface="+mn-ea"/>
              </a:rPr>
              <a:t>号</a:t>
            </a:r>
            <a:r>
              <a:rPr lang="en-US" altLang="zh-CN" sz="4000" dirty="0" smtClean="0">
                <a:latin typeface="+mn-ea"/>
              </a:rPr>
              <a:t>》</a:t>
            </a:r>
            <a:r>
              <a:rPr lang="zh-CN" altLang="en-US" sz="4000" dirty="0" smtClean="0">
                <a:latin typeface="+mn-ea"/>
              </a:rPr>
              <a:t>、</a:t>
            </a:r>
            <a:r>
              <a:rPr lang="en-US" sz="4000" dirty="0" smtClean="0">
                <a:latin typeface="+mn-ea"/>
              </a:rPr>
              <a:t>2009</a:t>
            </a:r>
            <a:r>
              <a:rPr lang="zh-CN" altLang="en-US" sz="4000" dirty="0" smtClean="0">
                <a:latin typeface="+mn-ea"/>
              </a:rPr>
              <a:t>年</a:t>
            </a:r>
            <a:r>
              <a:rPr lang="en-US" sz="4000" dirty="0" smtClean="0">
                <a:latin typeface="+mn-ea"/>
              </a:rPr>
              <a:t>1</a:t>
            </a:r>
            <a:r>
              <a:rPr lang="zh-CN" altLang="en-US" sz="4000" dirty="0" smtClean="0">
                <a:latin typeface="+mn-ea"/>
              </a:rPr>
              <a:t>月保监会发布</a:t>
            </a:r>
            <a:r>
              <a:rPr lang="en-US" altLang="zh-CN" sz="4000" dirty="0" smtClean="0">
                <a:latin typeface="+mn-ea"/>
              </a:rPr>
              <a:t>《</a:t>
            </a:r>
            <a:r>
              <a:rPr lang="zh-CN" altLang="en-US" sz="4000" dirty="0" smtClean="0">
                <a:latin typeface="+mn-ea"/>
              </a:rPr>
              <a:t>关于保险业实施</a:t>
            </a:r>
            <a:r>
              <a:rPr lang="en-US" sz="4000" dirty="0" smtClean="0">
                <a:latin typeface="+mn-ea"/>
              </a:rPr>
              <a:t>&lt;</a:t>
            </a:r>
            <a:r>
              <a:rPr lang="zh-CN" altLang="en-US" sz="4000" dirty="0" smtClean="0">
                <a:latin typeface="+mn-ea"/>
              </a:rPr>
              <a:t>企业会计准则解释第</a:t>
            </a:r>
            <a:r>
              <a:rPr lang="en-US" sz="4000" dirty="0" smtClean="0">
                <a:latin typeface="+mn-ea"/>
              </a:rPr>
              <a:t> 2</a:t>
            </a:r>
            <a:r>
              <a:rPr lang="zh-CN" altLang="en-US" sz="4000" dirty="0" smtClean="0">
                <a:latin typeface="+mn-ea"/>
              </a:rPr>
              <a:t>号</a:t>
            </a:r>
            <a:r>
              <a:rPr lang="en-US" sz="4000" dirty="0" smtClean="0">
                <a:latin typeface="+mn-ea"/>
              </a:rPr>
              <a:t>&gt;</a:t>
            </a:r>
            <a:r>
              <a:rPr lang="zh-CN" altLang="en-US" sz="4000" dirty="0" smtClean="0">
                <a:latin typeface="+mn-ea"/>
              </a:rPr>
              <a:t>有关事项的通知</a:t>
            </a:r>
            <a:r>
              <a:rPr lang="en-US" altLang="zh-CN" sz="4000" dirty="0" smtClean="0">
                <a:latin typeface="+mn-ea"/>
              </a:rPr>
              <a:t>》</a:t>
            </a:r>
            <a:r>
              <a:rPr lang="en-US" sz="4000" dirty="0" smtClean="0">
                <a:latin typeface="+mn-ea"/>
              </a:rPr>
              <a:t>(</a:t>
            </a:r>
            <a:r>
              <a:rPr lang="zh-CN" altLang="en-US" sz="4000" dirty="0" smtClean="0">
                <a:latin typeface="+mn-ea"/>
              </a:rPr>
              <a:t>简称</a:t>
            </a:r>
            <a:r>
              <a:rPr lang="en-US" sz="4000" dirty="0" smtClean="0">
                <a:latin typeface="+mn-ea"/>
              </a:rPr>
              <a:t>“2</a:t>
            </a:r>
            <a:r>
              <a:rPr lang="zh-CN" altLang="en-US" sz="4000" dirty="0" smtClean="0">
                <a:latin typeface="+mn-ea"/>
              </a:rPr>
              <a:t>号解释</a:t>
            </a:r>
            <a:r>
              <a:rPr lang="en-US" sz="4000" dirty="0" smtClean="0">
                <a:latin typeface="+mn-ea"/>
              </a:rPr>
              <a:t>”) </a:t>
            </a:r>
            <a:r>
              <a:rPr lang="zh-CN" altLang="en-US" sz="4000" dirty="0" smtClean="0">
                <a:latin typeface="+mn-ea"/>
              </a:rPr>
              <a:t>、</a:t>
            </a:r>
            <a:r>
              <a:rPr lang="en-US" sz="4000" dirty="0" smtClean="0">
                <a:latin typeface="+mn-ea"/>
              </a:rPr>
              <a:t>2009</a:t>
            </a:r>
            <a:r>
              <a:rPr lang="zh-CN" altLang="en-US" sz="4000" dirty="0" smtClean="0">
                <a:latin typeface="+mn-ea"/>
              </a:rPr>
              <a:t>年</a:t>
            </a:r>
            <a:r>
              <a:rPr lang="en-US" sz="4000" dirty="0" smtClean="0">
                <a:latin typeface="+mn-ea"/>
              </a:rPr>
              <a:t>12</a:t>
            </a:r>
            <a:r>
              <a:rPr lang="zh-CN" altLang="en-US" sz="4000" dirty="0" smtClean="0">
                <a:latin typeface="+mn-ea"/>
              </a:rPr>
              <a:t>月财政部发布</a:t>
            </a:r>
            <a:r>
              <a:rPr lang="en-US" altLang="zh-CN" sz="4000" dirty="0" smtClean="0">
                <a:latin typeface="+mn-ea"/>
              </a:rPr>
              <a:t>《</a:t>
            </a:r>
            <a:r>
              <a:rPr lang="zh-CN" altLang="en-US" sz="4000" dirty="0" smtClean="0">
                <a:latin typeface="+mn-ea"/>
              </a:rPr>
              <a:t>保险合同相关会计处理规定</a:t>
            </a:r>
            <a:r>
              <a:rPr lang="en-US" altLang="zh-CN" sz="4000" dirty="0" smtClean="0">
                <a:latin typeface="+mn-ea"/>
              </a:rPr>
              <a:t>》</a:t>
            </a:r>
            <a:r>
              <a:rPr lang="zh-CN" altLang="en-US" sz="4000" dirty="0" smtClean="0">
                <a:latin typeface="+mn-ea"/>
              </a:rPr>
              <a:t>及</a:t>
            </a:r>
            <a:r>
              <a:rPr lang="en-US" sz="4000" dirty="0" smtClean="0">
                <a:latin typeface="+mn-ea"/>
              </a:rPr>
              <a:t>2010</a:t>
            </a:r>
            <a:r>
              <a:rPr lang="zh-CN" altLang="en-US" sz="4000" dirty="0" smtClean="0">
                <a:latin typeface="+mn-ea"/>
              </a:rPr>
              <a:t>年</a:t>
            </a:r>
            <a:r>
              <a:rPr lang="en-US" sz="4000" dirty="0" smtClean="0">
                <a:latin typeface="+mn-ea"/>
              </a:rPr>
              <a:t>1</a:t>
            </a:r>
            <a:r>
              <a:rPr lang="zh-CN" altLang="en-US" sz="4000" dirty="0" smtClean="0">
                <a:latin typeface="+mn-ea"/>
              </a:rPr>
              <a:t>月</a:t>
            </a:r>
            <a:r>
              <a:rPr lang="en-US" sz="4000" dirty="0" smtClean="0">
                <a:latin typeface="+mn-ea"/>
              </a:rPr>
              <a:t>25</a:t>
            </a:r>
            <a:r>
              <a:rPr lang="zh-CN" altLang="en-US" sz="4000" dirty="0" smtClean="0">
                <a:latin typeface="+mn-ea"/>
              </a:rPr>
              <a:t>日保监会下发</a:t>
            </a:r>
            <a:r>
              <a:rPr lang="en-US" altLang="zh-CN" sz="4000" dirty="0" smtClean="0">
                <a:latin typeface="+mn-ea"/>
              </a:rPr>
              <a:t>《</a:t>
            </a:r>
            <a:r>
              <a:rPr lang="zh-CN" altLang="en-US" sz="4000" dirty="0" smtClean="0">
                <a:latin typeface="+mn-ea"/>
              </a:rPr>
              <a:t>关于保险业做好</a:t>
            </a:r>
            <a:r>
              <a:rPr lang="en-US" altLang="zh-CN" sz="4000" dirty="0" smtClean="0">
                <a:latin typeface="+mn-ea"/>
              </a:rPr>
              <a:t>〈</a:t>
            </a:r>
            <a:r>
              <a:rPr lang="zh-CN" altLang="en-US" sz="4000" dirty="0" smtClean="0">
                <a:latin typeface="+mn-ea"/>
              </a:rPr>
              <a:t>企业会计准则解释第</a:t>
            </a:r>
            <a:r>
              <a:rPr lang="en-US" sz="4000" dirty="0" smtClean="0">
                <a:latin typeface="+mn-ea"/>
              </a:rPr>
              <a:t>2</a:t>
            </a:r>
            <a:r>
              <a:rPr lang="zh-CN" altLang="en-US" sz="4000" dirty="0" smtClean="0">
                <a:latin typeface="+mn-ea"/>
              </a:rPr>
              <a:t>号</a:t>
            </a:r>
            <a:r>
              <a:rPr lang="en-US" altLang="zh-CN" sz="4000" dirty="0" smtClean="0">
                <a:latin typeface="+mn-ea"/>
              </a:rPr>
              <a:t>〉</a:t>
            </a:r>
            <a:r>
              <a:rPr lang="zh-CN" altLang="en-US" sz="4000" dirty="0" smtClean="0">
                <a:latin typeface="+mn-ea"/>
              </a:rPr>
              <a:t>实施工作的通知</a:t>
            </a:r>
            <a:r>
              <a:rPr lang="en-US" altLang="zh-CN" sz="4000" dirty="0" smtClean="0">
                <a:latin typeface="+mn-ea"/>
              </a:rPr>
              <a:t>》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858280" cy="2143140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 smtClean="0">
                <a:latin typeface="+mn-ea"/>
                <a:ea typeface="+mn-ea"/>
              </a:rPr>
              <a:t>二、寿险合同负债计量在实务中的       具体表现及存在的问题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2714620"/>
            <a:ext cx="8929718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 smtClean="0">
                <a:latin typeface="+mn-ea"/>
              </a:rPr>
              <a:t>（一）寿险合同负债计量模式的转变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     </a:t>
            </a:r>
            <a:r>
              <a:rPr lang="zh-CN" altLang="en-US" sz="4000" dirty="0" smtClean="0">
                <a:latin typeface="+mn-ea"/>
              </a:rPr>
              <a:t>还有些不</a:t>
            </a:r>
            <a:r>
              <a:rPr lang="zh-CN" altLang="en-US" sz="4000" dirty="0" smtClean="0">
                <a:latin typeface="+mn-ea"/>
              </a:rPr>
              <a:t>到位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en-US" altLang="zh-CN" sz="3600" dirty="0" smtClean="0">
                <a:latin typeface="+mn-ea"/>
              </a:rPr>
              <a:t>          </a:t>
            </a:r>
            <a:r>
              <a:rPr lang="en-US" altLang="zh-CN" sz="3600" dirty="0" smtClean="0">
                <a:latin typeface="+mn-ea"/>
              </a:rPr>
              <a:t> </a:t>
            </a:r>
            <a:r>
              <a:rPr lang="zh-CN" altLang="en-US" sz="3600" dirty="0" smtClean="0">
                <a:latin typeface="+mn-ea"/>
              </a:rPr>
              <a:t>递</a:t>
            </a:r>
            <a:r>
              <a:rPr lang="zh-CN" altLang="en-US" sz="3600" dirty="0" smtClean="0">
                <a:latin typeface="+mn-ea"/>
              </a:rPr>
              <a:t>延匹配法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en-US" altLang="zh-CN" sz="3600" dirty="0" smtClean="0">
                <a:latin typeface="+mn-ea"/>
              </a:rPr>
              <a:t>           </a:t>
            </a:r>
            <a:r>
              <a:rPr lang="zh-CN" altLang="en-US" sz="3600" dirty="0" smtClean="0">
                <a:latin typeface="+mn-ea"/>
              </a:rPr>
              <a:t>资产</a:t>
            </a:r>
            <a:r>
              <a:rPr lang="zh-CN" altLang="en-US" sz="3600" dirty="0" smtClean="0">
                <a:latin typeface="+mn-ea"/>
              </a:rPr>
              <a:t>负债法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endParaRPr lang="en-US" altLang="zh-CN" sz="3600" dirty="0" smtClean="0">
              <a:latin typeface="+mn-ea"/>
            </a:endParaRPr>
          </a:p>
          <a:p>
            <a:pPr>
              <a:buNone/>
            </a:pPr>
            <a:endParaRPr lang="zh-CN" altLang="en-US" sz="3600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571612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zh-CN" altLang="en-US" sz="4000" dirty="0" smtClean="0">
                <a:latin typeface="+mn-ea"/>
              </a:rPr>
              <a:t>（二）寿险合同负债计量属性</a:t>
            </a:r>
            <a:r>
              <a:rPr lang="zh-CN" altLang="en-US" sz="4000" dirty="0" smtClean="0">
                <a:latin typeface="+mn-ea"/>
              </a:rPr>
              <a:t>的选择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      </a:t>
            </a:r>
            <a:r>
              <a:rPr lang="zh-CN" altLang="en-US" sz="4000" dirty="0" smtClean="0">
                <a:latin typeface="+mn-ea"/>
              </a:rPr>
              <a:t>造成会计</a:t>
            </a:r>
            <a:r>
              <a:rPr lang="zh-CN" altLang="en-US" sz="4000" dirty="0" smtClean="0">
                <a:latin typeface="+mn-ea"/>
              </a:rPr>
              <a:t>错配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dirty="0" smtClean="0">
                <a:latin typeface="+mn-ea"/>
              </a:rPr>
              <a:t>           </a:t>
            </a:r>
            <a:r>
              <a:rPr lang="zh-CN" altLang="en-US" sz="3600" dirty="0" smtClean="0">
                <a:latin typeface="+mn-ea"/>
              </a:rPr>
              <a:t>历史成本计量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en-US" altLang="zh-CN" sz="3600" dirty="0" smtClean="0">
                <a:latin typeface="+mn-ea"/>
              </a:rPr>
              <a:t>          </a:t>
            </a:r>
            <a:r>
              <a:rPr lang="zh-CN" altLang="en-US" sz="3600" dirty="0" smtClean="0">
                <a:latin typeface="+mn-ea"/>
              </a:rPr>
              <a:t>公允</a:t>
            </a:r>
            <a:r>
              <a:rPr lang="zh-CN" altLang="en-US" sz="3600" dirty="0" smtClean="0">
                <a:latin typeface="+mn-ea"/>
              </a:rPr>
              <a:t>价值计量</a:t>
            </a:r>
            <a:endParaRPr lang="en-US" altLang="zh-CN" sz="3600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660507"/>
            <a:ext cx="8215370" cy="5197493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latin typeface="+mn-ea"/>
              </a:rPr>
              <a:t>（三）</a:t>
            </a:r>
            <a:r>
              <a:rPr lang="zh-CN" altLang="en-US" sz="4000" dirty="0" smtClean="0">
                <a:latin typeface="+mn-ea"/>
              </a:rPr>
              <a:t>寿险合同负债计量方法的选用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    </a:t>
            </a:r>
            <a:r>
              <a:rPr lang="zh-CN" altLang="en-US" sz="4000" dirty="0" smtClean="0">
                <a:latin typeface="+mn-ea"/>
              </a:rPr>
              <a:t>引发会计黑洞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en-US" altLang="zh-CN" sz="3600" dirty="0" smtClean="0">
                <a:latin typeface="+mn-ea"/>
              </a:rPr>
              <a:t>          </a:t>
            </a:r>
            <a:r>
              <a:rPr lang="zh-CN" altLang="en-US" sz="3600" dirty="0" smtClean="0">
                <a:latin typeface="+mn-ea"/>
              </a:rPr>
              <a:t>固定信息法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en-US" altLang="zh-CN" sz="3600" dirty="0" smtClean="0">
                <a:latin typeface="+mn-ea"/>
              </a:rPr>
              <a:t>          </a:t>
            </a:r>
            <a:r>
              <a:rPr lang="zh-CN" altLang="en-US" sz="3600" dirty="0" smtClean="0">
                <a:latin typeface="+mn-ea"/>
              </a:rPr>
              <a:t>当前</a:t>
            </a:r>
            <a:r>
              <a:rPr lang="zh-CN" altLang="en-US" sz="3600" dirty="0" smtClean="0">
                <a:latin typeface="+mn-ea"/>
              </a:rPr>
              <a:t>信息法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929718" cy="2286016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 smtClean="0">
                <a:latin typeface="+mn-ea"/>
                <a:ea typeface="+mn-ea"/>
              </a:rPr>
              <a:t>三、解决保险合同负债计量问题的         </a:t>
            </a:r>
            <a:r>
              <a:rPr lang="zh-CN" altLang="en-US" sz="4900" b="1" dirty="0" smtClean="0">
                <a:latin typeface="+mn-ea"/>
                <a:ea typeface="+mn-ea"/>
              </a:rPr>
              <a:t>        国际</a:t>
            </a:r>
            <a:r>
              <a:rPr lang="zh-CN" altLang="en-US" sz="4900" b="1" dirty="0" smtClean="0">
                <a:latin typeface="+mn-ea"/>
                <a:ea typeface="+mn-ea"/>
              </a:rPr>
              <a:t>的最新研究进展及动向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2143116"/>
            <a:ext cx="9144000" cy="6697691"/>
          </a:xfrm>
        </p:spPr>
        <p:txBody>
          <a:bodyPr/>
          <a:lstStyle/>
          <a:p>
            <a:pPr>
              <a:buNone/>
            </a:pPr>
            <a:r>
              <a:rPr lang="zh-CN" altLang="en-US" sz="4000" dirty="0" smtClean="0">
                <a:latin typeface="+mn-ea"/>
              </a:rPr>
              <a:t>（一）积极探索保险合同负债的</a:t>
            </a:r>
            <a:r>
              <a:rPr lang="zh-CN" altLang="en-US" sz="4000" dirty="0" smtClean="0">
                <a:latin typeface="+mn-ea"/>
              </a:rPr>
              <a:t>计量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</a:t>
            </a:r>
            <a:r>
              <a:rPr lang="en-US" altLang="zh-CN" sz="4000" dirty="0" smtClean="0">
                <a:latin typeface="+mn-ea"/>
              </a:rPr>
              <a:t>     </a:t>
            </a:r>
            <a:r>
              <a:rPr lang="zh-CN" altLang="en-US" sz="4000" dirty="0" smtClean="0">
                <a:latin typeface="+mn-ea"/>
              </a:rPr>
              <a:t>模式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          现行退出价值</a:t>
            </a:r>
            <a:endParaRPr lang="en-US" altLang="zh-CN" dirty="0" smtClean="0">
              <a:latin typeface="+mn-ea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          现行履约价值</a:t>
            </a:r>
            <a:endParaRPr lang="en-US" altLang="zh-CN" dirty="0" smtClean="0">
              <a:latin typeface="+mn-ea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          修订后的</a:t>
            </a:r>
            <a:r>
              <a:rPr lang="en-US" dirty="0" smtClean="0">
                <a:latin typeface="+mn-ea"/>
              </a:rPr>
              <a:t>IAS37</a:t>
            </a:r>
            <a:r>
              <a:rPr lang="zh-CN" altLang="en-US" dirty="0" smtClean="0">
                <a:latin typeface="+mn-ea"/>
              </a:rPr>
              <a:t>模式</a:t>
            </a:r>
            <a:endParaRPr lang="en-US" altLang="zh-CN" dirty="0" smtClean="0">
              <a:latin typeface="+mn-ea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          未实现保费模式</a:t>
            </a:r>
          </a:p>
          <a:p>
            <a:pPr>
              <a:buNone/>
            </a:pPr>
            <a:r>
              <a:rPr lang="zh-CN" altLang="en-US" dirty="0" smtClean="0"/>
              <a:t> </a:t>
            </a:r>
            <a:endParaRPr lang="zh-CN" altLang="en-US" sz="3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71546"/>
            <a:ext cx="9572660" cy="6357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 smtClean="0">
                <a:latin typeface="+mn-ea"/>
              </a:rPr>
              <a:t>（二）努力构建保险合同负债的公允价值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      </a:t>
            </a:r>
            <a:r>
              <a:rPr lang="zh-CN" altLang="en-US" sz="4000" dirty="0" smtClean="0">
                <a:latin typeface="+mn-ea"/>
              </a:rPr>
              <a:t>计量</a:t>
            </a:r>
            <a:r>
              <a:rPr lang="zh-CN" altLang="en-US" sz="4000" dirty="0" smtClean="0">
                <a:latin typeface="+mn-ea"/>
              </a:rPr>
              <a:t>属性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      </a:t>
            </a:r>
            <a:r>
              <a:rPr lang="zh-CN" altLang="en-US" dirty="0" smtClean="0">
                <a:latin typeface="+mn-ea"/>
              </a:rPr>
              <a:t> </a:t>
            </a:r>
            <a:r>
              <a:rPr lang="zh-CN" altLang="en-US" sz="3600" dirty="0" smtClean="0">
                <a:latin typeface="+mn-ea"/>
              </a:rPr>
              <a:t>现行</a:t>
            </a:r>
            <a:r>
              <a:rPr lang="zh-CN" altLang="en-US" sz="3600" dirty="0" smtClean="0">
                <a:latin typeface="+mn-ea"/>
              </a:rPr>
              <a:t>购入价值 （</a:t>
            </a:r>
            <a:r>
              <a:rPr lang="en-US" sz="3600" dirty="0" smtClean="0">
                <a:latin typeface="+mn-ea"/>
              </a:rPr>
              <a:t>current entry value</a:t>
            </a:r>
            <a:r>
              <a:rPr lang="zh-CN" altLang="en-US" sz="3600" dirty="0" smtClean="0">
                <a:latin typeface="+mn-ea"/>
              </a:rPr>
              <a:t>）</a:t>
            </a:r>
            <a:endParaRPr lang="en-US" altLang="zh-CN" sz="3600" dirty="0" smtClean="0">
              <a:latin typeface="+mn-ea"/>
            </a:endParaRP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  未赚保费法</a:t>
            </a:r>
            <a:r>
              <a:rPr lang="en-US" sz="3600" dirty="0" smtClean="0">
                <a:latin typeface="+mn-ea"/>
              </a:rPr>
              <a:t>(unearned premium)</a:t>
            </a: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  内含价值 </a:t>
            </a:r>
            <a:r>
              <a:rPr lang="en-US" sz="3600" dirty="0" smtClean="0">
                <a:latin typeface="+mn-ea"/>
              </a:rPr>
              <a:t>(embedded value)</a:t>
            </a:r>
          </a:p>
          <a:p>
            <a:pPr>
              <a:buNone/>
            </a:pPr>
            <a:r>
              <a:rPr lang="zh-CN" altLang="en-US" sz="3600" dirty="0" smtClean="0">
                <a:latin typeface="+mn-ea"/>
              </a:rPr>
              <a:t>       公允价值</a:t>
            </a:r>
            <a:r>
              <a:rPr lang="zh-CN" altLang="en-US" sz="3600" b="1" dirty="0" smtClean="0">
                <a:latin typeface="+mn-ea"/>
              </a:rPr>
              <a:t>（</a:t>
            </a:r>
            <a:r>
              <a:rPr lang="en-US" altLang="zh-CN" sz="3600" b="1" dirty="0" smtClean="0">
                <a:latin typeface="+mn-ea"/>
              </a:rPr>
              <a:t>fair value</a:t>
            </a:r>
            <a:r>
              <a:rPr lang="zh-CN" altLang="en-US" sz="3600" b="1" dirty="0" smtClean="0">
                <a:latin typeface="+mn-ea"/>
              </a:rPr>
              <a:t>）</a:t>
            </a:r>
            <a:endParaRPr lang="en-US" altLang="zh-CN" sz="3600" b="1" dirty="0" smtClean="0">
              <a:latin typeface="+mn-ea"/>
            </a:endParaRPr>
          </a:p>
          <a:p>
            <a:pPr>
              <a:buNone/>
            </a:pPr>
            <a:endParaRPr lang="zh-CN" altLang="en-US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zh-CN" altLang="en-US" sz="4000" dirty="0" smtClean="0">
                <a:latin typeface="+mn-ea"/>
              </a:rPr>
              <a:t>（三）尝试反映保险合同负债</a:t>
            </a:r>
            <a:r>
              <a:rPr lang="zh-CN" altLang="en-US" sz="4000" dirty="0" smtClean="0">
                <a:latin typeface="+mn-ea"/>
              </a:rPr>
              <a:t>的</a:t>
            </a:r>
            <a:endParaRPr lang="en-US" altLang="zh-CN" sz="4000" dirty="0" smtClean="0">
              <a:latin typeface="+mn-ea"/>
            </a:endParaRPr>
          </a:p>
          <a:p>
            <a:pPr>
              <a:buNone/>
            </a:pPr>
            <a:r>
              <a:rPr lang="en-US" altLang="zh-CN" sz="4000" dirty="0" smtClean="0">
                <a:latin typeface="+mn-ea"/>
              </a:rPr>
              <a:t> </a:t>
            </a:r>
            <a:r>
              <a:rPr lang="en-US" altLang="zh-CN" sz="4000" dirty="0" smtClean="0">
                <a:latin typeface="+mn-ea"/>
              </a:rPr>
              <a:t>     </a:t>
            </a:r>
            <a:r>
              <a:rPr lang="zh-CN" altLang="en-US" sz="4000" dirty="0" smtClean="0">
                <a:latin typeface="+mn-ea"/>
              </a:rPr>
              <a:t>现时价值计量</a:t>
            </a:r>
            <a:r>
              <a:rPr lang="zh-CN" altLang="en-US" sz="4000" dirty="0" smtClean="0">
                <a:latin typeface="+mn-ea"/>
              </a:rPr>
              <a:t>方法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68</TotalTime>
  <Words>434</Words>
  <Application>Microsoft Office PowerPoint</Application>
  <PresentationFormat>全屏显示(4:3)</PresentationFormat>
  <Paragraphs>48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凤舞九天</vt:lpstr>
      <vt:lpstr>基于保险会计新准则下的 寿险合同负债计量的几个问题 </vt:lpstr>
      <vt:lpstr>一、引言 </vt:lpstr>
      <vt:lpstr>幻灯片 3</vt:lpstr>
      <vt:lpstr>二、寿险合同负债计量在实务中的       具体表现及存在的问题 </vt:lpstr>
      <vt:lpstr>幻灯片 5</vt:lpstr>
      <vt:lpstr>幻灯片 6</vt:lpstr>
      <vt:lpstr>三、解决保险合同负债计量问题的                 国际的最新研究进展及动向 </vt:lpstr>
      <vt:lpstr>幻灯片 8</vt:lpstr>
      <vt:lpstr>幻灯片 9</vt:lpstr>
      <vt:lpstr>四、对规范我国寿险合同负债     计量的有关思考 </vt:lpstr>
      <vt:lpstr>幻灯片 11</vt:lpstr>
      <vt:lpstr>幻灯片 12</vt:lpstr>
    </vt:vector>
  </TitlesOfParts>
  <Company>上海财经大学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pingping</dc:creator>
  <cp:lastModifiedBy>pingping</cp:lastModifiedBy>
  <cp:revision>13</cp:revision>
  <dcterms:created xsi:type="dcterms:W3CDTF">2011-06-25T14:05:31Z</dcterms:created>
  <dcterms:modified xsi:type="dcterms:W3CDTF">2011-07-12T08:43:09Z</dcterms:modified>
</cp:coreProperties>
</file>