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97" r:id="rId1"/>
  </p:sldMasterIdLst>
  <p:notesMasterIdLst>
    <p:notesMasterId r:id="rId30"/>
  </p:notesMasterIdLst>
  <p:sldIdLst>
    <p:sldId id="256" r:id="rId2"/>
    <p:sldId id="322" r:id="rId3"/>
    <p:sldId id="283" r:id="rId4"/>
    <p:sldId id="278" r:id="rId5"/>
    <p:sldId id="281" r:id="rId6"/>
    <p:sldId id="292" r:id="rId7"/>
    <p:sldId id="297" r:id="rId8"/>
    <p:sldId id="312" r:id="rId9"/>
    <p:sldId id="313" r:id="rId10"/>
    <p:sldId id="308" r:id="rId11"/>
    <p:sldId id="309" r:id="rId12"/>
    <p:sldId id="310" r:id="rId13"/>
    <p:sldId id="311" r:id="rId14"/>
    <p:sldId id="324" r:id="rId15"/>
    <p:sldId id="325" r:id="rId16"/>
    <p:sldId id="326" r:id="rId17"/>
    <p:sldId id="327" r:id="rId18"/>
    <p:sldId id="314" r:id="rId19"/>
    <p:sldId id="306" r:id="rId20"/>
    <p:sldId id="315" r:id="rId21"/>
    <p:sldId id="316" r:id="rId22"/>
    <p:sldId id="318" r:id="rId23"/>
    <p:sldId id="319" r:id="rId24"/>
    <p:sldId id="320" r:id="rId25"/>
    <p:sldId id="321" r:id="rId26"/>
    <p:sldId id="323" r:id="rId27"/>
    <p:sldId id="285" r:id="rId28"/>
    <p:sldId id="284" r:id="rId29"/>
  </p:sldIdLst>
  <p:sldSz cx="9144000" cy="6858000" type="screen4x3"/>
  <p:notesSz cx="6858000" cy="923925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useTimings="0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  </p:ext>
    </p:extLst>
  </p:showPr>
  <p:clrMru>
    <a:srgbClr val="FF0000"/>
    <a:srgbClr val="0000FF"/>
    <a:srgbClr val="8000FF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 horzBarState="maximized">
    <p:restoredLeft sz="21705" autoAdjust="0"/>
    <p:restoredTop sz="73010" autoAdjust="0"/>
  </p:normalViewPr>
  <p:slideViewPr>
    <p:cSldViewPr>
      <p:cViewPr>
        <p:scale>
          <a:sx n="100" d="100"/>
          <a:sy n="100" d="100"/>
        </p:scale>
        <p:origin x="-1240" y="-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-3232" y="-104"/>
      </p:cViewPr>
      <p:guideLst>
        <p:guide orient="horz" pos="291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2" y="1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3738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2" y="4388643"/>
            <a:ext cx="5029200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9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2" y="8777289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E49BBE-96EE-41DB-A265-24D8DBBE92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60832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C0B837-1A1D-46B4-A08F-0B3042448421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6BA181-629F-42BB-B8BE-85F9C7F0F013}" type="slidenum">
              <a:rPr lang="en-US"/>
              <a:pPr/>
              <a:t>10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733425"/>
            <a:ext cx="4619625" cy="3463925"/>
          </a:xfrm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8E5A2D-6FB3-434B-A7D7-6CB4DF10169F}" type="slidenum">
              <a:rPr lang="en-US"/>
              <a:pPr/>
              <a:t>11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3CA58-08D9-4900-8061-D7F4889A4557}" type="slidenum">
              <a:rPr lang="en-US"/>
              <a:pPr/>
              <a:t>12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46ABB-941C-4BBD-90B5-0D5F7060E7AF}" type="slidenum">
              <a:rPr lang="en-US"/>
              <a:pPr/>
              <a:t>13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733425"/>
            <a:ext cx="4619625" cy="3463925"/>
          </a:xfr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806F61-7142-40F6-AD74-8E207F5D3932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733425"/>
            <a:ext cx="4619625" cy="3463925"/>
          </a:xfrm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9E0D66-7E44-4C2A-864C-A58CD0A13753}" type="slidenum">
              <a:rPr lang="en-US"/>
              <a:pPr/>
              <a:t>15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809625"/>
            <a:ext cx="4619625" cy="3463925"/>
          </a:xfrm>
          <a:ln>
            <a:noFill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9E0D66-7E44-4C2A-864C-A58CD0A13753}" type="slidenum">
              <a:rPr lang="en-US"/>
              <a:pPr/>
              <a:t>16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64288-A6C2-479A-8BE2-675F4859F423}" type="slidenum">
              <a:rPr lang="en-US"/>
              <a:pPr/>
              <a:t>17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E0A9C-3870-40A4-8668-79DA29634688}" type="slidenum">
              <a:rPr lang="en-US"/>
              <a:pPr/>
              <a:t>18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4DB5-0F4E-4943-AC88-761167958012}" type="slidenum">
              <a:rPr lang="en-US"/>
              <a:pPr/>
              <a:t>19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49BBE-96EE-41DB-A265-24D8DBBE920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4DB5-0F4E-4943-AC88-761167958012}" type="slidenum">
              <a:rPr lang="en-US"/>
              <a:pPr/>
              <a:t>20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4DB5-0F4E-4943-AC88-761167958012}" type="slidenum">
              <a:rPr lang="en-US"/>
              <a:pPr/>
              <a:t>21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4DB5-0F4E-4943-AC88-761167958012}" type="slidenum">
              <a:rPr lang="en-US"/>
              <a:pPr/>
              <a:t>22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4DB5-0F4E-4943-AC88-761167958012}" type="slidenum">
              <a:rPr lang="en-US"/>
              <a:pPr/>
              <a:t>23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4DB5-0F4E-4943-AC88-761167958012}" type="slidenum">
              <a:rPr lang="en-US"/>
              <a:pPr/>
              <a:t>24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4DB5-0F4E-4943-AC88-761167958012}" type="slidenum">
              <a:rPr lang="en-US"/>
              <a:pPr/>
              <a:t>25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49BBE-96EE-41DB-A265-24D8DBBE920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F9E1A1-2A72-47BF-8CDD-483392FC99AF}" type="slidenum">
              <a:rPr lang="en-US"/>
              <a:pPr/>
              <a:t>27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7D96F4-20BE-4EFA-9C42-8B51D11D2BA4}" type="slidenum">
              <a:rPr lang="en-US"/>
              <a:pPr/>
              <a:t>28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5DBF67-6DE5-4912-9165-7688B548C303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BE3782-88A6-4462-A8C9-F88B0E8D2B51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/>
          <a:lstStyle/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E0A9C-3870-40A4-8668-79DA29634688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E0A9C-3870-40A4-8668-79DA29634688}" type="slidenum">
              <a:rPr lang="en-US"/>
              <a:pPr/>
              <a:t>6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ln>
            <a:noFill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10990" y="4344468"/>
            <a:ext cx="6036021" cy="4157663"/>
          </a:xfrm>
        </p:spPr>
        <p:txBody>
          <a:bodyPr/>
          <a:lstStyle/>
          <a:p>
            <a:pPr defTabSz="919681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49BBE-96EE-41DB-A265-24D8DBBE920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8376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147BC1-16E5-8742-8368-AD203D1B6655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147BC1-16E5-8742-8368-AD203D1B6655}" type="slidenum">
              <a:rPr lang="en-US"/>
              <a:pPr/>
              <a:t>9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ＭＳ Ｐゴシック" charset="-128"/>
              </a:endParaRPr>
            </a:p>
          </p:txBody>
        </p:sp>
      </p:grpSp>
      <p:sp>
        <p:nvSpPr>
          <p:cNvPr id="532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A1E9792-36A2-4F55-8ACE-D0E87C630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62F43-27F0-403E-8241-07D0E373B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B2D0B-BC5B-468E-983E-6AD706B8A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5A143D-A019-43D0-A3BE-E98275D5AE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9B54C-35A7-48EC-B177-46BAA9D19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F4A2F3-87FC-46EA-ACE9-CC16CB726E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A8B4F-923A-4CBE-AB03-B730C34FF5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199F19-AB76-446E-87C4-FFE2D8264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7E2C8-C547-4ED1-A066-D694BD2153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24304-532F-4508-B84C-ECD1E8D76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2894D-66EF-46B7-A8AD-261E14E93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52227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52228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52229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ＭＳ Ｐゴシック" charset="-128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522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6235919-3D3A-44AF-8816-8C46373A6B3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31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41350"/>
            <a:ext cx="8077200" cy="2787650"/>
          </a:xfrm>
          <a:noFill/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sz="4800" dirty="0" smtClean="0">
                <a:solidFill>
                  <a:schemeClr val="tx1"/>
                </a:solidFill>
                <a:latin typeface="Arial" charset="0"/>
              </a:rPr>
              <a:t>Improving the Risk-Finance Paradigm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873250"/>
          </a:xfrm>
          <a:noFill/>
        </p:spPr>
        <p:txBody>
          <a:bodyPr anchor="ctr" anchorCtr="1"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>
                <a:latin typeface="Times" charset="0"/>
              </a:rPr>
              <a:t>Siwei</a:t>
            </a:r>
            <a:r>
              <a:rPr lang="en-US" sz="2400" dirty="0" smtClean="0">
                <a:latin typeface="Times" charset="0"/>
              </a:rPr>
              <a:t> </a:t>
            </a:r>
            <a:r>
              <a:rPr lang="en-US" sz="2400" dirty="0" err="1" smtClean="0">
                <a:latin typeface="Times" charset="0"/>
              </a:rPr>
              <a:t>Gao</a:t>
            </a:r>
            <a:endParaRPr lang="en-US" sz="24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0000"/>
                </a:solidFill>
                <a:latin typeface="Times" charset="0"/>
              </a:rPr>
              <a:t>Fox School of Business, Temple University</a:t>
            </a:r>
            <a:endParaRPr lang="en-US" sz="1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Times" charset="0"/>
              </a:rPr>
              <a:t>Michael R. Powers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0000"/>
                </a:solidFill>
                <a:latin typeface="Times" charset="0"/>
              </a:rPr>
              <a:t>School of Economics and Management, </a:t>
            </a:r>
            <a:r>
              <a:rPr lang="en-US" sz="1800" dirty="0" err="1" smtClean="0">
                <a:solidFill>
                  <a:srgbClr val="FF0000"/>
                </a:solidFill>
                <a:latin typeface="Times" charset="0"/>
              </a:rPr>
              <a:t>Tsinghua</a:t>
            </a:r>
            <a:r>
              <a:rPr lang="en-US" sz="1800" dirty="0" smtClean="0">
                <a:solidFill>
                  <a:srgbClr val="FF0000"/>
                </a:solidFill>
                <a:latin typeface="Times" charset="0"/>
              </a:rPr>
              <a:t> University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Times" charset="0"/>
              </a:rPr>
              <a:t>Thomas Y. Powers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0000"/>
                </a:solidFill>
                <a:latin typeface="Times" charset="0"/>
              </a:rPr>
              <a:t>School of Business, Harvard University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9792-36A2-4F55-8ACE-D0E87C630E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112979"/>
    </mc:Choice>
    <mc:Fallback>
      <p:transition spd="slow" advTm="11297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Type I R-F Paradigm</a:t>
            </a:r>
            <a:endParaRPr lang="en-US" dirty="0" smtClean="0"/>
          </a:p>
        </p:txBody>
      </p:sp>
      <p:grpSp>
        <p:nvGrpSpPr>
          <p:cNvPr id="6" name="Group 24"/>
          <p:cNvGrpSpPr/>
          <p:nvPr/>
        </p:nvGrpSpPr>
        <p:grpSpPr>
          <a:xfrm>
            <a:off x="990600" y="2028068"/>
            <a:ext cx="7391400" cy="3798332"/>
            <a:chOff x="990600" y="2057400"/>
            <a:chExt cx="7391400" cy="3798332"/>
          </a:xfrm>
        </p:grpSpPr>
        <p:grpSp>
          <p:nvGrpSpPr>
            <p:cNvPr id="7" name="Group 19"/>
            <p:cNvGrpSpPr/>
            <p:nvPr/>
          </p:nvGrpSpPr>
          <p:grpSpPr>
            <a:xfrm>
              <a:off x="1524000" y="2057400"/>
              <a:ext cx="6858000" cy="3276600"/>
              <a:chOff x="1752600" y="1600200"/>
              <a:chExt cx="6858000" cy="3276600"/>
            </a:xfrm>
          </p:grpSpPr>
          <p:cxnSp>
            <p:nvCxnSpPr>
              <p:cNvPr id="3" name="Straight Connector 2"/>
              <p:cNvCxnSpPr/>
              <p:nvPr/>
            </p:nvCxnSpPr>
            <p:spPr bwMode="auto">
              <a:xfrm>
                <a:off x="1752600" y="1600200"/>
                <a:ext cx="0" cy="3276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8" name="Group 18"/>
              <p:cNvGrpSpPr/>
              <p:nvPr/>
            </p:nvGrpSpPr>
            <p:grpSpPr>
              <a:xfrm>
                <a:off x="1752600" y="1600200"/>
                <a:ext cx="6858000" cy="3276600"/>
                <a:chOff x="1752600" y="1600200"/>
                <a:chExt cx="6858000" cy="3276600"/>
              </a:xfrm>
            </p:grpSpPr>
            <p:cxnSp>
              <p:nvCxnSpPr>
                <p:cNvPr id="5" name="Straight Connector 4"/>
                <p:cNvCxnSpPr/>
                <p:nvPr/>
              </p:nvCxnSpPr>
              <p:spPr bwMode="auto">
                <a:xfrm>
                  <a:off x="1752600" y="4876800"/>
                  <a:ext cx="68580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2" name="Freeform 11"/>
                <p:cNvSpPr/>
                <p:nvPr/>
              </p:nvSpPr>
              <p:spPr>
                <a:xfrm>
                  <a:off x="1945103" y="1600200"/>
                  <a:ext cx="6639371" cy="2764423"/>
                </a:xfrm>
                <a:custGeom>
                  <a:avLst/>
                  <a:gdLst>
                    <a:gd name="connsiteX0" fmla="*/ 0 w 4523874"/>
                    <a:gd name="connsiteY0" fmla="*/ 0 h 821516"/>
                    <a:gd name="connsiteX1" fmla="*/ 4523874 w 4523874"/>
                    <a:gd name="connsiteY1" fmla="*/ 786063 h 821516"/>
                    <a:gd name="connsiteX0" fmla="*/ 0 w 4447245"/>
                    <a:gd name="connsiteY0" fmla="*/ 0 h 334432"/>
                    <a:gd name="connsiteX1" fmla="*/ 4447245 w 4447245"/>
                    <a:gd name="connsiteY1" fmla="*/ 180735 h 334432"/>
                    <a:gd name="connsiteX0" fmla="*/ 0 w 4447245"/>
                    <a:gd name="connsiteY0" fmla="*/ 0 h 334432"/>
                    <a:gd name="connsiteX1" fmla="*/ 4447245 w 4447245"/>
                    <a:gd name="connsiteY1" fmla="*/ 180735 h 334432"/>
                    <a:gd name="connsiteX0" fmla="*/ 0 w 4491034"/>
                    <a:gd name="connsiteY0" fmla="*/ 0 h 821516"/>
                    <a:gd name="connsiteX1" fmla="*/ 4491034 w 4491034"/>
                    <a:gd name="connsiteY1" fmla="*/ 786063 h 821516"/>
                    <a:gd name="connsiteX0" fmla="*/ 0 w 4491034"/>
                    <a:gd name="connsiteY0" fmla="*/ 0 h 853401"/>
                    <a:gd name="connsiteX1" fmla="*/ 4491034 w 4491034"/>
                    <a:gd name="connsiteY1" fmla="*/ 786063 h 853401"/>
                    <a:gd name="connsiteX0" fmla="*/ 0 w 4491034"/>
                    <a:gd name="connsiteY0" fmla="*/ 0 h 953867"/>
                    <a:gd name="connsiteX1" fmla="*/ 4491034 w 4491034"/>
                    <a:gd name="connsiteY1" fmla="*/ 901364 h 953867"/>
                    <a:gd name="connsiteX0" fmla="*/ 0 w 4458193"/>
                    <a:gd name="connsiteY0" fmla="*/ 0 h 1381681"/>
                    <a:gd name="connsiteX1" fmla="*/ 4458193 w 4458193"/>
                    <a:gd name="connsiteY1" fmla="*/ 1355360 h 1381681"/>
                    <a:gd name="connsiteX0" fmla="*/ 0 w 3089810"/>
                    <a:gd name="connsiteY0" fmla="*/ 0 h 1409660"/>
                    <a:gd name="connsiteX1" fmla="*/ 3089810 w 3089810"/>
                    <a:gd name="connsiteY1" fmla="*/ 1384185 h 1409660"/>
                    <a:gd name="connsiteX0" fmla="*/ 0 w 3046021"/>
                    <a:gd name="connsiteY0" fmla="*/ 0 h 1670409"/>
                    <a:gd name="connsiteX1" fmla="*/ 3046021 w 3046021"/>
                    <a:gd name="connsiteY1" fmla="*/ 1650817 h 1670409"/>
                    <a:gd name="connsiteX0" fmla="*/ 0 w 3046021"/>
                    <a:gd name="connsiteY0" fmla="*/ 0 h 1650817"/>
                    <a:gd name="connsiteX1" fmla="*/ 3046021 w 3046021"/>
                    <a:gd name="connsiteY1" fmla="*/ 1650817 h 1650817"/>
                    <a:gd name="connsiteX0" fmla="*/ 0 w 4447246"/>
                    <a:gd name="connsiteY0" fmla="*/ 0 h 1182408"/>
                    <a:gd name="connsiteX1" fmla="*/ 4447246 w 4447246"/>
                    <a:gd name="connsiteY1" fmla="*/ 1182408 h 1182408"/>
                    <a:gd name="connsiteX0" fmla="*/ 0 w 3680952"/>
                    <a:gd name="connsiteY0" fmla="*/ 0 h 1218440"/>
                    <a:gd name="connsiteX1" fmla="*/ 3680952 w 3680952"/>
                    <a:gd name="connsiteY1" fmla="*/ 1218440 h 1218440"/>
                    <a:gd name="connsiteX0" fmla="*/ 0 w 3976523"/>
                    <a:gd name="connsiteY0" fmla="*/ 0 h 1016664"/>
                    <a:gd name="connsiteX1" fmla="*/ 3976523 w 3976523"/>
                    <a:gd name="connsiteY1" fmla="*/ 1016664 h 1016664"/>
                    <a:gd name="connsiteX0" fmla="*/ 0 w 3976523"/>
                    <a:gd name="connsiteY0" fmla="*/ 0 h 1016664"/>
                    <a:gd name="connsiteX1" fmla="*/ 3976523 w 3976523"/>
                    <a:gd name="connsiteY1" fmla="*/ 1016664 h 1016664"/>
                    <a:gd name="connsiteX0" fmla="*/ 0 w 4239252"/>
                    <a:gd name="connsiteY0" fmla="*/ 0 h 1002251"/>
                    <a:gd name="connsiteX1" fmla="*/ 4239252 w 4239252"/>
                    <a:gd name="connsiteY1" fmla="*/ 1002251 h 1002251"/>
                    <a:gd name="connsiteX0" fmla="*/ 0 w 4239252"/>
                    <a:gd name="connsiteY0" fmla="*/ 0 h 1002251"/>
                    <a:gd name="connsiteX1" fmla="*/ 4239252 w 4239252"/>
                    <a:gd name="connsiteY1" fmla="*/ 1002251 h 1002251"/>
                    <a:gd name="connsiteX0" fmla="*/ 0 w 4217357"/>
                    <a:gd name="connsiteY0" fmla="*/ 0 h 1067107"/>
                    <a:gd name="connsiteX1" fmla="*/ 4217357 w 4217357"/>
                    <a:gd name="connsiteY1" fmla="*/ 1067107 h 1067107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22636"/>
                    <a:gd name="connsiteY0" fmla="*/ 0 h 1241808"/>
                    <a:gd name="connsiteX1" fmla="*/ 4222636 w 4222636"/>
                    <a:gd name="connsiteY1" fmla="*/ 1241808 h 12418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222636" h="1241808">
                      <a:moveTo>
                        <a:pt x="0" y="0"/>
                      </a:moveTo>
                      <a:cubicBezTo>
                        <a:pt x="256311" y="838904"/>
                        <a:pt x="452218" y="1103053"/>
                        <a:pt x="4222636" y="1241808"/>
                      </a:cubicBezTo>
                    </a:path>
                  </a:pathLst>
                </a:custGeom>
                <a:noFill/>
                <a:ln w="31750" cmpd="sng">
                  <a:solidFill>
                    <a:schemeClr val="tx1"/>
                  </a:solidFill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22" name="Freeform 21"/>
                <p:cNvSpPr/>
                <p:nvPr/>
              </p:nvSpPr>
              <p:spPr>
                <a:xfrm>
                  <a:off x="1880924" y="3352800"/>
                  <a:ext cx="6716613" cy="1365323"/>
                </a:xfrm>
                <a:custGeom>
                  <a:avLst/>
                  <a:gdLst>
                    <a:gd name="connsiteX0" fmla="*/ 0 w 4523874"/>
                    <a:gd name="connsiteY0" fmla="*/ 0 h 821516"/>
                    <a:gd name="connsiteX1" fmla="*/ 4523874 w 4523874"/>
                    <a:gd name="connsiteY1" fmla="*/ 786063 h 821516"/>
                    <a:gd name="connsiteX0" fmla="*/ 0 w 4447245"/>
                    <a:gd name="connsiteY0" fmla="*/ 0 h 334432"/>
                    <a:gd name="connsiteX1" fmla="*/ 4447245 w 4447245"/>
                    <a:gd name="connsiteY1" fmla="*/ 180735 h 334432"/>
                    <a:gd name="connsiteX0" fmla="*/ 0 w 4447245"/>
                    <a:gd name="connsiteY0" fmla="*/ 0 h 334432"/>
                    <a:gd name="connsiteX1" fmla="*/ 4447245 w 4447245"/>
                    <a:gd name="connsiteY1" fmla="*/ 180735 h 334432"/>
                    <a:gd name="connsiteX0" fmla="*/ 0 w 4491034"/>
                    <a:gd name="connsiteY0" fmla="*/ 0 h 821516"/>
                    <a:gd name="connsiteX1" fmla="*/ 4491034 w 4491034"/>
                    <a:gd name="connsiteY1" fmla="*/ 786063 h 821516"/>
                    <a:gd name="connsiteX0" fmla="*/ 0 w 4491034"/>
                    <a:gd name="connsiteY0" fmla="*/ 0 h 853401"/>
                    <a:gd name="connsiteX1" fmla="*/ 4491034 w 4491034"/>
                    <a:gd name="connsiteY1" fmla="*/ 786063 h 853401"/>
                    <a:gd name="connsiteX0" fmla="*/ 0 w 4491034"/>
                    <a:gd name="connsiteY0" fmla="*/ 0 h 953867"/>
                    <a:gd name="connsiteX1" fmla="*/ 4491034 w 4491034"/>
                    <a:gd name="connsiteY1" fmla="*/ 901364 h 953867"/>
                    <a:gd name="connsiteX0" fmla="*/ 0 w 4458193"/>
                    <a:gd name="connsiteY0" fmla="*/ 0 h 1381681"/>
                    <a:gd name="connsiteX1" fmla="*/ 4458193 w 4458193"/>
                    <a:gd name="connsiteY1" fmla="*/ 1355360 h 1381681"/>
                    <a:gd name="connsiteX0" fmla="*/ 0 w 3089810"/>
                    <a:gd name="connsiteY0" fmla="*/ 0 h 1409660"/>
                    <a:gd name="connsiteX1" fmla="*/ 3089810 w 3089810"/>
                    <a:gd name="connsiteY1" fmla="*/ 1384185 h 1409660"/>
                    <a:gd name="connsiteX0" fmla="*/ 0 w 3046021"/>
                    <a:gd name="connsiteY0" fmla="*/ 0 h 1670409"/>
                    <a:gd name="connsiteX1" fmla="*/ 3046021 w 3046021"/>
                    <a:gd name="connsiteY1" fmla="*/ 1650817 h 1670409"/>
                    <a:gd name="connsiteX0" fmla="*/ 0 w 3046021"/>
                    <a:gd name="connsiteY0" fmla="*/ 0 h 1650817"/>
                    <a:gd name="connsiteX1" fmla="*/ 3046021 w 3046021"/>
                    <a:gd name="connsiteY1" fmla="*/ 1650817 h 1650817"/>
                    <a:gd name="connsiteX0" fmla="*/ 0 w 4447246"/>
                    <a:gd name="connsiteY0" fmla="*/ 0 h 1182408"/>
                    <a:gd name="connsiteX1" fmla="*/ 4447246 w 4447246"/>
                    <a:gd name="connsiteY1" fmla="*/ 1182408 h 1182408"/>
                    <a:gd name="connsiteX0" fmla="*/ 0 w 3680952"/>
                    <a:gd name="connsiteY0" fmla="*/ 0 h 1218440"/>
                    <a:gd name="connsiteX1" fmla="*/ 3680952 w 3680952"/>
                    <a:gd name="connsiteY1" fmla="*/ 1218440 h 1218440"/>
                    <a:gd name="connsiteX0" fmla="*/ 0 w 3976523"/>
                    <a:gd name="connsiteY0" fmla="*/ 0 h 1016664"/>
                    <a:gd name="connsiteX1" fmla="*/ 3976523 w 3976523"/>
                    <a:gd name="connsiteY1" fmla="*/ 1016664 h 1016664"/>
                    <a:gd name="connsiteX0" fmla="*/ 0 w 3976523"/>
                    <a:gd name="connsiteY0" fmla="*/ 0 h 1016664"/>
                    <a:gd name="connsiteX1" fmla="*/ 3976523 w 3976523"/>
                    <a:gd name="connsiteY1" fmla="*/ 1016664 h 1016664"/>
                    <a:gd name="connsiteX0" fmla="*/ 0 w 4239252"/>
                    <a:gd name="connsiteY0" fmla="*/ 0 h 1002251"/>
                    <a:gd name="connsiteX1" fmla="*/ 4239252 w 4239252"/>
                    <a:gd name="connsiteY1" fmla="*/ 1002251 h 1002251"/>
                    <a:gd name="connsiteX0" fmla="*/ 0 w 4239252"/>
                    <a:gd name="connsiteY0" fmla="*/ 0 h 1002251"/>
                    <a:gd name="connsiteX1" fmla="*/ 4239252 w 4239252"/>
                    <a:gd name="connsiteY1" fmla="*/ 1002251 h 1002251"/>
                    <a:gd name="connsiteX0" fmla="*/ 0 w 4217357"/>
                    <a:gd name="connsiteY0" fmla="*/ 0 h 1067107"/>
                    <a:gd name="connsiteX1" fmla="*/ 4217357 w 4217357"/>
                    <a:gd name="connsiteY1" fmla="*/ 1067107 h 1067107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39252"/>
                    <a:gd name="connsiteY0" fmla="*/ 0 h 865331"/>
                    <a:gd name="connsiteX1" fmla="*/ 4239252 w 4239252"/>
                    <a:gd name="connsiteY1" fmla="*/ 865331 h 865331"/>
                    <a:gd name="connsiteX0" fmla="*/ 0 w 5027441"/>
                    <a:gd name="connsiteY0" fmla="*/ 0 h 728412"/>
                    <a:gd name="connsiteX1" fmla="*/ 5027441 w 5027441"/>
                    <a:gd name="connsiteY1" fmla="*/ 728412 h 728412"/>
                    <a:gd name="connsiteX0" fmla="*/ 0 w 5125965"/>
                    <a:gd name="connsiteY0" fmla="*/ 0 h 573675"/>
                    <a:gd name="connsiteX1" fmla="*/ 5125965 w 5125965"/>
                    <a:gd name="connsiteY1" fmla="*/ 526636 h 573675"/>
                    <a:gd name="connsiteX0" fmla="*/ 5492 w 5131457"/>
                    <a:gd name="connsiteY0" fmla="*/ 0 h 526636"/>
                    <a:gd name="connsiteX1" fmla="*/ 5131457 w 5131457"/>
                    <a:gd name="connsiteY1" fmla="*/ 526636 h 526636"/>
                    <a:gd name="connsiteX0" fmla="*/ 5492 w 5131457"/>
                    <a:gd name="connsiteY0" fmla="*/ 0 h 526636"/>
                    <a:gd name="connsiteX1" fmla="*/ 5131457 w 5131457"/>
                    <a:gd name="connsiteY1" fmla="*/ 526636 h 526636"/>
                    <a:gd name="connsiteX0" fmla="*/ 5541 w 5120559"/>
                    <a:gd name="connsiteY0" fmla="*/ 0 h 519430"/>
                    <a:gd name="connsiteX1" fmla="*/ 5120559 w 5120559"/>
                    <a:gd name="connsiteY1" fmla="*/ 519430 h 519430"/>
                    <a:gd name="connsiteX0" fmla="*/ 0 w 5115018"/>
                    <a:gd name="connsiteY0" fmla="*/ 0 h 519430"/>
                    <a:gd name="connsiteX1" fmla="*/ 5115018 w 5115018"/>
                    <a:gd name="connsiteY1" fmla="*/ 519430 h 519430"/>
                    <a:gd name="connsiteX0" fmla="*/ 0 w 5105089"/>
                    <a:gd name="connsiteY0" fmla="*/ 0 h 583977"/>
                    <a:gd name="connsiteX1" fmla="*/ 5105089 w 5105089"/>
                    <a:gd name="connsiteY1" fmla="*/ 583977 h 583977"/>
                    <a:gd name="connsiteX0" fmla="*/ 0 w 5105089"/>
                    <a:gd name="connsiteY0" fmla="*/ 0 h 613317"/>
                    <a:gd name="connsiteX1" fmla="*/ 5105089 w 5105089"/>
                    <a:gd name="connsiteY1" fmla="*/ 613317 h 6133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105089" h="613317">
                      <a:moveTo>
                        <a:pt x="0" y="0"/>
                      </a:moveTo>
                      <a:cubicBezTo>
                        <a:pt x="212523" y="413733"/>
                        <a:pt x="973418" y="589863"/>
                        <a:pt x="5105089" y="613317"/>
                      </a:cubicBezTo>
                    </a:path>
                  </a:pathLst>
                </a:custGeom>
                <a:noFill/>
                <a:ln w="31750" cmpd="sng">
                  <a:solidFill>
                    <a:schemeClr val="tx1"/>
                  </a:solidFill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/>
                </a:p>
              </p:txBody>
            </p:sp>
          </p:grpSp>
        </p:grpSp>
        <p:sp>
          <p:nvSpPr>
            <p:cNvPr id="23" name="TextBox 22"/>
            <p:cNvSpPr txBox="1"/>
            <p:nvPr/>
          </p:nvSpPr>
          <p:spPr>
            <a:xfrm>
              <a:off x="990600" y="2467784"/>
              <a:ext cx="461665" cy="195181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800" dirty="0" smtClean="0"/>
                <a:t>Expected Severity</a:t>
              </a:r>
              <a:endParaRPr lang="en-US" sz="1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43200" y="3212859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AVOIDANCE</a:t>
              </a:r>
              <a:endParaRPr lang="en-US" sz="18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752600" y="4034135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TRANSFER</a:t>
              </a:r>
              <a:endParaRPr lang="en-US" sz="18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47800" y="4719935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POOLING</a:t>
              </a:r>
              <a:endParaRPr lang="en-US" sz="18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02684" y="5486400"/>
              <a:ext cx="2300631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1800" dirty="0" smtClean="0"/>
                <a:t>Expected Frequency</a:t>
              </a:r>
              <a:endParaRPr lang="en-US" sz="18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7702924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442"/>
    </mc:Choice>
    <mc:Fallback>
      <p:transition spd="slow" advTm="44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Type II R-F Paradigm</a:t>
            </a:r>
            <a:endParaRPr 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986118" y="2028068"/>
            <a:ext cx="7395882" cy="3798332"/>
            <a:chOff x="990600" y="1916668"/>
            <a:chExt cx="7395882" cy="3798332"/>
          </a:xfrm>
        </p:grpSpPr>
        <p:grpSp>
          <p:nvGrpSpPr>
            <p:cNvPr id="4" name="Group 7"/>
            <p:cNvGrpSpPr/>
            <p:nvPr/>
          </p:nvGrpSpPr>
          <p:grpSpPr>
            <a:xfrm>
              <a:off x="1528482" y="1916668"/>
              <a:ext cx="6858000" cy="3276600"/>
              <a:chOff x="1752600" y="1600200"/>
              <a:chExt cx="6858000" cy="3276600"/>
            </a:xfrm>
          </p:grpSpPr>
          <p:cxnSp>
            <p:nvCxnSpPr>
              <p:cNvPr id="14" name="Straight Connector 13"/>
              <p:cNvCxnSpPr/>
              <p:nvPr/>
            </p:nvCxnSpPr>
            <p:spPr bwMode="auto">
              <a:xfrm>
                <a:off x="1752600" y="1600200"/>
                <a:ext cx="0" cy="3276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5" name="Group 14"/>
              <p:cNvGrpSpPr/>
              <p:nvPr/>
            </p:nvGrpSpPr>
            <p:grpSpPr>
              <a:xfrm>
                <a:off x="1752600" y="1672892"/>
                <a:ext cx="6858000" cy="3203908"/>
                <a:chOff x="1752600" y="1672892"/>
                <a:chExt cx="6858000" cy="3203908"/>
              </a:xfrm>
            </p:grpSpPr>
            <p:cxnSp>
              <p:nvCxnSpPr>
                <p:cNvPr id="16" name="Straight Connector 15"/>
                <p:cNvCxnSpPr/>
                <p:nvPr/>
              </p:nvCxnSpPr>
              <p:spPr bwMode="auto">
                <a:xfrm>
                  <a:off x="1752600" y="4876800"/>
                  <a:ext cx="68580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7" name="Freeform 16"/>
                <p:cNvSpPr/>
                <p:nvPr/>
              </p:nvSpPr>
              <p:spPr>
                <a:xfrm>
                  <a:off x="1864549" y="1672892"/>
                  <a:ext cx="6746051" cy="2343156"/>
                </a:xfrm>
                <a:custGeom>
                  <a:avLst/>
                  <a:gdLst>
                    <a:gd name="connsiteX0" fmla="*/ 0 w 4523874"/>
                    <a:gd name="connsiteY0" fmla="*/ 0 h 821516"/>
                    <a:gd name="connsiteX1" fmla="*/ 4523874 w 4523874"/>
                    <a:gd name="connsiteY1" fmla="*/ 786063 h 821516"/>
                    <a:gd name="connsiteX0" fmla="*/ 0 w 4447245"/>
                    <a:gd name="connsiteY0" fmla="*/ 0 h 334432"/>
                    <a:gd name="connsiteX1" fmla="*/ 4447245 w 4447245"/>
                    <a:gd name="connsiteY1" fmla="*/ 180735 h 334432"/>
                    <a:gd name="connsiteX0" fmla="*/ 0 w 4447245"/>
                    <a:gd name="connsiteY0" fmla="*/ 0 h 334432"/>
                    <a:gd name="connsiteX1" fmla="*/ 4447245 w 4447245"/>
                    <a:gd name="connsiteY1" fmla="*/ 180735 h 334432"/>
                    <a:gd name="connsiteX0" fmla="*/ 0 w 4491034"/>
                    <a:gd name="connsiteY0" fmla="*/ 0 h 821516"/>
                    <a:gd name="connsiteX1" fmla="*/ 4491034 w 4491034"/>
                    <a:gd name="connsiteY1" fmla="*/ 786063 h 821516"/>
                    <a:gd name="connsiteX0" fmla="*/ 0 w 4491034"/>
                    <a:gd name="connsiteY0" fmla="*/ 0 h 853401"/>
                    <a:gd name="connsiteX1" fmla="*/ 4491034 w 4491034"/>
                    <a:gd name="connsiteY1" fmla="*/ 786063 h 853401"/>
                    <a:gd name="connsiteX0" fmla="*/ 0 w 4491034"/>
                    <a:gd name="connsiteY0" fmla="*/ 0 h 953867"/>
                    <a:gd name="connsiteX1" fmla="*/ 4491034 w 4491034"/>
                    <a:gd name="connsiteY1" fmla="*/ 901364 h 953867"/>
                    <a:gd name="connsiteX0" fmla="*/ 0 w 4458193"/>
                    <a:gd name="connsiteY0" fmla="*/ 0 h 1381681"/>
                    <a:gd name="connsiteX1" fmla="*/ 4458193 w 4458193"/>
                    <a:gd name="connsiteY1" fmla="*/ 1355360 h 1381681"/>
                    <a:gd name="connsiteX0" fmla="*/ 0 w 3089810"/>
                    <a:gd name="connsiteY0" fmla="*/ 0 h 1409660"/>
                    <a:gd name="connsiteX1" fmla="*/ 3089810 w 3089810"/>
                    <a:gd name="connsiteY1" fmla="*/ 1384185 h 1409660"/>
                    <a:gd name="connsiteX0" fmla="*/ 0 w 3046021"/>
                    <a:gd name="connsiteY0" fmla="*/ 0 h 1670409"/>
                    <a:gd name="connsiteX1" fmla="*/ 3046021 w 3046021"/>
                    <a:gd name="connsiteY1" fmla="*/ 1650817 h 1670409"/>
                    <a:gd name="connsiteX0" fmla="*/ 0 w 3046021"/>
                    <a:gd name="connsiteY0" fmla="*/ 0 h 1650817"/>
                    <a:gd name="connsiteX1" fmla="*/ 3046021 w 3046021"/>
                    <a:gd name="connsiteY1" fmla="*/ 1650817 h 1650817"/>
                    <a:gd name="connsiteX0" fmla="*/ 0 w 4447246"/>
                    <a:gd name="connsiteY0" fmla="*/ 0 h 1182408"/>
                    <a:gd name="connsiteX1" fmla="*/ 4447246 w 4447246"/>
                    <a:gd name="connsiteY1" fmla="*/ 1182408 h 1182408"/>
                    <a:gd name="connsiteX0" fmla="*/ 0 w 3680952"/>
                    <a:gd name="connsiteY0" fmla="*/ 0 h 1218440"/>
                    <a:gd name="connsiteX1" fmla="*/ 3680952 w 3680952"/>
                    <a:gd name="connsiteY1" fmla="*/ 1218440 h 1218440"/>
                    <a:gd name="connsiteX0" fmla="*/ 0 w 3976523"/>
                    <a:gd name="connsiteY0" fmla="*/ 0 h 1016664"/>
                    <a:gd name="connsiteX1" fmla="*/ 3976523 w 3976523"/>
                    <a:gd name="connsiteY1" fmla="*/ 1016664 h 1016664"/>
                    <a:gd name="connsiteX0" fmla="*/ 0 w 3976523"/>
                    <a:gd name="connsiteY0" fmla="*/ 0 h 1016664"/>
                    <a:gd name="connsiteX1" fmla="*/ 3976523 w 3976523"/>
                    <a:gd name="connsiteY1" fmla="*/ 1016664 h 1016664"/>
                    <a:gd name="connsiteX0" fmla="*/ 0 w 4239252"/>
                    <a:gd name="connsiteY0" fmla="*/ 0 h 1002251"/>
                    <a:gd name="connsiteX1" fmla="*/ 4239252 w 4239252"/>
                    <a:gd name="connsiteY1" fmla="*/ 1002251 h 1002251"/>
                    <a:gd name="connsiteX0" fmla="*/ 0 w 4239252"/>
                    <a:gd name="connsiteY0" fmla="*/ 0 h 1002251"/>
                    <a:gd name="connsiteX1" fmla="*/ 4239252 w 4239252"/>
                    <a:gd name="connsiteY1" fmla="*/ 1002251 h 1002251"/>
                    <a:gd name="connsiteX0" fmla="*/ 0 w 4217357"/>
                    <a:gd name="connsiteY0" fmla="*/ 0 h 1067107"/>
                    <a:gd name="connsiteX1" fmla="*/ 4217357 w 4217357"/>
                    <a:gd name="connsiteY1" fmla="*/ 1067107 h 1067107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22636"/>
                    <a:gd name="connsiteY0" fmla="*/ 0 h 1241808"/>
                    <a:gd name="connsiteX1" fmla="*/ 4222636 w 4222636"/>
                    <a:gd name="connsiteY1" fmla="*/ 1241808 h 1241808"/>
                    <a:gd name="connsiteX0" fmla="*/ 0 w 4222636"/>
                    <a:gd name="connsiteY0" fmla="*/ 0 h 1241808"/>
                    <a:gd name="connsiteX1" fmla="*/ 4222636 w 4222636"/>
                    <a:gd name="connsiteY1" fmla="*/ 1241808 h 1241808"/>
                    <a:gd name="connsiteX0" fmla="*/ 0 w 4530031"/>
                    <a:gd name="connsiteY0" fmla="*/ 199821 h 478431"/>
                    <a:gd name="connsiteX1" fmla="*/ 4530031 w 4530031"/>
                    <a:gd name="connsiteY1" fmla="*/ 74391 h 478431"/>
                    <a:gd name="connsiteX0" fmla="*/ 13153 w 4543184"/>
                    <a:gd name="connsiteY0" fmla="*/ 508017 h 508017"/>
                    <a:gd name="connsiteX1" fmla="*/ 4543184 w 4543184"/>
                    <a:gd name="connsiteY1" fmla="*/ 382587 h 508017"/>
                    <a:gd name="connsiteX0" fmla="*/ 12476 w 4725282"/>
                    <a:gd name="connsiteY0" fmla="*/ 1165909 h 1165909"/>
                    <a:gd name="connsiteX1" fmla="*/ 4725282 w 4725282"/>
                    <a:gd name="connsiteY1" fmla="*/ 119207 h 1165909"/>
                    <a:gd name="connsiteX0" fmla="*/ 14481 w 4727287"/>
                    <a:gd name="connsiteY0" fmla="*/ 1046702 h 1046702"/>
                    <a:gd name="connsiteX1" fmla="*/ 4727287 w 4727287"/>
                    <a:gd name="connsiteY1" fmla="*/ 0 h 1046702"/>
                    <a:gd name="connsiteX0" fmla="*/ 14481 w 4727287"/>
                    <a:gd name="connsiteY0" fmla="*/ 1228609 h 1228609"/>
                    <a:gd name="connsiteX1" fmla="*/ 4727287 w 4727287"/>
                    <a:gd name="connsiteY1" fmla="*/ 0 h 1228609"/>
                    <a:gd name="connsiteX0" fmla="*/ 14481 w 4727287"/>
                    <a:gd name="connsiteY0" fmla="*/ 1234477 h 1234477"/>
                    <a:gd name="connsiteX1" fmla="*/ 4727287 w 4727287"/>
                    <a:gd name="connsiteY1" fmla="*/ 0 h 1234477"/>
                    <a:gd name="connsiteX0" fmla="*/ 0 w 4712806"/>
                    <a:gd name="connsiteY0" fmla="*/ 1234477 h 1234477"/>
                    <a:gd name="connsiteX1" fmla="*/ 4712806 w 4712806"/>
                    <a:gd name="connsiteY1" fmla="*/ 0 h 1234477"/>
                    <a:gd name="connsiteX0" fmla="*/ 0 w 4712806"/>
                    <a:gd name="connsiteY0" fmla="*/ 1234477 h 1234477"/>
                    <a:gd name="connsiteX1" fmla="*/ 4712806 w 4712806"/>
                    <a:gd name="connsiteY1" fmla="*/ 0 h 1234477"/>
                    <a:gd name="connsiteX0" fmla="*/ 0 w 4920505"/>
                    <a:gd name="connsiteY0" fmla="*/ 1052570 h 1052570"/>
                    <a:gd name="connsiteX1" fmla="*/ 4920505 w 4920505"/>
                    <a:gd name="connsiteY1" fmla="*/ 0 h 1052570"/>
                    <a:gd name="connsiteX0" fmla="*/ 0 w 4920505"/>
                    <a:gd name="connsiteY0" fmla="*/ 1052570 h 1052570"/>
                    <a:gd name="connsiteX1" fmla="*/ 4920505 w 4920505"/>
                    <a:gd name="connsiteY1" fmla="*/ 0 h 10525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920505" h="1052570">
                      <a:moveTo>
                        <a:pt x="0" y="1052570"/>
                      </a:moveTo>
                      <a:cubicBezTo>
                        <a:pt x="239695" y="412747"/>
                        <a:pt x="2811681" y="19680"/>
                        <a:pt x="4920505" y="0"/>
                      </a:cubicBezTo>
                    </a:path>
                  </a:pathLst>
                </a:custGeom>
                <a:noFill/>
                <a:ln w="31750" cmpd="sng">
                  <a:solidFill>
                    <a:schemeClr val="tx1"/>
                  </a:solidFill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18" name="Freeform 17"/>
                <p:cNvSpPr/>
                <p:nvPr/>
              </p:nvSpPr>
              <p:spPr>
                <a:xfrm>
                  <a:off x="1952643" y="3128201"/>
                  <a:ext cx="6657957" cy="1432131"/>
                </a:xfrm>
                <a:custGeom>
                  <a:avLst/>
                  <a:gdLst>
                    <a:gd name="connsiteX0" fmla="*/ 0 w 4523874"/>
                    <a:gd name="connsiteY0" fmla="*/ 0 h 821516"/>
                    <a:gd name="connsiteX1" fmla="*/ 4523874 w 4523874"/>
                    <a:gd name="connsiteY1" fmla="*/ 786063 h 821516"/>
                    <a:gd name="connsiteX0" fmla="*/ 0 w 4447245"/>
                    <a:gd name="connsiteY0" fmla="*/ 0 h 334432"/>
                    <a:gd name="connsiteX1" fmla="*/ 4447245 w 4447245"/>
                    <a:gd name="connsiteY1" fmla="*/ 180735 h 334432"/>
                    <a:gd name="connsiteX0" fmla="*/ 0 w 4447245"/>
                    <a:gd name="connsiteY0" fmla="*/ 0 h 334432"/>
                    <a:gd name="connsiteX1" fmla="*/ 4447245 w 4447245"/>
                    <a:gd name="connsiteY1" fmla="*/ 180735 h 334432"/>
                    <a:gd name="connsiteX0" fmla="*/ 0 w 4491034"/>
                    <a:gd name="connsiteY0" fmla="*/ 0 h 821516"/>
                    <a:gd name="connsiteX1" fmla="*/ 4491034 w 4491034"/>
                    <a:gd name="connsiteY1" fmla="*/ 786063 h 821516"/>
                    <a:gd name="connsiteX0" fmla="*/ 0 w 4491034"/>
                    <a:gd name="connsiteY0" fmla="*/ 0 h 853401"/>
                    <a:gd name="connsiteX1" fmla="*/ 4491034 w 4491034"/>
                    <a:gd name="connsiteY1" fmla="*/ 786063 h 853401"/>
                    <a:gd name="connsiteX0" fmla="*/ 0 w 4491034"/>
                    <a:gd name="connsiteY0" fmla="*/ 0 h 953867"/>
                    <a:gd name="connsiteX1" fmla="*/ 4491034 w 4491034"/>
                    <a:gd name="connsiteY1" fmla="*/ 901364 h 953867"/>
                    <a:gd name="connsiteX0" fmla="*/ 0 w 4458193"/>
                    <a:gd name="connsiteY0" fmla="*/ 0 h 1381681"/>
                    <a:gd name="connsiteX1" fmla="*/ 4458193 w 4458193"/>
                    <a:gd name="connsiteY1" fmla="*/ 1355360 h 1381681"/>
                    <a:gd name="connsiteX0" fmla="*/ 0 w 3089810"/>
                    <a:gd name="connsiteY0" fmla="*/ 0 h 1409660"/>
                    <a:gd name="connsiteX1" fmla="*/ 3089810 w 3089810"/>
                    <a:gd name="connsiteY1" fmla="*/ 1384185 h 1409660"/>
                    <a:gd name="connsiteX0" fmla="*/ 0 w 3046021"/>
                    <a:gd name="connsiteY0" fmla="*/ 0 h 1670409"/>
                    <a:gd name="connsiteX1" fmla="*/ 3046021 w 3046021"/>
                    <a:gd name="connsiteY1" fmla="*/ 1650817 h 1670409"/>
                    <a:gd name="connsiteX0" fmla="*/ 0 w 3046021"/>
                    <a:gd name="connsiteY0" fmla="*/ 0 h 1650817"/>
                    <a:gd name="connsiteX1" fmla="*/ 3046021 w 3046021"/>
                    <a:gd name="connsiteY1" fmla="*/ 1650817 h 1650817"/>
                    <a:gd name="connsiteX0" fmla="*/ 0 w 4447246"/>
                    <a:gd name="connsiteY0" fmla="*/ 0 h 1182408"/>
                    <a:gd name="connsiteX1" fmla="*/ 4447246 w 4447246"/>
                    <a:gd name="connsiteY1" fmla="*/ 1182408 h 1182408"/>
                    <a:gd name="connsiteX0" fmla="*/ 0 w 3680952"/>
                    <a:gd name="connsiteY0" fmla="*/ 0 h 1218440"/>
                    <a:gd name="connsiteX1" fmla="*/ 3680952 w 3680952"/>
                    <a:gd name="connsiteY1" fmla="*/ 1218440 h 1218440"/>
                    <a:gd name="connsiteX0" fmla="*/ 0 w 3976523"/>
                    <a:gd name="connsiteY0" fmla="*/ 0 h 1016664"/>
                    <a:gd name="connsiteX1" fmla="*/ 3976523 w 3976523"/>
                    <a:gd name="connsiteY1" fmla="*/ 1016664 h 1016664"/>
                    <a:gd name="connsiteX0" fmla="*/ 0 w 3976523"/>
                    <a:gd name="connsiteY0" fmla="*/ 0 h 1016664"/>
                    <a:gd name="connsiteX1" fmla="*/ 3976523 w 3976523"/>
                    <a:gd name="connsiteY1" fmla="*/ 1016664 h 1016664"/>
                    <a:gd name="connsiteX0" fmla="*/ 0 w 4239252"/>
                    <a:gd name="connsiteY0" fmla="*/ 0 h 1002251"/>
                    <a:gd name="connsiteX1" fmla="*/ 4239252 w 4239252"/>
                    <a:gd name="connsiteY1" fmla="*/ 1002251 h 1002251"/>
                    <a:gd name="connsiteX0" fmla="*/ 0 w 4239252"/>
                    <a:gd name="connsiteY0" fmla="*/ 0 h 1002251"/>
                    <a:gd name="connsiteX1" fmla="*/ 4239252 w 4239252"/>
                    <a:gd name="connsiteY1" fmla="*/ 1002251 h 1002251"/>
                    <a:gd name="connsiteX0" fmla="*/ 0 w 4217357"/>
                    <a:gd name="connsiteY0" fmla="*/ 0 h 1067107"/>
                    <a:gd name="connsiteX1" fmla="*/ 4217357 w 4217357"/>
                    <a:gd name="connsiteY1" fmla="*/ 1067107 h 1067107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39252"/>
                    <a:gd name="connsiteY0" fmla="*/ 0 h 1059901"/>
                    <a:gd name="connsiteX1" fmla="*/ 4239252 w 4239252"/>
                    <a:gd name="connsiteY1" fmla="*/ 1059901 h 1059901"/>
                    <a:gd name="connsiteX0" fmla="*/ 0 w 4239252"/>
                    <a:gd name="connsiteY0" fmla="*/ 0 h 865331"/>
                    <a:gd name="connsiteX1" fmla="*/ 4239252 w 4239252"/>
                    <a:gd name="connsiteY1" fmla="*/ 865331 h 865331"/>
                    <a:gd name="connsiteX0" fmla="*/ 0 w 5027441"/>
                    <a:gd name="connsiteY0" fmla="*/ 0 h 728412"/>
                    <a:gd name="connsiteX1" fmla="*/ 5027441 w 5027441"/>
                    <a:gd name="connsiteY1" fmla="*/ 728412 h 728412"/>
                    <a:gd name="connsiteX0" fmla="*/ 0 w 5125965"/>
                    <a:gd name="connsiteY0" fmla="*/ 0 h 573675"/>
                    <a:gd name="connsiteX1" fmla="*/ 5125965 w 5125965"/>
                    <a:gd name="connsiteY1" fmla="*/ 526636 h 573675"/>
                    <a:gd name="connsiteX0" fmla="*/ 5492 w 5131457"/>
                    <a:gd name="connsiteY0" fmla="*/ 0 h 526636"/>
                    <a:gd name="connsiteX1" fmla="*/ 5131457 w 5131457"/>
                    <a:gd name="connsiteY1" fmla="*/ 526636 h 526636"/>
                    <a:gd name="connsiteX0" fmla="*/ 5492 w 5131457"/>
                    <a:gd name="connsiteY0" fmla="*/ 0 h 526636"/>
                    <a:gd name="connsiteX1" fmla="*/ 5131457 w 5131457"/>
                    <a:gd name="connsiteY1" fmla="*/ 526636 h 526636"/>
                    <a:gd name="connsiteX0" fmla="*/ 5541 w 5120559"/>
                    <a:gd name="connsiteY0" fmla="*/ 0 h 519430"/>
                    <a:gd name="connsiteX1" fmla="*/ 5120559 w 5120559"/>
                    <a:gd name="connsiteY1" fmla="*/ 519430 h 519430"/>
                    <a:gd name="connsiteX0" fmla="*/ 0 w 5115018"/>
                    <a:gd name="connsiteY0" fmla="*/ 0 h 519430"/>
                    <a:gd name="connsiteX1" fmla="*/ 5115018 w 5115018"/>
                    <a:gd name="connsiteY1" fmla="*/ 519430 h 519430"/>
                    <a:gd name="connsiteX0" fmla="*/ 0 w 5105089"/>
                    <a:gd name="connsiteY0" fmla="*/ 0 h 583977"/>
                    <a:gd name="connsiteX1" fmla="*/ 5105089 w 5105089"/>
                    <a:gd name="connsiteY1" fmla="*/ 583977 h 583977"/>
                    <a:gd name="connsiteX0" fmla="*/ 0 w 5105089"/>
                    <a:gd name="connsiteY0" fmla="*/ 0 h 613317"/>
                    <a:gd name="connsiteX1" fmla="*/ 5105089 w 5105089"/>
                    <a:gd name="connsiteY1" fmla="*/ 613317 h 613317"/>
                    <a:gd name="connsiteX0" fmla="*/ 0 w 5611451"/>
                    <a:gd name="connsiteY0" fmla="*/ 179514 h 322825"/>
                    <a:gd name="connsiteX1" fmla="*/ 5611451 w 5611451"/>
                    <a:gd name="connsiteY1" fmla="*/ 656 h 322825"/>
                    <a:gd name="connsiteX0" fmla="*/ 0 w 5611451"/>
                    <a:gd name="connsiteY0" fmla="*/ 193269 h 193269"/>
                    <a:gd name="connsiteX1" fmla="*/ 5611451 w 5611451"/>
                    <a:gd name="connsiteY1" fmla="*/ 14411 h 193269"/>
                    <a:gd name="connsiteX0" fmla="*/ 0 w 5462521"/>
                    <a:gd name="connsiteY0" fmla="*/ 643329 h 643329"/>
                    <a:gd name="connsiteX1" fmla="*/ 5462521 w 5462521"/>
                    <a:gd name="connsiteY1" fmla="*/ 901 h 6433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62521" h="643329">
                      <a:moveTo>
                        <a:pt x="0" y="643329"/>
                      </a:moveTo>
                      <a:cubicBezTo>
                        <a:pt x="232380" y="417453"/>
                        <a:pt x="1330850" y="-22553"/>
                        <a:pt x="5462521" y="901"/>
                      </a:cubicBezTo>
                    </a:path>
                  </a:pathLst>
                </a:custGeom>
                <a:noFill/>
                <a:ln w="31750" cmpd="sng">
                  <a:solidFill>
                    <a:schemeClr val="tx1"/>
                  </a:solidFill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/>
                </a:p>
              </p:txBody>
            </p:sp>
          </p:grpSp>
        </p:grpSp>
        <p:sp>
          <p:nvSpPr>
            <p:cNvPr id="9" name="TextBox 8"/>
            <p:cNvSpPr txBox="1"/>
            <p:nvPr/>
          </p:nvSpPr>
          <p:spPr>
            <a:xfrm>
              <a:off x="990600" y="2327052"/>
              <a:ext cx="461665" cy="195181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800" dirty="0" smtClean="0"/>
                <a:t>Expected Severity</a:t>
              </a:r>
              <a:endParaRPr lang="en-US" sz="1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02684" y="5345668"/>
              <a:ext cx="2300631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1800" dirty="0" smtClean="0"/>
                <a:t>Expected Frequency</a:t>
              </a:r>
              <a:endParaRPr lang="en-US" sz="18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283125" y="231746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AVOIDANCE</a:t>
            </a:r>
            <a:endParaRPr lang="en-US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3276600" y="31856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TRANSFER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4953000" y="4296121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POOLING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4459440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419"/>
    </mc:Choice>
    <mc:Fallback>
      <p:transition spd="slow" advTm="41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smtClean="0">
                <a:latin typeface="Arial" charset="0"/>
              </a:rPr>
              <a:t>Type III R-F Paradigm</a:t>
            </a:r>
            <a:endParaRPr lang="en-US" smtClean="0"/>
          </a:p>
        </p:txBody>
      </p:sp>
      <p:grpSp>
        <p:nvGrpSpPr>
          <p:cNvPr id="2" name="Group 9"/>
          <p:cNvGrpSpPr/>
          <p:nvPr/>
        </p:nvGrpSpPr>
        <p:grpSpPr>
          <a:xfrm>
            <a:off x="1524000" y="1876171"/>
            <a:ext cx="6858001" cy="3428497"/>
            <a:chOff x="1752600" y="1448303"/>
            <a:chExt cx="6858001" cy="3428497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1752600" y="1600200"/>
              <a:ext cx="0" cy="3276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" name="Group 16"/>
            <p:cNvGrpSpPr/>
            <p:nvPr/>
          </p:nvGrpSpPr>
          <p:grpSpPr>
            <a:xfrm>
              <a:off x="1752600" y="1448303"/>
              <a:ext cx="6858001" cy="3428497"/>
              <a:chOff x="1752600" y="1448303"/>
              <a:chExt cx="6858001" cy="3428497"/>
            </a:xfrm>
          </p:grpSpPr>
          <p:cxnSp>
            <p:nvCxnSpPr>
              <p:cNvPr id="18" name="Straight Connector 17"/>
              <p:cNvCxnSpPr/>
              <p:nvPr/>
            </p:nvCxnSpPr>
            <p:spPr bwMode="auto">
              <a:xfrm>
                <a:off x="1752600" y="4876800"/>
                <a:ext cx="6858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" name="Freeform 18"/>
              <p:cNvSpPr/>
              <p:nvPr/>
            </p:nvSpPr>
            <p:spPr>
              <a:xfrm>
                <a:off x="1788348" y="1448303"/>
                <a:ext cx="6822253" cy="3417978"/>
              </a:xfrm>
              <a:custGeom>
                <a:avLst/>
                <a:gdLst>
                  <a:gd name="connsiteX0" fmla="*/ 0 w 4523874"/>
                  <a:gd name="connsiteY0" fmla="*/ 0 h 821516"/>
                  <a:gd name="connsiteX1" fmla="*/ 4523874 w 4523874"/>
                  <a:gd name="connsiteY1" fmla="*/ 786063 h 821516"/>
                  <a:gd name="connsiteX0" fmla="*/ 0 w 4447245"/>
                  <a:gd name="connsiteY0" fmla="*/ 0 h 334432"/>
                  <a:gd name="connsiteX1" fmla="*/ 4447245 w 4447245"/>
                  <a:gd name="connsiteY1" fmla="*/ 180735 h 334432"/>
                  <a:gd name="connsiteX0" fmla="*/ 0 w 4447245"/>
                  <a:gd name="connsiteY0" fmla="*/ 0 h 334432"/>
                  <a:gd name="connsiteX1" fmla="*/ 4447245 w 4447245"/>
                  <a:gd name="connsiteY1" fmla="*/ 180735 h 334432"/>
                  <a:gd name="connsiteX0" fmla="*/ 0 w 4491034"/>
                  <a:gd name="connsiteY0" fmla="*/ 0 h 821516"/>
                  <a:gd name="connsiteX1" fmla="*/ 4491034 w 4491034"/>
                  <a:gd name="connsiteY1" fmla="*/ 786063 h 821516"/>
                  <a:gd name="connsiteX0" fmla="*/ 0 w 4491034"/>
                  <a:gd name="connsiteY0" fmla="*/ 0 h 853401"/>
                  <a:gd name="connsiteX1" fmla="*/ 4491034 w 4491034"/>
                  <a:gd name="connsiteY1" fmla="*/ 786063 h 853401"/>
                  <a:gd name="connsiteX0" fmla="*/ 0 w 4491034"/>
                  <a:gd name="connsiteY0" fmla="*/ 0 h 953867"/>
                  <a:gd name="connsiteX1" fmla="*/ 4491034 w 4491034"/>
                  <a:gd name="connsiteY1" fmla="*/ 901364 h 953867"/>
                  <a:gd name="connsiteX0" fmla="*/ 0 w 4458193"/>
                  <a:gd name="connsiteY0" fmla="*/ 0 h 1381681"/>
                  <a:gd name="connsiteX1" fmla="*/ 4458193 w 4458193"/>
                  <a:gd name="connsiteY1" fmla="*/ 1355360 h 1381681"/>
                  <a:gd name="connsiteX0" fmla="*/ 0 w 3089810"/>
                  <a:gd name="connsiteY0" fmla="*/ 0 h 1409660"/>
                  <a:gd name="connsiteX1" fmla="*/ 3089810 w 3089810"/>
                  <a:gd name="connsiteY1" fmla="*/ 1384185 h 1409660"/>
                  <a:gd name="connsiteX0" fmla="*/ 0 w 3046021"/>
                  <a:gd name="connsiteY0" fmla="*/ 0 h 1670409"/>
                  <a:gd name="connsiteX1" fmla="*/ 3046021 w 3046021"/>
                  <a:gd name="connsiteY1" fmla="*/ 1650817 h 1670409"/>
                  <a:gd name="connsiteX0" fmla="*/ 0 w 3046021"/>
                  <a:gd name="connsiteY0" fmla="*/ 0 h 1650817"/>
                  <a:gd name="connsiteX1" fmla="*/ 3046021 w 3046021"/>
                  <a:gd name="connsiteY1" fmla="*/ 1650817 h 1650817"/>
                  <a:gd name="connsiteX0" fmla="*/ 0 w 4447246"/>
                  <a:gd name="connsiteY0" fmla="*/ 0 h 1182408"/>
                  <a:gd name="connsiteX1" fmla="*/ 4447246 w 4447246"/>
                  <a:gd name="connsiteY1" fmla="*/ 1182408 h 1182408"/>
                  <a:gd name="connsiteX0" fmla="*/ 0 w 3680952"/>
                  <a:gd name="connsiteY0" fmla="*/ 0 h 1218440"/>
                  <a:gd name="connsiteX1" fmla="*/ 3680952 w 3680952"/>
                  <a:gd name="connsiteY1" fmla="*/ 1218440 h 1218440"/>
                  <a:gd name="connsiteX0" fmla="*/ 0 w 3976523"/>
                  <a:gd name="connsiteY0" fmla="*/ 0 h 1016664"/>
                  <a:gd name="connsiteX1" fmla="*/ 3976523 w 3976523"/>
                  <a:gd name="connsiteY1" fmla="*/ 1016664 h 1016664"/>
                  <a:gd name="connsiteX0" fmla="*/ 0 w 3976523"/>
                  <a:gd name="connsiteY0" fmla="*/ 0 h 1016664"/>
                  <a:gd name="connsiteX1" fmla="*/ 3976523 w 3976523"/>
                  <a:gd name="connsiteY1" fmla="*/ 1016664 h 1016664"/>
                  <a:gd name="connsiteX0" fmla="*/ 0 w 4239252"/>
                  <a:gd name="connsiteY0" fmla="*/ 0 h 1002251"/>
                  <a:gd name="connsiteX1" fmla="*/ 4239252 w 4239252"/>
                  <a:gd name="connsiteY1" fmla="*/ 1002251 h 1002251"/>
                  <a:gd name="connsiteX0" fmla="*/ 0 w 4239252"/>
                  <a:gd name="connsiteY0" fmla="*/ 0 h 1002251"/>
                  <a:gd name="connsiteX1" fmla="*/ 4239252 w 4239252"/>
                  <a:gd name="connsiteY1" fmla="*/ 1002251 h 1002251"/>
                  <a:gd name="connsiteX0" fmla="*/ 0 w 4217357"/>
                  <a:gd name="connsiteY0" fmla="*/ 0 h 1067107"/>
                  <a:gd name="connsiteX1" fmla="*/ 4217357 w 4217357"/>
                  <a:gd name="connsiteY1" fmla="*/ 1067107 h 1067107"/>
                  <a:gd name="connsiteX0" fmla="*/ 0 w 4239252"/>
                  <a:gd name="connsiteY0" fmla="*/ 0 h 1059901"/>
                  <a:gd name="connsiteX1" fmla="*/ 4239252 w 4239252"/>
                  <a:gd name="connsiteY1" fmla="*/ 1059901 h 1059901"/>
                  <a:gd name="connsiteX0" fmla="*/ 0 w 4239252"/>
                  <a:gd name="connsiteY0" fmla="*/ 0 h 1059901"/>
                  <a:gd name="connsiteX1" fmla="*/ 4239252 w 4239252"/>
                  <a:gd name="connsiteY1" fmla="*/ 1059901 h 1059901"/>
                  <a:gd name="connsiteX0" fmla="*/ 0 w 4222636"/>
                  <a:gd name="connsiteY0" fmla="*/ 0 h 1241808"/>
                  <a:gd name="connsiteX1" fmla="*/ 4222636 w 4222636"/>
                  <a:gd name="connsiteY1" fmla="*/ 1241808 h 1241808"/>
                  <a:gd name="connsiteX0" fmla="*/ 0 w 4222636"/>
                  <a:gd name="connsiteY0" fmla="*/ 0 h 1241808"/>
                  <a:gd name="connsiteX1" fmla="*/ 4222636 w 4222636"/>
                  <a:gd name="connsiteY1" fmla="*/ 1241808 h 1241808"/>
                  <a:gd name="connsiteX0" fmla="*/ 0 w 4530031"/>
                  <a:gd name="connsiteY0" fmla="*/ 199821 h 478431"/>
                  <a:gd name="connsiteX1" fmla="*/ 4530031 w 4530031"/>
                  <a:gd name="connsiteY1" fmla="*/ 74391 h 478431"/>
                  <a:gd name="connsiteX0" fmla="*/ 13153 w 4543184"/>
                  <a:gd name="connsiteY0" fmla="*/ 508017 h 508017"/>
                  <a:gd name="connsiteX1" fmla="*/ 4543184 w 4543184"/>
                  <a:gd name="connsiteY1" fmla="*/ 382587 h 508017"/>
                  <a:gd name="connsiteX0" fmla="*/ 12476 w 4725282"/>
                  <a:gd name="connsiteY0" fmla="*/ 1165909 h 1165909"/>
                  <a:gd name="connsiteX1" fmla="*/ 4725282 w 4725282"/>
                  <a:gd name="connsiteY1" fmla="*/ 119207 h 1165909"/>
                  <a:gd name="connsiteX0" fmla="*/ 14481 w 4727287"/>
                  <a:gd name="connsiteY0" fmla="*/ 1046702 h 1046702"/>
                  <a:gd name="connsiteX1" fmla="*/ 4727287 w 4727287"/>
                  <a:gd name="connsiteY1" fmla="*/ 0 h 1046702"/>
                  <a:gd name="connsiteX0" fmla="*/ 14481 w 4727287"/>
                  <a:gd name="connsiteY0" fmla="*/ 1228609 h 1228609"/>
                  <a:gd name="connsiteX1" fmla="*/ 4727287 w 4727287"/>
                  <a:gd name="connsiteY1" fmla="*/ 0 h 1228609"/>
                  <a:gd name="connsiteX0" fmla="*/ 14481 w 4727287"/>
                  <a:gd name="connsiteY0" fmla="*/ 1234477 h 1234477"/>
                  <a:gd name="connsiteX1" fmla="*/ 4727287 w 4727287"/>
                  <a:gd name="connsiteY1" fmla="*/ 0 h 1234477"/>
                  <a:gd name="connsiteX0" fmla="*/ 0 w 4712806"/>
                  <a:gd name="connsiteY0" fmla="*/ 1234477 h 1234477"/>
                  <a:gd name="connsiteX1" fmla="*/ 4712806 w 4712806"/>
                  <a:gd name="connsiteY1" fmla="*/ 0 h 1234477"/>
                  <a:gd name="connsiteX0" fmla="*/ 0 w 4712806"/>
                  <a:gd name="connsiteY0" fmla="*/ 1234477 h 1234477"/>
                  <a:gd name="connsiteX1" fmla="*/ 4712806 w 4712806"/>
                  <a:gd name="connsiteY1" fmla="*/ 0 h 1234477"/>
                  <a:gd name="connsiteX0" fmla="*/ 0 w 4920505"/>
                  <a:gd name="connsiteY0" fmla="*/ 1052570 h 1052570"/>
                  <a:gd name="connsiteX1" fmla="*/ 4920505 w 4920505"/>
                  <a:gd name="connsiteY1" fmla="*/ 0 h 1052570"/>
                  <a:gd name="connsiteX0" fmla="*/ 0 w 4920505"/>
                  <a:gd name="connsiteY0" fmla="*/ 1052570 h 1052570"/>
                  <a:gd name="connsiteX1" fmla="*/ 4920505 w 4920505"/>
                  <a:gd name="connsiteY1" fmla="*/ 0 h 1052570"/>
                  <a:gd name="connsiteX0" fmla="*/ 0 w 4920505"/>
                  <a:gd name="connsiteY0" fmla="*/ 1052570 h 1052570"/>
                  <a:gd name="connsiteX1" fmla="*/ 4920505 w 4920505"/>
                  <a:gd name="connsiteY1" fmla="*/ 0 h 1052570"/>
                  <a:gd name="connsiteX0" fmla="*/ 0 w 4920505"/>
                  <a:gd name="connsiteY0" fmla="*/ 1052570 h 1052570"/>
                  <a:gd name="connsiteX1" fmla="*/ 4920505 w 4920505"/>
                  <a:gd name="connsiteY1" fmla="*/ 0 h 1052570"/>
                  <a:gd name="connsiteX0" fmla="*/ 0 w 4464168"/>
                  <a:gd name="connsiteY0" fmla="*/ 1657898 h 1657898"/>
                  <a:gd name="connsiteX1" fmla="*/ 4464168 w 4464168"/>
                  <a:gd name="connsiteY1" fmla="*/ 0 h 1657898"/>
                  <a:gd name="connsiteX0" fmla="*/ 0 w 4698188"/>
                  <a:gd name="connsiteY0" fmla="*/ 1830849 h 1830849"/>
                  <a:gd name="connsiteX1" fmla="*/ 4698188 w 4698188"/>
                  <a:gd name="connsiteY1" fmla="*/ 0 h 1830849"/>
                  <a:gd name="connsiteX0" fmla="*/ 0 w 4698188"/>
                  <a:gd name="connsiteY0" fmla="*/ 1830849 h 1830849"/>
                  <a:gd name="connsiteX1" fmla="*/ 4698188 w 4698188"/>
                  <a:gd name="connsiteY1" fmla="*/ 0 h 1830849"/>
                  <a:gd name="connsiteX0" fmla="*/ 0 w 5014114"/>
                  <a:gd name="connsiteY0" fmla="*/ 1535391 h 1535391"/>
                  <a:gd name="connsiteX1" fmla="*/ 5014114 w 5014114"/>
                  <a:gd name="connsiteY1" fmla="*/ 0 h 1535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014114" h="1535391">
                    <a:moveTo>
                      <a:pt x="0" y="1535391"/>
                    </a:moveTo>
                    <a:cubicBezTo>
                      <a:pt x="1374688" y="1500896"/>
                      <a:pt x="3373330" y="1338430"/>
                      <a:pt x="5014114" y="0"/>
                    </a:cubicBezTo>
                  </a:path>
                </a:pathLst>
              </a:custGeom>
              <a:noFill/>
              <a:ln w="31750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1752601" y="3048941"/>
                <a:ext cx="6858000" cy="1816191"/>
              </a:xfrm>
              <a:custGeom>
                <a:avLst/>
                <a:gdLst>
                  <a:gd name="connsiteX0" fmla="*/ 0 w 4523874"/>
                  <a:gd name="connsiteY0" fmla="*/ 0 h 821516"/>
                  <a:gd name="connsiteX1" fmla="*/ 4523874 w 4523874"/>
                  <a:gd name="connsiteY1" fmla="*/ 786063 h 821516"/>
                  <a:gd name="connsiteX0" fmla="*/ 0 w 4447245"/>
                  <a:gd name="connsiteY0" fmla="*/ 0 h 334432"/>
                  <a:gd name="connsiteX1" fmla="*/ 4447245 w 4447245"/>
                  <a:gd name="connsiteY1" fmla="*/ 180735 h 334432"/>
                  <a:gd name="connsiteX0" fmla="*/ 0 w 4447245"/>
                  <a:gd name="connsiteY0" fmla="*/ 0 h 334432"/>
                  <a:gd name="connsiteX1" fmla="*/ 4447245 w 4447245"/>
                  <a:gd name="connsiteY1" fmla="*/ 180735 h 334432"/>
                  <a:gd name="connsiteX0" fmla="*/ 0 w 4491034"/>
                  <a:gd name="connsiteY0" fmla="*/ 0 h 821516"/>
                  <a:gd name="connsiteX1" fmla="*/ 4491034 w 4491034"/>
                  <a:gd name="connsiteY1" fmla="*/ 786063 h 821516"/>
                  <a:gd name="connsiteX0" fmla="*/ 0 w 4491034"/>
                  <a:gd name="connsiteY0" fmla="*/ 0 h 853401"/>
                  <a:gd name="connsiteX1" fmla="*/ 4491034 w 4491034"/>
                  <a:gd name="connsiteY1" fmla="*/ 786063 h 853401"/>
                  <a:gd name="connsiteX0" fmla="*/ 0 w 4491034"/>
                  <a:gd name="connsiteY0" fmla="*/ 0 h 953867"/>
                  <a:gd name="connsiteX1" fmla="*/ 4491034 w 4491034"/>
                  <a:gd name="connsiteY1" fmla="*/ 901364 h 953867"/>
                  <a:gd name="connsiteX0" fmla="*/ 0 w 4458193"/>
                  <a:gd name="connsiteY0" fmla="*/ 0 h 1381681"/>
                  <a:gd name="connsiteX1" fmla="*/ 4458193 w 4458193"/>
                  <a:gd name="connsiteY1" fmla="*/ 1355360 h 1381681"/>
                  <a:gd name="connsiteX0" fmla="*/ 0 w 3089810"/>
                  <a:gd name="connsiteY0" fmla="*/ 0 h 1409660"/>
                  <a:gd name="connsiteX1" fmla="*/ 3089810 w 3089810"/>
                  <a:gd name="connsiteY1" fmla="*/ 1384185 h 1409660"/>
                  <a:gd name="connsiteX0" fmla="*/ 0 w 3046021"/>
                  <a:gd name="connsiteY0" fmla="*/ 0 h 1670409"/>
                  <a:gd name="connsiteX1" fmla="*/ 3046021 w 3046021"/>
                  <a:gd name="connsiteY1" fmla="*/ 1650817 h 1670409"/>
                  <a:gd name="connsiteX0" fmla="*/ 0 w 3046021"/>
                  <a:gd name="connsiteY0" fmla="*/ 0 h 1650817"/>
                  <a:gd name="connsiteX1" fmla="*/ 3046021 w 3046021"/>
                  <a:gd name="connsiteY1" fmla="*/ 1650817 h 1650817"/>
                  <a:gd name="connsiteX0" fmla="*/ 0 w 4447246"/>
                  <a:gd name="connsiteY0" fmla="*/ 0 h 1182408"/>
                  <a:gd name="connsiteX1" fmla="*/ 4447246 w 4447246"/>
                  <a:gd name="connsiteY1" fmla="*/ 1182408 h 1182408"/>
                  <a:gd name="connsiteX0" fmla="*/ 0 w 3680952"/>
                  <a:gd name="connsiteY0" fmla="*/ 0 h 1218440"/>
                  <a:gd name="connsiteX1" fmla="*/ 3680952 w 3680952"/>
                  <a:gd name="connsiteY1" fmla="*/ 1218440 h 1218440"/>
                  <a:gd name="connsiteX0" fmla="*/ 0 w 3976523"/>
                  <a:gd name="connsiteY0" fmla="*/ 0 h 1016664"/>
                  <a:gd name="connsiteX1" fmla="*/ 3976523 w 3976523"/>
                  <a:gd name="connsiteY1" fmla="*/ 1016664 h 1016664"/>
                  <a:gd name="connsiteX0" fmla="*/ 0 w 3976523"/>
                  <a:gd name="connsiteY0" fmla="*/ 0 h 1016664"/>
                  <a:gd name="connsiteX1" fmla="*/ 3976523 w 3976523"/>
                  <a:gd name="connsiteY1" fmla="*/ 1016664 h 1016664"/>
                  <a:gd name="connsiteX0" fmla="*/ 0 w 4239252"/>
                  <a:gd name="connsiteY0" fmla="*/ 0 h 1002251"/>
                  <a:gd name="connsiteX1" fmla="*/ 4239252 w 4239252"/>
                  <a:gd name="connsiteY1" fmla="*/ 1002251 h 1002251"/>
                  <a:gd name="connsiteX0" fmla="*/ 0 w 4239252"/>
                  <a:gd name="connsiteY0" fmla="*/ 0 h 1002251"/>
                  <a:gd name="connsiteX1" fmla="*/ 4239252 w 4239252"/>
                  <a:gd name="connsiteY1" fmla="*/ 1002251 h 1002251"/>
                  <a:gd name="connsiteX0" fmla="*/ 0 w 4217357"/>
                  <a:gd name="connsiteY0" fmla="*/ 0 h 1067107"/>
                  <a:gd name="connsiteX1" fmla="*/ 4217357 w 4217357"/>
                  <a:gd name="connsiteY1" fmla="*/ 1067107 h 1067107"/>
                  <a:gd name="connsiteX0" fmla="*/ 0 w 4239252"/>
                  <a:gd name="connsiteY0" fmla="*/ 0 h 1059901"/>
                  <a:gd name="connsiteX1" fmla="*/ 4239252 w 4239252"/>
                  <a:gd name="connsiteY1" fmla="*/ 1059901 h 1059901"/>
                  <a:gd name="connsiteX0" fmla="*/ 0 w 4239252"/>
                  <a:gd name="connsiteY0" fmla="*/ 0 h 1059901"/>
                  <a:gd name="connsiteX1" fmla="*/ 4239252 w 4239252"/>
                  <a:gd name="connsiteY1" fmla="*/ 1059901 h 1059901"/>
                  <a:gd name="connsiteX0" fmla="*/ 0 w 4239252"/>
                  <a:gd name="connsiteY0" fmla="*/ 0 h 1059901"/>
                  <a:gd name="connsiteX1" fmla="*/ 4239252 w 4239252"/>
                  <a:gd name="connsiteY1" fmla="*/ 1059901 h 1059901"/>
                  <a:gd name="connsiteX0" fmla="*/ 0 w 4239252"/>
                  <a:gd name="connsiteY0" fmla="*/ 0 h 865331"/>
                  <a:gd name="connsiteX1" fmla="*/ 4239252 w 4239252"/>
                  <a:gd name="connsiteY1" fmla="*/ 865331 h 865331"/>
                  <a:gd name="connsiteX0" fmla="*/ 0 w 5027441"/>
                  <a:gd name="connsiteY0" fmla="*/ 0 h 728412"/>
                  <a:gd name="connsiteX1" fmla="*/ 5027441 w 5027441"/>
                  <a:gd name="connsiteY1" fmla="*/ 728412 h 728412"/>
                  <a:gd name="connsiteX0" fmla="*/ 0 w 5125965"/>
                  <a:gd name="connsiteY0" fmla="*/ 0 h 573675"/>
                  <a:gd name="connsiteX1" fmla="*/ 5125965 w 5125965"/>
                  <a:gd name="connsiteY1" fmla="*/ 526636 h 573675"/>
                  <a:gd name="connsiteX0" fmla="*/ 5492 w 5131457"/>
                  <a:gd name="connsiteY0" fmla="*/ 0 h 526636"/>
                  <a:gd name="connsiteX1" fmla="*/ 5131457 w 5131457"/>
                  <a:gd name="connsiteY1" fmla="*/ 526636 h 526636"/>
                  <a:gd name="connsiteX0" fmla="*/ 5492 w 5131457"/>
                  <a:gd name="connsiteY0" fmla="*/ 0 h 526636"/>
                  <a:gd name="connsiteX1" fmla="*/ 5131457 w 5131457"/>
                  <a:gd name="connsiteY1" fmla="*/ 526636 h 526636"/>
                  <a:gd name="connsiteX0" fmla="*/ 5541 w 5120559"/>
                  <a:gd name="connsiteY0" fmla="*/ 0 h 519430"/>
                  <a:gd name="connsiteX1" fmla="*/ 5120559 w 5120559"/>
                  <a:gd name="connsiteY1" fmla="*/ 519430 h 519430"/>
                  <a:gd name="connsiteX0" fmla="*/ 0 w 5115018"/>
                  <a:gd name="connsiteY0" fmla="*/ 0 h 519430"/>
                  <a:gd name="connsiteX1" fmla="*/ 5115018 w 5115018"/>
                  <a:gd name="connsiteY1" fmla="*/ 519430 h 519430"/>
                  <a:gd name="connsiteX0" fmla="*/ 0 w 5105089"/>
                  <a:gd name="connsiteY0" fmla="*/ 0 h 583977"/>
                  <a:gd name="connsiteX1" fmla="*/ 5105089 w 5105089"/>
                  <a:gd name="connsiteY1" fmla="*/ 583977 h 583977"/>
                  <a:gd name="connsiteX0" fmla="*/ 0 w 5105089"/>
                  <a:gd name="connsiteY0" fmla="*/ 0 h 613317"/>
                  <a:gd name="connsiteX1" fmla="*/ 5105089 w 5105089"/>
                  <a:gd name="connsiteY1" fmla="*/ 613317 h 613317"/>
                  <a:gd name="connsiteX0" fmla="*/ 0 w 5611451"/>
                  <a:gd name="connsiteY0" fmla="*/ 179514 h 322825"/>
                  <a:gd name="connsiteX1" fmla="*/ 5611451 w 5611451"/>
                  <a:gd name="connsiteY1" fmla="*/ 656 h 322825"/>
                  <a:gd name="connsiteX0" fmla="*/ 0 w 5611451"/>
                  <a:gd name="connsiteY0" fmla="*/ 193269 h 193269"/>
                  <a:gd name="connsiteX1" fmla="*/ 5611451 w 5611451"/>
                  <a:gd name="connsiteY1" fmla="*/ 14411 h 193269"/>
                  <a:gd name="connsiteX0" fmla="*/ 0 w 5462521"/>
                  <a:gd name="connsiteY0" fmla="*/ 643329 h 643329"/>
                  <a:gd name="connsiteX1" fmla="*/ 5462521 w 5462521"/>
                  <a:gd name="connsiteY1" fmla="*/ 901 h 643329"/>
                  <a:gd name="connsiteX0" fmla="*/ 0 w 5462521"/>
                  <a:gd name="connsiteY0" fmla="*/ 642428 h 642428"/>
                  <a:gd name="connsiteX1" fmla="*/ 5462521 w 5462521"/>
                  <a:gd name="connsiteY1" fmla="*/ 0 h 642428"/>
                  <a:gd name="connsiteX0" fmla="*/ 0 w 5344065"/>
                  <a:gd name="connsiteY0" fmla="*/ 606396 h 606396"/>
                  <a:gd name="connsiteX1" fmla="*/ 5344065 w 5344065"/>
                  <a:gd name="connsiteY1" fmla="*/ 0 h 606396"/>
                  <a:gd name="connsiteX0" fmla="*/ 0 w 5344065"/>
                  <a:gd name="connsiteY0" fmla="*/ 606396 h 625686"/>
                  <a:gd name="connsiteX1" fmla="*/ 5344065 w 5344065"/>
                  <a:gd name="connsiteY1" fmla="*/ 0 h 625686"/>
                  <a:gd name="connsiteX0" fmla="*/ 0 w 5344065"/>
                  <a:gd name="connsiteY0" fmla="*/ 606396 h 630235"/>
                  <a:gd name="connsiteX1" fmla="*/ 5344065 w 5344065"/>
                  <a:gd name="connsiteY1" fmla="*/ 0 h 630235"/>
                  <a:gd name="connsiteX0" fmla="*/ 0 w 5159800"/>
                  <a:gd name="connsiteY0" fmla="*/ 613603 h 635636"/>
                  <a:gd name="connsiteX1" fmla="*/ 5159800 w 5159800"/>
                  <a:gd name="connsiteY1" fmla="*/ 0 h 635636"/>
                  <a:gd name="connsiteX0" fmla="*/ 0 w 5778402"/>
                  <a:gd name="connsiteY0" fmla="*/ 815379 h 815853"/>
                  <a:gd name="connsiteX1" fmla="*/ 5778402 w 5778402"/>
                  <a:gd name="connsiteY1" fmla="*/ 0 h 815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78402" h="815853">
                    <a:moveTo>
                      <a:pt x="0" y="815379"/>
                    </a:moveTo>
                    <a:cubicBezTo>
                      <a:pt x="587747" y="820104"/>
                      <a:pt x="4318565" y="805270"/>
                      <a:pt x="5778402" y="0"/>
                    </a:cubicBezTo>
                  </a:path>
                </a:pathLst>
              </a:custGeom>
              <a:noFill/>
              <a:ln w="31750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/>
              </a:p>
            </p:txBody>
          </p:sp>
        </p:grpSp>
      </p:grpSp>
      <p:grpSp>
        <p:nvGrpSpPr>
          <p:cNvPr id="5" name="Group 1"/>
          <p:cNvGrpSpPr/>
          <p:nvPr/>
        </p:nvGrpSpPr>
        <p:grpSpPr>
          <a:xfrm>
            <a:off x="986118" y="2438452"/>
            <a:ext cx="5112715" cy="3387948"/>
            <a:chOff x="986118" y="2327052"/>
            <a:chExt cx="5112715" cy="3387948"/>
          </a:xfrm>
        </p:grpSpPr>
        <p:sp>
          <p:nvSpPr>
            <p:cNvPr id="11" name="TextBox 10"/>
            <p:cNvSpPr txBox="1"/>
            <p:nvPr/>
          </p:nvSpPr>
          <p:spPr>
            <a:xfrm>
              <a:off x="986118" y="2327052"/>
              <a:ext cx="461665" cy="195181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800" dirty="0" smtClean="0"/>
                <a:t>Expected Severity</a:t>
              </a:r>
              <a:endParaRPr lang="en-US" sz="18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98202" y="5345668"/>
              <a:ext cx="2300631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1800" dirty="0" smtClean="0"/>
                <a:t>Expected Frequency</a:t>
              </a:r>
              <a:endParaRPr lang="en-US" sz="1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419600" y="29834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AVOIDANCE</a:t>
            </a:r>
            <a:endParaRPr lang="en-US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6408952" y="3581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TRANSFER</a:t>
            </a:r>
            <a:endParaRPr lang="en-US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5600" y="460508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POOLING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505"/>
    </mc:Choice>
    <mc:Fallback>
      <p:transition spd="slow" advTm="50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Boundary-Curve Regions</a:t>
            </a:r>
            <a:endParaRPr lang="en-US" dirty="0" smtClean="0"/>
          </a:p>
        </p:txBody>
      </p:sp>
      <p:grpSp>
        <p:nvGrpSpPr>
          <p:cNvPr id="4" name="Group 36877"/>
          <p:cNvGrpSpPr/>
          <p:nvPr/>
        </p:nvGrpSpPr>
        <p:grpSpPr>
          <a:xfrm>
            <a:off x="685800" y="1952286"/>
            <a:ext cx="8017042" cy="3721714"/>
            <a:chOff x="685800" y="2145686"/>
            <a:chExt cx="8017042" cy="3721714"/>
          </a:xfrm>
        </p:grpSpPr>
        <p:grpSp>
          <p:nvGrpSpPr>
            <p:cNvPr id="6" name="Group 67"/>
            <p:cNvGrpSpPr/>
            <p:nvPr/>
          </p:nvGrpSpPr>
          <p:grpSpPr>
            <a:xfrm>
              <a:off x="685800" y="2145686"/>
              <a:ext cx="8017042" cy="3721714"/>
              <a:chOff x="593558" y="1993286"/>
              <a:chExt cx="8017042" cy="372171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1022684" y="2143276"/>
                <a:ext cx="45719" cy="1071563"/>
                <a:chOff x="1295400" y="2052637"/>
                <a:chExt cx="152400" cy="1071563"/>
              </a:xfrm>
            </p:grpSpPr>
            <p:cxnSp>
              <p:nvCxnSpPr>
                <p:cNvPr id="3" name="Straight Connector 2"/>
                <p:cNvCxnSpPr/>
                <p:nvPr/>
              </p:nvCxnSpPr>
              <p:spPr bwMode="auto">
                <a:xfrm>
                  <a:off x="1436140" y="2052637"/>
                  <a:ext cx="0" cy="10668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" name="Straight Connector 4"/>
                <p:cNvCxnSpPr/>
                <p:nvPr/>
              </p:nvCxnSpPr>
              <p:spPr bwMode="auto">
                <a:xfrm flipH="1">
                  <a:off x="1295400" y="2057400"/>
                  <a:ext cx="1524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" name="Straight Connector 10"/>
                <p:cNvCxnSpPr/>
                <p:nvPr/>
              </p:nvCxnSpPr>
              <p:spPr bwMode="auto">
                <a:xfrm flipH="1">
                  <a:off x="1295400" y="3124200"/>
                  <a:ext cx="1524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" name="Group 55"/>
              <p:cNvGrpSpPr/>
              <p:nvPr/>
            </p:nvGrpSpPr>
            <p:grpSpPr>
              <a:xfrm>
                <a:off x="3505200" y="5364021"/>
                <a:ext cx="2438400" cy="44576"/>
                <a:chOff x="4953000" y="4539916"/>
                <a:chExt cx="1828800" cy="234616"/>
              </a:xfrm>
            </p:grpSpPr>
            <p:cxnSp>
              <p:nvCxnSpPr>
                <p:cNvPr id="57" name="Straight Connector 56"/>
                <p:cNvCxnSpPr/>
                <p:nvPr/>
              </p:nvCxnSpPr>
              <p:spPr bwMode="auto">
                <a:xfrm>
                  <a:off x="4953000" y="4544516"/>
                  <a:ext cx="18288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8" name="Straight Connector 57"/>
                <p:cNvCxnSpPr/>
                <p:nvPr/>
              </p:nvCxnSpPr>
              <p:spPr bwMode="auto">
                <a:xfrm>
                  <a:off x="4953000" y="4545932"/>
                  <a:ext cx="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9" name="Straight Connector 58"/>
                <p:cNvCxnSpPr/>
                <p:nvPr/>
              </p:nvCxnSpPr>
              <p:spPr bwMode="auto">
                <a:xfrm>
                  <a:off x="6781800" y="4539916"/>
                  <a:ext cx="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0" name="Group 59"/>
              <p:cNvGrpSpPr/>
              <p:nvPr/>
            </p:nvGrpSpPr>
            <p:grpSpPr>
              <a:xfrm>
                <a:off x="5943600" y="5364481"/>
                <a:ext cx="2438400" cy="45719"/>
                <a:chOff x="4953000" y="4533900"/>
                <a:chExt cx="1828800" cy="240632"/>
              </a:xfrm>
            </p:grpSpPr>
            <p:cxnSp>
              <p:nvCxnSpPr>
                <p:cNvPr id="61" name="Straight Connector 60"/>
                <p:cNvCxnSpPr/>
                <p:nvPr/>
              </p:nvCxnSpPr>
              <p:spPr bwMode="auto">
                <a:xfrm>
                  <a:off x="4953000" y="4533900"/>
                  <a:ext cx="18288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Straight Connector 61"/>
                <p:cNvCxnSpPr/>
                <p:nvPr/>
              </p:nvCxnSpPr>
              <p:spPr bwMode="auto">
                <a:xfrm>
                  <a:off x="4953000" y="4545932"/>
                  <a:ext cx="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Straight Connector 62"/>
                <p:cNvCxnSpPr/>
                <p:nvPr/>
              </p:nvCxnSpPr>
              <p:spPr bwMode="auto">
                <a:xfrm>
                  <a:off x="6781800" y="4539916"/>
                  <a:ext cx="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2" name="Group 42"/>
              <p:cNvGrpSpPr/>
              <p:nvPr/>
            </p:nvGrpSpPr>
            <p:grpSpPr>
              <a:xfrm>
                <a:off x="1066800" y="5364021"/>
                <a:ext cx="2438400" cy="44576"/>
                <a:chOff x="3886200" y="4678681"/>
                <a:chExt cx="2438400" cy="44576"/>
              </a:xfrm>
            </p:grpSpPr>
            <p:cxnSp>
              <p:nvCxnSpPr>
                <p:cNvPr id="65" name="Straight Connector 64"/>
                <p:cNvCxnSpPr/>
                <p:nvPr/>
              </p:nvCxnSpPr>
              <p:spPr bwMode="auto">
                <a:xfrm>
                  <a:off x="3886200" y="4678681"/>
                  <a:ext cx="24384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7" name="Straight Connector 66"/>
                <p:cNvCxnSpPr/>
                <p:nvPr/>
              </p:nvCxnSpPr>
              <p:spPr bwMode="auto">
                <a:xfrm>
                  <a:off x="6324600" y="4679824"/>
                  <a:ext cx="0" cy="43433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" name="Group 69"/>
              <p:cNvGrpSpPr/>
              <p:nvPr/>
            </p:nvGrpSpPr>
            <p:grpSpPr>
              <a:xfrm>
                <a:off x="1021079" y="3214409"/>
                <a:ext cx="45719" cy="1128991"/>
                <a:chOff x="1295400" y="2056970"/>
                <a:chExt cx="152400" cy="1128991"/>
              </a:xfrm>
            </p:grpSpPr>
            <p:cxnSp>
              <p:nvCxnSpPr>
                <p:cNvPr id="71" name="Straight Connector 70"/>
                <p:cNvCxnSpPr/>
                <p:nvPr/>
              </p:nvCxnSpPr>
              <p:spPr bwMode="auto">
                <a:xfrm>
                  <a:off x="1447057" y="2056970"/>
                  <a:ext cx="0" cy="1128991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2" name="Straight Connector 71"/>
                <p:cNvCxnSpPr/>
                <p:nvPr/>
              </p:nvCxnSpPr>
              <p:spPr bwMode="auto">
                <a:xfrm flipH="1">
                  <a:off x="1295400" y="2057400"/>
                  <a:ext cx="1524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3" name="Straight Connector 72"/>
                <p:cNvCxnSpPr/>
                <p:nvPr/>
              </p:nvCxnSpPr>
              <p:spPr bwMode="auto">
                <a:xfrm flipH="1">
                  <a:off x="1295400" y="3124200"/>
                  <a:ext cx="1524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75" name="Straight Connector 74"/>
              <p:cNvCxnSpPr/>
              <p:nvPr/>
            </p:nvCxnSpPr>
            <p:spPr bwMode="auto">
              <a:xfrm>
                <a:off x="1062037" y="4297681"/>
                <a:ext cx="0" cy="10668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" name="TextBox 54"/>
              <p:cNvSpPr txBox="1"/>
              <p:nvPr/>
            </p:nvSpPr>
            <p:spPr>
              <a:xfrm>
                <a:off x="609600" y="1993286"/>
                <a:ext cx="457200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 smtClean="0"/>
                  <a:t>2.5</a:t>
                </a:r>
                <a:endParaRPr lang="en-US" sz="125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11203" y="3064042"/>
                <a:ext cx="457200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 smtClean="0"/>
                  <a:t>2.0</a:t>
                </a:r>
                <a:endParaRPr lang="en-US" sz="125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11203" y="5220531"/>
                <a:ext cx="457200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 smtClean="0"/>
                  <a:t>1.0</a:t>
                </a:r>
                <a:endParaRPr lang="en-US" sz="1250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593558" y="4146884"/>
                <a:ext cx="457200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/>
                  <a:t>1</a:t>
                </a:r>
                <a:r>
                  <a:rPr lang="en-US" sz="1250" dirty="0" smtClean="0"/>
                  <a:t>.5</a:t>
                </a:r>
                <a:endParaRPr lang="en-US" sz="1250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8153400" y="5430307"/>
                <a:ext cx="457200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 smtClean="0"/>
                  <a:t>2.5</a:t>
                </a:r>
                <a:endParaRPr lang="en-US" sz="1250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5715000" y="5430307"/>
                <a:ext cx="457200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 smtClean="0"/>
                  <a:t>2.0</a:t>
                </a:r>
                <a:endParaRPr lang="en-US" sz="1250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838200" y="5366827"/>
                <a:ext cx="457200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 smtClean="0"/>
                  <a:t>1.0</a:t>
                </a:r>
                <a:endParaRPr lang="en-US" sz="1250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3276600" y="5430307"/>
                <a:ext cx="457200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/>
                  <a:t>1</a:t>
                </a:r>
                <a:r>
                  <a:rPr lang="en-US" sz="1250" dirty="0" smtClean="0"/>
                  <a:t>.5</a:t>
                </a:r>
                <a:endParaRPr lang="en-US" sz="1250" dirty="0"/>
              </a:p>
            </p:txBody>
          </p:sp>
        </p:grpSp>
        <p:grpSp>
          <p:nvGrpSpPr>
            <p:cNvPr id="14" name="Group 36875"/>
            <p:cNvGrpSpPr/>
            <p:nvPr/>
          </p:nvGrpSpPr>
          <p:grpSpPr>
            <a:xfrm>
              <a:off x="1160645" y="3358788"/>
              <a:ext cx="7313597" cy="2156490"/>
              <a:chOff x="1160645" y="3358788"/>
              <a:chExt cx="7313597" cy="2156490"/>
            </a:xfrm>
          </p:grpSpPr>
          <p:grpSp>
            <p:nvGrpSpPr>
              <p:cNvPr id="15" name="Group 36874"/>
              <p:cNvGrpSpPr/>
              <p:nvPr/>
            </p:nvGrpSpPr>
            <p:grpSpPr>
              <a:xfrm>
                <a:off x="6035842" y="3358788"/>
                <a:ext cx="2438400" cy="1518012"/>
                <a:chOff x="6035842" y="3358788"/>
                <a:chExt cx="2438400" cy="1518012"/>
              </a:xfrm>
            </p:grpSpPr>
            <p:cxnSp>
              <p:nvCxnSpPr>
                <p:cNvPr id="90" name="Straight Connector 89"/>
                <p:cNvCxnSpPr/>
                <p:nvPr/>
              </p:nvCxnSpPr>
              <p:spPr bwMode="auto">
                <a:xfrm flipV="1">
                  <a:off x="6035842" y="3358788"/>
                  <a:ext cx="2438400" cy="16043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92" name="Straight Connector 91"/>
                <p:cNvCxnSpPr/>
                <p:nvPr/>
              </p:nvCxnSpPr>
              <p:spPr bwMode="auto">
                <a:xfrm>
                  <a:off x="6035842" y="4876800"/>
                  <a:ext cx="24384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36865" name="Straight Connector 36864"/>
              <p:cNvCxnSpPr>
                <a:stCxn id="82" idx="3"/>
              </p:cNvCxnSpPr>
              <p:nvPr/>
            </p:nvCxnSpPr>
            <p:spPr bwMode="auto">
              <a:xfrm flipV="1">
                <a:off x="1160645" y="4876800"/>
                <a:ext cx="4875197" cy="63847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872" name="Straight Connector 36871"/>
              <p:cNvCxnSpPr>
                <a:stCxn id="82" idx="3"/>
              </p:cNvCxnSpPr>
              <p:nvPr/>
            </p:nvCxnSpPr>
            <p:spPr bwMode="auto">
              <a:xfrm flipV="1">
                <a:off x="1160645" y="3374831"/>
                <a:ext cx="4875197" cy="214044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9" name="TextBox 108"/>
            <p:cNvSpPr txBox="1"/>
            <p:nvPr/>
          </p:nvSpPr>
          <p:spPr>
            <a:xfrm>
              <a:off x="2286000" y="3424535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TYPE </a:t>
              </a:r>
              <a:r>
                <a:rPr lang="en-US" sz="1800" dirty="0"/>
                <a:t>I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876800" y="3957935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TYPE </a:t>
              </a:r>
              <a:r>
                <a:rPr lang="en-US" sz="1800" dirty="0"/>
                <a:t>II</a:t>
              </a:r>
            </a:p>
          </p:txBody>
        </p:sp>
        <p:sp>
          <p:nvSpPr>
            <p:cNvPr id="36877" name="Rectangle 36876"/>
            <p:cNvSpPr/>
            <p:nvPr/>
          </p:nvSpPr>
          <p:spPr>
            <a:xfrm>
              <a:off x="6197160" y="4948535"/>
              <a:ext cx="10440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 smtClean="0"/>
                <a:t>TYPE III</a:t>
              </a:r>
              <a:endParaRPr lang="en-US" sz="1800" dirty="0"/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452735" y="3516331"/>
            <a:ext cx="492443" cy="28313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000" i="1" dirty="0" err="1" smtClean="0"/>
              <a:t>s</a:t>
            </a:r>
            <a:endParaRPr lang="en-US" sz="2000" i="1" dirty="0"/>
          </a:p>
        </p:txBody>
      </p:sp>
      <mc:AlternateContent>
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<p:sp>
            <p:nvSpPr>
              <p:cNvPr id="7" name="TextBox 6"/>
              <p:cNvSpPr txBox="1"/>
              <p:nvPr/>
            </p:nvSpPr>
            <p:spPr>
              <a:xfrm>
                <a:off x="4648200" y="5405735"/>
                <a:ext cx="4632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405735"/>
                <a:ext cx="46326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1063"/>
    </mc:Choice>
    <mc:Fallback>
      <p:transition spd="slow" advTm="106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A Conservative Paradigm</a:t>
            </a:r>
            <a:endParaRPr lang="en-US" dirty="0" smtClean="0"/>
          </a:p>
        </p:txBody>
      </p:sp>
      <p:sp>
        <p:nvSpPr>
          <p:cNvPr id="43011" name="Rectangle 22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038600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latin typeface="Times" charset="0"/>
              </a:rPr>
              <a:t>Regarding effectiveness of diversification, Type I boundary is most conservative</a:t>
            </a:r>
          </a:p>
          <a:p>
            <a:pPr eaLnBrk="1" hangingPunct="1">
              <a:spcBef>
                <a:spcPts val="0"/>
              </a:spcBef>
            </a:pPr>
            <a:endParaRPr lang="en-US" sz="1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latin typeface="Times" charset="0"/>
              </a:rPr>
              <a:t>Regarding ability to transfer catastrophe losses, Type III boundary is most conservative</a:t>
            </a:r>
          </a:p>
          <a:p>
            <a:pPr eaLnBrk="1" hangingPunct="1">
              <a:spcBef>
                <a:spcPts val="0"/>
              </a:spcBef>
            </a:pPr>
            <a:endParaRPr lang="en-US" sz="1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latin typeface="Times" charset="0"/>
              </a:rPr>
              <a:t>In latter case, Type I can be made most conservative for sufficiently large </a:t>
            </a:r>
            <a:r>
              <a:rPr lang="en-US" sz="2800" i="1" dirty="0" err="1" smtClean="0">
                <a:latin typeface="Times" charset="0"/>
              </a:rPr>
              <a:t>n</a:t>
            </a:r>
            <a:r>
              <a:rPr lang="en-US" sz="2800" dirty="0" smtClean="0">
                <a:latin typeface="Times" charset="0"/>
              </a:rPr>
              <a:t>; however, critical values of </a:t>
            </a:r>
            <a:r>
              <a:rPr lang="en-US" sz="2800" i="1" dirty="0" smtClean="0">
                <a:latin typeface="Times" charset="0"/>
              </a:rPr>
              <a:t>n</a:t>
            </a:r>
            <a:r>
              <a:rPr lang="en-US" sz="2800" dirty="0" smtClean="0">
                <a:latin typeface="Times" charset="0"/>
              </a:rPr>
              <a:t> approach infinity as </a:t>
            </a:r>
            <a:r>
              <a:rPr lang="en-US" sz="2800" i="1" dirty="0" smtClean="0">
                <a:latin typeface="Times" charset="0"/>
              </a:rPr>
              <a:t>a </a:t>
            </a:r>
            <a:r>
              <a:rPr lang="en-US" sz="2400" dirty="0" smtClean="0">
                <a:latin typeface="Times" charset="0"/>
                <a:sym typeface="Wingdings" charset="2"/>
              </a:rPr>
              <a:t></a:t>
            </a:r>
            <a:r>
              <a:rPr lang="en-US" sz="2800" dirty="0" smtClean="0">
                <a:latin typeface="Times" charset="0"/>
              </a:rPr>
              <a:t> 2</a:t>
            </a:r>
            <a:r>
              <a:rPr lang="en-US" sz="2800" baseline="30000" dirty="0" smtClean="0">
                <a:latin typeface="Times" charset="0"/>
              </a:rPr>
              <a:t>+</a:t>
            </a:r>
            <a:r>
              <a:rPr lang="en-US" sz="2800" dirty="0" smtClean="0">
                <a:latin typeface="Times" charset="0"/>
              </a:rPr>
              <a:t> (Gaussian with infinite variance)</a:t>
            </a:r>
          </a:p>
          <a:p>
            <a:pPr eaLnBrk="1" hangingPunct="1"/>
            <a:endParaRPr lang="en-US" dirty="0" smtClean="0">
              <a:latin typeface="Times" charset="0"/>
            </a:endParaRPr>
          </a:p>
          <a:p>
            <a:pPr eaLnBrk="1" hangingPunct="1"/>
            <a:endParaRPr lang="en-US" dirty="0" smtClean="0">
              <a:latin typeface="Times" charset="0"/>
            </a:endParaRPr>
          </a:p>
          <a:p>
            <a:pPr eaLnBrk="1" hangingPunct="1"/>
            <a:endParaRPr lang="en-US" dirty="0" smtClean="0">
              <a:latin typeface="Times" charset="0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>
              <a:latin typeface="Times" charset="0"/>
            </a:endParaRPr>
          </a:p>
        </p:txBody>
      </p:sp>
      <p:sp>
        <p:nvSpPr>
          <p:cNvPr id="43012" name="Rectangle 226"/>
          <p:cNvSpPr>
            <a:spLocks noChangeArrowheads="1"/>
          </p:cNvSpPr>
          <p:nvPr/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</a:pPr>
            <a:endParaRPr lang="en-US" sz="3100">
              <a:latin typeface="Times" charset="0"/>
            </a:endParaRP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None/>
            </a:pPr>
            <a:endParaRPr lang="en-US" sz="3100">
              <a:latin typeface="Times" charset="0"/>
            </a:endParaRP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None/>
            </a:pPr>
            <a:endParaRPr lang="en-US" sz="3100">
              <a:latin typeface="Times" charset="0"/>
            </a:endParaRP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None/>
            </a:pPr>
            <a:endParaRPr lang="en-US" sz="3100">
              <a:latin typeface="Times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545"/>
    </mc:Choice>
    <mc:Fallback>
      <p:transition spd="slow" advTm="545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Conservative R-F Paradigm</a:t>
            </a:r>
            <a:endParaRPr lang="en-US" dirty="0" smtClean="0"/>
          </a:p>
        </p:txBody>
      </p:sp>
      <p:sp>
        <p:nvSpPr>
          <p:cNvPr id="4" name="Rectangle 223"/>
          <p:cNvSpPr txBox="1">
            <a:spLocks noChangeArrowheads="1"/>
          </p:cNvSpPr>
          <p:nvPr/>
        </p:nvSpPr>
        <p:spPr bwMode="auto">
          <a:xfrm>
            <a:off x="457200" y="5562600"/>
            <a:ext cx="815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</a:pPr>
            <a:r>
              <a:rPr lang="en-US" sz="2600" kern="0" dirty="0" smtClean="0">
                <a:latin typeface="Times" charset="0"/>
                <a:cs typeface="ＭＳ Ｐゴシック" charset="-128"/>
              </a:rPr>
              <a:t>Offset apexes:  </a:t>
            </a:r>
            <a:r>
              <a:rPr lang="en-US" sz="2600" dirty="0" smtClean="0">
                <a:latin typeface="Times" charset="0"/>
              </a:rPr>
              <a:t>Firm’s </a:t>
            </a:r>
            <a:r>
              <a:rPr lang="en-US" sz="2600" i="1" dirty="0" err="1" smtClean="0">
                <a:latin typeface="Times" charset="0"/>
              </a:rPr>
              <a:t>k</a:t>
            </a:r>
            <a:r>
              <a:rPr lang="en-US" sz="2600" dirty="0" smtClean="0">
                <a:latin typeface="Times" charset="0"/>
              </a:rPr>
              <a:t> less than insurer’s </a:t>
            </a:r>
            <a:r>
              <a:rPr lang="en-US" sz="2600" i="1" dirty="0" err="1" smtClean="0">
                <a:latin typeface="Times" charset="0"/>
              </a:rPr>
              <a:t>k</a:t>
            </a:r>
            <a:r>
              <a:rPr lang="en-US" sz="2600" i="1" baseline="-25000" dirty="0" err="1" smtClean="0">
                <a:latin typeface="Times" charset="0"/>
              </a:rPr>
              <a:t>I</a:t>
            </a:r>
            <a:r>
              <a:rPr lang="en-US" sz="2600" dirty="0" smtClean="0">
                <a:latin typeface="Times" charset="0"/>
              </a:rPr>
              <a:t> </a:t>
            </a:r>
          </a:p>
        </p:txBody>
      </p:sp>
      <p:grpSp>
        <p:nvGrpSpPr>
          <p:cNvPr id="3" name="Group 45061"/>
          <p:cNvGrpSpPr/>
          <p:nvPr/>
        </p:nvGrpSpPr>
        <p:grpSpPr>
          <a:xfrm>
            <a:off x="545145" y="1828800"/>
            <a:ext cx="7913055" cy="3719155"/>
            <a:chOff x="545145" y="1828800"/>
            <a:chExt cx="7913055" cy="3719155"/>
          </a:xfrm>
        </p:grpSpPr>
        <p:grpSp>
          <p:nvGrpSpPr>
            <p:cNvPr id="5" name="Group 21"/>
            <p:cNvGrpSpPr/>
            <p:nvPr/>
          </p:nvGrpSpPr>
          <p:grpSpPr>
            <a:xfrm>
              <a:off x="545145" y="1828800"/>
              <a:ext cx="7913055" cy="3719155"/>
              <a:chOff x="547560" y="2362200"/>
              <a:chExt cx="7713289" cy="3719155"/>
            </a:xfrm>
          </p:grpSpPr>
          <p:grpSp>
            <p:nvGrpSpPr>
              <p:cNvPr id="6" name="Group 4"/>
              <p:cNvGrpSpPr/>
              <p:nvPr/>
            </p:nvGrpSpPr>
            <p:grpSpPr>
              <a:xfrm>
                <a:off x="547560" y="2362200"/>
                <a:ext cx="7713289" cy="3719155"/>
                <a:chOff x="620292" y="2667000"/>
                <a:chExt cx="7713289" cy="3719155"/>
              </a:xfrm>
            </p:grpSpPr>
            <p:grpSp>
              <p:nvGrpSpPr>
                <p:cNvPr id="18" name="Group 5"/>
                <p:cNvGrpSpPr/>
                <p:nvPr/>
              </p:nvGrpSpPr>
              <p:grpSpPr>
                <a:xfrm>
                  <a:off x="620292" y="2667000"/>
                  <a:ext cx="7713289" cy="3719155"/>
                  <a:chOff x="620292" y="2667000"/>
                  <a:chExt cx="7713289" cy="3719155"/>
                </a:xfrm>
              </p:grpSpPr>
              <p:sp>
                <p:nvSpPr>
                  <p:cNvPr id="9" name="Rectangle 8"/>
                  <p:cNvSpPr/>
                  <p:nvPr/>
                </p:nvSpPr>
                <p:spPr bwMode="auto">
                  <a:xfrm>
                    <a:off x="2008981" y="2667000"/>
                    <a:ext cx="6324600" cy="28956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4642998" y="2983352"/>
                    <a:ext cx="16764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 smtClean="0"/>
                      <a:t>AVOIDANCE</a:t>
                    </a:r>
                    <a:endParaRPr lang="en-US" sz="1800" dirty="0"/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3120732" y="3731567"/>
                    <a:ext cx="16764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 smtClean="0"/>
                      <a:t>TRANSFER</a:t>
                    </a:r>
                    <a:endParaRPr lang="en-US" sz="1800" dirty="0"/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3943117" y="4855142"/>
                    <a:ext cx="16764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 smtClean="0"/>
                      <a:t>POOLING</a:t>
                    </a:r>
                    <a:endParaRPr lang="en-US" sz="1800" dirty="0"/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1315621" y="2798686"/>
                    <a:ext cx="659155" cy="369332"/>
                  </a:xfrm>
                  <a:prstGeom prst="rect">
                    <a:avLst/>
                  </a:prstGeom>
                  <a:noFill/>
                </p:spPr>
                <p:txBody>
                  <a:bodyPr vert="horz" wrap="none" rtlCol="0">
                    <a:spAutoFit/>
                  </a:bodyPr>
                  <a:lstStyle/>
                  <a:p>
                    <a:r>
                      <a:rPr lang="en-US" sz="1800" dirty="0" smtClean="0"/>
                      <a:t>High</a:t>
                    </a:r>
                    <a:endParaRPr lang="en-US" sz="1800" dirty="0"/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620292" y="3667780"/>
                    <a:ext cx="1118147" cy="646331"/>
                  </a:xfrm>
                  <a:prstGeom prst="rect">
                    <a:avLst/>
                  </a:prstGeom>
                  <a:noFill/>
                </p:spPr>
                <p:txBody>
                  <a:bodyPr vert="horz" wrap="none" rtlCol="0">
                    <a:spAutoFit/>
                  </a:bodyPr>
                  <a:lstStyle/>
                  <a:p>
                    <a:r>
                      <a:rPr lang="en-US" sz="1800" dirty="0" smtClean="0"/>
                      <a:t>Expected</a:t>
                    </a:r>
                  </a:p>
                  <a:p>
                    <a:r>
                      <a:rPr lang="en-US" sz="1800" dirty="0" smtClean="0"/>
                      <a:t>Severity</a:t>
                    </a:r>
                    <a:endParaRPr lang="en-US" sz="1800" dirty="0"/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010427" y="6016823"/>
                    <a:ext cx="2243722" cy="369332"/>
                  </a:xfrm>
                  <a:prstGeom prst="rect">
                    <a:avLst/>
                  </a:prstGeom>
                  <a:noFill/>
                </p:spPr>
                <p:txBody>
                  <a:bodyPr vert="horz" wrap="none" rtlCol="0">
                    <a:spAutoFit/>
                  </a:bodyPr>
                  <a:lstStyle/>
                  <a:p>
                    <a:r>
                      <a:rPr lang="en-US" sz="1800" dirty="0" smtClean="0"/>
                      <a:t>Expected Frequency</a:t>
                    </a:r>
                    <a:endParaRPr lang="en-US" sz="1800" dirty="0"/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373340" y="4916451"/>
                    <a:ext cx="607860" cy="369332"/>
                  </a:xfrm>
                  <a:prstGeom prst="rect">
                    <a:avLst/>
                  </a:prstGeom>
                  <a:noFill/>
                </p:spPr>
                <p:txBody>
                  <a:bodyPr vert="horz" wrap="none" rtlCol="0">
                    <a:spAutoFit/>
                  </a:bodyPr>
                  <a:lstStyle/>
                  <a:p>
                    <a:r>
                      <a:rPr lang="en-US" sz="1800" dirty="0" smtClean="0"/>
                      <a:t>Low</a:t>
                    </a:r>
                    <a:endParaRPr lang="en-US" sz="1800" dirty="0"/>
                  </a:p>
                </p:txBody>
              </p:sp>
            </p:grpSp>
            <p:cxnSp>
              <p:nvCxnSpPr>
                <p:cNvPr id="7" name="Straight Connector 6"/>
                <p:cNvCxnSpPr/>
                <p:nvPr/>
              </p:nvCxnSpPr>
              <p:spPr bwMode="auto">
                <a:xfrm flipV="1">
                  <a:off x="1981200" y="3124200"/>
                  <a:ext cx="1520532" cy="24384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" name="Straight Connector 7"/>
                <p:cNvCxnSpPr/>
                <p:nvPr/>
              </p:nvCxnSpPr>
              <p:spPr bwMode="auto">
                <a:xfrm flipV="1">
                  <a:off x="1981200" y="4267200"/>
                  <a:ext cx="2358732" cy="12954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9" name="Group 20"/>
              <p:cNvGrpSpPr/>
              <p:nvPr/>
            </p:nvGrpSpPr>
            <p:grpSpPr>
              <a:xfrm>
                <a:off x="3425532" y="2819400"/>
                <a:ext cx="4804068" cy="2438400"/>
                <a:chOff x="3429000" y="2819400"/>
                <a:chExt cx="4804068" cy="2438400"/>
              </a:xfrm>
            </p:grpSpPr>
            <p:cxnSp>
              <p:nvCxnSpPr>
                <p:cNvPr id="17" name="Straight Connector 16"/>
                <p:cNvCxnSpPr/>
                <p:nvPr/>
              </p:nvCxnSpPr>
              <p:spPr bwMode="auto">
                <a:xfrm>
                  <a:off x="3429000" y="2819400"/>
                  <a:ext cx="4804068" cy="24384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" name="Straight Connector 19"/>
                <p:cNvCxnSpPr/>
                <p:nvPr/>
              </p:nvCxnSpPr>
              <p:spPr bwMode="auto">
                <a:xfrm>
                  <a:off x="4267200" y="3962400"/>
                  <a:ext cx="3965868" cy="12954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25" name="TextBox 24"/>
            <p:cNvSpPr txBox="1"/>
            <p:nvPr/>
          </p:nvSpPr>
          <p:spPr>
            <a:xfrm>
              <a:off x="7543800" y="4964668"/>
              <a:ext cx="67622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1800" dirty="0" smtClean="0"/>
                <a:t>High</a:t>
              </a:r>
              <a:endParaRPr lang="en-US" sz="1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0597" y="4964668"/>
              <a:ext cx="623603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1800" dirty="0" smtClean="0"/>
                <a:t>Low</a:t>
              </a:r>
              <a:endParaRPr lang="en-US" sz="1800" dirty="0"/>
            </a:p>
          </p:txBody>
        </p:sp>
        <p:grpSp>
          <p:nvGrpSpPr>
            <p:cNvPr id="21" name="Group 45060"/>
            <p:cNvGrpSpPr/>
            <p:nvPr/>
          </p:nvGrpSpPr>
          <p:grpSpPr>
            <a:xfrm>
              <a:off x="2819400" y="4648200"/>
              <a:ext cx="2363914" cy="381000"/>
              <a:chOff x="2819400" y="4648200"/>
              <a:chExt cx="2363914" cy="381000"/>
            </a:xfrm>
          </p:grpSpPr>
          <mc:AlternateContent>
    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2819400" y="4690646"/>
                    <a:ext cx="126547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 </m:t>
                          </m:r>
                          <m:r>
                            <a:rPr lang="en-US" sz="1600" i="1">
                              <a:latin typeface="Cambria Math"/>
                            </a:rPr>
                            <m:t>𝐼𝑛𝑠𝑢𝑟𝑒𝑟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19400" y="4690646"/>
                    <a:ext cx="1265478" cy="338554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>
    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3917836" y="4681270"/>
                    <a:ext cx="126547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𝐹𝑖𝑟𝑚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17836" y="4681270"/>
                    <a:ext cx="1265478" cy="338554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2" name="Group 45059"/>
              <p:cNvGrpSpPr/>
              <p:nvPr/>
            </p:nvGrpSpPr>
            <p:grpSpPr>
              <a:xfrm>
                <a:off x="3497654" y="4648200"/>
                <a:ext cx="863466" cy="76200"/>
                <a:chOff x="3497654" y="4648200"/>
                <a:chExt cx="863466" cy="76200"/>
              </a:xfrm>
            </p:grpSpPr>
            <p:cxnSp>
              <p:nvCxnSpPr>
                <p:cNvPr id="27" name="Straight Connector 26"/>
                <p:cNvCxnSpPr/>
                <p:nvPr/>
              </p:nvCxnSpPr>
              <p:spPr bwMode="auto">
                <a:xfrm>
                  <a:off x="3497654" y="4648200"/>
                  <a:ext cx="1" cy="762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5056" name="Straight Connector 45055"/>
                <p:cNvCxnSpPr/>
                <p:nvPr/>
              </p:nvCxnSpPr>
              <p:spPr bwMode="auto">
                <a:xfrm>
                  <a:off x="4357562" y="4648200"/>
                  <a:ext cx="3558" cy="762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473"/>
    </mc:Choice>
    <mc:Fallback>
      <p:transition spd="slow" advTm="473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smtClean="0">
                <a:latin typeface="Arial" charset="0"/>
              </a:rPr>
              <a:t>Conservative R-F Paradigm</a:t>
            </a:r>
            <a:endParaRPr lang="en-US" smtClean="0"/>
          </a:p>
        </p:txBody>
      </p:sp>
      <p:sp>
        <p:nvSpPr>
          <p:cNvPr id="4" name="Rectangle 223"/>
          <p:cNvSpPr txBox="1">
            <a:spLocks noChangeArrowheads="1"/>
          </p:cNvSpPr>
          <p:nvPr/>
        </p:nvSpPr>
        <p:spPr bwMode="auto">
          <a:xfrm>
            <a:off x="457200" y="5562600"/>
            <a:ext cx="815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</a:pPr>
            <a:r>
              <a:rPr lang="en-US" sz="2600" kern="0" dirty="0" smtClean="0">
                <a:latin typeface="Times" charset="0"/>
                <a:cs typeface="ＭＳ Ｐゴシック" charset="-128"/>
              </a:rPr>
              <a:t>No upper apex if insurer’s </a:t>
            </a:r>
            <a:r>
              <a:rPr lang="en-US" sz="2600" i="1" dirty="0" err="1" smtClean="0">
                <a:latin typeface="Times" charset="0"/>
              </a:rPr>
              <a:t>k</a:t>
            </a:r>
            <a:r>
              <a:rPr lang="en-US" sz="2600" i="1" baseline="-25000" dirty="0" err="1" smtClean="0">
                <a:latin typeface="Times" charset="0"/>
              </a:rPr>
              <a:t>I</a:t>
            </a:r>
            <a:r>
              <a:rPr lang="en-US" sz="2600" dirty="0" smtClean="0">
                <a:latin typeface="Times" charset="0"/>
              </a:rPr>
              <a:t> sufficiently large</a:t>
            </a:r>
          </a:p>
        </p:txBody>
      </p:sp>
      <p:grpSp>
        <p:nvGrpSpPr>
          <p:cNvPr id="3" name="Group 45061"/>
          <p:cNvGrpSpPr/>
          <p:nvPr/>
        </p:nvGrpSpPr>
        <p:grpSpPr>
          <a:xfrm>
            <a:off x="545145" y="1828800"/>
            <a:ext cx="7913055" cy="3719155"/>
            <a:chOff x="545145" y="1828800"/>
            <a:chExt cx="7913055" cy="3719155"/>
          </a:xfrm>
        </p:grpSpPr>
        <p:grpSp>
          <p:nvGrpSpPr>
            <p:cNvPr id="5" name="Group 21"/>
            <p:cNvGrpSpPr/>
            <p:nvPr/>
          </p:nvGrpSpPr>
          <p:grpSpPr>
            <a:xfrm>
              <a:off x="545145" y="1828800"/>
              <a:ext cx="7913055" cy="3719155"/>
              <a:chOff x="547560" y="2362200"/>
              <a:chExt cx="7713289" cy="3719155"/>
            </a:xfrm>
          </p:grpSpPr>
          <p:grpSp>
            <p:nvGrpSpPr>
              <p:cNvPr id="6" name="Group 4"/>
              <p:cNvGrpSpPr/>
              <p:nvPr/>
            </p:nvGrpSpPr>
            <p:grpSpPr>
              <a:xfrm>
                <a:off x="547560" y="2362200"/>
                <a:ext cx="7713289" cy="3719155"/>
                <a:chOff x="620292" y="2667000"/>
                <a:chExt cx="7713289" cy="3719155"/>
              </a:xfrm>
            </p:grpSpPr>
            <p:grpSp>
              <p:nvGrpSpPr>
                <p:cNvPr id="7" name="Group 5"/>
                <p:cNvGrpSpPr/>
                <p:nvPr/>
              </p:nvGrpSpPr>
              <p:grpSpPr>
                <a:xfrm>
                  <a:off x="620292" y="2667000"/>
                  <a:ext cx="7713289" cy="3719155"/>
                  <a:chOff x="620292" y="2667000"/>
                  <a:chExt cx="7713289" cy="3719155"/>
                </a:xfrm>
              </p:grpSpPr>
              <p:sp>
                <p:nvSpPr>
                  <p:cNvPr id="9" name="Rectangle 8"/>
                  <p:cNvSpPr/>
                  <p:nvPr/>
                </p:nvSpPr>
                <p:spPr bwMode="auto">
                  <a:xfrm>
                    <a:off x="2008981" y="2667000"/>
                    <a:ext cx="6324600" cy="28956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4642998" y="2983352"/>
                    <a:ext cx="16764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 smtClean="0"/>
                      <a:t>AVOIDANCE</a:t>
                    </a:r>
                    <a:endParaRPr lang="en-US" sz="1800" dirty="0"/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2784080" y="3753847"/>
                    <a:ext cx="16764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 smtClean="0"/>
                      <a:t>TRANSFER</a:t>
                    </a:r>
                    <a:endParaRPr lang="en-US" sz="1800" dirty="0"/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3943117" y="4855142"/>
                    <a:ext cx="16764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 smtClean="0"/>
                      <a:t>POOLING</a:t>
                    </a:r>
                    <a:endParaRPr lang="en-US" sz="1800" dirty="0"/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1315621" y="2798686"/>
                    <a:ext cx="659155" cy="369332"/>
                  </a:xfrm>
                  <a:prstGeom prst="rect">
                    <a:avLst/>
                  </a:prstGeom>
                  <a:noFill/>
                </p:spPr>
                <p:txBody>
                  <a:bodyPr vert="horz" wrap="none" rtlCol="0">
                    <a:spAutoFit/>
                  </a:bodyPr>
                  <a:lstStyle/>
                  <a:p>
                    <a:r>
                      <a:rPr lang="en-US" sz="1800" dirty="0" smtClean="0"/>
                      <a:t>High</a:t>
                    </a:r>
                    <a:endParaRPr lang="en-US" sz="1800" dirty="0"/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620292" y="3667780"/>
                    <a:ext cx="1118147" cy="646331"/>
                  </a:xfrm>
                  <a:prstGeom prst="rect">
                    <a:avLst/>
                  </a:prstGeom>
                  <a:noFill/>
                </p:spPr>
                <p:txBody>
                  <a:bodyPr vert="horz" wrap="none" rtlCol="0">
                    <a:spAutoFit/>
                  </a:bodyPr>
                  <a:lstStyle/>
                  <a:p>
                    <a:r>
                      <a:rPr lang="en-US" sz="1800" dirty="0" smtClean="0"/>
                      <a:t>Expected</a:t>
                    </a:r>
                  </a:p>
                  <a:p>
                    <a:r>
                      <a:rPr lang="en-US" sz="1800" dirty="0" smtClean="0"/>
                      <a:t>Severity</a:t>
                    </a:r>
                    <a:endParaRPr lang="en-US" sz="1800" dirty="0"/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010427" y="6016823"/>
                    <a:ext cx="2243722" cy="369332"/>
                  </a:xfrm>
                  <a:prstGeom prst="rect">
                    <a:avLst/>
                  </a:prstGeom>
                  <a:noFill/>
                </p:spPr>
                <p:txBody>
                  <a:bodyPr vert="horz" wrap="none" rtlCol="0">
                    <a:spAutoFit/>
                  </a:bodyPr>
                  <a:lstStyle/>
                  <a:p>
                    <a:r>
                      <a:rPr lang="en-US" sz="1800" dirty="0" smtClean="0"/>
                      <a:t>Expected Frequency</a:t>
                    </a:r>
                    <a:endParaRPr lang="en-US" sz="1800" dirty="0"/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373340" y="4916451"/>
                    <a:ext cx="607860" cy="369332"/>
                  </a:xfrm>
                  <a:prstGeom prst="rect">
                    <a:avLst/>
                  </a:prstGeom>
                  <a:noFill/>
                </p:spPr>
                <p:txBody>
                  <a:bodyPr vert="horz" wrap="none" rtlCol="0">
                    <a:spAutoFit/>
                  </a:bodyPr>
                  <a:lstStyle/>
                  <a:p>
                    <a:r>
                      <a:rPr lang="en-US" sz="1800" dirty="0" smtClean="0"/>
                      <a:t>Low</a:t>
                    </a:r>
                    <a:endParaRPr lang="en-US" sz="1800" dirty="0"/>
                  </a:p>
                </p:txBody>
              </p:sp>
            </p:grpSp>
            <p:cxnSp>
              <p:nvCxnSpPr>
                <p:cNvPr id="8" name="Straight Connector 7"/>
                <p:cNvCxnSpPr/>
                <p:nvPr/>
              </p:nvCxnSpPr>
              <p:spPr bwMode="auto">
                <a:xfrm flipV="1">
                  <a:off x="1981200" y="4267200"/>
                  <a:ext cx="2358732" cy="12954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8" name="Group 20"/>
              <p:cNvGrpSpPr/>
              <p:nvPr/>
            </p:nvGrpSpPr>
            <p:grpSpPr>
              <a:xfrm>
                <a:off x="1936249" y="2362200"/>
                <a:ext cx="6293351" cy="2895600"/>
                <a:chOff x="1939717" y="2362200"/>
                <a:chExt cx="6293351" cy="2895600"/>
              </a:xfrm>
            </p:grpSpPr>
            <p:cxnSp>
              <p:nvCxnSpPr>
                <p:cNvPr id="17" name="Straight Connector 16"/>
                <p:cNvCxnSpPr/>
                <p:nvPr/>
              </p:nvCxnSpPr>
              <p:spPr bwMode="auto">
                <a:xfrm>
                  <a:off x="1939717" y="2362200"/>
                  <a:ext cx="6293351" cy="2895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" name="Straight Connector 19"/>
                <p:cNvCxnSpPr/>
                <p:nvPr/>
              </p:nvCxnSpPr>
              <p:spPr bwMode="auto">
                <a:xfrm>
                  <a:off x="4267200" y="3962400"/>
                  <a:ext cx="3965868" cy="12954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25" name="TextBox 24"/>
            <p:cNvSpPr txBox="1"/>
            <p:nvPr/>
          </p:nvSpPr>
          <p:spPr>
            <a:xfrm>
              <a:off x="7543800" y="4964668"/>
              <a:ext cx="67622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1800" dirty="0" smtClean="0"/>
                <a:t>High</a:t>
              </a:r>
              <a:endParaRPr lang="en-US" sz="1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44857" y="4964668"/>
              <a:ext cx="620683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1800" dirty="0" smtClean="0"/>
                <a:t>Low</a:t>
              </a:r>
              <a:endParaRPr lang="en-US" sz="1800" dirty="0"/>
            </a:p>
          </p:txBody>
        </p:sp>
        <p:grpSp>
          <p:nvGrpSpPr>
            <p:cNvPr id="19" name="Group 45060"/>
            <p:cNvGrpSpPr/>
            <p:nvPr/>
          </p:nvGrpSpPr>
          <p:grpSpPr>
            <a:xfrm>
              <a:off x="3497654" y="4648200"/>
              <a:ext cx="1700317" cy="459086"/>
              <a:chOff x="3497654" y="4648200"/>
              <a:chExt cx="1700317" cy="459086"/>
            </a:xfrm>
          </p:grpSpPr>
          <mc:AlternateContent>
    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3932493" y="4768732"/>
                    <a:ext cx="126547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𝐹𝑖𝑟𝑚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32493" y="4768732"/>
                    <a:ext cx="1265478" cy="338554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1" name="Group 45059"/>
              <p:cNvGrpSpPr/>
              <p:nvPr/>
            </p:nvGrpSpPr>
            <p:grpSpPr>
              <a:xfrm>
                <a:off x="3497654" y="4648200"/>
                <a:ext cx="863466" cy="76200"/>
                <a:chOff x="3497654" y="4648200"/>
                <a:chExt cx="863466" cy="76200"/>
              </a:xfrm>
            </p:grpSpPr>
            <p:cxnSp>
              <p:nvCxnSpPr>
                <p:cNvPr id="27" name="Straight Connector 26"/>
                <p:cNvCxnSpPr/>
                <p:nvPr/>
              </p:nvCxnSpPr>
              <p:spPr bwMode="auto">
                <a:xfrm>
                  <a:off x="3497654" y="4648200"/>
                  <a:ext cx="1" cy="762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5056" name="Straight Connector 45055"/>
                <p:cNvCxnSpPr/>
                <p:nvPr/>
              </p:nvCxnSpPr>
              <p:spPr bwMode="auto">
                <a:xfrm>
                  <a:off x="4357562" y="4648200"/>
                  <a:ext cx="3558" cy="762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5542818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459"/>
    </mc:Choice>
    <mc:Fallback>
      <p:transition spd="slow" advTm="459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Conventional R-F Paradigm</a:t>
            </a:r>
            <a:endParaRPr lang="en-US" dirty="0" smtClean="0"/>
          </a:p>
        </p:txBody>
      </p:sp>
      <p:graphicFrame>
        <p:nvGraphicFramePr>
          <p:cNvPr id="4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00628271"/>
              </p:ext>
            </p:extLst>
          </p:nvPr>
        </p:nvGraphicFramePr>
        <p:xfrm>
          <a:off x="304800" y="2667000"/>
          <a:ext cx="8253096" cy="238760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62380"/>
                <a:gridCol w="716280"/>
                <a:gridCol w="3276918"/>
                <a:gridCol w="2997518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Expected 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Severity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High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TRANSFER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(Hedging)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AVOIDANCE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(through Risk Control)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Low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POOLING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(Informal Diversification)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POOLING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(Diversification)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Low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High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Expected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Frequency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1376"/>
    </mc:Choice>
    <mc:Fallback>
      <p:transition spd="slow" advTm="1376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Stochastic Frequency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Times" charset="0"/>
              </a:rPr>
              <a:t>Loss portfolio:  </a:t>
            </a:r>
            <a:r>
              <a:rPr lang="en-US" sz="2800" i="1" dirty="0" smtClean="0">
                <a:latin typeface="Times" charset="0"/>
              </a:rPr>
              <a:t>L</a:t>
            </a:r>
            <a:r>
              <a:rPr lang="en-US" sz="2800" dirty="0" smtClean="0">
                <a:latin typeface="Times" charset="0"/>
              </a:rPr>
              <a:t> = </a:t>
            </a:r>
            <a:r>
              <a:rPr lang="en-US" sz="2800" i="1" dirty="0" smtClean="0">
                <a:latin typeface="Times" charset="0"/>
              </a:rPr>
              <a:t>X</a:t>
            </a:r>
            <a:r>
              <a:rPr lang="en-US" sz="2800" baseline="-25000" dirty="0" smtClean="0">
                <a:latin typeface="Times" charset="0"/>
              </a:rPr>
              <a:t>1</a:t>
            </a:r>
            <a:r>
              <a:rPr lang="en-US" sz="2800" dirty="0" smtClean="0">
                <a:latin typeface="Times" charset="0"/>
              </a:rPr>
              <a:t> + . . . + </a:t>
            </a:r>
            <a:r>
              <a:rPr lang="en-US" sz="2800" i="1" dirty="0" smtClean="0">
                <a:latin typeface="Times" charset="0"/>
              </a:rPr>
              <a:t>X</a:t>
            </a:r>
            <a:r>
              <a:rPr lang="en-US" sz="2800" i="1" baseline="-25000" dirty="0" smtClean="0">
                <a:latin typeface="Times" charset="0"/>
              </a:rPr>
              <a:t>N</a:t>
            </a:r>
            <a:endParaRPr lang="en-US" sz="2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200" baseline="-250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Times" charset="0"/>
              </a:rPr>
              <a:t>Frequency: 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Times" charset="0"/>
              </a:rPr>
              <a:t>	Case (1),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~ Poisson (</a:t>
            </a:r>
            <a:r>
              <a:rPr lang="en-US" sz="2800" i="1" dirty="0" err="1" smtClean="0">
                <a:solidFill>
                  <a:srgbClr val="FFFFFF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), </a:t>
            </a:r>
            <a:r>
              <a:rPr lang="en-US" sz="2800" i="1" dirty="0" err="1" smtClean="0">
                <a:solidFill>
                  <a:srgbClr val="FFFFFF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&gt; 0 varies,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		CV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  <a:sym typeface="Wingdings"/>
              </a:rPr>
              <a:t>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  <a:sym typeface="Wingdings"/>
              </a:rPr>
              <a:t> 0 as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  <a:sym typeface="Wingdings"/>
              </a:rPr>
              <a:t>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  <a:sym typeface="Wingdings"/>
              </a:rPr>
              <a:t> infinity</a:t>
            </a: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Case (2),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 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~ Shifted Negative Binomial (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r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,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p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),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		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r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&gt; 0 fixed, </a:t>
            </a:r>
            <a:r>
              <a:rPr lang="en-US" sz="2800" i="1" dirty="0" err="1" smtClean="0">
                <a:solidFill>
                  <a:srgbClr val="FFFFFF"/>
                </a:solidFill>
                <a:latin typeface="Times"/>
                <a:cs typeface="Times"/>
              </a:rPr>
              <a:t>p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/>
                <a:cs typeface="Times"/>
                <a:sym typeface="Symbol"/>
              </a:rPr>
              <a:t>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</a:rPr>
              <a:t> (0, 1) varies,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		CV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  <a:sym typeface="Wingdings"/>
              </a:rPr>
              <a:t>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  <a:sym typeface="Wingdings"/>
              </a:rPr>
              <a:t>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  <a:sym typeface="Wingdings"/>
              </a:rPr>
              <a:t>r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  <a:sym typeface="Wingdings"/>
              </a:rPr>
              <a:t> 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  <a:sym typeface="Wingdings"/>
              </a:rPr>
              <a:t>-1/2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  <a:sym typeface="Wingdings"/>
              </a:rPr>
              <a:t> &gt; 0 as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  <a:sym typeface="Wingdings"/>
              </a:rPr>
              <a:t>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  <a:sym typeface="Wingdings"/>
              </a:rPr>
              <a:t> infinity</a:t>
            </a: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Times" charset="0"/>
              </a:rPr>
              <a:t>Severity: 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X</a:t>
            </a:r>
            <a:r>
              <a:rPr lang="en-US" sz="2800" baseline="-25000" dirty="0" smtClean="0">
                <a:solidFill>
                  <a:srgbClr val="FFFFFF"/>
                </a:solidFill>
                <a:latin typeface="Times" charset="0"/>
              </a:rPr>
              <a:t>1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, . . .,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X</a:t>
            </a:r>
            <a:r>
              <a:rPr lang="en-US" sz="2800" i="1" baseline="-25000" dirty="0" err="1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~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</a:rPr>
              <a:t>i.i.d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.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</a:rPr>
              <a:t>Pareto II (</a:t>
            </a:r>
            <a:r>
              <a:rPr lang="en-US" sz="2800" i="1" dirty="0" smtClean="0">
                <a:latin typeface="Times" charset="0"/>
              </a:rPr>
              <a:t>a, </a:t>
            </a:r>
            <a:r>
              <a:rPr lang="el-GR" sz="2800" i="1" dirty="0" smtClean="0">
                <a:latin typeface="Times" charset="0"/>
              </a:rPr>
              <a:t>θ</a:t>
            </a:r>
            <a:r>
              <a:rPr lang="en-US" sz="2800" dirty="0" smtClean="0">
                <a:latin typeface="Times" charset="0"/>
              </a:rPr>
              <a:t>)</a:t>
            </a: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FFFF"/>
                </a:solidFill>
                <a:latin typeface="Times" charset="0"/>
              </a:rPr>
              <a:t>		</a:t>
            </a:r>
            <a:r>
              <a:rPr lang="en-US" sz="2800" dirty="0" smtClean="0">
                <a:latin typeface="Times" charset="0"/>
              </a:rPr>
              <a:t>for</a:t>
            </a:r>
            <a:r>
              <a:rPr lang="en-US" sz="2800" dirty="0" smtClean="0">
                <a:latin typeface="Times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dirty="0" smtClean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</a:rPr>
              <a:t>&gt; 1 (i.e., finite mean)</a:t>
            </a:r>
          </a:p>
          <a:p>
            <a:endParaRPr lang="en-US" sz="2800" dirty="0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4026"/>
    </mc:Choice>
    <mc:Fallback>
      <p:transition spd="slow" advTm="4026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3075"/>
            <a:ext cx="8534400" cy="1143000"/>
          </a:xfrm>
          <a:noFill/>
        </p:spPr>
        <p:txBody>
          <a:bodyPr anchor="ctr" anchorCtr="1"/>
          <a:lstStyle/>
          <a:p>
            <a:pPr eaLnBrk="1" hangingPunct="1"/>
            <a:r>
              <a:rPr lang="en-US" sz="4000" dirty="0" smtClean="0">
                <a:latin typeface="Arial" charset="0"/>
              </a:rPr>
              <a:t>Simulation Results </a:t>
            </a:r>
            <a:r>
              <a:rPr lang="en-US" sz="4000" dirty="0">
                <a:latin typeface="Arial" charset="0"/>
              </a:rPr>
              <a:t>(Type</a:t>
            </a:r>
            <a:r>
              <a:rPr lang="en-US" sz="4000" dirty="0" smtClean="0">
                <a:latin typeface="Arial" charset="0"/>
              </a:rPr>
              <a:t> I)</a:t>
            </a: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69252"/>
            <a:ext cx="8153400" cy="5167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i="1" dirty="0" smtClean="0">
                <a:latin typeface="Times"/>
                <a:cs typeface="Times"/>
              </a:rPr>
              <a:t>a</a:t>
            </a:r>
            <a:r>
              <a:rPr lang="en-US" sz="2800" dirty="0" smtClean="0">
                <a:latin typeface="Times"/>
                <a:cs typeface="Times"/>
              </a:rPr>
              <a:t> = 1.5 (heavy-tailed),  </a:t>
            </a:r>
            <a:r>
              <a:rPr lang="en-US" sz="2800" i="1" dirty="0" err="1" smtClean="0">
                <a:latin typeface="Times"/>
                <a:cs typeface="Times"/>
              </a:rPr>
              <a:t>s</a:t>
            </a:r>
            <a:r>
              <a:rPr lang="en-US" sz="2800" dirty="0" smtClean="0">
                <a:latin typeface="Times"/>
                <a:cs typeface="Times"/>
              </a:rPr>
              <a:t> = 1.6,  </a:t>
            </a:r>
            <a:r>
              <a:rPr lang="en-US" sz="2800" i="1" dirty="0" err="1" smtClean="0">
                <a:latin typeface="Times"/>
                <a:cs typeface="Times"/>
              </a:rPr>
              <a:t>k</a:t>
            </a:r>
            <a:r>
              <a:rPr lang="en-US" sz="2800" dirty="0" smtClean="0">
                <a:latin typeface="Times"/>
                <a:cs typeface="Times"/>
              </a:rPr>
              <a:t> = 115</a:t>
            </a:r>
            <a:endParaRPr lang="en-US" dirty="0" smtClean="0">
              <a:latin typeface="Times"/>
              <a:cs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0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52132" y="2438400"/>
            <a:ext cx="74892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Fixed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705600" y="2438400"/>
            <a:ext cx="1288108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Shifted NB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4521198" y="2438400"/>
            <a:ext cx="100540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Poisson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3505200"/>
            <a:ext cx="1210901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</a:t>
            </a:r>
          </a:p>
          <a:p>
            <a:r>
              <a:rPr lang="en-US" sz="1800" dirty="0" smtClean="0"/>
              <a:t>Severity</a:t>
            </a:r>
          </a:p>
          <a:p>
            <a:r>
              <a:rPr lang="en-US" sz="1800" dirty="0" smtClean="0"/>
              <a:t>(Pareto II)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19400"/>
            <a:ext cx="1905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819400"/>
            <a:ext cx="194213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819400"/>
            <a:ext cx="1988580" cy="270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876846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8400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6707020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340"/>
    </mc:Choice>
    <mc:Fallback>
      <p:transition spd="slow" advTm="34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charset="0"/>
              </a:rPr>
              <a:t>Conventional R-F Paradigm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00628271"/>
              </p:ext>
            </p:extLst>
          </p:nvPr>
        </p:nvGraphicFramePr>
        <p:xfrm>
          <a:off x="304800" y="2667000"/>
          <a:ext cx="8253096" cy="238760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62380"/>
                <a:gridCol w="716280"/>
                <a:gridCol w="3276918"/>
                <a:gridCol w="2997518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Expected 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Severity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High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TRANSFER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(Hedging)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AVOIDANCE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(through Risk Control)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Low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POOLING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(Informal Diversification)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POOLING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(Diversification)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Low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High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Expected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Frequency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3075"/>
            <a:ext cx="8534400" cy="1143000"/>
          </a:xfrm>
          <a:noFill/>
        </p:spPr>
        <p:txBody>
          <a:bodyPr anchor="ctr" anchorCtr="1"/>
          <a:lstStyle/>
          <a:p>
            <a:pPr eaLnBrk="1" hangingPunct="1"/>
            <a:r>
              <a:rPr lang="en-US" sz="4000" dirty="0">
                <a:latin typeface="Arial" charset="0"/>
              </a:rPr>
              <a:t>Simulation Results </a:t>
            </a:r>
            <a:r>
              <a:rPr lang="en-US" sz="4000" dirty="0" smtClean="0">
                <a:latin typeface="Arial" charset="0"/>
              </a:rPr>
              <a:t>(Type I)</a:t>
            </a: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69252"/>
            <a:ext cx="8153400" cy="5167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i="1" dirty="0" smtClean="0">
                <a:latin typeface="Times"/>
                <a:cs typeface="Times"/>
              </a:rPr>
              <a:t>a</a:t>
            </a:r>
            <a:r>
              <a:rPr lang="en-US" sz="2800" dirty="0" smtClean="0">
                <a:latin typeface="Times"/>
                <a:cs typeface="Times"/>
              </a:rPr>
              <a:t> = 2.5 (light-tailed),  </a:t>
            </a:r>
            <a:r>
              <a:rPr lang="en-US" sz="2800" i="1" dirty="0" err="1" smtClean="0">
                <a:latin typeface="Times"/>
                <a:cs typeface="Times"/>
              </a:rPr>
              <a:t>s</a:t>
            </a:r>
            <a:r>
              <a:rPr lang="en-US" sz="2800" dirty="0" smtClean="0">
                <a:latin typeface="Times"/>
                <a:cs typeface="Times"/>
              </a:rPr>
              <a:t> = 2.1,  </a:t>
            </a:r>
            <a:r>
              <a:rPr lang="en-US" sz="2800" i="1" dirty="0" err="1" smtClean="0">
                <a:latin typeface="Times"/>
                <a:cs typeface="Times"/>
              </a:rPr>
              <a:t>k</a:t>
            </a:r>
            <a:r>
              <a:rPr lang="en-US" sz="2800" dirty="0" smtClean="0">
                <a:latin typeface="Times"/>
                <a:cs typeface="Times"/>
              </a:rPr>
              <a:t> = 3100</a:t>
            </a:r>
            <a:endParaRPr lang="en-US" dirty="0" smtClean="0">
              <a:latin typeface="Times"/>
              <a:cs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92364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2438400"/>
            <a:ext cx="74892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Fixed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739471" y="2438400"/>
            <a:ext cx="1288108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Shifted NB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4555072" y="2438400"/>
            <a:ext cx="100540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Poisson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3505200"/>
            <a:ext cx="1210901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</a:t>
            </a:r>
          </a:p>
          <a:p>
            <a:r>
              <a:rPr lang="en-US" sz="1800" dirty="0" smtClean="0"/>
              <a:t>Severity</a:t>
            </a:r>
          </a:p>
          <a:p>
            <a:r>
              <a:rPr lang="en-US" sz="1800" dirty="0" smtClean="0"/>
              <a:t>(Pareto II)</a:t>
            </a: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19400"/>
            <a:ext cx="2146676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973541" y="2819400"/>
            <a:ext cx="2133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819400"/>
            <a:ext cx="215858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865705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6263115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497740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340"/>
    </mc:Choice>
    <mc:Fallback>
      <p:transition spd="slow" advTm="34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3075"/>
            <a:ext cx="8534400" cy="1143000"/>
          </a:xfrm>
          <a:noFill/>
        </p:spPr>
        <p:txBody>
          <a:bodyPr anchor="ctr" anchorCtr="1"/>
          <a:lstStyle/>
          <a:p>
            <a:pPr eaLnBrk="1" hangingPunct="1"/>
            <a:r>
              <a:rPr lang="en-US" sz="4000" dirty="0">
                <a:latin typeface="Arial" charset="0"/>
              </a:rPr>
              <a:t>Simulation Results (Type</a:t>
            </a:r>
            <a:r>
              <a:rPr lang="en-US" sz="4000" dirty="0" smtClean="0">
                <a:latin typeface="Arial" charset="0"/>
              </a:rPr>
              <a:t> II)</a:t>
            </a: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69252"/>
            <a:ext cx="8153400" cy="5167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i="1" dirty="0" smtClean="0">
                <a:latin typeface="Times"/>
                <a:cs typeface="Times"/>
              </a:rPr>
              <a:t>a</a:t>
            </a:r>
            <a:r>
              <a:rPr lang="en-US" sz="2800" dirty="0" smtClean="0">
                <a:latin typeface="Times"/>
                <a:cs typeface="Times"/>
              </a:rPr>
              <a:t> = 1.5 (heavy-tailed),  </a:t>
            </a:r>
            <a:r>
              <a:rPr lang="en-US" sz="2800" i="1" dirty="0" err="1" smtClean="0">
                <a:latin typeface="Times"/>
                <a:cs typeface="Times"/>
              </a:rPr>
              <a:t>s</a:t>
            </a:r>
            <a:r>
              <a:rPr lang="en-US" sz="2800" dirty="0" smtClean="0">
                <a:latin typeface="Times"/>
                <a:cs typeface="Times"/>
              </a:rPr>
              <a:t> = 1.3,  </a:t>
            </a:r>
            <a:r>
              <a:rPr lang="en-US" sz="2800" i="1" dirty="0" err="1" smtClean="0">
                <a:latin typeface="Times"/>
                <a:cs typeface="Times"/>
              </a:rPr>
              <a:t>k</a:t>
            </a:r>
            <a:r>
              <a:rPr lang="en-US" sz="2800" dirty="0" smtClean="0">
                <a:latin typeface="Times"/>
                <a:cs typeface="Times"/>
              </a:rPr>
              <a:t> = 6</a:t>
            </a:r>
            <a:endParaRPr lang="en-US" dirty="0" smtClean="0">
              <a:latin typeface="Times"/>
              <a:cs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5787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2438400"/>
            <a:ext cx="74892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Fixed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781800" y="2438400"/>
            <a:ext cx="1288108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Shifted NB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4529668" y="2438400"/>
            <a:ext cx="100540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Poisson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3505200"/>
            <a:ext cx="1210901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</a:t>
            </a:r>
          </a:p>
          <a:p>
            <a:r>
              <a:rPr lang="en-US" sz="1800" dirty="0" smtClean="0"/>
              <a:t>Severity</a:t>
            </a:r>
          </a:p>
          <a:p>
            <a:r>
              <a:rPr lang="en-US" sz="1800" dirty="0" smtClean="0"/>
              <a:t>(Pareto II)</a:t>
            </a:r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19400"/>
            <a:ext cx="20725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897341" y="2819400"/>
            <a:ext cx="225988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819400"/>
            <a:ext cx="2133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908482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6324600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56737280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340"/>
    </mc:Choice>
    <mc:Fallback>
      <p:transition spd="slow" advTm="34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3075"/>
            <a:ext cx="8534400" cy="1143000"/>
          </a:xfrm>
          <a:noFill/>
        </p:spPr>
        <p:txBody>
          <a:bodyPr anchor="ctr" anchorCtr="1"/>
          <a:lstStyle/>
          <a:p>
            <a:pPr eaLnBrk="1" hangingPunct="1"/>
            <a:r>
              <a:rPr lang="en-US" sz="4000" dirty="0">
                <a:latin typeface="Arial" charset="0"/>
              </a:rPr>
              <a:t>Simulation Results (Type</a:t>
            </a:r>
            <a:r>
              <a:rPr lang="en-US" sz="4000" dirty="0" smtClean="0">
                <a:latin typeface="Arial" charset="0"/>
              </a:rPr>
              <a:t> II)</a:t>
            </a: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69252"/>
            <a:ext cx="8153400" cy="5167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i="1" dirty="0" smtClean="0">
                <a:latin typeface="Times"/>
                <a:cs typeface="Times"/>
              </a:rPr>
              <a:t>a</a:t>
            </a:r>
            <a:r>
              <a:rPr lang="en-US" sz="2800" dirty="0" smtClean="0">
                <a:latin typeface="Times"/>
                <a:cs typeface="Times"/>
              </a:rPr>
              <a:t> = 2.5 (light-tailed),  </a:t>
            </a:r>
            <a:r>
              <a:rPr lang="en-US" sz="2800" i="1" dirty="0" err="1" smtClean="0">
                <a:latin typeface="Times"/>
                <a:cs typeface="Times"/>
              </a:rPr>
              <a:t>s</a:t>
            </a:r>
            <a:r>
              <a:rPr lang="en-US" sz="2800" dirty="0" smtClean="0">
                <a:latin typeface="Times"/>
                <a:cs typeface="Times"/>
              </a:rPr>
              <a:t> = 1.4,  </a:t>
            </a:r>
            <a:r>
              <a:rPr lang="en-US" sz="2800" i="1" dirty="0" err="1" smtClean="0">
                <a:latin typeface="Times"/>
                <a:cs typeface="Times"/>
              </a:rPr>
              <a:t>k</a:t>
            </a:r>
            <a:r>
              <a:rPr lang="en-US" sz="2800" dirty="0" smtClean="0">
                <a:latin typeface="Times"/>
                <a:cs typeface="Times"/>
              </a:rPr>
              <a:t> = 5.5</a:t>
            </a:r>
            <a:endParaRPr lang="en-US" dirty="0" smtClean="0">
              <a:latin typeface="Times"/>
              <a:cs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00200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2387598" y="2438400"/>
            <a:ext cx="74892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Fixed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781800" y="2438400"/>
            <a:ext cx="1288108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Shifted NB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4605868" y="2438400"/>
            <a:ext cx="100540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Poisson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3505200"/>
            <a:ext cx="1210901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</a:t>
            </a:r>
          </a:p>
          <a:p>
            <a:r>
              <a:rPr lang="en-US" sz="1800" dirty="0" smtClean="0"/>
              <a:t>Severity</a:t>
            </a:r>
          </a:p>
          <a:p>
            <a:r>
              <a:rPr lang="en-US" sz="1800" dirty="0" smtClean="0"/>
              <a:t>(Pareto II)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22482" y="2819400"/>
            <a:ext cx="219744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984682" y="2819400"/>
            <a:ext cx="219911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819400"/>
            <a:ext cx="219330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953046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6272469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5629339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340"/>
    </mc:Choice>
    <mc:Fallback>
      <p:transition spd="slow" advTm="34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3075"/>
            <a:ext cx="8534400" cy="1143000"/>
          </a:xfrm>
          <a:noFill/>
        </p:spPr>
        <p:txBody>
          <a:bodyPr anchor="ctr" anchorCtr="1"/>
          <a:lstStyle/>
          <a:p>
            <a:pPr eaLnBrk="1" hangingPunct="1"/>
            <a:r>
              <a:rPr lang="en-US" sz="4000" dirty="0">
                <a:latin typeface="Arial" charset="0"/>
              </a:rPr>
              <a:t>Simulation Results (Type</a:t>
            </a:r>
            <a:r>
              <a:rPr lang="en-US" sz="4000" dirty="0" smtClean="0">
                <a:latin typeface="Arial" charset="0"/>
              </a:rPr>
              <a:t> III)</a:t>
            </a: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69252"/>
            <a:ext cx="8305800" cy="5167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i="1" dirty="0" smtClean="0">
                <a:latin typeface="Times"/>
                <a:cs typeface="Times"/>
              </a:rPr>
              <a:t>a</a:t>
            </a:r>
            <a:r>
              <a:rPr lang="en-US" sz="2600" dirty="0" smtClean="0">
                <a:latin typeface="Times"/>
                <a:cs typeface="Times"/>
              </a:rPr>
              <a:t> = 1.5 (heavy-tailed),  </a:t>
            </a:r>
            <a:r>
              <a:rPr lang="en-US" sz="2600" i="1" dirty="0" err="1" smtClean="0">
                <a:latin typeface="Times"/>
                <a:cs typeface="Times"/>
              </a:rPr>
              <a:t>s</a:t>
            </a:r>
            <a:r>
              <a:rPr lang="en-US" sz="2600" dirty="0" smtClean="0">
                <a:latin typeface="Times"/>
                <a:cs typeface="Times"/>
              </a:rPr>
              <a:t> = 1.1,  </a:t>
            </a:r>
            <a:r>
              <a:rPr lang="en-US" sz="2600" i="1" dirty="0" err="1" smtClean="0">
                <a:latin typeface="Times"/>
                <a:cs typeface="Times"/>
              </a:rPr>
              <a:t>k</a:t>
            </a:r>
            <a:r>
              <a:rPr lang="en-US" sz="2600" dirty="0" smtClean="0">
                <a:latin typeface="Times"/>
                <a:cs typeface="Times"/>
              </a:rPr>
              <a:t> = 0.38 (F, P); 1.6 (SNB)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0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2438400"/>
            <a:ext cx="74892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Fixed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784309" y="2438400"/>
            <a:ext cx="1288108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Shifted NB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4542151" y="2438400"/>
            <a:ext cx="100540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Poisson</a:t>
            </a: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592633" y="2819400"/>
            <a:ext cx="217805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943692" y="2819400"/>
            <a:ext cx="221406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358023" y="2819400"/>
            <a:ext cx="218872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912056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6317033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3505200"/>
            <a:ext cx="1210901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</a:t>
            </a:r>
          </a:p>
          <a:p>
            <a:r>
              <a:rPr lang="en-US" sz="1800" dirty="0" smtClean="0"/>
              <a:t>Severity</a:t>
            </a:r>
          </a:p>
          <a:p>
            <a:r>
              <a:rPr lang="en-US" sz="1800" dirty="0" smtClean="0"/>
              <a:t>(Pareto II)</a:t>
            </a:r>
            <a:endParaRPr lang="en-US" sz="1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67792011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340"/>
    </mc:Choice>
    <mc:Fallback>
      <p:transition spd="slow" advTm="34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3075"/>
            <a:ext cx="8534400" cy="1143000"/>
          </a:xfrm>
          <a:noFill/>
        </p:spPr>
        <p:txBody>
          <a:bodyPr anchor="ctr" anchorCtr="1"/>
          <a:lstStyle/>
          <a:p>
            <a:pPr eaLnBrk="1" hangingPunct="1"/>
            <a:r>
              <a:rPr lang="en-US" sz="4000" dirty="0">
                <a:latin typeface="Arial" charset="0"/>
              </a:rPr>
              <a:t>Simulation Results (Type</a:t>
            </a:r>
            <a:r>
              <a:rPr lang="en-US" sz="4000" dirty="0" smtClean="0">
                <a:latin typeface="Arial" charset="0"/>
              </a:rPr>
              <a:t> III)</a:t>
            </a: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69252"/>
            <a:ext cx="8153400" cy="5167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i="1" dirty="0" smtClean="0">
                <a:latin typeface="Times"/>
                <a:cs typeface="Times"/>
              </a:rPr>
              <a:t>a</a:t>
            </a:r>
            <a:r>
              <a:rPr lang="en-US" sz="2600" dirty="0" smtClean="0">
                <a:latin typeface="Times"/>
                <a:cs typeface="Times"/>
              </a:rPr>
              <a:t> = 2.5 (light-tailed),  </a:t>
            </a:r>
            <a:r>
              <a:rPr lang="en-US" sz="2600" i="1" dirty="0" err="1" smtClean="0">
                <a:latin typeface="Times"/>
                <a:cs typeface="Times"/>
              </a:rPr>
              <a:t>s</a:t>
            </a:r>
            <a:r>
              <a:rPr lang="en-US" sz="2600" dirty="0" smtClean="0">
                <a:latin typeface="Times"/>
                <a:cs typeface="Times"/>
              </a:rPr>
              <a:t> = 1.3,  </a:t>
            </a:r>
            <a:r>
              <a:rPr lang="en-US" sz="2600" i="1" dirty="0" err="1" smtClean="0">
                <a:latin typeface="Times"/>
                <a:cs typeface="Times"/>
              </a:rPr>
              <a:t>k</a:t>
            </a:r>
            <a:r>
              <a:rPr lang="en-US" sz="2600" dirty="0" smtClean="0">
                <a:latin typeface="Times"/>
                <a:cs typeface="Times"/>
              </a:rPr>
              <a:t> = 2 (F, P); 6 (SNB)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05292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2438400"/>
            <a:ext cx="74892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Fixed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695181" y="2438400"/>
            <a:ext cx="1288108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Shifted NB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4495800" y="2438400"/>
            <a:ext cx="100540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Poisson</a:t>
            </a:r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19400"/>
            <a:ext cx="20574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852777" y="2819400"/>
            <a:ext cx="219166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19400"/>
            <a:ext cx="218256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81000" y="3505200"/>
            <a:ext cx="1210901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</a:t>
            </a:r>
          </a:p>
          <a:p>
            <a:r>
              <a:rPr lang="en-US" sz="1800" dirty="0" smtClean="0"/>
              <a:t>Severity</a:t>
            </a:r>
          </a:p>
          <a:p>
            <a:r>
              <a:rPr lang="en-US" sz="1800" dirty="0" smtClean="0"/>
              <a:t>(Pareto II)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3845210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5562600"/>
            <a:ext cx="23006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800" dirty="0" smtClean="0"/>
              <a:t>Expected Frequency</a:t>
            </a:r>
            <a:endParaRPr lang="en-US" sz="1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38267210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340"/>
    </mc:Choice>
    <mc:Fallback>
      <p:transition spd="slow" advTm="34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3075"/>
            <a:ext cx="8534400" cy="1143000"/>
          </a:xfrm>
          <a:noFill/>
        </p:spPr>
        <p:txBody>
          <a:bodyPr anchor="ctr" anchorCtr="1"/>
          <a:lstStyle/>
          <a:p>
            <a:pPr eaLnBrk="1" hangingPunct="1"/>
            <a:r>
              <a:rPr lang="en-US" sz="4000" dirty="0" smtClean="0">
                <a:latin typeface="Arial" charset="0"/>
              </a:rPr>
              <a:t>Causes of Decreasing Boundary</a:t>
            </a: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69252"/>
            <a:ext cx="8153400" cy="4021948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latin typeface="Times" charset="0"/>
              </a:rPr>
              <a:t>Heavy-tailed severity  (Smaller </a:t>
            </a:r>
            <a:r>
              <a:rPr lang="en-US" sz="2800" i="1" dirty="0" smtClean="0">
                <a:latin typeface="Times" charset="0"/>
              </a:rPr>
              <a:t>a</a:t>
            </a:r>
            <a:r>
              <a:rPr lang="en-US" sz="2800" dirty="0" smtClean="0">
                <a:latin typeface="Times" charset="0"/>
              </a:rPr>
              <a:t>)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latin typeface="Times" charset="0"/>
              </a:rPr>
              <a:t>		Diminished </a:t>
            </a:r>
            <a:r>
              <a:rPr lang="en-US" sz="2800" u="sng" dirty="0" smtClean="0">
                <a:latin typeface="Times" charset="0"/>
              </a:rPr>
              <a:t>intrinsic</a:t>
            </a:r>
            <a:r>
              <a:rPr lang="en-US" sz="2800" dirty="0" smtClean="0">
                <a:latin typeface="Times" charset="0"/>
              </a:rPr>
              <a:t> effects of diversification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sz="1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latin typeface="Times" charset="0"/>
              </a:rPr>
              <a:t>High sensitivity </a:t>
            </a:r>
            <a:r>
              <a:rPr lang="en-US" sz="2800" dirty="0">
                <a:latin typeface="Times" charset="0"/>
              </a:rPr>
              <a:t>to </a:t>
            </a:r>
            <a:r>
              <a:rPr lang="en-US" sz="2800" dirty="0" smtClean="0">
                <a:latin typeface="Times" charset="0"/>
              </a:rPr>
              <a:t>risk  (Larger </a:t>
            </a:r>
            <a:r>
              <a:rPr lang="en-US" sz="2800" i="1" dirty="0" err="1" smtClean="0">
                <a:latin typeface="Times" charset="0"/>
              </a:rPr>
              <a:t>s</a:t>
            </a:r>
            <a:r>
              <a:rPr lang="en-US" sz="2800" dirty="0" smtClean="0">
                <a:latin typeface="Times" charset="0"/>
              </a:rPr>
              <a:t>)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latin typeface="Times" charset="0"/>
              </a:rPr>
              <a:t>		Diminished </a:t>
            </a:r>
            <a:r>
              <a:rPr lang="en-US" sz="2800" u="sng" dirty="0" smtClean="0">
                <a:latin typeface="Times" charset="0"/>
              </a:rPr>
              <a:t>perceived</a:t>
            </a:r>
            <a:r>
              <a:rPr lang="en-US" sz="2800" dirty="0" smtClean="0">
                <a:latin typeface="Times" charset="0"/>
              </a:rPr>
              <a:t> effects of diversification</a:t>
            </a:r>
            <a:endParaRPr lang="en-US" sz="2300" dirty="0" smtClean="0">
              <a:latin typeface="Times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n-US" sz="1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sz="2800" i="1" dirty="0" smtClean="0">
                <a:latin typeface="Times" charset="0"/>
              </a:rPr>
              <a:t>CV</a:t>
            </a:r>
            <a:r>
              <a:rPr lang="en-US" sz="2800" dirty="0" smtClean="0">
                <a:latin typeface="Times" charset="0"/>
              </a:rPr>
              <a:t>[</a:t>
            </a:r>
            <a:r>
              <a:rPr lang="en-US" sz="2800" i="1" dirty="0" smtClean="0">
                <a:latin typeface="Times" charset="0"/>
              </a:rPr>
              <a:t>N</a:t>
            </a:r>
            <a:r>
              <a:rPr lang="en-US" sz="2800" dirty="0" smtClean="0">
                <a:latin typeface="Times" charset="0"/>
              </a:rPr>
              <a:t>] &gt; 0 as </a:t>
            </a:r>
            <a:r>
              <a:rPr lang="en-US" sz="2800" i="1" dirty="0" smtClean="0">
                <a:latin typeface="Times" charset="0"/>
              </a:rPr>
              <a:t>E</a:t>
            </a:r>
            <a:r>
              <a:rPr lang="en-US" sz="2800" dirty="0" smtClean="0">
                <a:latin typeface="Times" charset="0"/>
              </a:rPr>
              <a:t>[</a:t>
            </a:r>
            <a:r>
              <a:rPr lang="en-US" sz="2800" i="1" dirty="0" smtClean="0">
                <a:latin typeface="Times" charset="0"/>
              </a:rPr>
              <a:t>N</a:t>
            </a:r>
            <a:r>
              <a:rPr lang="en-US" sz="2800" dirty="0" smtClean="0">
                <a:latin typeface="Times" charset="0"/>
              </a:rPr>
              <a:t>] </a:t>
            </a:r>
            <a:r>
              <a:rPr lang="en-US" sz="2800" dirty="0" err="1" smtClean="0">
                <a:latin typeface="Times" charset="0"/>
                <a:sym typeface="Wingdings"/>
              </a:rPr>
              <a:t></a:t>
            </a:r>
            <a:r>
              <a:rPr lang="en-US" sz="2800" dirty="0" smtClean="0">
                <a:latin typeface="Times" charset="0"/>
                <a:sym typeface="Wingdings"/>
              </a:rPr>
              <a:t> infinity (e.g., Shifted NB)</a:t>
            </a:r>
            <a:endParaRPr lang="en-US" sz="2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latin typeface="Times" charset="0"/>
              </a:rPr>
              <a:t>		Ineffective “law </a:t>
            </a:r>
            <a:r>
              <a:rPr lang="en-US" sz="2800" dirty="0">
                <a:latin typeface="Times" charset="0"/>
              </a:rPr>
              <a:t>of large </a:t>
            </a:r>
            <a:r>
              <a:rPr lang="en-US" sz="2800" dirty="0" smtClean="0">
                <a:latin typeface="Times" charset="0"/>
              </a:rPr>
              <a:t>numbers”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21553218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340"/>
    </mc:Choice>
    <mc:Fallback>
      <p:transition spd="slow" advTm="34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charset="0"/>
              </a:rPr>
              <a:t>Further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>
                <a:latin typeface="Times"/>
                <a:cs typeface="Times"/>
              </a:rPr>
              <a:t>Practical implications of non-monotonic boundaries</a:t>
            </a:r>
          </a:p>
          <a:p>
            <a:pPr>
              <a:spcBef>
                <a:spcPts val="0"/>
              </a:spcBef>
            </a:pPr>
            <a:endParaRPr lang="en-US" sz="2800" dirty="0" smtClean="0">
              <a:latin typeface="Times"/>
              <a:cs typeface="Times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Times"/>
                <a:cs typeface="Times"/>
              </a:rPr>
              <a:t>Shifted Negative Binomial frequency with </a:t>
            </a:r>
            <a:r>
              <a:rPr lang="en-US" sz="2800" i="1" dirty="0" smtClean="0">
                <a:latin typeface="Times"/>
                <a:cs typeface="Times"/>
              </a:rPr>
              <a:t>a</a:t>
            </a:r>
            <a:r>
              <a:rPr lang="en-US" sz="2800" dirty="0" smtClean="0">
                <a:latin typeface="Times"/>
                <a:cs typeface="Times"/>
              </a:rPr>
              <a:t> &lt; 2 (heavy-tailed severity) and small </a:t>
            </a:r>
            <a:r>
              <a:rPr lang="en-US" sz="2800" i="1" dirty="0" err="1" smtClean="0">
                <a:latin typeface="Times"/>
                <a:cs typeface="Times"/>
              </a:rPr>
              <a:t>s</a:t>
            </a:r>
            <a:r>
              <a:rPr lang="en-US" sz="2800" dirty="0" smtClean="0">
                <a:latin typeface="Times"/>
                <a:cs typeface="Times"/>
              </a:rPr>
              <a:t> &gt; 1 (low sensitivity to risk)</a:t>
            </a:r>
          </a:p>
          <a:p>
            <a:pPr>
              <a:spcBef>
                <a:spcPts val="0"/>
              </a:spcBef>
            </a:pPr>
            <a:endParaRPr lang="en-US" sz="2800" dirty="0">
              <a:latin typeface="Times"/>
              <a:cs typeface="Time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References</a:t>
            </a:r>
            <a:endParaRPr lang="en-US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err="1" smtClean="0">
                <a:latin typeface="Times" charset="0"/>
                <a:cs typeface="Times" charset="0"/>
              </a:rPr>
              <a:t>Baranoff</a:t>
            </a:r>
            <a:r>
              <a:rPr lang="en-US" sz="2800" dirty="0" smtClean="0">
                <a:latin typeface="Times" charset="0"/>
                <a:cs typeface="Times" charset="0"/>
              </a:rPr>
              <a:t>, E., Brockett, P. L., and </a:t>
            </a:r>
            <a:r>
              <a:rPr lang="en-US" sz="2800" dirty="0" err="1" smtClean="0">
                <a:latin typeface="Times" charset="0"/>
                <a:cs typeface="Times" charset="0"/>
              </a:rPr>
              <a:t>Kahane</a:t>
            </a:r>
            <a:r>
              <a:rPr lang="en-US" sz="2800" dirty="0" smtClean="0">
                <a:latin typeface="Times" charset="0"/>
                <a:cs typeface="Times" charset="0"/>
              </a:rPr>
              <a:t>, Y., 2009, </a:t>
            </a:r>
            <a:r>
              <a:rPr lang="en-US" sz="2800" i="1" dirty="0" smtClean="0">
                <a:latin typeface="Times" charset="0"/>
                <a:cs typeface="Times" charset="0"/>
              </a:rPr>
              <a:t>Risk Management for Enterprises and Individuals</a:t>
            </a:r>
            <a:r>
              <a:rPr lang="en-US" sz="2800" dirty="0" smtClean="0">
                <a:latin typeface="Times" charset="0"/>
                <a:cs typeface="Times" charset="0"/>
              </a:rPr>
              <a:t>, Flat World Knowledge, http://www.flatworldknowledge.com/node/29698#web-0</a:t>
            </a:r>
          </a:p>
          <a:p>
            <a:pPr>
              <a:spcBef>
                <a:spcPts val="0"/>
              </a:spcBef>
              <a:buFont typeface="Wingdings" charset="2"/>
              <a:buNone/>
            </a:pPr>
            <a:endParaRPr lang="en-US" sz="2800" dirty="0" smtClean="0">
              <a:latin typeface="Times" charset="0"/>
              <a:cs typeface="Times" charset="0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Times" charset="0"/>
                <a:cs typeface="Times" charset="0"/>
              </a:rPr>
              <a:t>Nolan, J. P., 2008, </a:t>
            </a:r>
            <a:r>
              <a:rPr lang="en-US" sz="2800" i="1" dirty="0" smtClean="0">
                <a:latin typeface="Times" charset="0"/>
                <a:cs typeface="Times" charset="0"/>
              </a:rPr>
              <a:t>Stable Distributions:  Models for Heavy-Tailed Data</a:t>
            </a:r>
            <a:r>
              <a:rPr lang="en-US" sz="2800" dirty="0" smtClean="0">
                <a:latin typeface="Times" charset="0"/>
                <a:cs typeface="Times" charset="0"/>
              </a:rPr>
              <a:t>, Math/Stat Department, American University, Washington, DC</a:t>
            </a:r>
          </a:p>
          <a:p>
            <a:endParaRPr lang="en-US" sz="3200" dirty="0" smtClean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6337"/>
    </mc:Choice>
    <mc:Fallback>
      <p:transition spd="slow" advTm="6337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smtClean="0">
                <a:latin typeface="Arial" charset="0"/>
              </a:rPr>
              <a:t>References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latin typeface="Times" charset="0"/>
                <a:cs typeface="Times" charset="0"/>
              </a:rPr>
              <a:t>Powers, M. R. and Powers, T. Y., 2009, “Risk and Return Measures for a Non-Gaussian World,” </a:t>
            </a:r>
            <a:r>
              <a:rPr lang="en-US" sz="2800" i="1" dirty="0" smtClean="0">
                <a:latin typeface="Times" charset="0"/>
                <a:cs typeface="Times" charset="0"/>
              </a:rPr>
              <a:t>Journal of Financial Transformation</a:t>
            </a:r>
            <a:r>
              <a:rPr lang="en-US" sz="2800" dirty="0" smtClean="0">
                <a:latin typeface="Times" charset="0"/>
                <a:cs typeface="Times" charset="0"/>
              </a:rPr>
              <a:t>, 25, 51-54</a:t>
            </a:r>
          </a:p>
          <a:p>
            <a:pPr eaLnBrk="1" hangingPunct="1">
              <a:spcBef>
                <a:spcPts val="0"/>
              </a:spcBef>
              <a:buFont typeface="Wingdings" charset="2"/>
              <a:buNone/>
            </a:pPr>
            <a:endParaRPr lang="en-US" sz="2800" dirty="0" smtClean="0">
              <a:latin typeface="Times" charset="0"/>
              <a:cs typeface="Times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sz="2800" dirty="0" err="1" smtClean="0">
                <a:latin typeface="Times" charset="0"/>
                <a:cs typeface="Times" charset="0"/>
              </a:rPr>
              <a:t>Zaliapin</a:t>
            </a:r>
            <a:r>
              <a:rPr lang="en-US" sz="2800" dirty="0" smtClean="0">
                <a:latin typeface="Times" charset="0"/>
                <a:cs typeface="Times" charset="0"/>
              </a:rPr>
              <a:t>, I. V., </a:t>
            </a:r>
            <a:r>
              <a:rPr lang="en-US" sz="2800" dirty="0" err="1" smtClean="0">
                <a:latin typeface="Times" charset="0"/>
                <a:cs typeface="Times" charset="0"/>
              </a:rPr>
              <a:t>Kagan</a:t>
            </a:r>
            <a:r>
              <a:rPr lang="en-US" sz="2800" dirty="0" smtClean="0">
                <a:latin typeface="Times" charset="0"/>
                <a:cs typeface="Times" charset="0"/>
              </a:rPr>
              <a:t>, Y. Y., and Schoenberg, F. P., 2005, “Approximating the Distribution of Pareto Sums,” </a:t>
            </a:r>
            <a:r>
              <a:rPr lang="en-US" sz="2800" i="1" dirty="0" smtClean="0">
                <a:latin typeface="Times" charset="0"/>
                <a:cs typeface="Times" charset="0"/>
              </a:rPr>
              <a:t>Pure and Applied Geophysics</a:t>
            </a:r>
            <a:r>
              <a:rPr lang="en-US" sz="2800" dirty="0" smtClean="0">
                <a:latin typeface="Times" charset="0"/>
                <a:cs typeface="Times" charset="0"/>
              </a:rPr>
              <a:t>, 162, 6-7, 1187-1228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Times" charset="0"/>
              <a:cs typeface="Times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1744"/>
    </mc:Choice>
    <mc:Fallback>
      <p:transition spd="slow" advTm="174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smtClean="0">
                <a:latin typeface="Arial" charset="0"/>
              </a:rPr>
              <a:t>Conventional R-F Paradigm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latin typeface="Times" charset="0"/>
              </a:rPr>
              <a:t>Problems:</a:t>
            </a:r>
          </a:p>
          <a:p>
            <a:pPr eaLnBrk="1" hangingPunct="1">
              <a:spcBef>
                <a:spcPts val="0"/>
              </a:spcBef>
            </a:pPr>
            <a:endParaRPr lang="en-US" sz="1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buFont typeface="Wingdings" charset="2"/>
              <a:buNone/>
            </a:pPr>
            <a:r>
              <a:rPr lang="en-US" altLang="ja-JP" sz="2800" dirty="0" smtClean="0">
                <a:latin typeface="Times" charset="0"/>
              </a:rPr>
              <a:t>	</a:t>
            </a:r>
            <a:r>
              <a:rPr lang="en-US" altLang="ja-JP" sz="2800" dirty="0" smtClean="0">
                <a:solidFill>
                  <a:srgbClr val="FFFFFF"/>
                </a:solidFill>
                <a:latin typeface="Times" charset="0"/>
              </a:rPr>
              <a:t>(A)  Suggests insurers always exist to assume (and presumably pool) low expected frequency/high expected severity (i.e., catastrophe) losses</a:t>
            </a:r>
          </a:p>
          <a:p>
            <a:pPr eaLnBrk="1" hangingPunct="1">
              <a:spcBef>
                <a:spcPts val="0"/>
              </a:spcBef>
              <a:buFont typeface="Wingdings" charset="2"/>
              <a:buNone/>
            </a:pPr>
            <a:endParaRPr lang="en-US" altLang="ja-JP" sz="1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Font typeface="Wingdings" charset="2"/>
              <a:buNone/>
            </a:pPr>
            <a:r>
              <a:rPr lang="en-US" altLang="ja-JP" sz="2800" dirty="0" smtClean="0">
                <a:solidFill>
                  <a:srgbClr val="FFFFFF"/>
                </a:solidFill>
                <a:latin typeface="Times" charset="0"/>
              </a:rPr>
              <a:t>	(B)  Im</a:t>
            </a:r>
            <a:r>
              <a:rPr lang="en-US" altLang="ja-JP" sz="2800" dirty="0" smtClean="0">
                <a:latin typeface="Times" charset="0"/>
              </a:rPr>
              <a:t>plies inconsistent effect of increasing expected frequencies (i.e., diversification) on losses with low, as opposed to high, expected severities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5885"/>
    </mc:Choice>
    <mc:Fallback>
      <p:transition spd="slow" advTm="588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Approach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191000"/>
          </a:xfrm>
        </p:spPr>
        <p:txBody>
          <a:bodyPr/>
          <a:lstStyle/>
          <a:p>
            <a:pPr eaLnBrk="1" hangingPunct="1">
              <a:lnSpc>
                <a:spcPts val="2600"/>
              </a:lnSpc>
              <a:spcBef>
                <a:spcPts val="0"/>
              </a:spcBef>
            </a:pPr>
            <a:r>
              <a:rPr lang="en-US" sz="2800" dirty="0" smtClean="0">
                <a:latin typeface="Times" charset="0"/>
              </a:rPr>
              <a:t>Develop mathematical model of loss portfolio to account for changes in severity tail heaviness (and therefore effectiveness of diversification)</a:t>
            </a:r>
          </a:p>
          <a:p>
            <a:pPr eaLnBrk="1" hangingPunct="1">
              <a:lnSpc>
                <a:spcPts val="2600"/>
              </a:lnSpc>
              <a:spcBef>
                <a:spcPts val="0"/>
              </a:spcBef>
            </a:pPr>
            <a:endParaRPr lang="en-US" sz="800" dirty="0" smtClean="0">
              <a:latin typeface="Times" charset="0"/>
            </a:endParaRPr>
          </a:p>
          <a:p>
            <a:pPr eaLnBrk="1" hangingPunct="1">
              <a:lnSpc>
                <a:spcPts val="2600"/>
              </a:lnSpc>
              <a:spcBef>
                <a:spcPts val="0"/>
              </a:spcBef>
            </a:pPr>
            <a:r>
              <a:rPr lang="en-US" altLang="ja-JP" sz="2800" dirty="0" smtClean="0">
                <a:latin typeface="Times" charset="0"/>
              </a:rPr>
              <a:t>Identify criteria to distinguish among </a:t>
            </a:r>
            <a:r>
              <a:rPr lang="en-US" altLang="ja-JP" sz="2800" u="sng" dirty="0" smtClean="0">
                <a:latin typeface="Times" charset="0"/>
              </a:rPr>
              <a:t>pooling</a:t>
            </a:r>
            <a:r>
              <a:rPr lang="en-US" altLang="ja-JP" sz="2800" dirty="0" smtClean="0">
                <a:latin typeface="Times" charset="0"/>
              </a:rPr>
              <a:t>, </a:t>
            </a:r>
            <a:r>
              <a:rPr lang="en-US" altLang="ja-JP" sz="2800" u="sng" dirty="0" smtClean="0">
                <a:latin typeface="Times" charset="0"/>
              </a:rPr>
              <a:t>transfer</a:t>
            </a:r>
            <a:r>
              <a:rPr lang="en-US" altLang="ja-JP" sz="2800" dirty="0" smtClean="0">
                <a:latin typeface="Times" charset="0"/>
              </a:rPr>
              <a:t>, and </a:t>
            </a:r>
            <a:r>
              <a:rPr lang="en-US" altLang="ja-JP" sz="2800" u="sng" dirty="0" smtClean="0">
                <a:latin typeface="Times" charset="0"/>
              </a:rPr>
              <a:t>avoidance</a:t>
            </a:r>
            <a:endParaRPr lang="en-US" altLang="ja-JP" sz="2800" dirty="0" smtClean="0">
              <a:latin typeface="Times" charset="0"/>
            </a:endParaRPr>
          </a:p>
          <a:p>
            <a:pPr eaLnBrk="1" hangingPunct="1">
              <a:lnSpc>
                <a:spcPts val="2600"/>
              </a:lnSpc>
              <a:spcBef>
                <a:spcPts val="0"/>
              </a:spcBef>
            </a:pPr>
            <a:endParaRPr lang="en-US" altLang="ja-JP" sz="800" u="sng" dirty="0" smtClean="0">
              <a:latin typeface="Times" charset="0"/>
            </a:endParaRPr>
          </a:p>
          <a:p>
            <a:pPr eaLnBrk="1" hangingPunct="1">
              <a:lnSpc>
                <a:spcPts val="2600"/>
              </a:lnSpc>
              <a:spcBef>
                <a:spcPts val="0"/>
              </a:spcBef>
            </a:pPr>
            <a:r>
              <a:rPr lang="en-US" altLang="ja-JP" sz="2800" dirty="0" smtClean="0">
                <a:latin typeface="Times" charset="0"/>
              </a:rPr>
              <a:t>Study morphology of boundary curves between different risk-finance regions</a:t>
            </a:r>
          </a:p>
          <a:p>
            <a:pPr eaLnBrk="1" hangingPunct="1">
              <a:lnSpc>
                <a:spcPts val="2600"/>
              </a:lnSpc>
              <a:spcBef>
                <a:spcPts val="0"/>
              </a:spcBef>
            </a:pPr>
            <a:endParaRPr lang="en-US" altLang="ja-JP" sz="800" dirty="0" smtClean="0">
              <a:latin typeface="Times" charset="0"/>
            </a:endParaRPr>
          </a:p>
          <a:p>
            <a:pPr eaLnBrk="1" hangingPunct="1">
              <a:lnSpc>
                <a:spcPts val="2600"/>
              </a:lnSpc>
              <a:spcBef>
                <a:spcPts val="0"/>
              </a:spcBef>
            </a:pPr>
            <a:r>
              <a:rPr lang="en-US" altLang="ja-JP" sz="2800" dirty="0" smtClean="0">
                <a:latin typeface="Times" charset="0"/>
              </a:rPr>
              <a:t>Assess practical implications, especially for heavy tail losses and catastrophe losses</a:t>
            </a:r>
          </a:p>
          <a:p>
            <a:pPr eaLnBrk="1" hangingPunct="1">
              <a:lnSpc>
                <a:spcPts val="2600"/>
              </a:lnSpc>
            </a:pPr>
            <a:endParaRPr lang="en-US" altLang="ja-JP" sz="2800" dirty="0" smtClean="0">
              <a:latin typeface="Times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42535"/>
    </mc:Choice>
    <mc:Fallback>
      <p:transition spd="slow" advTm="4253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Basic Model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Times" charset="0"/>
              </a:rPr>
              <a:t>Loss portfolio:  </a:t>
            </a:r>
            <a:r>
              <a:rPr lang="en-US" sz="2800" i="1" dirty="0" smtClean="0">
                <a:latin typeface="Times" charset="0"/>
              </a:rPr>
              <a:t>L</a:t>
            </a:r>
            <a:r>
              <a:rPr lang="en-US" sz="2800" dirty="0" smtClean="0">
                <a:latin typeface="Times" charset="0"/>
              </a:rPr>
              <a:t> = </a:t>
            </a:r>
            <a:r>
              <a:rPr lang="en-US" sz="2800" i="1" dirty="0" smtClean="0">
                <a:latin typeface="Times" charset="0"/>
              </a:rPr>
              <a:t>X</a:t>
            </a:r>
            <a:r>
              <a:rPr lang="en-US" sz="2800" baseline="-25000" dirty="0" smtClean="0">
                <a:latin typeface="Times" charset="0"/>
              </a:rPr>
              <a:t>1</a:t>
            </a:r>
            <a:r>
              <a:rPr lang="en-US" sz="2800" dirty="0" smtClean="0">
                <a:latin typeface="Times" charset="0"/>
              </a:rPr>
              <a:t> + . . . + </a:t>
            </a:r>
            <a:r>
              <a:rPr lang="en-US" sz="2800" i="1" dirty="0" err="1" smtClean="0">
                <a:latin typeface="Times" charset="0"/>
              </a:rPr>
              <a:t>X</a:t>
            </a:r>
            <a:r>
              <a:rPr lang="en-US" sz="2800" i="1" baseline="-25000" dirty="0" err="1" smtClean="0">
                <a:latin typeface="Times" charset="0"/>
              </a:rPr>
              <a:t>n</a:t>
            </a:r>
            <a:endParaRPr lang="en-US" sz="2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Times" charset="0"/>
              </a:rPr>
              <a:t>Frequency: 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is non-stochastic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Times" charset="0"/>
              </a:rPr>
              <a:t>Severity: 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X</a:t>
            </a:r>
            <a:r>
              <a:rPr lang="en-US" sz="2800" baseline="-25000" dirty="0" smtClean="0">
                <a:solidFill>
                  <a:srgbClr val="FFFFFF"/>
                </a:solidFill>
                <a:latin typeface="Times" charset="0"/>
              </a:rPr>
              <a:t>1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, . . .,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X</a:t>
            </a:r>
            <a:r>
              <a:rPr lang="en-US" sz="2800" i="1" baseline="-25000" dirty="0" err="1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~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</a:rPr>
              <a:t>i.i.d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.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</a:rPr>
              <a:t>Lévy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-Stable (</a:t>
            </a:r>
            <a:r>
              <a:rPr lang="el-GR" sz="2800" i="1" dirty="0" smtClean="0">
                <a:solidFill>
                  <a:srgbClr val="FFFFFF"/>
                </a:solidFill>
                <a:latin typeface="Times" charset="0"/>
              </a:rPr>
              <a:t>α</a:t>
            </a:r>
            <a:r>
              <a:rPr lang="en-US" sz="2800" i="1" dirty="0">
                <a:solidFill>
                  <a:srgbClr val="FFFFFF"/>
                </a:solidFill>
                <a:latin typeface="Times" charset="0"/>
              </a:rPr>
              <a:t>, </a:t>
            </a:r>
            <a:r>
              <a:rPr lang="el-GR" sz="2800" i="1" dirty="0">
                <a:solidFill>
                  <a:srgbClr val="FFFFFF"/>
                </a:solidFill>
                <a:latin typeface="Times" charset="0"/>
              </a:rPr>
              <a:t>β</a:t>
            </a:r>
            <a:r>
              <a:rPr lang="en-US" sz="2800" i="1" dirty="0">
                <a:solidFill>
                  <a:srgbClr val="FFFFFF"/>
                </a:solidFill>
                <a:latin typeface="Times" charset="0"/>
              </a:rPr>
              <a:t>, </a:t>
            </a:r>
            <a:r>
              <a:rPr lang="el-GR" sz="2800" i="1" dirty="0">
                <a:solidFill>
                  <a:srgbClr val="FFFFFF"/>
                </a:solidFill>
                <a:latin typeface="Times" charset="0"/>
              </a:rPr>
              <a:t>γ</a:t>
            </a:r>
            <a:r>
              <a:rPr lang="en-US" sz="2800" i="1" dirty="0">
                <a:solidFill>
                  <a:srgbClr val="FFFFFF"/>
                </a:solidFill>
                <a:latin typeface="Times" charset="0"/>
              </a:rPr>
              <a:t>, </a:t>
            </a:r>
            <a:r>
              <a:rPr lang="el-GR" sz="2800" i="1" dirty="0" smtClean="0">
                <a:solidFill>
                  <a:srgbClr val="FFFFFF"/>
                </a:solidFill>
                <a:latin typeface="Times" charset="0"/>
              </a:rPr>
              <a:t>δ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l-GR" sz="2800" i="1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1800" dirty="0" smtClean="0">
                <a:solidFill>
                  <a:srgbClr val="FFFFFF"/>
                </a:solidFill>
                <a:latin typeface="Times" charset="0"/>
              </a:rPr>
              <a:t>		</a:t>
            </a:r>
            <a:r>
              <a:rPr lang="en-US" sz="2800" dirty="0" smtClean="0">
                <a:latin typeface="Times" charset="0"/>
              </a:rPr>
              <a:t>for </a:t>
            </a:r>
            <a:r>
              <a:rPr lang="el-GR" sz="2800" i="1" dirty="0">
                <a:solidFill>
                  <a:srgbClr val="FFFFFF"/>
                </a:solidFill>
                <a:latin typeface="Times" charset="0"/>
              </a:rPr>
              <a:t>α</a:t>
            </a:r>
            <a:r>
              <a:rPr lang="en-US" sz="2800" dirty="0" smtClean="0">
                <a:latin typeface="Times" charset="0"/>
              </a:rPr>
              <a:t> &gt; 1 (i.e., finite mean)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4026"/>
    </mc:Choice>
    <mc:Fallback>
      <p:transition spd="slow" advTm="402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Basic Model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latin typeface="Times" charset="0"/>
              </a:rPr>
              <a:t>From generalized CLT,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</a:rPr>
              <a:t>Lévy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-Stable (</a:t>
            </a:r>
            <a:r>
              <a:rPr lang="el-GR" sz="2800" i="1" dirty="0" smtClean="0">
                <a:solidFill>
                  <a:srgbClr val="FFFFFF"/>
                </a:solidFill>
                <a:latin typeface="Times" charset="0"/>
              </a:rPr>
              <a:t>α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, </a:t>
            </a:r>
            <a:r>
              <a:rPr lang="el-GR" sz="2800" i="1" dirty="0" smtClean="0">
                <a:solidFill>
                  <a:srgbClr val="FFFFFF"/>
                </a:solidFill>
                <a:latin typeface="Times" charset="0"/>
              </a:rPr>
              <a:t>β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, </a:t>
            </a:r>
            <a:r>
              <a:rPr lang="el-GR" sz="2800" i="1" dirty="0" smtClean="0">
                <a:solidFill>
                  <a:srgbClr val="FFFFFF"/>
                </a:solidFill>
                <a:latin typeface="Times" charset="0"/>
              </a:rPr>
              <a:t>γ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, </a:t>
            </a:r>
            <a:r>
              <a:rPr lang="el-GR" sz="2800" i="1" dirty="0" smtClean="0">
                <a:solidFill>
                  <a:srgbClr val="FFFFFF"/>
                </a:solidFill>
                <a:latin typeface="Times" charset="0"/>
              </a:rPr>
              <a:t>δ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) </a:t>
            </a:r>
            <a:r>
              <a:rPr lang="en-US" sz="2800" dirty="0" smtClean="0">
                <a:latin typeface="Times" charset="0"/>
              </a:rPr>
              <a:t>~ approx. Pareto II (</a:t>
            </a:r>
            <a:r>
              <a:rPr lang="en-US" sz="2800" i="1" dirty="0" smtClean="0">
                <a:latin typeface="Times" charset="0"/>
              </a:rPr>
              <a:t>a, </a:t>
            </a:r>
            <a:r>
              <a:rPr lang="el-GR" sz="2800" i="1" dirty="0" smtClean="0">
                <a:latin typeface="Times" charset="0"/>
              </a:rPr>
              <a:t>θ</a:t>
            </a:r>
            <a:r>
              <a:rPr lang="en-US" sz="2800" dirty="0" smtClean="0">
                <a:latin typeface="Times" charset="0"/>
              </a:rPr>
              <a:t>) for:</a:t>
            </a:r>
          </a:p>
          <a:p>
            <a:pPr eaLnBrk="1" hangingPunct="1">
              <a:spcBef>
                <a:spcPts val="0"/>
              </a:spcBef>
            </a:pPr>
            <a:endParaRPr lang="en-US" sz="1200" dirty="0" smtClean="0">
              <a:latin typeface="Times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i="1" dirty="0" smtClean="0">
                <a:solidFill>
                  <a:srgbClr val="FFFFFF"/>
                </a:solidFill>
                <a:latin typeface="+mj-lt"/>
              </a:rPr>
              <a:t>             a</a:t>
            </a:r>
            <a:r>
              <a:rPr lang="en-US" sz="2800" dirty="0" smtClean="0">
                <a:solidFill>
                  <a:srgbClr val="FFFFFF"/>
                </a:solidFill>
                <a:latin typeface="+mj-lt"/>
              </a:rPr>
              <a:t> if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</a:rPr>
              <a:t> a</a:t>
            </a:r>
            <a:r>
              <a:rPr lang="en-US" sz="28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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(1, 2)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               </a:t>
            </a:r>
            <a:r>
              <a:rPr lang="en-US" sz="2800" dirty="0" smtClean="0">
                <a:solidFill>
                  <a:srgbClr val="FFFFFF"/>
                </a:solidFill>
                <a:latin typeface="+mj-lt"/>
              </a:rPr>
              <a:t>1 if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</a:rPr>
              <a:t> a</a:t>
            </a:r>
            <a:r>
              <a:rPr lang="en-US" sz="28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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(1, 2) </a:t>
            </a:r>
            <a:endParaRPr lang="en-US" sz="2800" dirty="0" smtClean="0">
              <a:solidFill>
                <a:srgbClr val="FFFFFF"/>
              </a:solidFill>
              <a:latin typeface="+mj-lt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i="1" dirty="0" smtClean="0">
                <a:latin typeface="+mj-lt"/>
              </a:rPr>
              <a:t>             </a:t>
            </a:r>
            <a:r>
              <a:rPr lang="en-US" sz="2800" dirty="0" smtClean="0">
                <a:latin typeface="+mj-lt"/>
              </a:rPr>
              <a:t>2 if</a:t>
            </a:r>
            <a:r>
              <a:rPr lang="en-US" sz="2800" i="1" dirty="0" smtClean="0">
                <a:latin typeface="+mj-lt"/>
              </a:rPr>
              <a:t> 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&gt; 2                     </a:t>
            </a:r>
            <a:r>
              <a:rPr lang="en-US" sz="2800" dirty="0" smtClean="0">
                <a:latin typeface="+mj-lt"/>
              </a:rPr>
              <a:t> 0 </a:t>
            </a:r>
            <a:r>
              <a:rPr lang="en-US" sz="2800" dirty="0">
                <a:latin typeface="+mj-lt"/>
              </a:rPr>
              <a:t>if</a:t>
            </a:r>
            <a:r>
              <a:rPr lang="en-US" sz="2800" i="1" dirty="0">
                <a:latin typeface="+mj-lt"/>
              </a:rPr>
              <a:t> a &gt; </a:t>
            </a:r>
            <a:r>
              <a:rPr lang="en-US" sz="2800" dirty="0" smtClean="0">
                <a:latin typeface="+mj-lt"/>
              </a:rPr>
              <a:t>2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sz="1200" dirty="0" smtClean="0">
              <a:latin typeface="+mj-lt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             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if</a:t>
            </a:r>
            <a:r>
              <a:rPr lang="en-US" sz="2800" i="1" dirty="0">
                <a:solidFill>
                  <a:srgbClr val="FFFFFF"/>
                </a:solidFill>
                <a:latin typeface="+mj-lt"/>
              </a:rPr>
              <a:t> 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sym typeface="Symbol"/>
              </a:rPr>
              <a:t> (1, 2)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 </a:t>
            </a:r>
            <a:endParaRPr lang="en-US" sz="2800" dirty="0">
              <a:latin typeface="+mj-lt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i="1" dirty="0" smtClean="0">
                <a:latin typeface="+mj-lt"/>
              </a:rPr>
              <a:t>             </a:t>
            </a:r>
            <a:r>
              <a:rPr lang="en-US" sz="2800" i="1" dirty="0" err="1" smtClean="0">
                <a:solidFill>
                  <a:srgbClr val="FFFFFF"/>
                </a:solidFill>
                <a:latin typeface="+mj-lt"/>
                <a:sym typeface="Symbol"/>
              </a:rPr>
              <a:t>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 / [2</a:t>
            </a:r>
            <a:r>
              <a:rPr lang="en-US" sz="2800" baseline="30000" dirty="0" smtClean="0">
                <a:solidFill>
                  <a:srgbClr val="FFFFFF"/>
                </a:solidFill>
                <a:latin typeface="+mj-lt"/>
                <a:sym typeface="Symbol"/>
              </a:rPr>
              <a:t>1/2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 (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a-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1) (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-2)</a:t>
            </a:r>
            <a:r>
              <a:rPr lang="en-US" sz="2800" baseline="30000" dirty="0" smtClean="0">
                <a:solidFill>
                  <a:srgbClr val="FFFFFF"/>
                </a:solidFill>
                <a:latin typeface="+mj-lt"/>
                <a:sym typeface="Symbol"/>
              </a:rPr>
              <a:t>1/2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] if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 a &gt; 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2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sz="1200" dirty="0" smtClean="0">
              <a:latin typeface="+mj-lt"/>
              <a:sym typeface="Symbol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i="1" dirty="0" smtClean="0">
                <a:latin typeface="+mj-lt"/>
                <a:sym typeface="Symbol"/>
              </a:rPr>
              <a:t>             </a:t>
            </a:r>
            <a:r>
              <a:rPr lang="en-US" sz="2800" i="1" dirty="0" err="1" smtClean="0">
                <a:solidFill>
                  <a:srgbClr val="FFFFFF"/>
                </a:solidFill>
                <a:latin typeface="+mj-lt"/>
                <a:sym typeface="Symbol"/>
              </a:rPr>
              <a:t>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 / (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-1) 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+ </a:t>
            </a:r>
            <a:r>
              <a:rPr lang="en-US" sz="2800" i="1" dirty="0" err="1" smtClean="0">
                <a:solidFill>
                  <a:srgbClr val="FFFFFF"/>
                </a:solidFill>
                <a:latin typeface="+mj-lt"/>
                <a:sym typeface="Symbol"/>
              </a:rPr>
              <a:t>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 tan(</a:t>
            </a:r>
            <a:r>
              <a:rPr lang="el-GR" sz="2800" i="1" dirty="0" smtClean="0">
                <a:solidFill>
                  <a:srgbClr val="FFFFFF"/>
                </a:solidFill>
                <a:latin typeface="+mj-lt"/>
                <a:sym typeface="Symbol"/>
              </a:rPr>
              <a:t>π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a/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2)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if</a:t>
            </a:r>
            <a:r>
              <a:rPr lang="en-US" sz="2800" i="1" dirty="0">
                <a:solidFill>
                  <a:srgbClr val="FFFFFF"/>
                </a:solidFill>
                <a:latin typeface="+mj-lt"/>
              </a:rPr>
              <a:t> a </a:t>
            </a:r>
            <a:r>
              <a:rPr lang="en-US" sz="2800" dirty="0">
                <a:solidFill>
                  <a:srgbClr val="FFFFFF"/>
                </a:solidFill>
                <a:latin typeface="+mj-lt"/>
                <a:sym typeface="Symbol"/>
              </a:rPr>
              <a:t> (1, 2) </a:t>
            </a:r>
            <a:endParaRPr lang="en-US" sz="2800" dirty="0" smtClean="0">
              <a:solidFill>
                <a:srgbClr val="FFFFFF"/>
              </a:solidFill>
              <a:latin typeface="+mj-lt"/>
              <a:sym typeface="Symbol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i="1" dirty="0">
                <a:solidFill>
                  <a:srgbClr val="FFFFFF"/>
                </a:solidFill>
                <a:latin typeface="+mj-lt"/>
                <a:sym typeface="Symbol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+mj-lt"/>
                <a:sym typeface="Symbol"/>
              </a:rPr>
              <a:t>            </a:t>
            </a:r>
            <a:r>
              <a:rPr lang="en-US" sz="2800" i="1" dirty="0" err="1" smtClean="0">
                <a:solidFill>
                  <a:srgbClr val="FFFFFF"/>
                </a:solidFill>
                <a:latin typeface="+mj-lt"/>
                <a:sym typeface="Symbol"/>
              </a:rPr>
              <a:t>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sym typeface="Symbol"/>
              </a:rPr>
              <a:t> / (</a:t>
            </a:r>
            <a:r>
              <a:rPr lang="en-US" sz="2800" i="1" dirty="0">
                <a:solidFill>
                  <a:srgbClr val="FFFFFF"/>
                </a:solidFill>
                <a:latin typeface="+mj-lt"/>
                <a:sym typeface="Symbol"/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  <a:sym typeface="Symbol"/>
              </a:rPr>
              <a:t>-1) if</a:t>
            </a:r>
            <a:r>
              <a:rPr lang="en-US" sz="2800" i="1" dirty="0">
                <a:solidFill>
                  <a:srgbClr val="FFFFFF"/>
                </a:solidFill>
                <a:latin typeface="+mj-lt"/>
                <a:sym typeface="Symbol"/>
              </a:rPr>
              <a:t> a &gt; </a:t>
            </a:r>
            <a:r>
              <a:rPr lang="en-US" sz="2800" dirty="0">
                <a:solidFill>
                  <a:srgbClr val="FFFFFF"/>
                </a:solidFill>
                <a:latin typeface="+mj-lt"/>
                <a:sym typeface="Symbol"/>
              </a:rPr>
              <a:t>2</a:t>
            </a:r>
            <a:endParaRPr lang="en-US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Left Brace 6"/>
          <p:cNvSpPr/>
          <p:nvPr/>
        </p:nvSpPr>
        <p:spPr bwMode="auto">
          <a:xfrm>
            <a:off x="1524000" y="3088609"/>
            <a:ext cx="228600" cy="667194"/>
          </a:xfrm>
          <a:prstGeom prst="leftBrace">
            <a:avLst>
              <a:gd name="adj1" fmla="val 41360"/>
              <a:gd name="adj2" fmla="val 4874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3699" y="3200400"/>
            <a:ext cx="603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latin typeface="+mj-lt"/>
              </a:rPr>
              <a:t>α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smtClean="0"/>
              <a:t>=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rgbClr val="FFFFFF"/>
                </a:solidFill>
                <a:latin typeface="+mj-lt"/>
              </a:rPr>
              <a:t>β</a:t>
            </a:r>
            <a:r>
              <a:rPr lang="en-US" i="1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FFFFFF"/>
                </a:solidFill>
                <a:latin typeface="+mn-lt"/>
              </a:rPr>
              <a:t>=</a:t>
            </a:r>
            <a:endParaRPr lang="en-US" i="1" dirty="0">
              <a:latin typeface="+mn-lt"/>
            </a:endParaRPr>
          </a:p>
        </p:txBody>
      </p:sp>
      <p:sp>
        <p:nvSpPr>
          <p:cNvPr id="22" name="Left Brace 21"/>
          <p:cNvSpPr/>
          <p:nvPr/>
        </p:nvSpPr>
        <p:spPr bwMode="auto">
          <a:xfrm>
            <a:off x="4800600" y="3064778"/>
            <a:ext cx="228600" cy="667194"/>
          </a:xfrm>
          <a:prstGeom prst="leftBrace">
            <a:avLst>
              <a:gd name="adj1" fmla="val 41360"/>
              <a:gd name="adj2" fmla="val 4874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3123" y="420078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+mj-lt"/>
              </a:rPr>
              <a:t>γ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smtClean="0"/>
              <a:t>=</a:t>
            </a:r>
            <a:endParaRPr lang="en-US" i="1" dirty="0"/>
          </a:p>
        </p:txBody>
      </p:sp>
      <p:sp>
        <p:nvSpPr>
          <p:cNvPr id="24" name="Left Brace 23"/>
          <p:cNvSpPr/>
          <p:nvPr/>
        </p:nvSpPr>
        <p:spPr bwMode="auto">
          <a:xfrm>
            <a:off x="1515611" y="4098022"/>
            <a:ext cx="228600" cy="667194"/>
          </a:xfrm>
          <a:prstGeom prst="leftBrace">
            <a:avLst>
              <a:gd name="adj1" fmla="val 41360"/>
              <a:gd name="adj2" fmla="val 4874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3699" y="5257799"/>
            <a:ext cx="636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+mj-lt"/>
              </a:rPr>
              <a:t>δ</a:t>
            </a:r>
            <a:r>
              <a:rPr lang="en-US" i="1" dirty="0" smtClean="0"/>
              <a:t> =</a:t>
            </a:r>
            <a:endParaRPr lang="en-US" i="1" dirty="0"/>
          </a:p>
        </p:txBody>
      </p:sp>
      <p:sp>
        <p:nvSpPr>
          <p:cNvPr id="26" name="Left Brace 25"/>
          <p:cNvSpPr/>
          <p:nvPr/>
        </p:nvSpPr>
        <p:spPr bwMode="auto">
          <a:xfrm>
            <a:off x="1524000" y="5141483"/>
            <a:ext cx="228600" cy="667194"/>
          </a:xfrm>
          <a:prstGeom prst="leftBrace">
            <a:avLst>
              <a:gd name="adj1" fmla="val 41360"/>
              <a:gd name="adj2" fmla="val 4874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86226"/>
    </mc:Choice>
    <mc:Fallback>
      <p:transition spd="slow" advTm="8622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latin typeface="Arial" charset="0"/>
              </a:rPr>
              <a:t>A Simple Risk </a:t>
            </a:r>
            <a:r>
              <a:rPr lang="en-US" dirty="0">
                <a:latin typeface="Arial" charset="0"/>
              </a:rPr>
              <a:t>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>
                <a:latin typeface="Times"/>
                <a:cs typeface="Times"/>
              </a:rPr>
              <a:t>Family of cosine-based risk measures:</a:t>
            </a:r>
          </a:p>
          <a:p>
            <a:pPr>
              <a:spcBef>
                <a:spcPts val="0"/>
              </a:spcBef>
              <a:buNone/>
            </a:pPr>
            <a:r>
              <a:rPr lang="en-US" sz="2800" i="1" dirty="0" smtClean="0">
                <a:latin typeface="Times"/>
                <a:cs typeface="Times"/>
              </a:rPr>
              <a:t>	CBSD</a:t>
            </a:r>
            <a:r>
              <a:rPr lang="en-US" sz="2800" dirty="0" smtClean="0">
                <a:latin typeface="Times"/>
                <a:cs typeface="Times"/>
              </a:rPr>
              <a:t>[</a:t>
            </a:r>
            <a:r>
              <a:rPr lang="en-US" sz="2800" i="1" dirty="0" smtClean="0">
                <a:latin typeface="Times"/>
                <a:cs typeface="Times"/>
              </a:rPr>
              <a:t>X</a:t>
            </a:r>
            <a:r>
              <a:rPr lang="en-US" sz="2800" dirty="0" smtClean="0">
                <a:latin typeface="Times"/>
                <a:cs typeface="Times"/>
              </a:rPr>
              <a:t>] = (1</a:t>
            </a:r>
            <a:r>
              <a:rPr lang="en-US" sz="2800" i="1" dirty="0" smtClean="0">
                <a:latin typeface="Times"/>
                <a:cs typeface="Times"/>
              </a:rPr>
              <a:t>/</a:t>
            </a:r>
            <a:r>
              <a:rPr lang="el-GR" sz="2800" i="1" dirty="0" smtClean="0">
                <a:latin typeface="Times"/>
                <a:cs typeface="Times"/>
              </a:rPr>
              <a:t>ω</a:t>
            </a:r>
            <a:r>
              <a:rPr lang="en-US" sz="2800" dirty="0" smtClean="0">
                <a:latin typeface="Times"/>
                <a:cs typeface="Times"/>
              </a:rPr>
              <a:t>) cos</a:t>
            </a:r>
            <a:r>
              <a:rPr lang="en-US" sz="2800" baseline="30000" dirty="0" smtClean="0">
                <a:latin typeface="Times"/>
                <a:cs typeface="Times"/>
              </a:rPr>
              <a:t>-1</a:t>
            </a:r>
            <a:r>
              <a:rPr lang="en-US" sz="2800" dirty="0" smtClean="0">
                <a:latin typeface="Times"/>
                <a:cs typeface="Times"/>
              </a:rPr>
              <a:t>(</a:t>
            </a:r>
            <a:r>
              <a:rPr lang="en-US" sz="2800" i="1" dirty="0" smtClean="0">
                <a:latin typeface="Times"/>
                <a:cs typeface="Times"/>
              </a:rPr>
              <a:t>E</a:t>
            </a:r>
            <a:r>
              <a:rPr lang="en-US" sz="2800" dirty="0" smtClean="0">
                <a:latin typeface="Times"/>
                <a:cs typeface="Times"/>
              </a:rPr>
              <a:t>[cos(</a:t>
            </a:r>
            <a:r>
              <a:rPr lang="el-GR" sz="2800" i="1" dirty="0" smtClean="0">
                <a:latin typeface="Times"/>
                <a:cs typeface="Times"/>
              </a:rPr>
              <a:t>ω</a:t>
            </a:r>
            <a:r>
              <a:rPr lang="en-US" sz="2800" dirty="0" smtClean="0">
                <a:latin typeface="Times"/>
                <a:cs typeface="Times"/>
              </a:rPr>
              <a:t>(</a:t>
            </a:r>
            <a:r>
              <a:rPr lang="en-US" sz="2800" i="1" dirty="0" smtClean="0">
                <a:latin typeface="Times"/>
                <a:cs typeface="Times"/>
              </a:rPr>
              <a:t>X-</a:t>
            </a:r>
            <a:r>
              <a:rPr lang="el-GR" sz="2800" i="1" dirty="0" smtClean="0">
                <a:latin typeface="Times"/>
                <a:cs typeface="Times"/>
              </a:rPr>
              <a:t>τ</a:t>
            </a:r>
            <a:r>
              <a:rPr lang="en-US" sz="2800" dirty="0" smtClean="0">
                <a:latin typeface="Times"/>
                <a:cs typeface="Times"/>
              </a:rPr>
              <a:t>))])</a:t>
            </a:r>
          </a:p>
          <a:p>
            <a:pPr>
              <a:spcBef>
                <a:spcPts val="0"/>
              </a:spcBef>
              <a:buNone/>
            </a:pPr>
            <a:r>
              <a:rPr lang="en-US" sz="2800" i="1" dirty="0" smtClean="0">
                <a:latin typeface="Times"/>
                <a:cs typeface="Times"/>
              </a:rPr>
              <a:t>	</a:t>
            </a:r>
            <a:r>
              <a:rPr lang="en-US" sz="2800" i="1" dirty="0" err="1" smtClean="0">
                <a:latin typeface="Times"/>
                <a:cs typeface="Times"/>
              </a:rPr>
              <a:t>CBVar</a:t>
            </a:r>
            <a:r>
              <a:rPr lang="en-US" sz="2800" dirty="0" err="1" smtClean="0">
                <a:latin typeface="Times"/>
                <a:cs typeface="Times"/>
              </a:rPr>
              <a:t>[</a:t>
            </a:r>
            <a:r>
              <a:rPr lang="en-US" sz="2800" i="1" dirty="0" err="1" smtClean="0">
                <a:latin typeface="Times"/>
                <a:cs typeface="Times"/>
              </a:rPr>
              <a:t>X</a:t>
            </a:r>
            <a:r>
              <a:rPr lang="en-US" sz="2800" dirty="0" smtClean="0">
                <a:latin typeface="Times"/>
                <a:cs typeface="Times"/>
              </a:rPr>
              <a:t>] = (2</a:t>
            </a:r>
            <a:r>
              <a:rPr lang="en-US" sz="2800" i="1" dirty="0" smtClean="0">
                <a:latin typeface="Times"/>
                <a:cs typeface="Times"/>
              </a:rPr>
              <a:t>/</a:t>
            </a:r>
            <a:r>
              <a:rPr lang="el-GR" sz="2800" i="1" dirty="0" smtClean="0">
                <a:latin typeface="Times"/>
                <a:cs typeface="Times"/>
              </a:rPr>
              <a:t>ω</a:t>
            </a:r>
            <a:r>
              <a:rPr lang="en-US" sz="2800" i="1" baseline="30000" dirty="0" smtClean="0">
                <a:latin typeface="Times"/>
                <a:cs typeface="Times"/>
              </a:rPr>
              <a:t>2</a:t>
            </a:r>
            <a:r>
              <a:rPr lang="en-US" sz="2800" dirty="0" smtClean="0">
                <a:latin typeface="Times"/>
                <a:cs typeface="Times"/>
              </a:rPr>
              <a:t>) {1 - </a:t>
            </a:r>
            <a:r>
              <a:rPr lang="en-US" sz="2800" i="1" dirty="0" err="1" smtClean="0">
                <a:latin typeface="Times"/>
                <a:cs typeface="Times"/>
              </a:rPr>
              <a:t>E</a:t>
            </a:r>
            <a:r>
              <a:rPr lang="en-US" sz="2800" dirty="0" err="1" smtClean="0">
                <a:latin typeface="Times"/>
                <a:cs typeface="Times"/>
              </a:rPr>
              <a:t>[cos</a:t>
            </a:r>
            <a:r>
              <a:rPr lang="en-US" sz="2800" dirty="0" smtClean="0">
                <a:latin typeface="Times"/>
                <a:cs typeface="Times"/>
              </a:rPr>
              <a:t>(</a:t>
            </a:r>
            <a:r>
              <a:rPr lang="el-GR" sz="2800" i="1" dirty="0" smtClean="0">
                <a:latin typeface="Times"/>
                <a:cs typeface="Times"/>
              </a:rPr>
              <a:t>ω</a:t>
            </a:r>
            <a:r>
              <a:rPr lang="en-US" sz="2800" dirty="0" smtClean="0">
                <a:latin typeface="Times"/>
                <a:cs typeface="Times"/>
              </a:rPr>
              <a:t>(</a:t>
            </a:r>
            <a:r>
              <a:rPr lang="en-US" sz="2800" i="1" dirty="0" smtClean="0">
                <a:latin typeface="Times"/>
                <a:cs typeface="Times"/>
              </a:rPr>
              <a:t>X-</a:t>
            </a:r>
            <a:r>
              <a:rPr lang="el-GR" sz="2800" i="1" dirty="0" smtClean="0">
                <a:latin typeface="Times"/>
                <a:cs typeface="Times"/>
              </a:rPr>
              <a:t>τ</a:t>
            </a:r>
            <a:r>
              <a:rPr lang="en-US" sz="2800" dirty="0" smtClean="0">
                <a:latin typeface="Times"/>
                <a:cs typeface="Times"/>
              </a:rPr>
              <a:t>))]},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latin typeface="Times"/>
                <a:cs typeface="Times"/>
              </a:rPr>
              <a:t>	where </a:t>
            </a:r>
            <a:r>
              <a:rPr lang="el-GR" sz="2800" i="1" dirty="0" smtClean="0">
                <a:latin typeface="Times"/>
                <a:cs typeface="Times"/>
              </a:rPr>
              <a:t>ω</a:t>
            </a:r>
            <a:r>
              <a:rPr lang="en-US" sz="2800" dirty="0" smtClean="0">
                <a:latin typeface="Times"/>
                <a:cs typeface="Times"/>
              </a:rPr>
              <a:t> &gt; 0 optimizes info.-theoretic criterion</a:t>
            </a:r>
            <a:r>
              <a:rPr lang="en-US" sz="2800" i="1" dirty="0" smtClean="0">
                <a:latin typeface="Times"/>
                <a:cs typeface="Times"/>
              </a:rPr>
              <a:t>     </a:t>
            </a:r>
            <a:endParaRPr lang="en-US" sz="2800" dirty="0" smtClean="0">
              <a:latin typeface="Times"/>
              <a:cs typeface="Times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Times"/>
              <a:cs typeface="Times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Times"/>
                <a:cs typeface="Times"/>
              </a:rPr>
              <a:t>Expressions for </a:t>
            </a:r>
            <a:r>
              <a:rPr lang="en-US" sz="2800" dirty="0" err="1" smtClean="0">
                <a:latin typeface="Times"/>
                <a:cs typeface="Times"/>
              </a:rPr>
              <a:t>Lévy</a:t>
            </a:r>
            <a:r>
              <a:rPr lang="en-US" sz="2800" dirty="0" smtClean="0">
                <a:latin typeface="Times"/>
                <a:cs typeface="Times"/>
              </a:rPr>
              <a:t>-stable</a:t>
            </a:r>
            <a:r>
              <a:rPr lang="en-US" sz="2800" i="1" dirty="0" smtClean="0">
                <a:latin typeface="Times"/>
                <a:cs typeface="Times"/>
              </a:rPr>
              <a:t> </a:t>
            </a:r>
            <a:r>
              <a:rPr lang="en-US" sz="2800" dirty="0" smtClean="0">
                <a:latin typeface="Times"/>
                <a:cs typeface="Times"/>
              </a:rPr>
              <a:t>family: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Times"/>
                <a:cs typeface="Times"/>
              </a:rPr>
              <a:t>     </a:t>
            </a:r>
            <a:r>
              <a:rPr lang="en-US" sz="2800" i="1" dirty="0" smtClean="0">
                <a:latin typeface="Times"/>
                <a:cs typeface="Times"/>
              </a:rPr>
              <a:t>CBSD</a:t>
            </a:r>
            <a:r>
              <a:rPr lang="en-US" sz="2800" dirty="0" smtClean="0">
                <a:latin typeface="Times"/>
                <a:cs typeface="Times"/>
              </a:rPr>
              <a:t>[</a:t>
            </a:r>
            <a:r>
              <a:rPr lang="en-US" sz="2800" i="1" dirty="0" smtClean="0">
                <a:latin typeface="Times"/>
                <a:cs typeface="Times"/>
              </a:rPr>
              <a:t>X</a:t>
            </a:r>
            <a:r>
              <a:rPr lang="en-US" sz="2800" dirty="0" smtClean="0">
                <a:latin typeface="Times"/>
                <a:cs typeface="Times"/>
              </a:rPr>
              <a:t>] = cos</a:t>
            </a:r>
            <a:r>
              <a:rPr lang="en-US" sz="2800" baseline="30000" dirty="0" smtClean="0">
                <a:latin typeface="Times"/>
                <a:cs typeface="Times"/>
              </a:rPr>
              <a:t>-1</a:t>
            </a:r>
            <a:r>
              <a:rPr lang="en-US" sz="2800" dirty="0" smtClean="0">
                <a:latin typeface="Times"/>
                <a:cs typeface="Times"/>
              </a:rPr>
              <a:t>(exp(-1/2)) 2</a:t>
            </a:r>
            <a:r>
              <a:rPr lang="en-US" sz="2800" baseline="30000" dirty="0" smtClean="0">
                <a:latin typeface="Times"/>
                <a:cs typeface="Times"/>
              </a:rPr>
              <a:t>1/</a:t>
            </a:r>
            <a:r>
              <a:rPr lang="el-GR" sz="2800" i="1" baseline="30000" dirty="0" smtClean="0">
                <a:latin typeface="Times"/>
                <a:cs typeface="Times"/>
              </a:rPr>
              <a:t>α</a:t>
            </a:r>
            <a:r>
              <a:rPr lang="en-US" sz="2800" baseline="30000" dirty="0" smtClean="0">
                <a:latin typeface="Times"/>
                <a:cs typeface="Times"/>
              </a:rPr>
              <a:t> </a:t>
            </a:r>
            <a:r>
              <a:rPr lang="el-GR" sz="2800" i="1" dirty="0" smtClean="0">
                <a:latin typeface="Times"/>
                <a:cs typeface="Times"/>
              </a:rPr>
              <a:t>γ</a:t>
            </a:r>
            <a:r>
              <a:rPr lang="en-US" sz="2800" dirty="0" smtClean="0">
                <a:latin typeface="Times"/>
                <a:cs typeface="Times"/>
              </a:rPr>
              <a:t> </a:t>
            </a:r>
            <a:r>
              <a:rPr lang="el-GR" sz="2800" dirty="0" smtClean="0">
                <a:latin typeface="Times"/>
                <a:cs typeface="Times"/>
              </a:rPr>
              <a:t>≈</a:t>
            </a:r>
            <a:r>
              <a:rPr lang="en-US" sz="2800" dirty="0" smtClean="0">
                <a:latin typeface="Times"/>
                <a:cs typeface="Times"/>
              </a:rPr>
              <a:t> (0.9191) 2</a:t>
            </a:r>
            <a:r>
              <a:rPr lang="en-US" sz="2800" baseline="30000" dirty="0" smtClean="0">
                <a:latin typeface="Times"/>
                <a:cs typeface="Times"/>
              </a:rPr>
              <a:t>1/</a:t>
            </a:r>
            <a:r>
              <a:rPr lang="el-GR" sz="2800" i="1" baseline="30000" dirty="0" smtClean="0">
                <a:latin typeface="Times"/>
                <a:cs typeface="Times"/>
              </a:rPr>
              <a:t>α</a:t>
            </a:r>
            <a:r>
              <a:rPr lang="en-US" sz="2800" dirty="0" smtClean="0">
                <a:latin typeface="Times"/>
                <a:cs typeface="Times"/>
              </a:rPr>
              <a:t> </a:t>
            </a:r>
            <a:r>
              <a:rPr lang="el-GR" sz="2800" i="1" dirty="0" smtClean="0">
                <a:latin typeface="Times"/>
                <a:cs typeface="Times"/>
              </a:rPr>
              <a:t>γ</a:t>
            </a:r>
            <a:endParaRPr lang="en-US" sz="2800" i="1" dirty="0" smtClean="0">
              <a:latin typeface="Times"/>
              <a:cs typeface="Time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i="1" dirty="0" smtClean="0">
                <a:latin typeface="Times"/>
                <a:cs typeface="Times"/>
              </a:rPr>
              <a:t>     </a:t>
            </a:r>
            <a:r>
              <a:rPr lang="en-US" sz="2800" i="1" dirty="0" err="1" smtClean="0">
                <a:latin typeface="Times"/>
                <a:cs typeface="Times"/>
              </a:rPr>
              <a:t>CBVar</a:t>
            </a:r>
            <a:r>
              <a:rPr lang="en-US" sz="2800" dirty="0" err="1" smtClean="0">
                <a:latin typeface="Times"/>
                <a:cs typeface="Times"/>
              </a:rPr>
              <a:t>[</a:t>
            </a:r>
            <a:r>
              <a:rPr lang="en-US" sz="2800" i="1" dirty="0" err="1" smtClean="0">
                <a:latin typeface="Times"/>
                <a:cs typeface="Times"/>
              </a:rPr>
              <a:t>X</a:t>
            </a:r>
            <a:r>
              <a:rPr lang="en-US" sz="2800" dirty="0" smtClean="0">
                <a:latin typeface="Times"/>
                <a:cs typeface="Times"/>
              </a:rPr>
              <a:t>] = 2 [1 - exp(-1/2)] (2</a:t>
            </a:r>
            <a:r>
              <a:rPr lang="en-US" sz="2800" baseline="30000" dirty="0" smtClean="0">
                <a:latin typeface="Times"/>
                <a:cs typeface="Times"/>
              </a:rPr>
              <a:t>1/</a:t>
            </a:r>
            <a:r>
              <a:rPr lang="el-GR" sz="2800" i="1" baseline="30000" dirty="0" smtClean="0">
                <a:latin typeface="Times"/>
                <a:cs typeface="Times"/>
              </a:rPr>
              <a:t>α</a:t>
            </a:r>
            <a:r>
              <a:rPr lang="en-US" sz="2800" dirty="0" smtClean="0">
                <a:latin typeface="Times"/>
                <a:cs typeface="Times"/>
              </a:rPr>
              <a:t> </a:t>
            </a:r>
            <a:r>
              <a:rPr lang="el-GR" sz="2800" i="1" dirty="0" smtClean="0">
                <a:latin typeface="Times"/>
                <a:cs typeface="Times"/>
              </a:rPr>
              <a:t>γ</a:t>
            </a:r>
            <a:r>
              <a:rPr lang="en-US" sz="2800" dirty="0" smtClean="0">
                <a:latin typeface="Times"/>
                <a:cs typeface="Times"/>
              </a:rPr>
              <a:t>)</a:t>
            </a:r>
            <a:r>
              <a:rPr lang="en-US" sz="2800" baseline="30000" dirty="0" smtClean="0">
                <a:latin typeface="Times"/>
                <a:cs typeface="Times"/>
              </a:rPr>
              <a:t>2</a:t>
            </a:r>
            <a:r>
              <a:rPr lang="en-US" sz="2800" dirty="0" smtClean="0">
                <a:latin typeface="Times"/>
                <a:cs typeface="Times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Times"/>
                <a:cs typeface="Times"/>
              </a:rPr>
              <a:t>	</a:t>
            </a:r>
            <a:r>
              <a:rPr lang="el-GR" sz="2800" dirty="0" smtClean="0">
                <a:latin typeface="Times"/>
                <a:cs typeface="Times"/>
              </a:rPr>
              <a:t>≈</a:t>
            </a:r>
            <a:r>
              <a:rPr lang="en-US" sz="2800" dirty="0" smtClean="0">
                <a:latin typeface="Times"/>
                <a:cs typeface="Times"/>
              </a:rPr>
              <a:t> (0.7869) (</a:t>
            </a:r>
            <a:r>
              <a:rPr lang="en-US" sz="2800" dirty="0">
                <a:latin typeface="Times"/>
                <a:cs typeface="Times"/>
              </a:rPr>
              <a:t>2</a:t>
            </a:r>
            <a:r>
              <a:rPr lang="en-US" sz="2800" baseline="30000" dirty="0">
                <a:latin typeface="Times"/>
                <a:cs typeface="Times"/>
              </a:rPr>
              <a:t>1/</a:t>
            </a:r>
            <a:r>
              <a:rPr lang="el-GR" sz="2800" i="1" baseline="30000" dirty="0" smtClean="0">
                <a:latin typeface="Times"/>
                <a:cs typeface="Times"/>
              </a:rPr>
              <a:t>α</a:t>
            </a:r>
            <a:r>
              <a:rPr lang="en-US" sz="2800" dirty="0" smtClean="0">
                <a:latin typeface="Times"/>
                <a:cs typeface="Times"/>
              </a:rPr>
              <a:t> </a:t>
            </a:r>
            <a:r>
              <a:rPr lang="el-GR" sz="2800" i="1" dirty="0" smtClean="0">
                <a:latin typeface="Times"/>
                <a:cs typeface="Times"/>
              </a:rPr>
              <a:t>γ</a:t>
            </a:r>
            <a:r>
              <a:rPr lang="en-US" sz="2800" dirty="0" smtClean="0">
                <a:latin typeface="Times"/>
                <a:cs typeface="Times"/>
              </a:rPr>
              <a:t>)</a:t>
            </a:r>
            <a:r>
              <a:rPr lang="en-US" sz="2800" baseline="30000" dirty="0" smtClean="0">
                <a:latin typeface="Times"/>
                <a:cs typeface="Times"/>
              </a:rPr>
              <a:t>2</a:t>
            </a:r>
            <a:endParaRPr lang="en-US" sz="2800" dirty="0" smtClean="0">
              <a:latin typeface="Times"/>
              <a:cs typeface="Times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Times"/>
              <a:cs typeface="Times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Times"/>
                <a:cs typeface="Times"/>
              </a:rPr>
              <a:t>Proposed risk measure:  </a:t>
            </a:r>
            <a:r>
              <a:rPr lang="en-US" sz="2800" i="1" dirty="0" smtClean="0">
                <a:latin typeface="Times"/>
                <a:cs typeface="Times"/>
              </a:rPr>
              <a:t>R</a:t>
            </a:r>
            <a:r>
              <a:rPr lang="en-US" sz="2800" dirty="0" smtClean="0">
                <a:latin typeface="Times"/>
                <a:cs typeface="Times"/>
              </a:rPr>
              <a:t>[</a:t>
            </a:r>
            <a:r>
              <a:rPr lang="en-US" sz="2800" i="1" dirty="0" smtClean="0">
                <a:latin typeface="Times"/>
                <a:cs typeface="Times"/>
              </a:rPr>
              <a:t>X</a:t>
            </a:r>
            <a:r>
              <a:rPr lang="en-US" sz="2800" dirty="0" smtClean="0">
                <a:latin typeface="Times"/>
                <a:cs typeface="Times"/>
              </a:rPr>
              <a:t>] = (2</a:t>
            </a:r>
            <a:r>
              <a:rPr lang="en-US" sz="2800" baseline="30000" dirty="0" smtClean="0">
                <a:latin typeface="Times"/>
                <a:cs typeface="Times"/>
              </a:rPr>
              <a:t>1/</a:t>
            </a:r>
            <a:r>
              <a:rPr lang="el-GR" sz="2800" i="1" baseline="30000" dirty="0" smtClean="0">
                <a:latin typeface="Times"/>
                <a:cs typeface="Times"/>
              </a:rPr>
              <a:t>α</a:t>
            </a:r>
            <a:r>
              <a:rPr lang="en-US" sz="2800" dirty="0" smtClean="0">
                <a:latin typeface="Times"/>
                <a:cs typeface="Times"/>
              </a:rPr>
              <a:t> </a:t>
            </a:r>
            <a:r>
              <a:rPr lang="el-GR" sz="2800" i="1" dirty="0" smtClean="0">
                <a:latin typeface="Times"/>
                <a:cs typeface="Times"/>
              </a:rPr>
              <a:t>γ</a:t>
            </a:r>
            <a:r>
              <a:rPr lang="en-US" sz="2800" dirty="0" smtClean="0">
                <a:latin typeface="Times"/>
                <a:cs typeface="Times"/>
              </a:rPr>
              <a:t>)</a:t>
            </a:r>
            <a:r>
              <a:rPr lang="en-US" sz="2800" i="1" baseline="30000" dirty="0" err="1" smtClean="0">
                <a:latin typeface="Times"/>
                <a:cs typeface="Times"/>
              </a:rPr>
              <a:t>s</a:t>
            </a:r>
            <a:r>
              <a:rPr lang="en-US" sz="2800" dirty="0" smtClean="0">
                <a:latin typeface="Times"/>
                <a:cs typeface="Times"/>
              </a:rPr>
              <a:t>, </a:t>
            </a:r>
            <a:r>
              <a:rPr lang="en-US" sz="2800" i="1" dirty="0" err="1" smtClean="0">
                <a:latin typeface="Times"/>
                <a:cs typeface="Times"/>
              </a:rPr>
              <a:t>s</a:t>
            </a:r>
            <a:r>
              <a:rPr lang="en-US" sz="2800" dirty="0" smtClean="0">
                <a:latin typeface="Times"/>
                <a:cs typeface="Times"/>
              </a:rPr>
              <a:t> &gt; 1</a:t>
            </a:r>
            <a:endParaRPr lang="en-US" sz="2800" i="1" dirty="0" smtClean="0">
              <a:latin typeface="Times"/>
              <a:cs typeface="Times"/>
            </a:endParaRPr>
          </a:p>
          <a:p>
            <a:endParaRPr lang="en-US" sz="2800" dirty="0">
              <a:latin typeface="Times"/>
              <a:cs typeface="Time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143D-A019-43D0-A3BE-E98275D5AEC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5714310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 advTm="159"/>
    </mc:Choice>
    <mc:Fallback>
      <p:transition spd="slow" advTm="15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Firm Decision Making</a:t>
            </a:r>
            <a:endParaRPr 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Select </a:t>
            </a:r>
            <a:r>
              <a:rPr lang="en-US" sz="2800" u="sng" dirty="0" smtClean="0">
                <a:solidFill>
                  <a:srgbClr val="FFFFFF"/>
                </a:solidFill>
                <a:latin typeface="Times" charset="0"/>
              </a:rPr>
              <a:t>pooling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over </a:t>
            </a:r>
            <a:r>
              <a:rPr lang="en-US" sz="2800" u="sng" dirty="0" smtClean="0">
                <a:solidFill>
                  <a:srgbClr val="FFFFFF"/>
                </a:solidFill>
                <a:latin typeface="Times" charset="0"/>
              </a:rPr>
              <a:t>transfer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</a:rPr>
              <a:t>iff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firm’s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“expected cost” is less than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firm’s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“expected benefit”; i.e.,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	R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L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/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L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&lt;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k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for some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k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&gt; 0, which yields: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X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&lt;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k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-1/(1-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2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/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(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-1)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/(1-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(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)/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	for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/>
                <a:cs typeface="Times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/>
                <a:cs typeface="Times"/>
                <a:sym typeface="Symbol"/>
              </a:rPr>
              <a:t></a:t>
            </a:r>
            <a:r>
              <a:rPr lang="en-US" sz="2800" i="1" dirty="0" smtClean="0">
                <a:solidFill>
                  <a:srgbClr val="FFFFFF"/>
                </a:solidFill>
                <a:latin typeface="Times"/>
                <a:cs typeface="Times"/>
                <a:sym typeface="Symbol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  <a:sym typeface="Symbol"/>
              </a:rPr>
              <a:t>(1, 2)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</a:rPr>
              <a:t>;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X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&lt;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k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-1/(1-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(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-2)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-s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/2(1-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(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-2)/2(1-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Font typeface="Wingdings" charset="2"/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	for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&gt; 2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3200" dirty="0" smtClean="0">
              <a:latin typeface="Times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dirty="0" smtClean="0">
              <a:latin typeface="Times" charset="0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/>
          <a:p>
            <a:fld id="{6A1E9792-36A2-4F55-8ACE-D0E87C630E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pPr eaLnBrk="1" hangingPunct="1"/>
            <a:r>
              <a:rPr lang="en-US" dirty="0" smtClean="0">
                <a:latin typeface="Arial" charset="0"/>
              </a:rPr>
              <a:t>Firm Decision Making</a:t>
            </a:r>
            <a:endParaRPr 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Select </a:t>
            </a:r>
            <a:r>
              <a:rPr lang="en-US" sz="2800" u="sng" dirty="0" smtClean="0">
                <a:solidFill>
                  <a:srgbClr val="FFFFFF"/>
                </a:solidFill>
                <a:latin typeface="Times" charset="0"/>
              </a:rPr>
              <a:t>transfer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over </a:t>
            </a:r>
            <a:r>
              <a:rPr lang="en-US" sz="2800" u="sng" dirty="0" smtClean="0">
                <a:solidFill>
                  <a:srgbClr val="FFFFFF"/>
                </a:solidFill>
                <a:latin typeface="Times" charset="0"/>
              </a:rPr>
              <a:t>avoidance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charset="0"/>
              </a:rPr>
              <a:t>iff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insurer’s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“expected cost” is less than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insurer’s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“expected benefit”; i.e.,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	R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L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/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L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&lt;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k</a:t>
            </a:r>
            <a:r>
              <a:rPr lang="en-US" sz="2800" i="1" baseline="-25000" dirty="0" err="1" smtClean="0">
                <a:solidFill>
                  <a:srgbClr val="FFFFFF"/>
                </a:solidFill>
                <a:latin typeface="Times" charset="0"/>
              </a:rPr>
              <a:t>I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for some </a:t>
            </a:r>
            <a:r>
              <a:rPr lang="en-US" sz="2800" i="1" dirty="0" err="1" smtClean="0">
                <a:solidFill>
                  <a:srgbClr val="FFFFFF"/>
                </a:solidFill>
                <a:latin typeface="Times" charset="0"/>
              </a:rPr>
              <a:t>k</a:t>
            </a:r>
            <a:r>
              <a:rPr lang="en-US" sz="2800" i="1" baseline="-25000" dirty="0" err="1" smtClean="0">
                <a:solidFill>
                  <a:srgbClr val="FFFFFF"/>
                </a:solidFill>
                <a:latin typeface="Times" charset="0"/>
              </a:rPr>
              <a:t>I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&gt; 0: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X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&lt;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k</a:t>
            </a:r>
            <a:r>
              <a:rPr lang="en-US" sz="2800" i="1" baseline="-25000" dirty="0" smtClean="0">
                <a:solidFill>
                  <a:srgbClr val="FFFFFF"/>
                </a:solidFill>
                <a:latin typeface="Times" charset="0"/>
              </a:rPr>
              <a:t>I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-1/(1-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2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/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(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-1)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/(1-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(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)/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	for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/>
                <a:cs typeface="Times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/>
                <a:cs typeface="Times"/>
                <a:sym typeface="Symbol"/>
              </a:rPr>
              <a:t></a:t>
            </a:r>
            <a:r>
              <a:rPr lang="en-US" sz="2800" i="1" dirty="0" smtClean="0">
                <a:solidFill>
                  <a:srgbClr val="FFFFFF"/>
                </a:solidFill>
                <a:latin typeface="Times"/>
                <a:cs typeface="Times"/>
                <a:sym typeface="Symbol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  <a:sym typeface="Symbol"/>
              </a:rPr>
              <a:t>(1, 2)</a:t>
            </a:r>
            <a:r>
              <a:rPr lang="en-US" sz="2800" dirty="0" smtClean="0">
                <a:solidFill>
                  <a:srgbClr val="FFFFFF"/>
                </a:solidFill>
                <a:latin typeface="Times"/>
                <a:cs typeface="Times"/>
              </a:rPr>
              <a:t>;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E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[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X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] &lt;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k</a:t>
            </a:r>
            <a:r>
              <a:rPr lang="en-US" sz="2800" i="1" baseline="-25000" dirty="0" smtClean="0">
                <a:solidFill>
                  <a:srgbClr val="FFFFFF"/>
                </a:solidFill>
                <a:latin typeface="Times" charset="0"/>
              </a:rPr>
              <a:t>I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-1/(1-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(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-2)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-s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/2(1-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n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(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-2)/2(1-</a:t>
            </a:r>
            <a:r>
              <a:rPr lang="en-US" sz="2800" i="1" baseline="30000" dirty="0" smtClean="0">
                <a:solidFill>
                  <a:srgbClr val="FFFFFF"/>
                </a:solidFill>
                <a:latin typeface="Times" charset="0"/>
              </a:rPr>
              <a:t>s</a:t>
            </a:r>
            <a:r>
              <a:rPr lang="en-US" sz="2800" baseline="30000" dirty="0" smtClean="0">
                <a:solidFill>
                  <a:srgbClr val="FFFFFF"/>
                </a:solidFill>
                <a:latin typeface="Times" charset="0"/>
              </a:rPr>
              <a:t>)</a:t>
            </a:r>
            <a:endParaRPr lang="en-US" sz="2800" dirty="0" smtClean="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spcBef>
                <a:spcPts val="0"/>
              </a:spcBef>
              <a:buFont typeface="Wingdings" charset="2"/>
              <a:buNone/>
            </a:pP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		for </a:t>
            </a:r>
            <a:r>
              <a:rPr lang="en-US" sz="2800" i="1" dirty="0" smtClean="0">
                <a:solidFill>
                  <a:srgbClr val="FFFFFF"/>
                </a:solidFill>
                <a:latin typeface="Times" charset="0"/>
              </a:rPr>
              <a:t>a</a:t>
            </a:r>
            <a:r>
              <a:rPr lang="en-US" sz="2800" dirty="0" smtClean="0">
                <a:solidFill>
                  <a:srgbClr val="FFFFFF"/>
                </a:solidFill>
                <a:latin typeface="Times" charset="0"/>
              </a:rPr>
              <a:t> &gt; 2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3200" dirty="0" smtClean="0">
              <a:latin typeface="Times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dirty="0" smtClean="0">
              <a:latin typeface="Times" charset="0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/>
          <a:p>
            <a:fld id="{6A1E9792-36A2-4F55-8ACE-D0E87C630E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ined">
  <a:themeElements>
    <a:clrScheme name="Custom 6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FF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FF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6">
    <a:dk1>
      <a:srgbClr val="666633"/>
    </a:dk1>
    <a:lt1>
      <a:srgbClr val="FFFFFF"/>
    </a:lt1>
    <a:dk2>
      <a:srgbClr val="000000"/>
    </a:dk2>
    <a:lt2>
      <a:srgbClr val="FFFFFF"/>
    </a:lt2>
    <a:accent1>
      <a:srgbClr val="666699"/>
    </a:accent1>
    <a:accent2>
      <a:srgbClr val="FF0000"/>
    </a:accent2>
    <a:accent3>
      <a:srgbClr val="AAAAAA"/>
    </a:accent3>
    <a:accent4>
      <a:srgbClr val="DADADA"/>
    </a:accent4>
    <a:accent5>
      <a:srgbClr val="B8B8CA"/>
    </a:accent5>
    <a:accent6>
      <a:srgbClr val="FF0000"/>
    </a:accent6>
    <a:hlink>
      <a:srgbClr val="999900"/>
    </a:hlink>
    <a:folHlink>
      <a:srgbClr val="FF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8448</TotalTime>
  <Words>1766</Words>
  <Application>Microsoft Macintosh PowerPoint</Application>
  <PresentationFormat>On-screen Show (4:3)</PresentationFormat>
  <Paragraphs>329</Paragraphs>
  <Slides>28</Slides>
  <Notes>28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Refined</vt:lpstr>
      <vt:lpstr>Improving the Risk-Finance Paradigm</vt:lpstr>
      <vt:lpstr>Conventional R-F Paradigm</vt:lpstr>
      <vt:lpstr>Conventional R-F Paradigm</vt:lpstr>
      <vt:lpstr>Approach</vt:lpstr>
      <vt:lpstr>Basic Model</vt:lpstr>
      <vt:lpstr>Basic Model</vt:lpstr>
      <vt:lpstr>A Simple Risk Measure</vt:lpstr>
      <vt:lpstr>Firm Decision Making</vt:lpstr>
      <vt:lpstr>Firm Decision Making</vt:lpstr>
      <vt:lpstr>Type I R-F Paradigm</vt:lpstr>
      <vt:lpstr>Type II R-F Paradigm</vt:lpstr>
      <vt:lpstr>Type III R-F Paradigm</vt:lpstr>
      <vt:lpstr>Boundary-Curve Regions</vt:lpstr>
      <vt:lpstr>A Conservative Paradigm</vt:lpstr>
      <vt:lpstr>Conservative R-F Paradigm</vt:lpstr>
      <vt:lpstr>Conservative R-F Paradigm</vt:lpstr>
      <vt:lpstr>Conventional R-F Paradigm</vt:lpstr>
      <vt:lpstr>Stochastic Frequency</vt:lpstr>
      <vt:lpstr>Simulation Results (Type I)</vt:lpstr>
      <vt:lpstr>Simulation Results (Type I)</vt:lpstr>
      <vt:lpstr>Simulation Results (Type II)</vt:lpstr>
      <vt:lpstr>Simulation Results (Type II)</vt:lpstr>
      <vt:lpstr>Simulation Results (Type III)</vt:lpstr>
      <vt:lpstr>Simulation Results (Type III)</vt:lpstr>
      <vt:lpstr>Causes of Decreasing Boundary</vt:lpstr>
      <vt:lpstr>Further Research</vt:lpstr>
      <vt:lpstr>References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the Risk-Finance Paradigm</dc:title>
  <dc:subject/>
  <dc:creator/>
  <cp:keywords/>
  <dc:description/>
  <cp:lastModifiedBy>Michael Powers</cp:lastModifiedBy>
  <cp:revision>630</cp:revision>
  <cp:lastPrinted>2011-04-22T19:03:38Z</cp:lastPrinted>
  <dcterms:created xsi:type="dcterms:W3CDTF">2011-07-24T23:17:47Z</dcterms:created>
  <dcterms:modified xsi:type="dcterms:W3CDTF">2011-07-24T23:23:28Z</dcterms:modified>
  <cp:category/>
</cp:coreProperties>
</file>