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8" r:id="rId3"/>
    <p:sldId id="269" r:id="rId4"/>
    <p:sldId id="270" r:id="rId5"/>
    <p:sldId id="261" r:id="rId6"/>
    <p:sldId id="262" r:id="rId7"/>
    <p:sldId id="263" r:id="rId8"/>
    <p:sldId id="264" r:id="rId9"/>
    <p:sldId id="265" r:id="rId10"/>
    <p:sldId id="266" r:id="rId11"/>
    <p:sldId id="267" r:id="rId12"/>
    <p:sldId id="271" r:id="rId13"/>
    <p:sldId id="272" r:id="rId14"/>
    <p:sldId id="273" r:id="rId15"/>
    <p:sldId id="274" r:id="rId16"/>
    <p:sldId id="275" r:id="rId17"/>
    <p:sldId id="276" r:id="rId18"/>
    <p:sldId id="277" r:id="rId19"/>
    <p:sldId id="278" r:id="rId20"/>
    <p:sldId id="279" r:id="rId2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7" Type="http://schemas.openxmlformats.org/officeDocument/2006/relationships/image" Target="../media/image16.wmf"/><Relationship Id="rId2" Type="http://schemas.openxmlformats.org/officeDocument/2006/relationships/image" Target="../media/image11.wmf"/><Relationship Id="rId1" Type="http://schemas.openxmlformats.org/officeDocument/2006/relationships/image" Target="../media/image10.wmf"/><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标题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日期占位符 29"/>
          <p:cNvSpPr>
            <a:spLocks noGrp="1"/>
          </p:cNvSpPr>
          <p:nvPr>
            <p:ph type="dt" sz="half" idx="10"/>
          </p:nvPr>
        </p:nvSpPr>
        <p:spPr/>
        <p:txBody>
          <a:bodyPr/>
          <a:lstStyle/>
          <a:p>
            <a:fld id="{530820CF-B880-4189-942D-D702A7CBA730}" type="datetimeFigureOut">
              <a:rPr lang="zh-CN" altLang="en-US" smtClean="0"/>
              <a:pPr/>
              <a:t>2011-07-26</a:t>
            </a:fld>
            <a:endParaRPr lang="zh-CN" altLang="en-US"/>
          </a:p>
        </p:txBody>
      </p:sp>
      <p:sp>
        <p:nvSpPr>
          <p:cNvPr id="19" name="页脚占位符 18"/>
          <p:cNvSpPr>
            <a:spLocks noGrp="1"/>
          </p:cNvSpPr>
          <p:nvPr>
            <p:ph type="ftr" sz="quarter" idx="11"/>
          </p:nvPr>
        </p:nvSpPr>
        <p:spPr/>
        <p:txBody>
          <a:bodyPr/>
          <a:lstStyle/>
          <a:p>
            <a:endParaRPr lang="zh-CN" altLang="en-US"/>
          </a:p>
        </p:txBody>
      </p:sp>
      <p:sp>
        <p:nvSpPr>
          <p:cNvPr id="27" name="灯片编号占位符 2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2011-07-26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914401"/>
            <a:ext cx="2057400" cy="5211763"/>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914401"/>
            <a:ext cx="6019800" cy="5211763"/>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2011-07-26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2011-07-26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2011-07-26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2011-07-26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tIns="45720" anchor="b"/>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2011-07-26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2011-07-26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2011-07-26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2011-07-26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单圆角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标题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2011-07-26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a:xfrm>
            <a:off x="8077200" y="6356350"/>
            <a:ext cx="609600" cy="365125"/>
          </a:xfrm>
        </p:spPr>
        <p:txBody>
          <a:bodyPr/>
          <a:lstStyle/>
          <a:p>
            <a:fld id="{0C913308-F349-4B6D-A68A-DD1791B4A57B}" type="slidenum">
              <a:rPr lang="zh-CN" altLang="en-US" smtClean="0"/>
              <a:pPr/>
              <a:t>‹#›</a:t>
            </a:fld>
            <a:endParaRPr lang="zh-CN" altLang="en-US"/>
          </a:p>
        </p:txBody>
      </p:sp>
      <p:sp>
        <p:nvSpPr>
          <p:cNvPr id="3" name="图片占位符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任意多边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任意多边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任意多边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任意多边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标题占位符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30820CF-B880-4189-942D-D702A7CBA730}" type="datetimeFigureOut">
              <a:rPr lang="zh-CN" altLang="en-US" smtClean="0"/>
              <a:pPr/>
              <a:t>2011-07-26</a:t>
            </a:fld>
            <a:endParaRPr lang="zh-CN" altLang="en-US"/>
          </a:p>
        </p:txBody>
      </p:sp>
      <p:sp>
        <p:nvSpPr>
          <p:cNvPr id="22" name="页脚占位符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CN" altLang="en-US"/>
          </a:p>
        </p:txBody>
      </p:sp>
      <p:sp>
        <p:nvSpPr>
          <p:cNvPr id="18" name="灯片编号占位符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913308-F349-4B6D-A68A-DD1791B4A57B}" type="slidenum">
              <a:rPr lang="zh-CN" altLang="en-US" smtClean="0"/>
              <a:pPr/>
              <a:t>‹#›</a:t>
            </a:fld>
            <a:endParaRPr lang="zh-CN" altLang="en-US"/>
          </a:p>
        </p:txBody>
      </p:sp>
      <p:grpSp>
        <p:nvGrpSpPr>
          <p:cNvPr id="2" name="组合 1"/>
          <p:cNvGrpSpPr/>
          <p:nvPr/>
        </p:nvGrpSpPr>
        <p:grpSpPr>
          <a:xfrm>
            <a:off x="-19017" y="202408"/>
            <a:ext cx="9180548" cy="649224"/>
            <a:chOff x="-19045" y="216550"/>
            <a:chExt cx="9180548" cy="649224"/>
          </a:xfrm>
        </p:grpSpPr>
        <p:sp>
          <p:nvSpPr>
            <p:cNvPr id="12" name="任意多边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任意多边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6.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oleObject" Target="../embeddings/oleObject10.bin"/><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3.bin"/><Relationship Id="rId5" Type="http://schemas.openxmlformats.org/officeDocument/2006/relationships/oleObject" Target="../embeddings/oleObject12.bin"/><Relationship Id="rId4" Type="http://schemas.openxmlformats.org/officeDocument/2006/relationships/oleObject" Target="../embeddings/oleObject11.bin"/><Relationship Id="rId9" Type="http://schemas.openxmlformats.org/officeDocument/2006/relationships/oleObject" Target="../embeddings/oleObject16.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19.bin"/><Relationship Id="rId4" Type="http://schemas.openxmlformats.org/officeDocument/2006/relationships/oleObject" Target="../embeddings/oleObject18.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0" y="642918"/>
            <a:ext cx="8858280" cy="3214710"/>
          </a:xfrm>
        </p:spPr>
        <p:txBody>
          <a:bodyPr>
            <a:normAutofit fontScale="90000"/>
          </a:bodyPr>
          <a:lstStyle/>
          <a:p>
            <a:pPr algn="ctr"/>
            <a:r>
              <a:rPr lang="en-GB" altLang="zh-CN" sz="5400" dirty="0" smtClean="0"/>
              <a:t>CHINA INTERNATIONAL CONFERENCE ON INSURANCE AND </a:t>
            </a:r>
            <a:r>
              <a:rPr lang="zh-CN" altLang="en-US" sz="5400" dirty="0" smtClean="0"/>
              <a:t/>
            </a:r>
            <a:br>
              <a:rPr lang="zh-CN" altLang="en-US" sz="5400" dirty="0" smtClean="0"/>
            </a:br>
            <a:r>
              <a:rPr lang="en-GB" altLang="zh-CN" sz="5400" dirty="0" smtClean="0"/>
              <a:t>RISK MANAGEMENT 2011</a:t>
            </a:r>
            <a:endParaRPr lang="zh-CN" altLang="en-US" dirty="0"/>
          </a:p>
        </p:txBody>
      </p:sp>
      <p:sp>
        <p:nvSpPr>
          <p:cNvPr id="3" name="副标题 2"/>
          <p:cNvSpPr>
            <a:spLocks noGrp="1"/>
          </p:cNvSpPr>
          <p:nvPr>
            <p:ph type="subTitle" idx="1"/>
          </p:nvPr>
        </p:nvSpPr>
        <p:spPr>
          <a:xfrm>
            <a:off x="642910" y="4429132"/>
            <a:ext cx="7854696" cy="1752600"/>
          </a:xfrm>
        </p:spPr>
        <p:txBody>
          <a:bodyPr/>
          <a:lstStyle/>
          <a:p>
            <a:endParaRPr lang="en-US" altLang="zh-CN" dirty="0" smtClean="0"/>
          </a:p>
          <a:p>
            <a:pPr algn="ctr"/>
            <a:r>
              <a:rPr lang="en-US" altLang="zh-CN" sz="3600" dirty="0" smtClean="0"/>
              <a:t>presenter: Wang </a:t>
            </a:r>
            <a:r>
              <a:rPr lang="en-US" altLang="zh-CN" sz="3600" dirty="0" err="1" smtClean="0"/>
              <a:t>Qingzhuang</a:t>
            </a:r>
            <a:endParaRPr lang="zh-CN" altLang="en-US"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风险模型</a:t>
            </a:r>
            <a:r>
              <a:rPr lang="en-US" altLang="zh-CN" dirty="0" smtClean="0"/>
              <a:t>·</a:t>
            </a:r>
            <a:r>
              <a:rPr lang="zh-CN" altLang="en-US" dirty="0" smtClean="0"/>
              <a:t>基础知识回顾</a:t>
            </a:r>
            <a:endParaRPr lang="zh-CN" altLang="en-US" dirty="0"/>
          </a:p>
        </p:txBody>
      </p:sp>
      <p:sp>
        <p:nvSpPr>
          <p:cNvPr id="3" name="内容占位符 2"/>
          <p:cNvSpPr>
            <a:spLocks noGrp="1"/>
          </p:cNvSpPr>
          <p:nvPr>
            <p:ph idx="1"/>
          </p:nvPr>
        </p:nvSpPr>
        <p:spPr>
          <a:xfrm>
            <a:off x="0" y="1928802"/>
            <a:ext cx="9144000" cy="4929198"/>
          </a:xfrm>
        </p:spPr>
        <p:txBody>
          <a:bodyPr>
            <a:normAutofit/>
          </a:bodyPr>
          <a:lstStyle/>
          <a:p>
            <a:pPr>
              <a:buFont typeface="Wingdings" pitchFamily="2" charset="2"/>
              <a:buChar char="l"/>
            </a:pPr>
            <a:r>
              <a:rPr lang="en-US" altLang="zh-CN" sz="2800" dirty="0" smtClean="0"/>
              <a:t>       </a:t>
            </a:r>
            <a:r>
              <a:rPr lang="zh-CN" altLang="en-US" sz="2800" dirty="0" smtClean="0"/>
              <a:t>期望值</a:t>
            </a:r>
            <a:endParaRPr lang="en-US" altLang="zh-CN" sz="2800" dirty="0" smtClean="0"/>
          </a:p>
          <a:p>
            <a:pPr>
              <a:buNone/>
            </a:pPr>
            <a:endParaRPr lang="en-US" altLang="zh-CN" sz="2800" dirty="0" smtClean="0"/>
          </a:p>
          <a:p>
            <a:pPr>
              <a:buNone/>
            </a:pPr>
            <a:r>
              <a:rPr lang="en-US" altLang="zh-CN" sz="2800" dirty="0" smtClean="0"/>
              <a:t>          </a:t>
            </a:r>
          </a:p>
          <a:p>
            <a:pPr>
              <a:buNone/>
            </a:pPr>
            <a:r>
              <a:rPr lang="en-US" altLang="zh-CN" sz="2800" dirty="0" smtClean="0"/>
              <a:t>          </a:t>
            </a:r>
          </a:p>
          <a:p>
            <a:pPr>
              <a:buFont typeface="Wingdings" pitchFamily="2" charset="2"/>
              <a:buChar char="l"/>
            </a:pPr>
            <a:r>
              <a:rPr lang="en-US" altLang="zh-CN" sz="2800" dirty="0" smtClean="0"/>
              <a:t>         </a:t>
            </a:r>
            <a:r>
              <a:rPr lang="zh-CN" altLang="en-US" sz="2800" dirty="0" smtClean="0"/>
              <a:t>机会均值</a:t>
            </a:r>
            <a:endParaRPr lang="en-US" altLang="zh-CN" sz="2800" dirty="0" smtClean="0"/>
          </a:p>
          <a:p>
            <a:pPr>
              <a:buNone/>
            </a:pPr>
            <a:r>
              <a:rPr lang="en-US" altLang="zh-CN" sz="2800" dirty="0" smtClean="0"/>
              <a:t>              </a:t>
            </a:r>
            <a:endParaRPr lang="zh-CN" altLang="en-US" sz="2800" dirty="0"/>
          </a:p>
        </p:txBody>
      </p:sp>
      <p:graphicFrame>
        <p:nvGraphicFramePr>
          <p:cNvPr id="2050" name="Object 2"/>
          <p:cNvGraphicFramePr>
            <a:graphicFrameLocks noChangeAspect="1"/>
          </p:cNvGraphicFramePr>
          <p:nvPr/>
        </p:nvGraphicFramePr>
        <p:xfrm>
          <a:off x="2714612" y="2643181"/>
          <a:ext cx="5286412" cy="820145"/>
        </p:xfrm>
        <a:graphic>
          <a:graphicData uri="http://schemas.openxmlformats.org/presentationml/2006/ole">
            <p:oleObj spid="_x0000_s2050" name="Equation" r:id="rId3" imgW="1955520" imgH="330120" progId="">
              <p:embed/>
            </p:oleObj>
          </a:graphicData>
        </a:graphic>
      </p:graphicFrame>
      <p:graphicFrame>
        <p:nvGraphicFramePr>
          <p:cNvPr id="2051" name="Object 3"/>
          <p:cNvGraphicFramePr>
            <a:graphicFrameLocks noChangeAspect="1"/>
          </p:cNvGraphicFramePr>
          <p:nvPr/>
        </p:nvGraphicFramePr>
        <p:xfrm>
          <a:off x="714348" y="4500570"/>
          <a:ext cx="7886755" cy="1143008"/>
        </p:xfrm>
        <a:graphic>
          <a:graphicData uri="http://schemas.openxmlformats.org/presentationml/2006/ole">
            <p:oleObj spid="_x0000_s2051" name="Equation" r:id="rId4" imgW="3504960" imgH="507960" progId="">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风险模型</a:t>
            </a:r>
            <a:r>
              <a:rPr lang="en-US" altLang="zh-CN" dirty="0" smtClean="0"/>
              <a:t>·</a:t>
            </a:r>
            <a:r>
              <a:rPr lang="zh-CN" altLang="en-US" dirty="0" smtClean="0"/>
              <a:t>风险模型构建</a:t>
            </a:r>
            <a:endParaRPr lang="zh-CN" altLang="en-US" dirty="0"/>
          </a:p>
        </p:txBody>
      </p:sp>
      <p:sp>
        <p:nvSpPr>
          <p:cNvPr id="3" name="内容占位符 2"/>
          <p:cNvSpPr>
            <a:spLocks noGrp="1"/>
          </p:cNvSpPr>
          <p:nvPr>
            <p:ph idx="1"/>
          </p:nvPr>
        </p:nvSpPr>
        <p:spPr>
          <a:xfrm>
            <a:off x="214282" y="1928802"/>
            <a:ext cx="8715436" cy="4929198"/>
          </a:xfrm>
        </p:spPr>
        <p:txBody>
          <a:bodyPr/>
          <a:lstStyle/>
          <a:p>
            <a:pPr marL="0" indent="0">
              <a:buNone/>
            </a:pPr>
            <a:r>
              <a:rPr lang="en-US" altLang="zh-CN" dirty="0" smtClean="0"/>
              <a:t>       </a:t>
            </a:r>
          </a:p>
          <a:p>
            <a:pPr marL="0" indent="0">
              <a:buNone/>
            </a:pPr>
            <a:r>
              <a:rPr lang="en-US" altLang="zh-CN" dirty="0" smtClean="0"/>
              <a:t>        </a:t>
            </a:r>
            <a:r>
              <a:rPr lang="zh-CN" altLang="en-US" sz="2800" dirty="0" smtClean="0"/>
              <a:t>这一部分，将给出本文的建模过程。文章主要思路是将模糊随机变量转化成随机变量来求最终破产的机会均值。</a:t>
            </a:r>
            <a:endParaRPr lang="en-US" altLang="zh-CN" sz="2800" dirty="0" smtClean="0"/>
          </a:p>
          <a:p>
            <a:pPr marL="0" indent="0">
              <a:buNone/>
            </a:pPr>
            <a:r>
              <a:rPr lang="en-US" altLang="zh-CN" sz="2800" dirty="0" smtClean="0"/>
              <a:t>        </a:t>
            </a:r>
            <a:r>
              <a:rPr lang="zh-CN" altLang="en-US" sz="2800" dirty="0" smtClean="0"/>
              <a:t>全文基于两个重要假设：</a:t>
            </a:r>
            <a:endParaRPr lang="en-US" altLang="zh-CN" sz="2800" dirty="0" smtClean="0"/>
          </a:p>
          <a:p>
            <a:pPr marL="0" indent="0">
              <a:buFont typeface="Wingdings" pitchFamily="2" charset="2"/>
              <a:buChar char="Ø"/>
            </a:pPr>
            <a:r>
              <a:rPr lang="en-US" altLang="zh-CN" sz="2800" dirty="0" smtClean="0"/>
              <a:t> </a:t>
            </a:r>
            <a:r>
              <a:rPr lang="zh-CN" altLang="en-US" sz="2800" dirty="0" smtClean="0"/>
              <a:t>个人索赔额与索赔过程均是在模糊随机环境下</a:t>
            </a:r>
            <a:endParaRPr lang="en-US" altLang="zh-CN" sz="2800" dirty="0" smtClean="0"/>
          </a:p>
          <a:p>
            <a:pPr marL="0" indent="0">
              <a:buFont typeface="Wingdings" pitchFamily="2" charset="2"/>
              <a:buChar char="Ø"/>
            </a:pPr>
            <a:endParaRPr lang="en-US" altLang="zh-CN" sz="2800" dirty="0" smtClean="0"/>
          </a:p>
          <a:p>
            <a:pPr marL="0" indent="0">
              <a:buFont typeface="Wingdings" pitchFamily="2" charset="2"/>
              <a:buChar char="Ø"/>
            </a:pPr>
            <a:r>
              <a:rPr lang="zh-CN" altLang="en-US" sz="2800" dirty="0" smtClean="0"/>
              <a:t>索赔过程：两个简单的更新过程叠加得到一个新的更新过程</a:t>
            </a:r>
            <a:endParaRPr lang="zh-CN" alt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风险模型</a:t>
            </a:r>
            <a:r>
              <a:rPr lang="en-US" altLang="zh-CN" dirty="0" smtClean="0"/>
              <a:t>·</a:t>
            </a:r>
            <a:r>
              <a:rPr lang="zh-CN" altLang="en-US" dirty="0" smtClean="0"/>
              <a:t>风险模型构建</a:t>
            </a:r>
            <a:endParaRPr lang="zh-CN" altLang="en-US" dirty="0"/>
          </a:p>
        </p:txBody>
      </p:sp>
      <p:sp>
        <p:nvSpPr>
          <p:cNvPr id="3" name="内容占位符 2"/>
          <p:cNvSpPr>
            <a:spLocks noGrp="1"/>
          </p:cNvSpPr>
          <p:nvPr>
            <p:ph idx="1"/>
          </p:nvPr>
        </p:nvSpPr>
        <p:spPr>
          <a:xfrm>
            <a:off x="0" y="1935480"/>
            <a:ext cx="9144000" cy="4922520"/>
          </a:xfrm>
        </p:spPr>
        <p:txBody>
          <a:bodyPr/>
          <a:lstStyle/>
          <a:p>
            <a:pPr marL="0" indent="0">
              <a:buNone/>
            </a:pPr>
            <a:r>
              <a:rPr lang="en-US" altLang="zh-CN" dirty="0" smtClean="0"/>
              <a:t>       </a:t>
            </a:r>
          </a:p>
          <a:p>
            <a:pPr marL="0" indent="0">
              <a:buNone/>
            </a:pPr>
            <a:r>
              <a:rPr lang="en-US" altLang="zh-CN" sz="2800" dirty="0" smtClean="0"/>
              <a:t>  </a:t>
            </a:r>
            <a:r>
              <a:rPr lang="zh-CN" altLang="en-US" sz="2800" dirty="0" smtClean="0"/>
              <a:t>经典的破产模型为：随机情况下</a:t>
            </a:r>
            <a:endParaRPr lang="en-US" altLang="zh-CN" sz="2800" dirty="0" smtClean="0"/>
          </a:p>
          <a:p>
            <a:pPr marL="0" indent="0">
              <a:buNone/>
            </a:pPr>
            <a:r>
              <a:rPr lang="en-US" altLang="zh-CN" sz="2800" dirty="0" smtClean="0"/>
              <a:t>       </a:t>
            </a:r>
          </a:p>
          <a:p>
            <a:pPr marL="0" indent="0">
              <a:buNone/>
            </a:pPr>
            <a:endParaRPr lang="en-US" altLang="zh-CN" sz="2800" dirty="0" smtClean="0">
              <a:latin typeface="+mn-ea"/>
            </a:endParaRPr>
          </a:p>
          <a:p>
            <a:pPr marL="0" indent="0">
              <a:buNone/>
            </a:pPr>
            <a:endParaRPr lang="en-US" altLang="zh-CN" sz="2800" dirty="0" smtClean="0"/>
          </a:p>
          <a:p>
            <a:pPr marL="0" indent="0">
              <a:buNone/>
            </a:pPr>
            <a:endParaRPr lang="zh-CN" altLang="en-US" sz="2800" dirty="0"/>
          </a:p>
        </p:txBody>
      </p:sp>
      <p:graphicFrame>
        <p:nvGraphicFramePr>
          <p:cNvPr id="3079" name="Object 7"/>
          <p:cNvGraphicFramePr>
            <a:graphicFrameLocks noChangeAspect="1"/>
          </p:cNvGraphicFramePr>
          <p:nvPr/>
        </p:nvGraphicFramePr>
        <p:xfrm>
          <a:off x="2786050" y="4214818"/>
          <a:ext cx="2143140" cy="714380"/>
        </p:xfrm>
        <a:graphic>
          <a:graphicData uri="http://schemas.openxmlformats.org/presentationml/2006/ole">
            <p:oleObj spid="_x0000_s3079" name="Equation" r:id="rId3" imgW="1333440" imgH="444240" progId="">
              <p:embed/>
            </p:oleObj>
          </a:graphicData>
        </a:graphic>
      </p:graphicFrame>
      <p:graphicFrame>
        <p:nvGraphicFramePr>
          <p:cNvPr id="3080" name="Object 8"/>
          <p:cNvGraphicFramePr>
            <a:graphicFrameLocks noChangeAspect="1"/>
          </p:cNvGraphicFramePr>
          <p:nvPr/>
        </p:nvGraphicFramePr>
        <p:xfrm>
          <a:off x="2857488" y="3286124"/>
          <a:ext cx="1428760" cy="746367"/>
        </p:xfrm>
        <a:graphic>
          <a:graphicData uri="http://schemas.openxmlformats.org/presentationml/2006/ole">
            <p:oleObj spid="_x0000_s3080" name="Equation" r:id="rId4" imgW="850680" imgH="444240" progId="">
              <p:embed/>
            </p:oleObj>
          </a:graphicData>
        </a:graphic>
      </p:graphicFrame>
      <p:graphicFrame>
        <p:nvGraphicFramePr>
          <p:cNvPr id="3081" name="Object 9"/>
          <p:cNvGraphicFramePr>
            <a:graphicFrameLocks noChangeAspect="1"/>
          </p:cNvGraphicFramePr>
          <p:nvPr/>
        </p:nvGraphicFramePr>
        <p:xfrm>
          <a:off x="2071670" y="5357826"/>
          <a:ext cx="5357850" cy="292579"/>
        </p:xfrm>
        <a:graphic>
          <a:graphicData uri="http://schemas.openxmlformats.org/presentationml/2006/ole">
            <p:oleObj spid="_x0000_s3081" name="Equation" r:id="rId5" imgW="3720960" imgH="203040" progId="">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风险模型</a:t>
            </a:r>
            <a:r>
              <a:rPr lang="en-US" altLang="zh-CN" dirty="0" smtClean="0"/>
              <a:t>·</a:t>
            </a:r>
            <a:r>
              <a:rPr lang="zh-CN" altLang="en-US" dirty="0" smtClean="0"/>
              <a:t>风险模型构建</a:t>
            </a:r>
            <a:endParaRPr lang="zh-CN" altLang="en-US" dirty="0"/>
          </a:p>
        </p:txBody>
      </p:sp>
      <p:sp>
        <p:nvSpPr>
          <p:cNvPr id="3" name="内容占位符 2"/>
          <p:cNvSpPr>
            <a:spLocks noGrp="1"/>
          </p:cNvSpPr>
          <p:nvPr>
            <p:ph idx="1"/>
          </p:nvPr>
        </p:nvSpPr>
        <p:spPr>
          <a:xfrm>
            <a:off x="0" y="2000240"/>
            <a:ext cx="9144000" cy="4857760"/>
          </a:xfrm>
        </p:spPr>
        <p:txBody>
          <a:bodyPr/>
          <a:lstStyle/>
          <a:p>
            <a:pPr marL="0" indent="625475">
              <a:buNone/>
            </a:pPr>
            <a:r>
              <a:rPr lang="en-US" altLang="zh-CN" dirty="0" smtClean="0"/>
              <a:t> </a:t>
            </a:r>
            <a:r>
              <a:rPr lang="zh-CN" altLang="en-US" dirty="0" smtClean="0"/>
              <a:t>设                       和                是两个模糊随机</a:t>
            </a:r>
            <a:r>
              <a:rPr lang="en-US" altLang="zh-CN" dirty="0" smtClean="0"/>
              <a:t>Poisson</a:t>
            </a:r>
            <a:r>
              <a:rPr lang="zh-CN" altLang="en-US" dirty="0" smtClean="0"/>
              <a:t>过程，其模糊强度分别为      和       ；索赔额序列             是模糊随机变量。</a:t>
            </a:r>
            <a:endParaRPr lang="en-US" altLang="zh-CN" dirty="0" smtClean="0"/>
          </a:p>
          <a:p>
            <a:pPr marL="0" indent="625475">
              <a:buNone/>
            </a:pPr>
            <a:r>
              <a:rPr lang="zh-CN" altLang="en-US" dirty="0" smtClean="0"/>
              <a:t>则，有以下结论</a:t>
            </a:r>
            <a:endParaRPr lang="en-US" altLang="zh-CN" dirty="0" smtClean="0"/>
          </a:p>
          <a:p>
            <a:pPr marL="0" indent="625475">
              <a:buNone/>
            </a:pPr>
            <a:endParaRPr lang="zh-CN" altLang="en-US" dirty="0"/>
          </a:p>
        </p:txBody>
      </p:sp>
      <p:graphicFrame>
        <p:nvGraphicFramePr>
          <p:cNvPr id="4098" name="Object 2"/>
          <p:cNvGraphicFramePr>
            <a:graphicFrameLocks noChangeAspect="1"/>
          </p:cNvGraphicFramePr>
          <p:nvPr/>
        </p:nvGraphicFramePr>
        <p:xfrm>
          <a:off x="1357290" y="2071678"/>
          <a:ext cx="1452562" cy="381000"/>
        </p:xfrm>
        <a:graphic>
          <a:graphicData uri="http://schemas.openxmlformats.org/presentationml/2006/ole">
            <p:oleObj spid="_x0000_s4098" name="Equation" r:id="rId3" imgW="774360" imgH="203040" progId="">
              <p:embed/>
            </p:oleObj>
          </a:graphicData>
        </a:graphic>
      </p:graphicFrame>
      <p:graphicFrame>
        <p:nvGraphicFramePr>
          <p:cNvPr id="4099" name="Object 3"/>
          <p:cNvGraphicFramePr>
            <a:graphicFrameLocks noChangeAspect="1"/>
          </p:cNvGraphicFramePr>
          <p:nvPr/>
        </p:nvGraphicFramePr>
        <p:xfrm>
          <a:off x="3500430" y="2143116"/>
          <a:ext cx="1285884" cy="357190"/>
        </p:xfrm>
        <a:graphic>
          <a:graphicData uri="http://schemas.openxmlformats.org/presentationml/2006/ole">
            <p:oleObj spid="_x0000_s4099" name="Equation" r:id="rId4" imgW="799920" imgH="203040" progId="">
              <p:embed/>
            </p:oleObj>
          </a:graphicData>
        </a:graphic>
      </p:graphicFrame>
      <p:graphicFrame>
        <p:nvGraphicFramePr>
          <p:cNvPr id="4100" name="Object 4"/>
          <p:cNvGraphicFramePr>
            <a:graphicFrameLocks noChangeAspect="1"/>
          </p:cNvGraphicFramePr>
          <p:nvPr/>
        </p:nvGraphicFramePr>
        <p:xfrm>
          <a:off x="2786050" y="2428868"/>
          <a:ext cx="285752" cy="357190"/>
        </p:xfrm>
        <a:graphic>
          <a:graphicData uri="http://schemas.openxmlformats.org/presentationml/2006/ole">
            <p:oleObj spid="_x0000_s4100" name="Equation" r:id="rId5" imgW="152280" imgH="228600" progId="">
              <p:embed/>
            </p:oleObj>
          </a:graphicData>
        </a:graphic>
      </p:graphicFrame>
      <p:graphicFrame>
        <p:nvGraphicFramePr>
          <p:cNvPr id="4101" name="Object 5"/>
          <p:cNvGraphicFramePr>
            <a:graphicFrameLocks noChangeAspect="1"/>
          </p:cNvGraphicFramePr>
          <p:nvPr/>
        </p:nvGraphicFramePr>
        <p:xfrm>
          <a:off x="3571868" y="2428868"/>
          <a:ext cx="285752" cy="357190"/>
        </p:xfrm>
        <a:graphic>
          <a:graphicData uri="http://schemas.openxmlformats.org/presentationml/2006/ole">
            <p:oleObj spid="_x0000_s4101" name="Equation" r:id="rId6" imgW="164880" imgH="228600" progId="">
              <p:embed/>
            </p:oleObj>
          </a:graphicData>
        </a:graphic>
      </p:graphicFrame>
      <p:graphicFrame>
        <p:nvGraphicFramePr>
          <p:cNvPr id="4102" name="Object 6"/>
          <p:cNvGraphicFramePr>
            <a:graphicFrameLocks noChangeAspect="1"/>
          </p:cNvGraphicFramePr>
          <p:nvPr/>
        </p:nvGraphicFramePr>
        <p:xfrm>
          <a:off x="6072198" y="2500306"/>
          <a:ext cx="1000132" cy="380050"/>
        </p:xfrm>
        <a:graphic>
          <a:graphicData uri="http://schemas.openxmlformats.org/presentationml/2006/ole">
            <p:oleObj spid="_x0000_s4102" name="Equation" r:id="rId7" imgW="634680" imgH="241200" progId="">
              <p:embed/>
            </p:oleObj>
          </a:graphicData>
        </a:graphic>
      </p:graphicFrame>
      <p:graphicFrame>
        <p:nvGraphicFramePr>
          <p:cNvPr id="4103" name="Object 7"/>
          <p:cNvGraphicFramePr>
            <a:graphicFrameLocks noChangeAspect="1"/>
          </p:cNvGraphicFramePr>
          <p:nvPr/>
        </p:nvGraphicFramePr>
        <p:xfrm>
          <a:off x="2143108" y="4071941"/>
          <a:ext cx="4714908" cy="857257"/>
        </p:xfrm>
        <a:graphic>
          <a:graphicData uri="http://schemas.openxmlformats.org/presentationml/2006/ole">
            <p:oleObj spid="_x0000_s4103" name="Equation" r:id="rId8" imgW="1917360" imgH="444240" progId="">
              <p:embed/>
            </p:oleObj>
          </a:graphicData>
        </a:graphic>
      </p:graphicFrame>
      <p:sp>
        <p:nvSpPr>
          <p:cNvPr id="10" name="下箭头 9"/>
          <p:cNvSpPr/>
          <p:nvPr/>
        </p:nvSpPr>
        <p:spPr>
          <a:xfrm>
            <a:off x="3071802" y="4929198"/>
            <a:ext cx="285750" cy="428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graphicFrame>
        <p:nvGraphicFramePr>
          <p:cNvPr id="4104" name="Object 9"/>
          <p:cNvGraphicFramePr>
            <a:graphicFrameLocks noChangeAspect="1"/>
          </p:cNvGraphicFramePr>
          <p:nvPr/>
        </p:nvGraphicFramePr>
        <p:xfrm>
          <a:off x="1285852" y="5857892"/>
          <a:ext cx="5446712" cy="500063"/>
        </p:xfrm>
        <a:graphic>
          <a:graphicData uri="http://schemas.openxmlformats.org/presentationml/2006/ole">
            <p:oleObj spid="_x0000_s4104" name="Equation" r:id="rId9" imgW="2489040" imgH="228600" progId="">
              <p:embed/>
            </p:oleObj>
          </a:graphicData>
        </a:graphic>
      </p:graphicFrame>
      <p:sp>
        <p:nvSpPr>
          <p:cNvPr id="12" name="右箭头 11"/>
          <p:cNvSpPr/>
          <p:nvPr/>
        </p:nvSpPr>
        <p:spPr>
          <a:xfrm>
            <a:off x="7572396" y="6072206"/>
            <a:ext cx="357188" cy="214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风险模型</a:t>
            </a:r>
            <a:r>
              <a:rPr lang="en-US" altLang="zh-CN" dirty="0" smtClean="0"/>
              <a:t>·</a:t>
            </a:r>
            <a:r>
              <a:rPr lang="zh-CN" altLang="en-US" dirty="0" smtClean="0"/>
              <a:t>风险模型构建</a:t>
            </a:r>
            <a:endParaRPr lang="zh-CN" altLang="en-US" dirty="0"/>
          </a:p>
        </p:txBody>
      </p:sp>
      <p:graphicFrame>
        <p:nvGraphicFramePr>
          <p:cNvPr id="5123" name="Object 4"/>
          <p:cNvGraphicFramePr>
            <a:graphicFrameLocks noChangeAspect="1"/>
          </p:cNvGraphicFramePr>
          <p:nvPr/>
        </p:nvGraphicFramePr>
        <p:xfrm>
          <a:off x="98425" y="3500438"/>
          <a:ext cx="9045575" cy="1071563"/>
        </p:xfrm>
        <a:graphic>
          <a:graphicData uri="http://schemas.openxmlformats.org/presentationml/2006/ole">
            <p:oleObj spid="_x0000_s5123" name="Equation" r:id="rId3" imgW="5816520" imgH="558720" progId="">
              <p:embed/>
            </p:oleObj>
          </a:graphicData>
        </a:graphic>
      </p:graphicFrame>
      <p:graphicFrame>
        <p:nvGraphicFramePr>
          <p:cNvPr id="5124" name="Object 3"/>
          <p:cNvGraphicFramePr>
            <a:graphicFrameLocks noChangeAspect="1"/>
          </p:cNvGraphicFramePr>
          <p:nvPr>
            <p:ph idx="1"/>
          </p:nvPr>
        </p:nvGraphicFramePr>
        <p:xfrm>
          <a:off x="0" y="2428868"/>
          <a:ext cx="9144000" cy="1071570"/>
        </p:xfrm>
        <a:graphic>
          <a:graphicData uri="http://schemas.openxmlformats.org/presentationml/2006/ole">
            <p:oleObj spid="_x0000_s5124" name="Equation" r:id="rId4" imgW="5740200" imgH="558720" progId="">
              <p:embed/>
            </p:oleObj>
          </a:graphicData>
        </a:graphic>
      </p:graphicFrame>
      <p:sp>
        <p:nvSpPr>
          <p:cNvPr id="7" name="右箭头 6"/>
          <p:cNvSpPr/>
          <p:nvPr/>
        </p:nvSpPr>
        <p:spPr>
          <a:xfrm>
            <a:off x="0" y="2071678"/>
            <a:ext cx="357188" cy="214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8" name="下箭头 7"/>
          <p:cNvSpPr/>
          <p:nvPr/>
        </p:nvSpPr>
        <p:spPr>
          <a:xfrm>
            <a:off x="3857620" y="4429132"/>
            <a:ext cx="142875" cy="285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graphicFrame>
        <p:nvGraphicFramePr>
          <p:cNvPr id="5125" name="Object 5"/>
          <p:cNvGraphicFramePr>
            <a:graphicFrameLocks noChangeAspect="1"/>
          </p:cNvGraphicFramePr>
          <p:nvPr/>
        </p:nvGraphicFramePr>
        <p:xfrm>
          <a:off x="30163" y="4572000"/>
          <a:ext cx="8943975" cy="2286000"/>
        </p:xfrm>
        <a:graphic>
          <a:graphicData uri="http://schemas.openxmlformats.org/presentationml/2006/ole">
            <p:oleObj spid="_x0000_s5125" name="Equation" r:id="rId5" imgW="5702040" imgH="1168200" progId="">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数值分析</a:t>
            </a:r>
            <a:endParaRPr lang="zh-CN" altLang="en-US" dirty="0"/>
          </a:p>
        </p:txBody>
      </p:sp>
      <p:sp>
        <p:nvSpPr>
          <p:cNvPr id="3" name="内容占位符 2"/>
          <p:cNvSpPr>
            <a:spLocks noGrp="1"/>
          </p:cNvSpPr>
          <p:nvPr>
            <p:ph idx="1"/>
          </p:nvPr>
        </p:nvSpPr>
        <p:spPr>
          <a:xfrm>
            <a:off x="76200" y="1935480"/>
            <a:ext cx="9067800" cy="4922520"/>
          </a:xfrm>
        </p:spPr>
        <p:txBody>
          <a:bodyPr/>
          <a:lstStyle/>
          <a:p>
            <a:pPr marL="0" indent="0">
              <a:buNone/>
            </a:pPr>
            <a:r>
              <a:rPr lang="zh-CN" altLang="en-US" dirty="0" smtClean="0"/>
              <a:t>        这一部分，将列举两个算例，说明如何度量模糊随机环境下的破产风险，并给出最后破产机会均值。</a:t>
            </a:r>
            <a:endParaRPr lang="en-US" altLang="zh-CN" dirty="0" smtClean="0"/>
          </a:p>
          <a:p>
            <a:pPr marL="0" indent="0">
              <a:buNone/>
            </a:pPr>
            <a:r>
              <a:rPr lang="en-US" altLang="zh-CN" dirty="0" smtClean="0"/>
              <a:t>        </a:t>
            </a:r>
            <a:r>
              <a:rPr lang="zh-CN" altLang="en-US" dirty="0" smtClean="0"/>
              <a:t>如果模型中模糊强度参数为</a:t>
            </a:r>
            <a:endParaRPr lang="en-US" altLang="zh-CN" dirty="0" smtClean="0"/>
          </a:p>
          <a:p>
            <a:pPr marL="0" indent="0">
              <a:buNone/>
            </a:pPr>
            <a:endParaRPr lang="zh-CN" altLang="en-US" dirty="0"/>
          </a:p>
        </p:txBody>
      </p:sp>
      <p:graphicFrame>
        <p:nvGraphicFramePr>
          <p:cNvPr id="6148" name="Object 4"/>
          <p:cNvGraphicFramePr>
            <a:graphicFrameLocks noChangeAspect="1"/>
          </p:cNvGraphicFramePr>
          <p:nvPr/>
        </p:nvGraphicFramePr>
        <p:xfrm>
          <a:off x="1500166" y="3714752"/>
          <a:ext cx="5928998" cy="1714512"/>
        </p:xfrm>
        <a:graphic>
          <a:graphicData uri="http://schemas.openxmlformats.org/presentationml/2006/ole">
            <p:oleObj spid="_x0000_s6148" name="Equation" r:id="rId3" imgW="3263760" imgH="787320" progId="">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数值分析</a:t>
            </a:r>
            <a:endParaRPr lang="zh-CN" altLang="en-US" dirty="0"/>
          </a:p>
        </p:txBody>
      </p:sp>
      <p:graphicFrame>
        <p:nvGraphicFramePr>
          <p:cNvPr id="4" name="内容占位符 3"/>
          <p:cNvGraphicFramePr>
            <a:graphicFrameLocks noGrp="1"/>
          </p:cNvGraphicFramePr>
          <p:nvPr>
            <p:ph idx="1"/>
          </p:nvPr>
        </p:nvGraphicFramePr>
        <p:xfrm>
          <a:off x="0" y="2500305"/>
          <a:ext cx="9144000" cy="4991100"/>
        </p:xfrm>
        <a:graphic>
          <a:graphicData uri="http://schemas.openxmlformats.org/drawingml/2006/table">
            <a:tbl>
              <a:tblPr firstRow="1" bandRow="1">
                <a:tableStyleId>{5C22544A-7EE6-4342-B048-85BDC9FD1C3A}</a:tableStyleId>
              </a:tblPr>
              <a:tblGrid>
                <a:gridCol w="3048000"/>
                <a:gridCol w="3048000"/>
                <a:gridCol w="3048000"/>
              </a:tblGrid>
              <a:tr h="332740">
                <a:tc>
                  <a:txBody>
                    <a:bodyPr/>
                    <a:lstStyle/>
                    <a:p>
                      <a:pPr indent="114300" algn="just">
                        <a:lnSpc>
                          <a:spcPts val="1200"/>
                        </a:lnSpc>
                        <a:spcAft>
                          <a:spcPts val="0"/>
                        </a:spcAft>
                        <a:tabLst>
                          <a:tab pos="342900" algn="l"/>
                          <a:tab pos="266700" algn="l"/>
                        </a:tabLst>
                      </a:pPr>
                      <a:endParaRPr lang="en-US" sz="1000" b="1" i="0" spc="-5" dirty="0" smtClean="0">
                        <a:latin typeface="Times New Roman"/>
                      </a:endParaRPr>
                    </a:p>
                    <a:p>
                      <a:pPr indent="114300" algn="just">
                        <a:lnSpc>
                          <a:spcPts val="1200"/>
                        </a:lnSpc>
                        <a:spcAft>
                          <a:spcPts val="0"/>
                        </a:spcAft>
                        <a:tabLst>
                          <a:tab pos="342900" algn="l"/>
                          <a:tab pos="266700" algn="l"/>
                        </a:tabLst>
                      </a:pPr>
                      <a:r>
                        <a:rPr lang="en-US" sz="1000" b="1" i="0" spc="-5" dirty="0" smtClean="0">
                          <a:latin typeface="Times New Roman"/>
                        </a:rPr>
                        <a:t>U </a:t>
                      </a:r>
                    </a:p>
                  </a:txBody>
                  <a:tcPr marL="68580" marR="68580" marT="0" marB="0"/>
                </a:tc>
                <a:tc>
                  <a:txBody>
                    <a:bodyPr/>
                    <a:lstStyle/>
                    <a:p>
                      <a:pPr indent="114300" algn="just">
                        <a:lnSpc>
                          <a:spcPts val="1200"/>
                        </a:lnSpc>
                        <a:spcAft>
                          <a:spcPts val="0"/>
                        </a:spcAft>
                        <a:tabLst>
                          <a:tab pos="342900" algn="l"/>
                          <a:tab pos="266700" algn="l"/>
                        </a:tabLst>
                      </a:pPr>
                      <a:endParaRPr lang="en-US" sz="1000" b="1" i="0" spc="-5" dirty="0" smtClean="0">
                        <a:latin typeface="Times New Roman"/>
                      </a:endParaRPr>
                    </a:p>
                    <a:p>
                      <a:pPr indent="114300" algn="just">
                        <a:lnSpc>
                          <a:spcPts val="1200"/>
                        </a:lnSpc>
                        <a:spcAft>
                          <a:spcPts val="0"/>
                        </a:spcAft>
                        <a:tabLst>
                          <a:tab pos="342900" algn="l"/>
                          <a:tab pos="266700" algn="l"/>
                        </a:tabLst>
                      </a:pPr>
                      <a:r>
                        <a:rPr lang="en-US" sz="1000" b="1" i="0" spc="-5" dirty="0" smtClean="0">
                          <a:latin typeface="Times New Roman"/>
                        </a:rPr>
                        <a:t>C =15</a:t>
                      </a:r>
                      <a:endParaRPr lang="zh-CN" sz="10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000" b="1" i="0" spc="-5" dirty="0" smtClean="0">
                        <a:latin typeface="Times New Roman"/>
                      </a:endParaRPr>
                    </a:p>
                    <a:p>
                      <a:pPr indent="114300" algn="just">
                        <a:lnSpc>
                          <a:spcPts val="1200"/>
                        </a:lnSpc>
                        <a:spcAft>
                          <a:spcPts val="0"/>
                        </a:spcAft>
                        <a:tabLst>
                          <a:tab pos="342900" algn="l"/>
                          <a:tab pos="266700" algn="l"/>
                        </a:tabLst>
                      </a:pPr>
                      <a:r>
                        <a:rPr lang="en-US" sz="1000" b="1" i="0" spc="-5" dirty="0" smtClean="0">
                          <a:latin typeface="Times New Roman"/>
                        </a:rPr>
                        <a:t>C =20</a:t>
                      </a:r>
                      <a:endParaRPr lang="zh-CN" sz="1000" b="1" i="1" dirty="0">
                        <a:latin typeface="Times New Roman"/>
                      </a:endParaRPr>
                    </a:p>
                  </a:txBody>
                  <a:tcPr marL="68580" marR="68580" marT="0" marB="0"/>
                </a:tc>
              </a:tr>
              <a:tr h="332740">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1</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0.2572</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0.1748</a:t>
                      </a:r>
                      <a:endParaRPr lang="zh-CN" sz="1800" b="1" i="1" dirty="0">
                        <a:latin typeface="Times New Roman"/>
                      </a:endParaRPr>
                    </a:p>
                  </a:txBody>
                  <a:tcPr marL="68580" marR="68580" marT="0" marB="0"/>
                </a:tc>
              </a:tr>
              <a:tr h="332740">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2</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0.1839</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0.1124</a:t>
                      </a:r>
                      <a:endParaRPr lang="zh-CN" sz="1800" b="1" i="1" dirty="0">
                        <a:latin typeface="Times New Roman"/>
                      </a:endParaRPr>
                    </a:p>
                  </a:txBody>
                  <a:tcPr marL="68580" marR="68580" marT="0" marB="0"/>
                </a:tc>
              </a:tr>
              <a:tr h="332740">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3</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0.1401</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0.0766</a:t>
                      </a:r>
                      <a:endParaRPr lang="zh-CN" sz="1800" b="1" i="1" dirty="0">
                        <a:latin typeface="Times New Roman"/>
                      </a:endParaRPr>
                    </a:p>
                  </a:txBody>
                  <a:tcPr marL="68580" marR="68580" marT="0" marB="0"/>
                </a:tc>
              </a:tr>
              <a:tr h="332740">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4</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0.1116</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0.0545</a:t>
                      </a:r>
                      <a:endParaRPr lang="zh-CN" sz="1800" b="1" i="1" dirty="0">
                        <a:latin typeface="Times New Roman"/>
                      </a:endParaRPr>
                    </a:p>
                  </a:txBody>
                  <a:tcPr marL="68580" marR="68580" marT="0" marB="0"/>
                </a:tc>
              </a:tr>
              <a:tr h="332740">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5</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0.0917</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0.0400</a:t>
                      </a:r>
                      <a:endParaRPr lang="zh-CN" sz="1800" b="1" i="1" dirty="0">
                        <a:latin typeface="Times New Roman"/>
                      </a:endParaRPr>
                    </a:p>
                  </a:txBody>
                  <a:tcPr marL="68580" marR="68580" marT="0" marB="0"/>
                </a:tc>
              </a:tr>
              <a:tr h="332740">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6</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0.0771</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0.0300</a:t>
                      </a:r>
                      <a:endParaRPr lang="zh-CN" sz="1800" b="1" i="1" dirty="0">
                        <a:latin typeface="Times New Roman"/>
                      </a:endParaRPr>
                    </a:p>
                  </a:txBody>
                  <a:tcPr marL="68580" marR="68580" marT="0" marB="0"/>
                </a:tc>
              </a:tr>
              <a:tr h="332740">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7</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0.0660</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0.0228</a:t>
                      </a:r>
                      <a:endParaRPr lang="zh-CN" sz="1800" b="1" i="1" dirty="0">
                        <a:latin typeface="Times New Roman"/>
                      </a:endParaRPr>
                    </a:p>
                  </a:txBody>
                  <a:tcPr marL="68580" marR="68580" marT="0" marB="0"/>
                </a:tc>
              </a:tr>
              <a:tr h="332740">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8</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0.0573</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0.0177</a:t>
                      </a:r>
                      <a:endParaRPr lang="zh-CN" sz="1800" b="1" i="1" dirty="0">
                        <a:latin typeface="Times New Roman"/>
                      </a:endParaRPr>
                    </a:p>
                  </a:txBody>
                  <a:tcPr marL="68580" marR="68580" marT="0" marB="0"/>
                </a:tc>
              </a:tr>
              <a:tr h="332740">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9</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0.0502</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0.0138</a:t>
                      </a:r>
                      <a:endParaRPr lang="zh-CN" sz="1800" b="1" i="1" dirty="0">
                        <a:latin typeface="Times New Roman"/>
                      </a:endParaRPr>
                    </a:p>
                  </a:txBody>
                  <a:tcPr marL="68580" marR="68580" marT="0" marB="0"/>
                </a:tc>
              </a:tr>
              <a:tr h="332740">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10</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0.0444</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0.0109</a:t>
                      </a:r>
                      <a:endParaRPr lang="zh-CN" sz="1800" b="1" i="1" dirty="0">
                        <a:latin typeface="Times New Roman"/>
                      </a:endParaRPr>
                    </a:p>
                  </a:txBody>
                  <a:tcPr marL="68580" marR="68580" marT="0" marB="0"/>
                </a:tc>
              </a:tr>
              <a:tr h="332740">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20</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0.0172</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0.0013</a:t>
                      </a:r>
                      <a:endParaRPr lang="zh-CN" sz="1800" b="1" i="1" dirty="0">
                        <a:latin typeface="Times New Roman"/>
                      </a:endParaRPr>
                    </a:p>
                  </a:txBody>
                  <a:tcPr marL="68580" marR="68580" marT="0" marB="0"/>
                </a:tc>
              </a:tr>
              <a:tr h="332740">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30</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0.0085</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0.0002</a:t>
                      </a:r>
                      <a:endParaRPr lang="zh-CN" sz="1800" b="1" i="1" dirty="0">
                        <a:latin typeface="Times New Roman"/>
                      </a:endParaRPr>
                    </a:p>
                  </a:txBody>
                  <a:tcPr marL="68580" marR="68580" marT="0" marB="0"/>
                </a:tc>
              </a:tr>
              <a:tr h="332740">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40</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0.0046</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0.0000</a:t>
                      </a:r>
                      <a:endParaRPr lang="zh-CN" sz="1800" b="1" i="1" dirty="0">
                        <a:latin typeface="Times New Roman"/>
                      </a:endParaRPr>
                    </a:p>
                  </a:txBody>
                  <a:tcPr marL="68580" marR="68580" marT="0" marB="0"/>
                </a:tc>
              </a:tr>
              <a:tr h="332740">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50</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0.0027</a:t>
                      </a:r>
                      <a:endParaRPr lang="zh-CN" sz="1800" b="1" i="1" dirty="0">
                        <a:latin typeface="Times New Roman"/>
                      </a:endParaRPr>
                    </a:p>
                  </a:txBody>
                  <a:tcPr marL="68580" marR="68580" marT="0" marB="0"/>
                </a:tc>
                <a:tc>
                  <a:txBody>
                    <a:bodyPr/>
                    <a:lstStyle/>
                    <a:p>
                      <a:pPr indent="114300" algn="just">
                        <a:lnSpc>
                          <a:spcPts val="1200"/>
                        </a:lnSpc>
                        <a:spcAft>
                          <a:spcPts val="0"/>
                        </a:spcAft>
                        <a:tabLst>
                          <a:tab pos="342900" algn="l"/>
                          <a:tab pos="266700" algn="l"/>
                        </a:tabLst>
                      </a:pPr>
                      <a:endParaRPr lang="en-US" sz="1800" b="1" i="0" spc="-5" dirty="0" smtClean="0">
                        <a:latin typeface="Times New Roman"/>
                      </a:endParaRPr>
                    </a:p>
                    <a:p>
                      <a:pPr indent="114300" algn="just">
                        <a:lnSpc>
                          <a:spcPts val="1200"/>
                        </a:lnSpc>
                        <a:spcAft>
                          <a:spcPts val="0"/>
                        </a:spcAft>
                        <a:tabLst>
                          <a:tab pos="342900" algn="l"/>
                          <a:tab pos="266700" algn="l"/>
                        </a:tabLst>
                      </a:pPr>
                      <a:r>
                        <a:rPr lang="en-US" sz="1800" b="1" i="0" spc="-5" dirty="0" smtClean="0">
                          <a:latin typeface="Times New Roman"/>
                        </a:rPr>
                        <a:t>0.0000</a:t>
                      </a:r>
                      <a:endParaRPr lang="zh-CN" sz="1800" b="1" i="1" dirty="0">
                        <a:latin typeface="Times New Roman"/>
                      </a:endParaRPr>
                    </a:p>
                  </a:txBody>
                  <a:tcPr marL="68580" marR="68580" marT="0" marB="0"/>
                </a:tc>
              </a:tr>
            </a:tbl>
          </a:graphicData>
        </a:graphic>
      </p:graphicFrame>
      <p:sp>
        <p:nvSpPr>
          <p:cNvPr id="5" name="TextBox 4"/>
          <p:cNvSpPr txBox="1">
            <a:spLocks noChangeArrowheads="1"/>
          </p:cNvSpPr>
          <p:nvPr/>
        </p:nvSpPr>
        <p:spPr bwMode="auto">
          <a:xfrm>
            <a:off x="-214346" y="2000240"/>
            <a:ext cx="9144000" cy="369888"/>
          </a:xfrm>
          <a:prstGeom prst="rect">
            <a:avLst/>
          </a:prstGeom>
          <a:noFill/>
          <a:ln w="9525">
            <a:noFill/>
            <a:miter lim="800000"/>
            <a:headEnd/>
            <a:tailEnd/>
          </a:ln>
        </p:spPr>
        <p:txBody>
          <a:bodyPr>
            <a:spAutoFit/>
          </a:bodyPr>
          <a:lstStyle/>
          <a:p>
            <a:pPr algn="ctr"/>
            <a:r>
              <a:rPr lang="zh-CN" altLang="en-US" b="1" dirty="0" smtClean="0"/>
              <a:t>表</a:t>
            </a:r>
            <a:r>
              <a:rPr lang="en-US" altLang="zh-CN" b="1" dirty="0" smtClean="0"/>
              <a:t>1.</a:t>
            </a:r>
            <a:r>
              <a:rPr lang="zh-CN" altLang="en-US" b="1" dirty="0" smtClean="0"/>
              <a:t>最终破产机会均值</a:t>
            </a:r>
            <a:r>
              <a:rPr lang="en-US" altLang="zh-CN" b="1" dirty="0" smtClean="0"/>
              <a:t> </a:t>
            </a:r>
            <a:endParaRPr lang="zh-CN" altLang="en-US"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数值分析</a:t>
            </a:r>
            <a:endParaRPr lang="zh-CN" altLang="en-US" dirty="0"/>
          </a:p>
        </p:txBody>
      </p:sp>
      <p:pic>
        <p:nvPicPr>
          <p:cNvPr id="4" name="Picture 2"/>
          <p:cNvPicPr>
            <a:picLocks noChangeAspect="1" noChangeArrowheads="1"/>
          </p:cNvPicPr>
          <p:nvPr/>
        </p:nvPicPr>
        <p:blipFill>
          <a:blip r:embed="rId2" cstate="print"/>
          <a:srcRect/>
          <a:stretch>
            <a:fillRect/>
          </a:stretch>
        </p:blipFill>
        <p:spPr bwMode="auto">
          <a:xfrm>
            <a:off x="0" y="2357430"/>
            <a:ext cx="4405313" cy="3286125"/>
          </a:xfrm>
          <a:prstGeom prst="rect">
            <a:avLst/>
          </a:prstGeom>
          <a:noFill/>
          <a:ln w="9525">
            <a:noFill/>
            <a:miter lim="800000"/>
            <a:headEnd/>
            <a:tailEnd/>
          </a:ln>
        </p:spPr>
      </p:pic>
      <p:pic>
        <p:nvPicPr>
          <p:cNvPr id="5" name="Picture 3"/>
          <p:cNvPicPr>
            <a:picLocks noChangeAspect="1" noChangeArrowheads="1"/>
          </p:cNvPicPr>
          <p:nvPr/>
        </p:nvPicPr>
        <p:blipFill>
          <a:blip r:embed="rId3" cstate="print"/>
          <a:srcRect/>
          <a:stretch>
            <a:fillRect/>
          </a:stretch>
        </p:blipFill>
        <p:spPr bwMode="auto">
          <a:xfrm>
            <a:off x="4214810" y="2357430"/>
            <a:ext cx="4113212" cy="3286125"/>
          </a:xfrm>
          <a:prstGeom prst="rect">
            <a:avLst/>
          </a:prstGeom>
          <a:noFill/>
          <a:ln w="9525">
            <a:noFill/>
            <a:miter lim="800000"/>
            <a:headEnd/>
            <a:tailEnd/>
          </a:ln>
        </p:spPr>
      </p:pic>
      <p:sp>
        <p:nvSpPr>
          <p:cNvPr id="6" name="矩形 6"/>
          <p:cNvSpPr>
            <a:spLocks noChangeArrowheads="1"/>
          </p:cNvSpPr>
          <p:nvPr/>
        </p:nvSpPr>
        <p:spPr bwMode="auto">
          <a:xfrm>
            <a:off x="285720" y="5572140"/>
            <a:ext cx="3786188" cy="369332"/>
          </a:xfrm>
          <a:prstGeom prst="rect">
            <a:avLst/>
          </a:prstGeom>
          <a:noFill/>
          <a:ln w="9525">
            <a:noFill/>
            <a:miter lim="800000"/>
            <a:headEnd/>
            <a:tailEnd/>
          </a:ln>
        </p:spPr>
        <p:txBody>
          <a:bodyPr>
            <a:spAutoFit/>
          </a:bodyPr>
          <a:lstStyle/>
          <a:p>
            <a:pPr algn="ctr"/>
            <a:r>
              <a:rPr lang="zh-CN" altLang="en-US" b="1" dirty="0" smtClean="0"/>
              <a:t>图</a:t>
            </a:r>
            <a:r>
              <a:rPr lang="en-US" altLang="zh-CN" b="1" dirty="0" smtClean="0"/>
              <a:t>1</a:t>
            </a:r>
            <a:r>
              <a:rPr lang="en-US" altLang="zh-CN" b="1" dirty="0"/>
              <a:t>. </a:t>
            </a:r>
            <a:r>
              <a:rPr lang="en-US" altLang="zh-CN" b="1" dirty="0" smtClean="0"/>
              <a:t> </a:t>
            </a:r>
            <a:r>
              <a:rPr lang="en-US" altLang="zh-CN" b="1" i="1" dirty="0"/>
              <a:t>c</a:t>
            </a:r>
            <a:r>
              <a:rPr lang="en-US" altLang="zh-CN" b="1" dirty="0"/>
              <a:t> = </a:t>
            </a:r>
            <a:r>
              <a:rPr lang="en-US" altLang="zh-CN" b="1" dirty="0" smtClean="0"/>
              <a:t>15</a:t>
            </a:r>
            <a:r>
              <a:rPr lang="zh-CN" altLang="en-US" b="1" dirty="0" smtClean="0"/>
              <a:t>时，最终破产机会均值</a:t>
            </a:r>
            <a:r>
              <a:rPr lang="en-US" altLang="zh-CN" b="1" dirty="0" smtClean="0"/>
              <a:t>.</a:t>
            </a:r>
            <a:endParaRPr lang="en-US" altLang="zh-CN" b="1" dirty="0"/>
          </a:p>
        </p:txBody>
      </p:sp>
      <p:sp>
        <p:nvSpPr>
          <p:cNvPr id="9" name="矩形 7"/>
          <p:cNvSpPr>
            <a:spLocks noChangeArrowheads="1"/>
          </p:cNvSpPr>
          <p:nvPr/>
        </p:nvSpPr>
        <p:spPr bwMode="auto">
          <a:xfrm>
            <a:off x="4214810" y="5643578"/>
            <a:ext cx="4143375" cy="369332"/>
          </a:xfrm>
          <a:prstGeom prst="rect">
            <a:avLst/>
          </a:prstGeom>
          <a:noFill/>
          <a:ln w="9525">
            <a:noFill/>
            <a:miter lim="800000"/>
            <a:headEnd/>
            <a:tailEnd/>
          </a:ln>
        </p:spPr>
        <p:txBody>
          <a:bodyPr>
            <a:spAutoFit/>
          </a:bodyPr>
          <a:lstStyle/>
          <a:p>
            <a:pPr algn="ctr"/>
            <a:r>
              <a:rPr lang="zh-CN" altLang="en-US" b="1" dirty="0" smtClean="0"/>
              <a:t>图</a:t>
            </a:r>
            <a:r>
              <a:rPr lang="en-US" altLang="zh-CN" b="1" dirty="0" smtClean="0"/>
              <a:t>2.  </a:t>
            </a:r>
            <a:r>
              <a:rPr lang="en-US" altLang="zh-CN" b="1" i="1" dirty="0" smtClean="0"/>
              <a:t>c</a:t>
            </a:r>
            <a:r>
              <a:rPr lang="en-US" altLang="zh-CN" b="1" dirty="0" smtClean="0"/>
              <a:t> = 20</a:t>
            </a:r>
            <a:r>
              <a:rPr lang="zh-CN" altLang="en-US" b="1" dirty="0" smtClean="0"/>
              <a:t>时，最终破产机会均值</a:t>
            </a:r>
            <a:r>
              <a:rPr lang="en-US" altLang="zh-CN" b="1" dirty="0" smtClean="0"/>
              <a:t>.</a:t>
            </a:r>
            <a:endParaRPr lang="en-US" altLang="zh-CN"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数值分析</a:t>
            </a:r>
            <a:endParaRPr lang="zh-CN" altLang="en-US" dirty="0"/>
          </a:p>
        </p:txBody>
      </p:sp>
      <p:sp>
        <p:nvSpPr>
          <p:cNvPr id="3" name="内容占位符 2"/>
          <p:cNvSpPr>
            <a:spLocks noGrp="1"/>
          </p:cNvSpPr>
          <p:nvPr>
            <p:ph idx="1"/>
          </p:nvPr>
        </p:nvSpPr>
        <p:spPr>
          <a:xfrm>
            <a:off x="0" y="2000240"/>
            <a:ext cx="9144000" cy="4857760"/>
          </a:xfrm>
        </p:spPr>
        <p:txBody>
          <a:bodyPr>
            <a:normAutofit/>
          </a:bodyPr>
          <a:lstStyle/>
          <a:p>
            <a:pPr>
              <a:buFont typeface="Wingdings" pitchFamily="2" charset="2"/>
              <a:buChar char="Ø"/>
            </a:pPr>
            <a:r>
              <a:rPr lang="zh-CN" altLang="en-US" dirty="0" smtClean="0"/>
              <a:t>从图中我们可以看出最终破产机会均值是初始余额</a:t>
            </a:r>
            <a:r>
              <a:rPr lang="en-US" dirty="0" smtClean="0"/>
              <a:t> </a:t>
            </a:r>
            <a:r>
              <a:rPr lang="zh-CN" altLang="en-US" dirty="0" smtClean="0"/>
              <a:t>的减函数。</a:t>
            </a:r>
            <a:endParaRPr lang="en-US" altLang="zh-CN" dirty="0" smtClean="0"/>
          </a:p>
          <a:p>
            <a:pPr>
              <a:buFont typeface="Wingdings" pitchFamily="2" charset="2"/>
              <a:buChar char="Ø"/>
            </a:pPr>
            <a:r>
              <a:rPr lang="zh-CN" altLang="en-US" dirty="0" smtClean="0"/>
              <a:t>提高保费率就降低了保险公司的破产机会。</a:t>
            </a:r>
            <a:endParaRPr lang="en-US" altLang="zh-CN" dirty="0" smtClean="0"/>
          </a:p>
          <a:p>
            <a:pPr>
              <a:buFont typeface="Wingdings" pitchFamily="2" charset="2"/>
              <a:buChar char="Ø"/>
            </a:pPr>
            <a:r>
              <a:rPr lang="zh-CN" altLang="en-US" dirty="0" smtClean="0"/>
              <a:t>通过对比随机环境下的最终破产概率和随机模糊环境下的机会均值，可以知道，最终破产概率的机会小于最终破产概率。这说明，信息披露的增加反而降低了保险公司的破产机会，这是符合事实的。</a:t>
            </a:r>
            <a:endParaRPr lang="en-US" altLang="zh-CN" dirty="0" smtClean="0"/>
          </a:p>
          <a:p>
            <a:pPr>
              <a:buFont typeface="Wingdings" pitchFamily="2" charset="2"/>
              <a:buChar char="Ø"/>
            </a:pPr>
            <a:endParaRPr lang="en-US" altLang="zh-CN" dirty="0" smtClean="0"/>
          </a:p>
          <a:p>
            <a:pPr>
              <a:buFont typeface="Wingdings" pitchFamily="2" charset="2"/>
              <a:buChar char="Ø"/>
            </a:pPr>
            <a:endParaRPr lang="en-US" altLang="zh-CN" dirty="0" smtClean="0"/>
          </a:p>
          <a:p>
            <a:pPr>
              <a:buFont typeface="Wingdings" pitchFamily="2" charset="2"/>
              <a:buChar char="Ø"/>
            </a:pPr>
            <a:endParaRPr lang="en-US" altLang="zh-CN" dirty="0" smtClean="0"/>
          </a:p>
          <a:p>
            <a:pPr>
              <a:buNone/>
            </a:pPr>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结论</a:t>
            </a:r>
            <a:endParaRPr lang="zh-CN" altLang="en-US" dirty="0"/>
          </a:p>
        </p:txBody>
      </p:sp>
      <p:sp>
        <p:nvSpPr>
          <p:cNvPr id="3" name="内容占位符 2"/>
          <p:cNvSpPr>
            <a:spLocks noGrp="1"/>
          </p:cNvSpPr>
          <p:nvPr>
            <p:ph idx="1"/>
          </p:nvPr>
        </p:nvSpPr>
        <p:spPr>
          <a:xfrm>
            <a:off x="0" y="1857364"/>
            <a:ext cx="9144000" cy="5000636"/>
          </a:xfrm>
        </p:spPr>
        <p:txBody>
          <a:bodyPr>
            <a:normAutofit fontScale="92500" lnSpcReduction="20000"/>
          </a:bodyPr>
          <a:lstStyle/>
          <a:p>
            <a:r>
              <a:rPr lang="zh-CN" altLang="en-US" dirty="0" smtClean="0"/>
              <a:t>        在风险控制中，信息集的大小与信息披露情况往往决定了风险控制的优劣。如果模型包含信息太少，就会低估风险，使得保险公司处于风险之中。因此，风险的不确定性由随机情况拓展到随机模糊环境下，这样就揭露了更多的不确定性因素。</a:t>
            </a:r>
          </a:p>
          <a:p>
            <a:r>
              <a:rPr lang="zh-CN" altLang="en-US" dirty="0" smtClean="0"/>
              <a:t>        本文构建了在模糊随机环境下的叠加更新过程的破产模型，当索赔额和时间间隔均是服从指数时，得到最终破产机会均值公式，将不确定的风险信息量化成一个清晰数。我们可以看出，本文破产模型的运算结果是符合保险公司运营规律的。因此保险公司根据这个破产机会均值的大小，调整准备金和投资组合，以达到在安全的前提下，实现利润的最大化。</a:t>
            </a:r>
          </a:p>
          <a:p>
            <a:r>
              <a:rPr lang="zh-CN" altLang="en-US" dirty="0" smtClean="0"/>
              <a:t>        该模型的不足之处是所有结论是依赖于指数分布的特殊情景下，而没有把交替更新过程推广一般情况下，因此有待拓展。本文研究模糊随机环境下的破产模型，可以将该模型拓展到随机模糊环境下，如果能够将二者加以对比，并解释它们的相同点和不同点，将有重要的理论价值和现实意义。</a:t>
            </a:r>
          </a:p>
          <a:p>
            <a:pPr>
              <a:buNone/>
            </a:pP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704088"/>
            <a:ext cx="9144000" cy="2081970"/>
          </a:xfrm>
        </p:spPr>
        <p:txBody>
          <a:bodyPr>
            <a:normAutofit fontScale="90000"/>
          </a:bodyPr>
          <a:lstStyle/>
          <a:p>
            <a:pPr algn="ctr"/>
            <a:r>
              <a:rPr lang="zh-CN" altLang="en-US" b="1" dirty="0" smtClean="0">
                <a:effectLst>
                  <a:outerShdw blurRad="50800" dist="38100" algn="tr" rotWithShape="0">
                    <a:prstClr val="black">
                      <a:alpha val="40000"/>
                    </a:prstClr>
                  </a:outerShdw>
                </a:effectLst>
              </a:rPr>
              <a:t>一类基于叠加过程的随机模糊</a:t>
            </a:r>
            <a:r>
              <a:rPr lang="en-US" altLang="zh-CN" b="1" dirty="0" smtClean="0">
                <a:effectLst>
                  <a:outerShdw blurRad="50800" dist="38100" algn="tr" rotWithShape="0">
                    <a:prstClr val="black">
                      <a:alpha val="40000"/>
                    </a:prstClr>
                  </a:outerShdw>
                </a:effectLst>
              </a:rPr>
              <a:t/>
            </a:r>
            <a:br>
              <a:rPr lang="en-US" altLang="zh-CN" b="1" dirty="0" smtClean="0">
                <a:effectLst>
                  <a:outerShdw blurRad="50800" dist="38100" algn="tr" rotWithShape="0">
                    <a:prstClr val="black">
                      <a:alpha val="40000"/>
                    </a:prstClr>
                  </a:outerShdw>
                </a:effectLst>
              </a:rPr>
            </a:br>
            <a:r>
              <a:rPr lang="zh-CN" altLang="en-US" b="1" dirty="0" smtClean="0">
                <a:effectLst>
                  <a:outerShdw blurRad="50800" dist="38100" algn="tr" rotWithShape="0">
                    <a:prstClr val="black">
                      <a:alpha val="40000"/>
                    </a:prstClr>
                  </a:outerShdw>
                </a:effectLst>
              </a:rPr>
              <a:t>破产模型</a:t>
            </a:r>
            <a:r>
              <a:rPr lang="zh-CN" altLang="en-US" dirty="0" smtClean="0"/>
              <a:t/>
            </a:r>
            <a:br>
              <a:rPr lang="zh-CN" altLang="en-US" dirty="0" smtClean="0"/>
            </a:br>
            <a:endParaRPr lang="zh-CN" altLang="en-US" dirty="0"/>
          </a:p>
        </p:txBody>
      </p:sp>
      <p:sp>
        <p:nvSpPr>
          <p:cNvPr id="3" name="内容占位符 2"/>
          <p:cNvSpPr>
            <a:spLocks noGrp="1"/>
          </p:cNvSpPr>
          <p:nvPr>
            <p:ph idx="1"/>
          </p:nvPr>
        </p:nvSpPr>
        <p:spPr>
          <a:xfrm>
            <a:off x="357158" y="2786058"/>
            <a:ext cx="8329642" cy="3538542"/>
          </a:xfrm>
        </p:spPr>
        <p:txBody>
          <a:bodyPr/>
          <a:lstStyle/>
          <a:p>
            <a:pPr algn="ctr">
              <a:buNone/>
            </a:pPr>
            <a:endParaRPr lang="en-US" altLang="zh-CN" dirty="0" smtClean="0"/>
          </a:p>
          <a:p>
            <a:pPr algn="ctr">
              <a:buNone/>
            </a:pPr>
            <a:endParaRPr lang="en-US" altLang="zh-CN" dirty="0" smtClean="0"/>
          </a:p>
          <a:p>
            <a:pPr algn="ctr">
              <a:buNone/>
            </a:pPr>
            <a:r>
              <a:rPr lang="zh-CN" altLang="en-US" sz="3200" b="1" dirty="0" smtClean="0">
                <a:effectLst>
                  <a:outerShdw blurRad="38100" dist="38100" dir="2700000" algn="tl">
                    <a:srgbClr val="000000">
                      <a:alpha val="43137"/>
                    </a:srgbClr>
                  </a:outerShdw>
                </a:effectLst>
              </a:rPr>
              <a:t>作者：高建伟    王青壮    陈晓婕</a:t>
            </a:r>
            <a:endParaRPr lang="en-US" altLang="zh-CN" sz="3200" b="1" dirty="0" smtClean="0">
              <a:effectLst>
                <a:outerShdw blurRad="38100" dist="38100" dir="2700000" algn="tl">
                  <a:srgbClr val="000000">
                    <a:alpha val="43137"/>
                  </a:srgbClr>
                </a:outerShdw>
              </a:effectLst>
            </a:endParaRPr>
          </a:p>
          <a:p>
            <a:pPr algn="ctr">
              <a:buNone/>
            </a:pPr>
            <a:endParaRPr lang="en-US" altLang="zh-CN" sz="3200" b="1" dirty="0" smtClean="0"/>
          </a:p>
          <a:p>
            <a:pPr algn="ctr">
              <a:buNone/>
            </a:pPr>
            <a:r>
              <a:rPr lang="zh-CN" altLang="en-US" sz="3200" b="1" dirty="0" smtClean="0">
                <a:effectLst>
                  <a:outerShdw blurRad="50800" dist="38100" algn="tr" rotWithShape="0">
                    <a:prstClr val="black">
                      <a:alpha val="40000"/>
                    </a:prstClr>
                  </a:outerShdw>
                </a:effectLst>
              </a:rPr>
              <a:t>华北电力大学经济与管理学院，北京</a:t>
            </a:r>
            <a:r>
              <a:rPr lang="en-US" sz="3200" b="1" dirty="0" smtClean="0">
                <a:effectLst>
                  <a:outerShdw blurRad="50800" dist="38100" algn="tr" rotWithShape="0">
                    <a:prstClr val="black">
                      <a:alpha val="40000"/>
                    </a:prstClr>
                  </a:outerShdw>
                </a:effectLst>
              </a:rPr>
              <a:t> </a:t>
            </a:r>
            <a:endParaRPr lang="en-US" altLang="zh-CN" sz="3200" b="1"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435280" cy="3300976"/>
          </a:xfrm>
          <a:scene3d>
            <a:camera prst="perspectiveContrastingLeftFacing"/>
            <a:lightRig rig="threePt" dir="t"/>
          </a:scene3d>
        </p:spPr>
        <p:txBody>
          <a:bodyPr>
            <a:normAutofit/>
          </a:bodyPr>
          <a:lstStyle/>
          <a:p>
            <a:pPr algn="ctr"/>
            <a:r>
              <a:rPr lang="zh-CN" altLang="en-US" sz="8000" dirty="0" smtClean="0"/>
              <a:t>谢谢！</a:t>
            </a:r>
            <a:endParaRPr lang="zh-CN" altLang="en-US" sz="8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提纲</a:t>
            </a:r>
            <a:endParaRPr lang="zh-CN" altLang="en-US" dirty="0"/>
          </a:p>
        </p:txBody>
      </p:sp>
      <p:sp>
        <p:nvSpPr>
          <p:cNvPr id="3" name="内容占位符 2"/>
          <p:cNvSpPr>
            <a:spLocks noGrp="1"/>
          </p:cNvSpPr>
          <p:nvPr>
            <p:ph idx="1"/>
          </p:nvPr>
        </p:nvSpPr>
        <p:spPr/>
        <p:txBody>
          <a:bodyPr>
            <a:normAutofit lnSpcReduction="10000"/>
          </a:bodyPr>
          <a:lstStyle/>
          <a:p>
            <a:pPr>
              <a:buNone/>
            </a:pPr>
            <a:endParaRPr lang="en-US" altLang="zh-CN" dirty="0" smtClean="0"/>
          </a:p>
          <a:p>
            <a:pPr>
              <a:buFont typeface="Wingdings" pitchFamily="2" charset="2"/>
              <a:buChar char="u"/>
            </a:pPr>
            <a:r>
              <a:rPr lang="zh-CN" altLang="en-US" sz="3600" dirty="0" smtClean="0"/>
              <a:t>   </a:t>
            </a:r>
            <a:r>
              <a:rPr lang="zh-CN" altLang="en-US" sz="3600" b="1" dirty="0" smtClean="0"/>
              <a:t>序言 </a:t>
            </a:r>
            <a:endParaRPr lang="en-US" altLang="zh-CN" sz="3600" b="1" dirty="0" smtClean="0"/>
          </a:p>
          <a:p>
            <a:pPr>
              <a:buFont typeface="Wingdings" pitchFamily="2" charset="2"/>
              <a:buChar char="u"/>
            </a:pPr>
            <a:r>
              <a:rPr lang="en-US" altLang="zh-CN" sz="3600" b="1" dirty="0" smtClean="0"/>
              <a:t>   </a:t>
            </a:r>
            <a:r>
              <a:rPr lang="zh-CN" altLang="en-US" sz="3600" b="1" dirty="0" smtClean="0"/>
              <a:t>风险模型</a:t>
            </a:r>
            <a:endParaRPr lang="en-US" altLang="zh-CN" sz="3600" b="1" dirty="0" smtClean="0"/>
          </a:p>
          <a:p>
            <a:pPr marL="571500" indent="53975">
              <a:buFont typeface="+mj-lt"/>
              <a:buAutoNum type="romanUcPeriod"/>
            </a:pPr>
            <a:r>
              <a:rPr lang="en-US" altLang="zh-CN" sz="3600" b="1" dirty="0" smtClean="0"/>
              <a:t>     </a:t>
            </a:r>
            <a:r>
              <a:rPr lang="zh-CN" altLang="en-US" sz="3600" b="1" dirty="0" smtClean="0"/>
              <a:t>基础知识回顾</a:t>
            </a:r>
            <a:endParaRPr lang="en-US" altLang="zh-CN" sz="3600" b="1" dirty="0" smtClean="0"/>
          </a:p>
          <a:p>
            <a:pPr marL="571500" indent="-38100">
              <a:buFont typeface="+mj-lt"/>
              <a:buAutoNum type="romanUcPeriod"/>
            </a:pPr>
            <a:r>
              <a:rPr lang="zh-CN" altLang="en-US" sz="3600" b="1" dirty="0" smtClean="0"/>
              <a:t>    风险模型构建</a:t>
            </a:r>
            <a:endParaRPr lang="en-US" altLang="zh-CN" sz="3600" b="1" dirty="0" smtClean="0"/>
          </a:p>
          <a:p>
            <a:pPr>
              <a:buFont typeface="Wingdings" pitchFamily="2" charset="2"/>
              <a:buChar char="u"/>
            </a:pPr>
            <a:r>
              <a:rPr lang="en-US" altLang="zh-CN" sz="3600" b="1" dirty="0" smtClean="0"/>
              <a:t>    </a:t>
            </a:r>
            <a:r>
              <a:rPr lang="zh-CN" altLang="en-US" sz="3600" b="1" dirty="0" smtClean="0"/>
              <a:t>数值分析 </a:t>
            </a:r>
            <a:endParaRPr lang="en-US" altLang="zh-CN" sz="3600" b="1" dirty="0" smtClean="0"/>
          </a:p>
          <a:p>
            <a:pPr>
              <a:buFont typeface="Wingdings" pitchFamily="2" charset="2"/>
              <a:buChar char="u"/>
            </a:pPr>
            <a:r>
              <a:rPr lang="en-US" altLang="zh-CN" sz="3600" b="1" dirty="0" smtClean="0"/>
              <a:t>    </a:t>
            </a:r>
            <a:r>
              <a:rPr lang="zh-CN" altLang="en-US" sz="3600" b="1" dirty="0" smtClean="0"/>
              <a:t>结论</a:t>
            </a:r>
            <a:endParaRPr lang="zh-CN" altLang="en-US" sz="36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序言</a:t>
            </a:r>
            <a:endParaRPr lang="zh-CN" altLang="en-US" dirty="0"/>
          </a:p>
        </p:txBody>
      </p:sp>
      <p:sp>
        <p:nvSpPr>
          <p:cNvPr id="3" name="内容占位符 2"/>
          <p:cNvSpPr>
            <a:spLocks noGrp="1"/>
          </p:cNvSpPr>
          <p:nvPr>
            <p:ph idx="1"/>
          </p:nvPr>
        </p:nvSpPr>
        <p:spPr>
          <a:xfrm>
            <a:off x="214282" y="2071678"/>
            <a:ext cx="8643998" cy="4786322"/>
          </a:xfrm>
        </p:spPr>
        <p:txBody>
          <a:bodyPr>
            <a:normAutofit/>
          </a:bodyPr>
          <a:lstStyle/>
          <a:p>
            <a:pPr>
              <a:buFont typeface="Wingdings" pitchFamily="2" charset="2"/>
              <a:buChar char="l"/>
            </a:pPr>
            <a:r>
              <a:rPr lang="zh-CN" altLang="en-US" sz="3200" dirty="0" smtClean="0"/>
              <a:t>    </a:t>
            </a:r>
            <a:r>
              <a:rPr lang="zh-CN" altLang="en-US" sz="2800" dirty="0" smtClean="0"/>
              <a:t>研究背景</a:t>
            </a:r>
            <a:endParaRPr lang="en-US" altLang="zh-CN" sz="2800" dirty="0" smtClean="0"/>
          </a:p>
          <a:p>
            <a:pPr algn="just">
              <a:buNone/>
            </a:pPr>
            <a:r>
              <a:rPr lang="en-US" altLang="zh-CN" sz="2800" dirty="0" smtClean="0"/>
              <a:t>           </a:t>
            </a:r>
            <a:r>
              <a:rPr lang="zh-CN" altLang="en-US" sz="2800" dirty="0" smtClean="0"/>
              <a:t>破产理论作为风险理论的一部分，破产概率通常是保险公司进行风险度量的一个重要指标，对于保险公司费率厘定以及准备金核算等问题有非常重要的价值。</a:t>
            </a:r>
            <a:endParaRPr lang="en-US" altLang="zh-CN" sz="2800" dirty="0" smtClean="0"/>
          </a:p>
          <a:p>
            <a:pPr>
              <a:buNone/>
            </a:pPr>
            <a:r>
              <a:rPr lang="en-US" altLang="zh-CN" sz="2800" dirty="0" smtClean="0"/>
              <a:t>           </a:t>
            </a:r>
            <a:endParaRPr lang="zh-CN" alt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序言</a:t>
            </a:r>
            <a:endParaRPr lang="zh-CN" altLang="en-US" dirty="0"/>
          </a:p>
        </p:txBody>
      </p:sp>
      <p:sp>
        <p:nvSpPr>
          <p:cNvPr id="3" name="内容占位符 2"/>
          <p:cNvSpPr>
            <a:spLocks noGrp="1"/>
          </p:cNvSpPr>
          <p:nvPr>
            <p:ph idx="1"/>
          </p:nvPr>
        </p:nvSpPr>
        <p:spPr/>
        <p:txBody>
          <a:bodyPr>
            <a:normAutofit/>
          </a:bodyPr>
          <a:lstStyle/>
          <a:p>
            <a:pPr>
              <a:buFont typeface="Wingdings" pitchFamily="2" charset="2"/>
              <a:buChar char="l"/>
            </a:pPr>
            <a:r>
              <a:rPr lang="zh-CN" altLang="en-US" sz="2800" dirty="0" smtClean="0"/>
              <a:t>  研究背景</a:t>
            </a:r>
            <a:endParaRPr lang="en-US" altLang="zh-CN" sz="2800" dirty="0" smtClean="0"/>
          </a:p>
          <a:p>
            <a:pPr>
              <a:buNone/>
            </a:pPr>
            <a:r>
              <a:rPr lang="zh-CN" altLang="en-US" sz="2800" dirty="0" smtClean="0"/>
              <a:t>           随着金融全球化和经济的一体化发展，保险公司不但面临行业内保险公司之间的竞争，金融巨无霸的出现，使得保险业同银行业、证券业的竞争也日益加剧。</a:t>
            </a:r>
            <a:endParaRPr lang="en-US" altLang="zh-CN" sz="2800" dirty="0" smtClean="0"/>
          </a:p>
          <a:p>
            <a:pPr>
              <a:buNone/>
            </a:pPr>
            <a:r>
              <a:rPr lang="zh-CN" altLang="en-US" sz="2800" dirty="0" smtClean="0"/>
              <a:t>            近年来频繁发生的自然灾害，使得保险公司面临巨额赔付的几率也越来越大。</a:t>
            </a:r>
            <a:endParaRPr lang="en-US" altLang="zh-CN" sz="2800" dirty="0" smtClean="0"/>
          </a:p>
          <a:p>
            <a:pPr>
              <a:buNone/>
            </a:pPr>
            <a:r>
              <a:rPr lang="en-US" altLang="zh-CN" sz="2800" dirty="0" smtClean="0"/>
              <a:t>            </a:t>
            </a:r>
            <a:r>
              <a:rPr lang="zh-CN" altLang="en-US" sz="2800" dirty="0" smtClean="0"/>
              <a:t>因此，需要用更加高超的风险管理技术来降低保险公司的风险。</a:t>
            </a:r>
            <a:endParaRPr lang="zh-CN" alt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序言</a:t>
            </a:r>
            <a:endParaRPr lang="zh-CN" altLang="en-US" dirty="0"/>
          </a:p>
        </p:txBody>
      </p:sp>
      <p:sp>
        <p:nvSpPr>
          <p:cNvPr id="3" name="内容占位符 2"/>
          <p:cNvSpPr>
            <a:spLocks noGrp="1"/>
          </p:cNvSpPr>
          <p:nvPr>
            <p:ph idx="1"/>
          </p:nvPr>
        </p:nvSpPr>
        <p:spPr>
          <a:xfrm>
            <a:off x="0" y="2000240"/>
            <a:ext cx="9144000" cy="4857760"/>
          </a:xfrm>
        </p:spPr>
        <p:txBody>
          <a:bodyPr/>
          <a:lstStyle/>
          <a:p>
            <a:pPr algn="just">
              <a:buFont typeface="Wingdings" pitchFamily="2" charset="2"/>
              <a:buChar char="l"/>
            </a:pPr>
            <a:r>
              <a:rPr lang="zh-CN" altLang="en-US" dirty="0" smtClean="0"/>
              <a:t> </a:t>
            </a:r>
            <a:r>
              <a:rPr lang="zh-CN" altLang="en-US" sz="2800" dirty="0" smtClean="0"/>
              <a:t>本文研究意义</a:t>
            </a:r>
            <a:endParaRPr lang="en-US" altLang="zh-CN" sz="2800" dirty="0" smtClean="0"/>
          </a:p>
          <a:p>
            <a:pPr algn="just">
              <a:buNone/>
            </a:pPr>
            <a:r>
              <a:rPr lang="en-US" altLang="zh-CN" sz="2800" dirty="0" smtClean="0"/>
              <a:t>             </a:t>
            </a:r>
            <a:r>
              <a:rPr lang="zh-CN" altLang="en-US" sz="2800" dirty="0" smtClean="0"/>
              <a:t>保险公司面临的风险，很大一部分来自信息的不对称。在风险控制中，信息集的大小与信息披露情况往往决定了风险控制的优劣。如果模型包含信息太少，就会低估风险，使得保险公司处于破产风险之中。</a:t>
            </a:r>
            <a:endParaRPr lang="en-US" altLang="zh-CN" sz="2800" dirty="0" smtClean="0"/>
          </a:p>
          <a:p>
            <a:pPr algn="just">
              <a:buNone/>
            </a:pPr>
            <a:r>
              <a:rPr lang="en-US" altLang="zh-CN" sz="2800" dirty="0" smtClean="0"/>
              <a:t>            </a:t>
            </a:r>
            <a:r>
              <a:rPr lang="zh-CN" altLang="en-US" sz="2800" dirty="0" smtClean="0"/>
              <a:t>本文正是以模型尽可能包含多的信息为出发点的。具体表现在：</a:t>
            </a:r>
            <a:endParaRPr lang="en-US" altLang="zh-CN"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序言</a:t>
            </a:r>
            <a:endParaRPr lang="zh-CN" altLang="en-US" dirty="0"/>
          </a:p>
        </p:txBody>
      </p:sp>
      <p:sp>
        <p:nvSpPr>
          <p:cNvPr id="3" name="内容占位符 2"/>
          <p:cNvSpPr>
            <a:spLocks noGrp="1"/>
          </p:cNvSpPr>
          <p:nvPr>
            <p:ph idx="1"/>
          </p:nvPr>
        </p:nvSpPr>
        <p:spPr>
          <a:xfrm>
            <a:off x="214282" y="1935480"/>
            <a:ext cx="8929718" cy="4708230"/>
          </a:xfrm>
        </p:spPr>
        <p:txBody>
          <a:bodyPr>
            <a:normAutofit fontScale="25000" lnSpcReduction="20000"/>
          </a:bodyPr>
          <a:lstStyle/>
          <a:p>
            <a:r>
              <a:rPr lang="zh-CN" altLang="en-US" sz="11200" dirty="0" smtClean="0">
                <a:latin typeface="+mn-ea"/>
              </a:rPr>
              <a:t>本文研究意义</a:t>
            </a:r>
            <a:endParaRPr lang="en-US" altLang="zh-CN" sz="11200" dirty="0" smtClean="0">
              <a:latin typeface="+mn-ea"/>
            </a:endParaRPr>
          </a:p>
          <a:p>
            <a:pPr>
              <a:buNone/>
            </a:pPr>
            <a:r>
              <a:rPr lang="en-US" altLang="zh-CN" sz="11200" dirty="0" smtClean="0">
                <a:latin typeface="+mn-ea"/>
              </a:rPr>
              <a:t>    </a:t>
            </a:r>
            <a:r>
              <a:rPr lang="zh-CN" altLang="en-US" sz="11200" dirty="0" smtClean="0">
                <a:latin typeface="+mn-ea"/>
              </a:rPr>
              <a:t>第一，由随机环境延伸到模糊随机环境</a:t>
            </a:r>
            <a:endParaRPr lang="en-US" altLang="zh-CN" sz="11200" dirty="0" smtClean="0">
              <a:latin typeface="+mn-ea"/>
            </a:endParaRPr>
          </a:p>
          <a:p>
            <a:pPr marL="0" indent="0">
              <a:buNone/>
            </a:pPr>
            <a:r>
              <a:rPr lang="zh-CN" altLang="en-US" sz="11200" dirty="0" smtClean="0">
                <a:latin typeface="+mn-ea"/>
              </a:rPr>
              <a:t>    传统的破产理论都是建立在随机环境下，以刻画索赔额与索赔过程的不确定性。但是不确定性不单纯表现为随机性同时还具有模糊性。随机性是具有某一概率的事件集合中的各个事件所表现出来的</a:t>
            </a:r>
            <a:r>
              <a:rPr lang="en-US" sz="11200" dirty="0" err="1" smtClean="0">
                <a:solidFill>
                  <a:srgbClr val="002060"/>
                </a:solidFill>
                <a:latin typeface="+mn-ea"/>
              </a:rPr>
              <a:t>不确定</a:t>
            </a:r>
            <a:r>
              <a:rPr lang="zh-CN" altLang="en-US" sz="11200" dirty="0" smtClean="0">
                <a:solidFill>
                  <a:srgbClr val="002060"/>
                </a:solidFill>
                <a:latin typeface="+mn-ea"/>
              </a:rPr>
              <a:t>性</a:t>
            </a:r>
            <a:r>
              <a:rPr lang="zh-CN" altLang="en-US" sz="11200" dirty="0" smtClean="0">
                <a:latin typeface="+mn-ea"/>
              </a:rPr>
              <a:t>。模糊性是由于事物类属划分的不分明而引起的判断上的不确定性，反映决策者的主观性。由于，索赔额与索赔过程都包含有人为的主观判断，仅考虑随机性的模型显然含盖的信息较少。</a:t>
            </a:r>
            <a:endParaRPr lang="en-US" altLang="zh-CN" sz="11200" dirty="0" smtClean="0">
              <a:latin typeface="+mn-ea"/>
            </a:endParaRPr>
          </a:p>
          <a:p>
            <a:pPr marL="0" indent="0">
              <a:buNone/>
            </a:pPr>
            <a:r>
              <a:rPr lang="en-US" altLang="zh-CN" sz="11200" dirty="0" smtClean="0">
                <a:latin typeface="+mn-ea"/>
              </a:rPr>
              <a:t>        </a:t>
            </a:r>
          </a:p>
          <a:p>
            <a:pPr>
              <a:buNone/>
            </a:pPr>
            <a:r>
              <a:rPr lang="en-US" altLang="zh-CN" sz="2800" dirty="0" smtClean="0"/>
              <a:t>     </a:t>
            </a:r>
          </a:p>
          <a:p>
            <a:pPr>
              <a:buNone/>
            </a:pPr>
            <a:r>
              <a:rPr lang="en-US" altLang="zh-CN" sz="2800" dirty="0" smtClean="0"/>
              <a:t>    </a:t>
            </a:r>
          </a:p>
          <a:p>
            <a:pPr>
              <a:buNone/>
            </a:pPr>
            <a:r>
              <a:rPr lang="en-US" altLang="zh-CN" sz="2800" dirty="0" smtClean="0"/>
              <a:t>      </a:t>
            </a: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序言</a:t>
            </a:r>
            <a:endParaRPr lang="zh-CN" altLang="en-US" dirty="0"/>
          </a:p>
        </p:txBody>
      </p:sp>
      <p:sp>
        <p:nvSpPr>
          <p:cNvPr id="3" name="内容占位符 2"/>
          <p:cNvSpPr>
            <a:spLocks noGrp="1"/>
          </p:cNvSpPr>
          <p:nvPr>
            <p:ph idx="1"/>
          </p:nvPr>
        </p:nvSpPr>
        <p:spPr>
          <a:xfrm>
            <a:off x="214282" y="1935480"/>
            <a:ext cx="8715436" cy="4754880"/>
          </a:xfrm>
        </p:spPr>
        <p:txBody>
          <a:bodyPr>
            <a:normAutofit/>
          </a:bodyPr>
          <a:lstStyle/>
          <a:p>
            <a:pPr algn="just"/>
            <a:r>
              <a:rPr lang="zh-CN" altLang="en-US" sz="2800" dirty="0" smtClean="0"/>
              <a:t>本文研究意义 </a:t>
            </a:r>
            <a:endParaRPr lang="en-US" altLang="zh-CN" sz="2800" dirty="0" smtClean="0"/>
          </a:p>
          <a:p>
            <a:pPr algn="just">
              <a:buNone/>
            </a:pPr>
            <a:r>
              <a:rPr lang="en-US" altLang="zh-CN" sz="2800" dirty="0" smtClean="0"/>
              <a:t>        </a:t>
            </a:r>
            <a:r>
              <a:rPr lang="zh-CN" altLang="en-US" sz="2800" dirty="0" smtClean="0"/>
              <a:t>第二，将单一更新过程推广到叠加的更新过程</a:t>
            </a:r>
            <a:endParaRPr lang="en-US" altLang="zh-CN" sz="2800" dirty="0" smtClean="0"/>
          </a:p>
          <a:p>
            <a:pPr algn="just">
              <a:buNone/>
            </a:pPr>
            <a:r>
              <a:rPr lang="en-US" altLang="zh-CN" sz="2800" dirty="0" smtClean="0"/>
              <a:t>        </a:t>
            </a:r>
            <a:r>
              <a:rPr lang="zh-CN" altLang="en-US" sz="2800" dirty="0" smtClean="0"/>
              <a:t>当前，学术界往往将索赔过程描述为</a:t>
            </a:r>
            <a:r>
              <a:rPr lang="en-US" altLang="zh-CN" sz="2800" dirty="0" err="1" smtClean="0"/>
              <a:t>poisson</a:t>
            </a:r>
            <a:r>
              <a:rPr lang="zh-CN" altLang="en-US" sz="2800" dirty="0" smtClean="0"/>
              <a:t>过程、</a:t>
            </a:r>
            <a:r>
              <a:rPr lang="en-US" sz="2800" dirty="0" smtClean="0"/>
              <a:t> </a:t>
            </a:r>
            <a:r>
              <a:rPr lang="en-US" sz="2800" dirty="0" err="1" smtClean="0"/>
              <a:t>Erlang</a:t>
            </a:r>
            <a:r>
              <a:rPr lang="zh-CN" altLang="en-US" sz="2800" dirty="0" smtClean="0"/>
              <a:t>过程、</a:t>
            </a:r>
            <a:r>
              <a:rPr lang="en-US" altLang="zh-CN" sz="2800" dirty="0" err="1" smtClean="0"/>
              <a:t>cox</a:t>
            </a:r>
            <a:r>
              <a:rPr lang="zh-CN" altLang="en-US" sz="2800" dirty="0" smtClean="0"/>
              <a:t>过程等，并得出许多研究成果。但是，专家们也都承认，没有那一种过程可以完全与现实情形相吻合。鉴于此考虑，本文将不同的更新过程进行叠加，得到新的较复杂的更新过程。</a:t>
            </a:r>
            <a:endParaRPr lang="zh-CN" alt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风险模型</a:t>
            </a:r>
            <a:r>
              <a:rPr lang="en-US" altLang="zh-CN" dirty="0" smtClean="0"/>
              <a:t>·</a:t>
            </a:r>
            <a:r>
              <a:rPr lang="zh-CN" altLang="en-US" dirty="0" smtClean="0"/>
              <a:t>基础知识回顾</a:t>
            </a:r>
            <a:endParaRPr lang="zh-CN" altLang="en-US" dirty="0"/>
          </a:p>
        </p:txBody>
      </p:sp>
      <p:sp>
        <p:nvSpPr>
          <p:cNvPr id="3" name="内容占位符 2"/>
          <p:cNvSpPr>
            <a:spLocks noGrp="1"/>
          </p:cNvSpPr>
          <p:nvPr>
            <p:ph idx="1"/>
          </p:nvPr>
        </p:nvSpPr>
        <p:spPr>
          <a:xfrm>
            <a:off x="0" y="1935480"/>
            <a:ext cx="9144000" cy="4922520"/>
          </a:xfrm>
        </p:spPr>
        <p:txBody>
          <a:bodyPr>
            <a:normAutofit/>
          </a:bodyPr>
          <a:lstStyle/>
          <a:p>
            <a:pPr marL="0" indent="0">
              <a:buNone/>
            </a:pPr>
            <a:r>
              <a:rPr lang="en-US" altLang="zh-CN" sz="2800" dirty="0" smtClean="0"/>
              <a:t>         </a:t>
            </a:r>
            <a:r>
              <a:rPr lang="zh-CN" altLang="en-US" sz="2800" dirty="0" smtClean="0"/>
              <a:t>在这一部分，我们将回顾模糊变量和模糊随机变量的一些概念与结论。</a:t>
            </a:r>
            <a:endParaRPr lang="en-US" altLang="zh-CN" sz="2800" dirty="0" smtClean="0"/>
          </a:p>
          <a:p>
            <a:pPr marL="0" indent="0">
              <a:buFont typeface="Wingdings" pitchFamily="2" charset="2"/>
              <a:buChar char="l"/>
            </a:pPr>
            <a:r>
              <a:rPr lang="en-US" altLang="zh-CN" sz="2800" dirty="0" smtClean="0"/>
              <a:t>          </a:t>
            </a:r>
            <a:r>
              <a:rPr lang="zh-CN" altLang="en-US" sz="2800" dirty="0" smtClean="0"/>
              <a:t>隶属函数</a:t>
            </a:r>
            <a:endParaRPr lang="en-US" altLang="zh-CN" sz="2800" dirty="0" smtClean="0"/>
          </a:p>
          <a:p>
            <a:pPr marL="0" indent="0">
              <a:buNone/>
            </a:pPr>
            <a:r>
              <a:rPr lang="en-US" altLang="zh-CN" sz="2800" dirty="0" smtClean="0"/>
              <a:t>              </a:t>
            </a:r>
          </a:p>
          <a:p>
            <a:pPr marL="0" indent="0">
              <a:buNone/>
            </a:pPr>
            <a:endParaRPr lang="en-US" altLang="zh-CN" sz="2800" dirty="0" smtClean="0"/>
          </a:p>
          <a:p>
            <a:pPr marL="0" indent="0">
              <a:buFont typeface="Wingdings" pitchFamily="2" charset="2"/>
              <a:buChar char="l"/>
            </a:pPr>
            <a:r>
              <a:rPr lang="en-US" altLang="zh-CN" sz="2800" dirty="0" smtClean="0"/>
              <a:t>              </a:t>
            </a:r>
            <a:r>
              <a:rPr lang="zh-CN" altLang="en-US" sz="2800" dirty="0" smtClean="0"/>
              <a:t>悲观值与     乐观值</a:t>
            </a:r>
            <a:endParaRPr lang="en-US" altLang="zh-CN" sz="2800" dirty="0" smtClean="0"/>
          </a:p>
          <a:p>
            <a:pPr marL="0" indent="0">
              <a:buNone/>
            </a:pPr>
            <a:r>
              <a:rPr lang="en-US" altLang="zh-CN" sz="2800" dirty="0" smtClean="0"/>
              <a:t>        </a:t>
            </a:r>
            <a:endParaRPr lang="zh-CN" altLang="en-US" sz="2800" dirty="0"/>
          </a:p>
        </p:txBody>
      </p:sp>
      <p:graphicFrame>
        <p:nvGraphicFramePr>
          <p:cNvPr id="1027" name="Object 3"/>
          <p:cNvGraphicFramePr>
            <a:graphicFrameLocks noChangeAspect="1"/>
          </p:cNvGraphicFramePr>
          <p:nvPr/>
        </p:nvGraphicFramePr>
        <p:xfrm>
          <a:off x="2143108" y="3500438"/>
          <a:ext cx="5732900" cy="428628"/>
        </p:xfrm>
        <a:graphic>
          <a:graphicData uri="http://schemas.openxmlformats.org/presentationml/2006/ole">
            <p:oleObj spid="_x0000_s1027" name="Equation" r:id="rId3" imgW="2717640" imgH="203040" progId="">
              <p:embed/>
            </p:oleObj>
          </a:graphicData>
        </a:graphic>
      </p:graphicFrame>
      <p:graphicFrame>
        <p:nvGraphicFramePr>
          <p:cNvPr id="1028" name="Object 4"/>
          <p:cNvGraphicFramePr>
            <a:graphicFrameLocks noChangeAspect="1"/>
          </p:cNvGraphicFramePr>
          <p:nvPr/>
        </p:nvGraphicFramePr>
        <p:xfrm>
          <a:off x="1000100" y="4572008"/>
          <a:ext cx="428628" cy="294682"/>
        </p:xfrm>
        <a:graphic>
          <a:graphicData uri="http://schemas.openxmlformats.org/presentationml/2006/ole">
            <p:oleObj spid="_x0000_s1028" name="Equation" r:id="rId4" imgW="203040" imgH="139680" progId="">
              <p:embed/>
            </p:oleObj>
          </a:graphicData>
        </a:graphic>
      </p:graphicFrame>
      <p:graphicFrame>
        <p:nvGraphicFramePr>
          <p:cNvPr id="1029" name="Object 5"/>
          <p:cNvGraphicFramePr>
            <a:graphicFrameLocks noChangeAspect="1"/>
          </p:cNvGraphicFramePr>
          <p:nvPr/>
        </p:nvGraphicFramePr>
        <p:xfrm>
          <a:off x="3000364" y="4572008"/>
          <a:ext cx="357190" cy="282576"/>
        </p:xfrm>
        <a:graphic>
          <a:graphicData uri="http://schemas.openxmlformats.org/presentationml/2006/ole">
            <p:oleObj spid="_x0000_s1029" name="Equation" r:id="rId5" imgW="203040" imgH="139680" progId="">
              <p:embed/>
            </p:oleObj>
          </a:graphicData>
        </a:graphic>
      </p:graphicFrame>
      <p:graphicFrame>
        <p:nvGraphicFramePr>
          <p:cNvPr id="1030" name="Object 6"/>
          <p:cNvGraphicFramePr>
            <a:graphicFrameLocks noChangeAspect="1"/>
          </p:cNvGraphicFramePr>
          <p:nvPr/>
        </p:nvGraphicFramePr>
        <p:xfrm>
          <a:off x="2143107" y="5214950"/>
          <a:ext cx="5684961" cy="428628"/>
        </p:xfrm>
        <a:graphic>
          <a:graphicData uri="http://schemas.openxmlformats.org/presentationml/2006/ole">
            <p:oleObj spid="_x0000_s1030" name="Equation" r:id="rId6" imgW="3200400" imgH="241200" progId="">
              <p:embed/>
            </p:oleObj>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224</TotalTime>
  <Words>1053</Words>
  <Application>Microsoft Office PowerPoint</Application>
  <PresentationFormat>全屏显示(4:3)</PresentationFormat>
  <Paragraphs>181</Paragraphs>
  <Slides>20</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22" baseType="lpstr">
      <vt:lpstr>流畅</vt:lpstr>
      <vt:lpstr>Equation</vt:lpstr>
      <vt:lpstr>CHINA INTERNATIONAL CONFERENCE ON INSURANCE AND  RISK MANAGEMENT 2011</vt:lpstr>
      <vt:lpstr>一类基于叠加过程的随机模糊 破产模型 </vt:lpstr>
      <vt:lpstr>提纲</vt:lpstr>
      <vt:lpstr>序言</vt:lpstr>
      <vt:lpstr>序言</vt:lpstr>
      <vt:lpstr>序言</vt:lpstr>
      <vt:lpstr>序言</vt:lpstr>
      <vt:lpstr>序言</vt:lpstr>
      <vt:lpstr>风险模型·基础知识回顾</vt:lpstr>
      <vt:lpstr>风险模型·基础知识回顾</vt:lpstr>
      <vt:lpstr>风险模型·风险模型构建</vt:lpstr>
      <vt:lpstr>风险模型·风险模型构建</vt:lpstr>
      <vt:lpstr>风险模型·风险模型构建</vt:lpstr>
      <vt:lpstr>风险模型·风险模型构建</vt:lpstr>
      <vt:lpstr>数值分析</vt:lpstr>
      <vt:lpstr>数值分析</vt:lpstr>
      <vt:lpstr>数值分析</vt:lpstr>
      <vt:lpstr>数值分析</vt:lpstr>
      <vt:lpstr>结论</vt:lpstr>
      <vt:lpstr>谢谢！</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CHINA INTERNATIONAL CONFERENCE ON INSURANCE AND  RISK MANAGEMENT 2011</dc:title>
  <cp:lastModifiedBy>user</cp:lastModifiedBy>
  <cp:revision>64</cp:revision>
  <dcterms:modified xsi:type="dcterms:W3CDTF">2011-07-26T01:46:20Z</dcterms:modified>
</cp:coreProperties>
</file>