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sldIdLst>
    <p:sldId id="256" r:id="rId2"/>
    <p:sldId id="257" r:id="rId3"/>
    <p:sldId id="258" r:id="rId4"/>
    <p:sldId id="260" r:id="rId5"/>
    <p:sldId id="262" r:id="rId6"/>
    <p:sldId id="263" r:id="rId7"/>
    <p:sldId id="281" r:id="rId8"/>
    <p:sldId id="294" r:id="rId9"/>
    <p:sldId id="295" r:id="rId10"/>
    <p:sldId id="296" r:id="rId11"/>
    <p:sldId id="284" r:id="rId12"/>
    <p:sldId id="297" r:id="rId13"/>
    <p:sldId id="285" r:id="rId14"/>
    <p:sldId id="298" r:id="rId15"/>
    <p:sldId id="299" r:id="rId16"/>
    <p:sldId id="287" r:id="rId17"/>
    <p:sldId id="288" r:id="rId18"/>
    <p:sldId id="300" r:id="rId19"/>
    <p:sldId id="301" r:id="rId20"/>
    <p:sldId id="302" r:id="rId21"/>
    <p:sldId id="303" r:id="rId22"/>
    <p:sldId id="304" r:id="rId23"/>
    <p:sldId id="305" r:id="rId24"/>
    <p:sldId id="293" r:id="rId2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AE6"/>
    <a:srgbClr val="008EC0"/>
    <a:srgbClr val="0097CC"/>
    <a:srgbClr val="0085B4"/>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B3C92A1-80D0-4770-A1BA-47418E664A4A}" type="datetimeFigureOut">
              <a:rPr lang="zh-CN" altLang="en-US"/>
              <a:pPr>
                <a:defRPr/>
              </a:pPr>
              <a:t>2012/7/6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672432E4-7DA1-48CC-9CE5-3E58BC7E5D0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Ro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lang="zh-CN" altLang="en-US" smtClean="0"/>
              <a:t>单击此处编辑母版标题样式</a:t>
            </a:r>
            <a:endParaRPr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lvl1pPr>
              <a:defRPr/>
            </a:lvl1pPr>
          </a:lstStyle>
          <a:p>
            <a:pPr>
              <a:defRPr/>
            </a:pPr>
            <a:fld id="{C07BF7F7-C94E-49D2-B437-2B1877A33050}" type="datetime1">
              <a:rPr lang="zh-CN" altLang="en-US"/>
              <a:pPr>
                <a:defRPr/>
              </a:pPr>
              <a:t>2012/7/6</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6" name="灯片编号占位符 5"/>
          <p:cNvSpPr>
            <a:spLocks noGrp="1"/>
          </p:cNvSpPr>
          <p:nvPr>
            <p:ph type="sldNum" sz="quarter" idx="12"/>
          </p:nvPr>
        </p:nvSpPr>
        <p:spPr/>
        <p:txBody>
          <a:bodyPr/>
          <a:lstStyle>
            <a:lvl1pPr>
              <a:defRPr/>
            </a:lvl1pPr>
          </a:lstStyle>
          <a:p>
            <a:pPr>
              <a:defRPr/>
            </a:pPr>
            <a:fld id="{4B7ECA44-8286-403C-86F7-53F0433596E8}" type="slidenum">
              <a:rPr lang="zh-CN" alt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7D91C08A-D38F-46CB-A944-48D01DE6CF08}" type="datetime1">
              <a:rPr lang="zh-CN" altLang="en-US"/>
              <a:pPr>
                <a:defRPr/>
              </a:pPr>
              <a:t>2012/7/6</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6" name="灯片编号占位符 5"/>
          <p:cNvSpPr>
            <a:spLocks noGrp="1"/>
          </p:cNvSpPr>
          <p:nvPr>
            <p:ph type="sldNum" sz="quarter" idx="12"/>
          </p:nvPr>
        </p:nvSpPr>
        <p:spPr/>
        <p:txBody>
          <a:bodyPr/>
          <a:lstStyle>
            <a:lvl1pPr>
              <a:defRPr/>
            </a:lvl1pPr>
          </a:lstStyle>
          <a:p>
            <a:pPr>
              <a:defRPr/>
            </a:pPr>
            <a:fld id="{18680C09-42BA-484E-B368-00C66075D3D1}" type="slidenum">
              <a:rPr lang="zh-CN" altLang="en-US"/>
              <a:pPr>
                <a:defRPr/>
              </a:pPr>
              <a:t>‹#›</a:t>
            </a:fld>
            <a:endParaRPr lang="zh-CN" alt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39"/>
            <a:ext cx="661513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1E251958-4747-4624-81A0-E9A3A25CEBC9}" type="datetime1">
              <a:rPr lang="zh-CN" altLang="en-US"/>
              <a:pPr>
                <a:defRPr/>
              </a:pPr>
              <a:t>2012/7/6</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6" name="灯片编号占位符 5"/>
          <p:cNvSpPr>
            <a:spLocks noGrp="1"/>
          </p:cNvSpPr>
          <p:nvPr>
            <p:ph type="sldNum" sz="quarter" idx="12"/>
          </p:nvPr>
        </p:nvSpPr>
        <p:spPr/>
        <p:txBody>
          <a:bodyPr/>
          <a:lstStyle>
            <a:lvl1pPr>
              <a:defRPr/>
            </a:lvl1pPr>
          </a:lstStyle>
          <a:p>
            <a:pPr>
              <a:defRPr/>
            </a:pPr>
            <a:fld id="{ECDA718E-73FE-41AC-93CB-B14D3862C833}" type="slidenum">
              <a:rPr lang="zh-CN" altLang="en-US"/>
              <a:pPr>
                <a:defRPr/>
              </a:pPr>
              <a:t>‹#›</a:t>
            </a:fld>
            <a:endParaRPr lang="zh-CN" alt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B3F5DA5D-B1F4-4F07-BEDA-4CA1EE536475}" type="datetime1">
              <a:rPr lang="zh-CN" altLang="en-US"/>
              <a:pPr>
                <a:defRPr/>
              </a:pPr>
              <a:t>2012/7/6</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6" name="灯片编号占位符 5"/>
          <p:cNvSpPr>
            <a:spLocks noGrp="1"/>
          </p:cNvSpPr>
          <p:nvPr>
            <p:ph type="sldNum" sz="quarter" idx="12"/>
          </p:nvPr>
        </p:nvSpPr>
        <p:spPr/>
        <p:txBody>
          <a:bodyPr/>
          <a:lstStyle>
            <a:lvl1pPr>
              <a:defRPr/>
            </a:lvl1pPr>
          </a:lstStyle>
          <a:p>
            <a:pPr>
              <a:defRPr/>
            </a:pPr>
            <a:fld id="{116F4384-3620-4E7E-9CDF-5A15F17E8C67}" type="slidenum">
              <a:rPr lang="zh-CN" altLang="en-US"/>
              <a:pPr>
                <a:defRPr/>
              </a:pPr>
              <a:t>‹#›</a:t>
            </a:fld>
            <a:endParaRPr lang="zh-CN" alt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DB35AEE9-D02C-4698-B114-B0845007FCED}" type="datetime1">
              <a:rPr lang="zh-CN" altLang="en-US"/>
              <a:pPr>
                <a:defRPr/>
              </a:pPr>
              <a:t>2012/7/6</a:t>
            </a:fld>
            <a:endParaRPr lang="zh-CN" altLang="en-US"/>
          </a:p>
        </p:txBody>
      </p:sp>
      <p:sp>
        <p:nvSpPr>
          <p:cNvPr id="5"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6" name="灯片编号占位符 5"/>
          <p:cNvSpPr>
            <a:spLocks noGrp="1"/>
          </p:cNvSpPr>
          <p:nvPr>
            <p:ph type="sldNum" sz="quarter" idx="12"/>
          </p:nvPr>
        </p:nvSpPr>
        <p:spPr/>
        <p:txBody>
          <a:bodyPr/>
          <a:lstStyle>
            <a:lvl1pPr>
              <a:defRPr/>
            </a:lvl1pPr>
          </a:lstStyle>
          <a:p>
            <a:pPr>
              <a:defRPr/>
            </a:pPr>
            <a:fld id="{8DB27661-2EDA-4844-A9FF-C7469642FDAE}" type="slidenum">
              <a:rPr lang="zh-CN" alt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9D310B2D-5F4C-415D-8EE7-D676FAB824A3}" type="datetime1">
              <a:rPr lang="zh-CN" altLang="en-US"/>
              <a:pPr>
                <a:defRPr/>
              </a:pPr>
              <a:t>2012/7/6</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7" name="灯片编号占位符 5"/>
          <p:cNvSpPr>
            <a:spLocks noGrp="1"/>
          </p:cNvSpPr>
          <p:nvPr>
            <p:ph type="sldNum" sz="quarter" idx="12"/>
          </p:nvPr>
        </p:nvSpPr>
        <p:spPr/>
        <p:txBody>
          <a:bodyPr/>
          <a:lstStyle>
            <a:lvl1pPr>
              <a:defRPr/>
            </a:lvl1pPr>
          </a:lstStyle>
          <a:p>
            <a:pPr>
              <a:defRPr/>
            </a:pPr>
            <a:fld id="{EAC2AAAC-CCDF-43BB-B240-AB4C9F883A3F}" type="slidenum">
              <a:rPr lang="zh-CN" altLang="en-US"/>
              <a:pPr>
                <a:defRPr/>
              </a:pPr>
              <a:t>‹#›</a:t>
            </a:fld>
            <a:endParaRPr lang="zh-CN" alt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3"/>
          <p:cNvSpPr>
            <a:spLocks noGrp="1"/>
          </p:cNvSpPr>
          <p:nvPr>
            <p:ph type="dt" sz="half" idx="10"/>
          </p:nvPr>
        </p:nvSpPr>
        <p:spPr/>
        <p:txBody>
          <a:bodyPr/>
          <a:lstStyle>
            <a:lvl1pPr>
              <a:defRPr/>
            </a:lvl1pPr>
          </a:lstStyle>
          <a:p>
            <a:pPr>
              <a:defRPr/>
            </a:pPr>
            <a:fld id="{9B35764E-284D-41A7-9010-C89F36843F01}" type="datetime1">
              <a:rPr lang="zh-CN" altLang="en-US"/>
              <a:pPr>
                <a:defRPr/>
              </a:pPr>
              <a:t>2012/7/6</a:t>
            </a:fld>
            <a:endParaRPr lang="zh-CN" altLang="en-US"/>
          </a:p>
        </p:txBody>
      </p:sp>
      <p:sp>
        <p:nvSpPr>
          <p:cNvPr id="8"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9" name="灯片编号占位符 5"/>
          <p:cNvSpPr>
            <a:spLocks noGrp="1"/>
          </p:cNvSpPr>
          <p:nvPr>
            <p:ph type="sldNum" sz="quarter" idx="12"/>
          </p:nvPr>
        </p:nvSpPr>
        <p:spPr/>
        <p:txBody>
          <a:bodyPr/>
          <a:lstStyle>
            <a:lvl1pPr>
              <a:defRPr/>
            </a:lvl1pPr>
          </a:lstStyle>
          <a:p>
            <a:pPr>
              <a:defRPr/>
            </a:pPr>
            <a:fld id="{1C6730BF-2AC1-4791-A831-9F4AD65A2E2B}" type="slidenum">
              <a:rPr lang="zh-CN" altLang="en-US"/>
              <a:pPr>
                <a:defRPr/>
              </a:pPr>
              <a:t>‹#›</a:t>
            </a:fld>
            <a:endParaRPr lang="zh-CN" alt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3"/>
          <p:cNvSpPr>
            <a:spLocks noGrp="1"/>
          </p:cNvSpPr>
          <p:nvPr>
            <p:ph type="dt" sz="half" idx="10"/>
          </p:nvPr>
        </p:nvSpPr>
        <p:spPr/>
        <p:txBody>
          <a:bodyPr/>
          <a:lstStyle>
            <a:lvl1pPr>
              <a:defRPr/>
            </a:lvl1pPr>
          </a:lstStyle>
          <a:p>
            <a:pPr>
              <a:defRPr/>
            </a:pPr>
            <a:fld id="{6D450198-BAAF-438B-A494-6E34D04FD402}" type="datetime1">
              <a:rPr lang="zh-CN" altLang="en-US"/>
              <a:pPr>
                <a:defRPr/>
              </a:pPr>
              <a:t>2012/7/6</a:t>
            </a:fld>
            <a:endParaRPr lang="zh-CN" altLang="en-US"/>
          </a:p>
        </p:txBody>
      </p:sp>
      <p:sp>
        <p:nvSpPr>
          <p:cNvPr id="4"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5" name="灯片编号占位符 5"/>
          <p:cNvSpPr>
            <a:spLocks noGrp="1"/>
          </p:cNvSpPr>
          <p:nvPr>
            <p:ph type="sldNum" sz="quarter" idx="12"/>
          </p:nvPr>
        </p:nvSpPr>
        <p:spPr/>
        <p:txBody>
          <a:bodyPr/>
          <a:lstStyle>
            <a:lvl1pPr>
              <a:defRPr/>
            </a:lvl1pPr>
          </a:lstStyle>
          <a:p>
            <a:pPr>
              <a:defRPr/>
            </a:pPr>
            <a:fld id="{D3535181-2966-4917-95F9-A2B1A1A18757}" type="slidenum">
              <a:rPr lang="zh-CN" altLang="en-US"/>
              <a:pPr>
                <a:defRPr/>
              </a:pPr>
              <a:t>‹#›</a:t>
            </a:fld>
            <a:endParaRPr lang="zh-CN" alt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B565648B-B09C-4C4D-BBFE-18BC5E652859}" type="datetime1">
              <a:rPr lang="zh-CN" altLang="en-US"/>
              <a:pPr>
                <a:defRPr/>
              </a:pPr>
              <a:t>2012/7/6</a:t>
            </a:fld>
            <a:endParaRPr lang="zh-CN" altLang="en-US"/>
          </a:p>
        </p:txBody>
      </p:sp>
      <p:sp>
        <p:nvSpPr>
          <p:cNvPr id="3"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4" name="灯片编号占位符 5"/>
          <p:cNvSpPr>
            <a:spLocks noGrp="1"/>
          </p:cNvSpPr>
          <p:nvPr>
            <p:ph type="sldNum" sz="quarter" idx="12"/>
          </p:nvPr>
        </p:nvSpPr>
        <p:spPr/>
        <p:txBody>
          <a:bodyPr/>
          <a:lstStyle>
            <a:lvl1pPr>
              <a:defRPr/>
            </a:lvl1pPr>
          </a:lstStyle>
          <a:p>
            <a:pPr>
              <a:defRPr/>
            </a:pPr>
            <a:fld id="{446A604C-BCC9-4A69-9F0C-79F8D941E98D}" type="slidenum">
              <a:rPr lang="zh-CN" altLang="en-US"/>
              <a:pPr>
                <a:defRPr/>
              </a:pPr>
              <a:t>‹#›</a:t>
            </a:fld>
            <a:endParaRPr lang="zh-CN" alt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2" name="标题 1"/>
          <p:cNvSpPr>
            <a:spLocks noGrp="1"/>
          </p:cNvSpPr>
          <p:nvPr>
            <p:ph type="title"/>
          </p:nvPr>
        </p:nvSpPr>
        <p:spPr>
          <a:xfrm>
            <a:off x="457205" y="285728"/>
            <a:ext cx="8230993" cy="696626"/>
          </a:xfrm>
        </p:spPr>
        <p:txBody>
          <a:bodyPr/>
          <a:lstStyle>
            <a:lvl1pPr algn="ctr">
              <a:defRPr sz="3600" b="0"/>
            </a:lvl1pPr>
          </a:lstStyle>
          <a:p>
            <a:r>
              <a:rPr lang="zh-CN" altLang="en-US" smtClean="0"/>
              <a:t>单击此处编辑母版标题样式</a:t>
            </a:r>
            <a:endParaRPr lang="en-US"/>
          </a:p>
        </p:txBody>
      </p:sp>
      <p:sp>
        <p:nvSpPr>
          <p:cNvPr id="5" name="日期占位符 3"/>
          <p:cNvSpPr>
            <a:spLocks noGrp="1"/>
          </p:cNvSpPr>
          <p:nvPr>
            <p:ph type="dt" sz="half" idx="10"/>
          </p:nvPr>
        </p:nvSpPr>
        <p:spPr/>
        <p:txBody>
          <a:bodyPr/>
          <a:lstStyle>
            <a:lvl1pPr>
              <a:defRPr/>
            </a:lvl1pPr>
          </a:lstStyle>
          <a:p>
            <a:pPr>
              <a:defRPr/>
            </a:pPr>
            <a:fld id="{280CA93C-FF94-446E-A58D-436DB1D5FBD1}" type="datetime1">
              <a:rPr lang="zh-CN" altLang="en-US"/>
              <a:pPr>
                <a:defRPr/>
              </a:pPr>
              <a:t>2012/7/6</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7" name="灯片编号占位符 5"/>
          <p:cNvSpPr>
            <a:spLocks noGrp="1"/>
          </p:cNvSpPr>
          <p:nvPr>
            <p:ph type="sldNum" sz="quarter" idx="12"/>
          </p:nvPr>
        </p:nvSpPr>
        <p:spPr/>
        <p:txBody>
          <a:bodyPr/>
          <a:lstStyle>
            <a:lvl1pPr>
              <a:defRPr/>
            </a:lvl1pPr>
          </a:lstStyle>
          <a:p>
            <a:pPr>
              <a:defRPr/>
            </a:pPr>
            <a:fld id="{FEFEC026-9D53-42AD-9B4A-BA9586AB9B54}" type="slidenum">
              <a:rPr lang="zh-CN" altLang="en-US"/>
              <a:pPr>
                <a:defRPr/>
              </a:pPr>
              <a:t>‹#›</a:t>
            </a:fld>
            <a:endParaRPr lang="zh-CN" alt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lstStyle>
            <a:lvl1pPr algn="l">
              <a:defRPr sz="2400" b="0"/>
            </a:lvl1pPr>
          </a:lstStyle>
          <a:p>
            <a:r>
              <a:rPr lang="zh-CN" altLang="en-US" smtClean="0"/>
              <a:t>单击此处编辑母版标题样式</a:t>
            </a:r>
            <a:endParaRPr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4B8F7F3E-B637-44BA-B180-266B96F9C085}" type="datetime1">
              <a:rPr lang="zh-CN" altLang="en-US"/>
              <a:pPr>
                <a:defRPr/>
              </a:pPr>
              <a:t>2012/7/6</a:t>
            </a:fld>
            <a:endParaRPr lang="zh-CN" altLang="en-US"/>
          </a:p>
        </p:txBody>
      </p:sp>
      <p:sp>
        <p:nvSpPr>
          <p:cNvPr id="6" name="页脚占位符 4"/>
          <p:cNvSpPr>
            <a:spLocks noGrp="1"/>
          </p:cNvSpPr>
          <p:nvPr>
            <p:ph type="ftr" sz="quarter" idx="11"/>
          </p:nvPr>
        </p:nvSpPr>
        <p:spPr/>
        <p:txBody>
          <a:bodyPr/>
          <a:lstStyle>
            <a:lvl1pPr>
              <a:defRPr/>
            </a:lvl1pPr>
          </a:lstStyle>
          <a:p>
            <a:pPr>
              <a:defRPr/>
            </a:pPr>
            <a:r>
              <a:rPr lang="zh-CN" altLang="en-US"/>
              <a:t>长期护理保险产品设计浅析</a:t>
            </a:r>
          </a:p>
        </p:txBody>
      </p:sp>
      <p:sp>
        <p:nvSpPr>
          <p:cNvPr id="7" name="灯片编号占位符 5"/>
          <p:cNvSpPr>
            <a:spLocks noGrp="1"/>
          </p:cNvSpPr>
          <p:nvPr>
            <p:ph type="sldNum" sz="quarter" idx="12"/>
          </p:nvPr>
        </p:nvSpPr>
        <p:spPr/>
        <p:txBody>
          <a:bodyPr/>
          <a:lstStyle>
            <a:lvl1pPr>
              <a:defRPr/>
            </a:lvl1pPr>
          </a:lstStyle>
          <a:p>
            <a:pPr>
              <a:defRPr/>
            </a:pPr>
            <a:fld id="{AFADD567-1990-4C87-A12C-3A4BD46590B1}" type="slidenum">
              <a:rPr lang="zh-CN" altLang="en-US"/>
              <a:pPr>
                <a:defRPr/>
              </a:pPr>
              <a:t>‹#›</a:t>
            </a:fld>
            <a:endParaRPr lang="zh-CN" altLang="en-US"/>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026" name="图片 7"/>
          <p:cNvPicPr>
            <a:picLocks noChangeAspect="1"/>
          </p:cNvPicPr>
          <p:nvPr/>
        </p:nvPicPr>
        <p:blipFill>
          <a:blip r:embed="rId13">
            <a:lum bright="12000" contrast="40000"/>
          </a:blip>
          <a:srcRect/>
          <a:stretch>
            <a:fillRect/>
          </a:stretch>
        </p:blipFill>
        <p:spPr bwMode="auto">
          <a:xfrm>
            <a:off x="6667500" y="4914900"/>
            <a:ext cx="2476500" cy="1943100"/>
          </a:xfrm>
          <a:prstGeom prst="rect">
            <a:avLst/>
          </a:prstGeom>
          <a:noFill/>
          <a:ln w="9525">
            <a:noFill/>
            <a:miter lim="800000"/>
            <a:headEnd/>
            <a:tailEnd/>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zh-CN" altLang="en-US"/>
          </a:p>
        </p:txBody>
      </p:sp>
      <p:pic>
        <p:nvPicPr>
          <p:cNvPr id="1033" name="图片 8"/>
          <p:cNvPicPr>
            <a:picLocks noChangeAspect="1"/>
          </p:cNvPicPr>
          <p:nvPr/>
        </p:nvPicPr>
        <p:blipFill>
          <a:blip r:embed="rId14">
            <a:lum bright="34000" contrast="40000"/>
          </a:blip>
          <a:srcRect/>
          <a:stretch>
            <a:fillRect/>
          </a:stretch>
        </p:blipFill>
        <p:spPr bwMode="auto">
          <a:xfrm>
            <a:off x="0" y="6419850"/>
            <a:ext cx="9144000" cy="438150"/>
          </a:xfrm>
          <a:prstGeom prst="rect">
            <a:avLst/>
          </a:prstGeom>
          <a:noFill/>
          <a:ln w="9525">
            <a:noFill/>
            <a:miter lim="800000"/>
            <a:headEnd/>
            <a:tailEnd/>
          </a:ln>
        </p:spPr>
      </p:pic>
      <p:sp>
        <p:nvSpPr>
          <p:cNvPr id="1034"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smtClean="0"/>
          </a:p>
        </p:txBody>
      </p:sp>
      <p:sp>
        <p:nvSpPr>
          <p:cNvPr id="1035"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75000"/>
                  </a:schemeClr>
                </a:solidFill>
                <a:latin typeface="+mn-lt"/>
                <a:ea typeface="+mn-ea"/>
              </a:defRPr>
            </a:lvl1pPr>
          </a:lstStyle>
          <a:p>
            <a:pPr>
              <a:defRPr/>
            </a:pPr>
            <a:fld id="{D864D7CB-B662-434C-98B3-CA7C3DE98164}" type="datetime1">
              <a:rPr lang="zh-CN" altLang="en-US"/>
              <a:pPr>
                <a:defRPr/>
              </a:pPr>
              <a:t>2012/7/6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fontAlgn="auto" latinLnBrk="0" hangingPunct="1">
              <a:spcBef>
                <a:spcPts val="0"/>
              </a:spcBef>
              <a:spcAft>
                <a:spcPts val="0"/>
              </a:spcAft>
              <a:defRPr kumimoji="0" sz="1200">
                <a:solidFill>
                  <a:schemeClr val="tx1">
                    <a:tint val="75000"/>
                  </a:schemeClr>
                </a:solidFill>
                <a:latin typeface="+mn-lt"/>
                <a:ea typeface="+mn-ea"/>
              </a:defRPr>
            </a:lvl1pPr>
          </a:lstStyle>
          <a:p>
            <a:pPr>
              <a:defRPr/>
            </a:pPr>
            <a:r>
              <a:rPr lang="zh-CN" altLang="en-US"/>
              <a:t>长期护理保险产品设计浅析</a:t>
            </a: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fontAlgn="auto" latinLnBrk="0" hangingPunct="1">
              <a:spcBef>
                <a:spcPts val="0"/>
              </a:spcBef>
              <a:spcAft>
                <a:spcPts val="0"/>
              </a:spcAft>
              <a:defRPr kumimoji="0" sz="1200">
                <a:solidFill>
                  <a:schemeClr val="tx1">
                    <a:tint val="75000"/>
                  </a:schemeClr>
                </a:solidFill>
                <a:latin typeface="+mn-lt"/>
                <a:ea typeface="+mn-ea"/>
              </a:defRPr>
            </a:lvl1pPr>
          </a:lstStyle>
          <a:p>
            <a:pPr>
              <a:defRPr/>
            </a:pPr>
            <a:fld id="{1A6D86FA-693A-4439-B3FB-58DF6FC9CA0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838" r:id="rId1"/>
    <p:sldLayoutId id="2147483829" r:id="rId2"/>
    <p:sldLayoutId id="214748383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ransition spd="med">
    <p:random/>
  </p:transition>
  <p:hf sldNum="0"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aiandra GD" pitchFamily="34" charset="0"/>
          <a:ea typeface="隶书" pitchFamily="49" charset="-122"/>
        </a:defRPr>
      </a:lvl2pPr>
      <a:lvl3pPr algn="ctr" rtl="0" eaLnBrk="0" fontAlgn="base" hangingPunct="0">
        <a:spcBef>
          <a:spcPct val="0"/>
        </a:spcBef>
        <a:spcAft>
          <a:spcPct val="0"/>
        </a:spcAft>
        <a:defRPr sz="4400">
          <a:solidFill>
            <a:schemeClr val="tx2"/>
          </a:solidFill>
          <a:latin typeface="Maiandra GD" pitchFamily="34" charset="0"/>
          <a:ea typeface="隶书" pitchFamily="49" charset="-122"/>
        </a:defRPr>
      </a:lvl3pPr>
      <a:lvl4pPr algn="ctr" rtl="0" eaLnBrk="0" fontAlgn="base" hangingPunct="0">
        <a:spcBef>
          <a:spcPct val="0"/>
        </a:spcBef>
        <a:spcAft>
          <a:spcPct val="0"/>
        </a:spcAft>
        <a:defRPr sz="4400">
          <a:solidFill>
            <a:schemeClr val="tx2"/>
          </a:solidFill>
          <a:latin typeface="Maiandra GD" pitchFamily="34" charset="0"/>
          <a:ea typeface="隶书" pitchFamily="49" charset="-122"/>
        </a:defRPr>
      </a:lvl4pPr>
      <a:lvl5pPr algn="ctr" rtl="0" eaLnBrk="0" fontAlgn="base" hangingPunct="0">
        <a:spcBef>
          <a:spcPct val="0"/>
        </a:spcBef>
        <a:spcAft>
          <a:spcPct val="0"/>
        </a:spcAft>
        <a:defRPr sz="4400">
          <a:solidFill>
            <a:schemeClr val="tx2"/>
          </a:solidFill>
          <a:latin typeface="Maiandra GD" pitchFamily="34" charset="0"/>
          <a:ea typeface="隶书" pitchFamily="49" charset="-122"/>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accent1"/>
        </a:buClr>
        <a:buSzPct val="50000"/>
        <a:buFont typeface="Wingdings 2" pitchFamily="18"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0000"/>
        <a:buFont typeface="Wingdings 2" pitchFamily="18" charset="2"/>
        <a:buChar char="³"/>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B9B57"/>
        </a:buClr>
        <a:buSzPct val="6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8B7396"/>
        </a:buClr>
        <a:buSzPct val="45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E89A53"/>
        </a:buClr>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15.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75" y="1214438"/>
            <a:ext cx="7929563" cy="1857375"/>
          </a:xfrm>
        </p:spPr>
        <p:txBody>
          <a:bodyPr>
            <a:normAutofit fontScale="90000"/>
          </a:bodyPr>
          <a:lstStyle/>
          <a:p>
            <a:pPr algn="ctr" eaLnBrk="1" hangingPunct="1">
              <a:defRPr/>
            </a:pPr>
            <a:r>
              <a:rPr lang="zh-CN" altLang="en-US" sz="4900" b="1" dirty="0" smtClean="0">
                <a:solidFill>
                  <a:srgbClr val="7030A0"/>
                </a:solidFill>
              </a:rPr>
              <a:t>长期护理保险产品设计浅析</a:t>
            </a:r>
            <a:r>
              <a:rPr lang="en-US" altLang="zh-CN" sz="4400" b="1" dirty="0" smtClean="0">
                <a:solidFill>
                  <a:srgbClr val="7030A0"/>
                </a:solidFill>
              </a:rPr>
              <a:t/>
            </a:r>
            <a:br>
              <a:rPr lang="en-US" altLang="zh-CN" sz="4400" b="1" dirty="0" smtClean="0">
                <a:solidFill>
                  <a:srgbClr val="7030A0"/>
                </a:solidFill>
              </a:rPr>
            </a:br>
            <a:r>
              <a:rPr lang="en-US" altLang="zh-CN" sz="4000" b="1" dirty="0" smtClean="0">
                <a:solidFill>
                  <a:srgbClr val="7030A0"/>
                </a:solidFill>
              </a:rPr>
              <a:t>——</a:t>
            </a:r>
            <a:r>
              <a:rPr lang="zh-CN" altLang="en-US" sz="3900" b="1" dirty="0" smtClean="0">
                <a:solidFill>
                  <a:srgbClr val="7030A0"/>
                </a:solidFill>
              </a:rPr>
              <a:t>对美日德长期护理保险产品的借鉴</a:t>
            </a:r>
            <a:endParaRPr lang="zh-CN" altLang="en-US" sz="3900" b="1" dirty="0" smtClean="0">
              <a:solidFill>
                <a:srgbClr val="7030A0"/>
              </a:solidFill>
              <a:effectLst>
                <a:outerShdw blurRad="38100" dist="38100" dir="2700000" algn="tl">
                  <a:srgbClr val="C0C0C0"/>
                </a:outerShdw>
              </a:effectLst>
              <a:latin typeface="隶书" pitchFamily="49" charset="-122"/>
              <a:ea typeface="Arial Unicode MS" pitchFamily="34" charset="-122"/>
              <a:cs typeface="Arial Unicode MS" pitchFamily="34" charset="-122"/>
            </a:endParaRPr>
          </a:p>
        </p:txBody>
      </p:sp>
      <p:pic>
        <p:nvPicPr>
          <p:cNvPr id="4099" name="Picture 7"/>
          <p:cNvPicPr>
            <a:picLocks noChangeAspect="1" noChangeArrowheads="1"/>
          </p:cNvPicPr>
          <p:nvPr/>
        </p:nvPicPr>
        <p:blipFill>
          <a:blip r:embed="rId2"/>
          <a:srcRect/>
          <a:stretch>
            <a:fillRect/>
          </a:stretch>
        </p:blipFill>
        <p:spPr bwMode="auto">
          <a:xfrm>
            <a:off x="0" y="0"/>
            <a:ext cx="3024188" cy="652463"/>
          </a:xfrm>
          <a:prstGeom prst="rect">
            <a:avLst/>
          </a:prstGeom>
          <a:noFill/>
          <a:ln w="9525">
            <a:noFill/>
            <a:miter lim="800000"/>
            <a:headEnd/>
            <a:tailEnd/>
          </a:ln>
        </p:spPr>
      </p:pic>
      <p:sp>
        <p:nvSpPr>
          <p:cNvPr id="4100" name="副标题 4"/>
          <p:cNvSpPr>
            <a:spLocks noGrp="1"/>
          </p:cNvSpPr>
          <p:nvPr>
            <p:ph type="subTitle" idx="1"/>
          </p:nvPr>
        </p:nvSpPr>
        <p:spPr>
          <a:xfrm>
            <a:off x="642938" y="4429125"/>
            <a:ext cx="7488237" cy="1643063"/>
          </a:xfrm>
        </p:spPr>
        <p:txBody>
          <a:bodyPr/>
          <a:lstStyle/>
          <a:p>
            <a:pPr algn="ctr" eaLnBrk="1" hangingPunct="1">
              <a:lnSpc>
                <a:spcPct val="80000"/>
              </a:lnSpc>
            </a:pPr>
            <a:r>
              <a:rPr lang="zh-CN" altLang="en-US" b="1" smtClean="0">
                <a:solidFill>
                  <a:srgbClr val="00AAE6"/>
                </a:solidFill>
                <a:latin typeface="华文行楷" pitchFamily="2" charset="-122"/>
                <a:ea typeface="华文行楷" pitchFamily="2" charset="-122"/>
              </a:rPr>
              <a:t>周海珍</a:t>
            </a:r>
            <a:endParaRPr lang="en-US" altLang="zh-CN" b="1" smtClean="0">
              <a:solidFill>
                <a:srgbClr val="00AAE6"/>
              </a:solidFill>
              <a:latin typeface="华文行楷" pitchFamily="2" charset="-122"/>
              <a:ea typeface="华文行楷" pitchFamily="2" charset="-122"/>
            </a:endParaRPr>
          </a:p>
          <a:p>
            <a:pPr algn="ctr" eaLnBrk="1" hangingPunct="1">
              <a:lnSpc>
                <a:spcPct val="80000"/>
              </a:lnSpc>
            </a:pPr>
            <a:r>
              <a:rPr lang="zh-CN" altLang="en-US" b="1" smtClean="0">
                <a:solidFill>
                  <a:srgbClr val="00AAE6"/>
                </a:solidFill>
                <a:latin typeface="华文行楷" pitchFamily="2" charset="-122"/>
                <a:ea typeface="华文行楷" pitchFamily="2" charset="-122"/>
              </a:rPr>
              <a:t>浙江财经学院金融学院</a:t>
            </a:r>
            <a:endParaRPr lang="en-US" altLang="zh-CN" b="1" smtClean="0">
              <a:solidFill>
                <a:srgbClr val="00AAE6"/>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rmAutofit/>
          </a:bodyPr>
          <a:lstStyle/>
          <a:p>
            <a:pPr marL="361950" indent="-304800" algn="l" eaLnBrk="1" hangingPunct="1">
              <a:defRPr/>
            </a:pPr>
            <a:r>
              <a:rPr lang="zh-CN" altLang="en-US" sz="3800" b="1" dirty="0" smtClean="0">
                <a:solidFill>
                  <a:srgbClr val="00B0F0"/>
                </a:solidFill>
                <a:effectLst>
                  <a:outerShdw blurRad="38100" dist="38100" dir="2700000" algn="tl">
                    <a:srgbClr val="000000">
                      <a:alpha val="43137"/>
                    </a:srgbClr>
                  </a:outerShdw>
                </a:effectLst>
                <a:latin typeface="+mj-ea"/>
              </a:rPr>
              <a:t>美国的长期护理保险产品</a:t>
            </a:r>
            <a:endParaRPr lang="en-US" altLang="zh-CN" sz="3800" b="1" dirty="0" smtClean="0">
              <a:solidFill>
                <a:srgbClr val="00B0F0"/>
              </a:solidFill>
              <a:effectLst>
                <a:outerShdw blurRad="38100" dist="38100" dir="2700000" algn="tl">
                  <a:srgbClr val="000000">
                    <a:alpha val="43137"/>
                  </a:srgbClr>
                </a:outerShdw>
              </a:effectLst>
              <a:latin typeface="+mj-ea"/>
            </a:endParaRPr>
          </a:p>
        </p:txBody>
      </p:sp>
      <p:sp>
        <p:nvSpPr>
          <p:cNvPr id="13315"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保单中的其他重要条款</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通货膨胀条款：</a:t>
            </a:r>
            <a:endParaRPr lang="en-US" altLang="zh-CN" sz="2600"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定期按原费率购买额外保险</a:t>
            </a:r>
            <a:endParaRPr lang="en-US" altLang="zh-CN"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根据通货膨胀指数进行给付或者按</a:t>
            </a:r>
            <a:r>
              <a:rPr lang="en-US" altLang="zh-CN" b="1" smtClean="0">
                <a:latin typeface="华文新魏" pitchFamily="2" charset="-122"/>
                <a:ea typeface="华文新魏" pitchFamily="2" charset="-122"/>
              </a:rPr>
              <a:t>3%</a:t>
            </a:r>
            <a:r>
              <a:rPr lang="zh-CN" altLang="en-US" b="1" smtClean="0">
                <a:latin typeface="华文新魏" pitchFamily="2" charset="-122"/>
                <a:ea typeface="华文新魏" pitchFamily="2" charset="-122"/>
              </a:rPr>
              <a:t>或</a:t>
            </a:r>
            <a:r>
              <a:rPr lang="en-US" altLang="zh-CN" b="1" smtClean="0">
                <a:latin typeface="华文新魏" pitchFamily="2" charset="-122"/>
                <a:ea typeface="华文新魏" pitchFamily="2" charset="-122"/>
              </a:rPr>
              <a:t>5%</a:t>
            </a:r>
            <a:r>
              <a:rPr lang="zh-CN" altLang="en-US" b="1" smtClean="0">
                <a:latin typeface="华文新魏" pitchFamily="2" charset="-122"/>
                <a:ea typeface="华文新魏" pitchFamily="2" charset="-122"/>
              </a:rPr>
              <a:t>的年增长率调整给付额</a:t>
            </a:r>
            <a:endParaRPr lang="en-US" altLang="zh-CN"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“不没收价值”条款</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承诺保单的可续保性</a:t>
            </a:r>
            <a:endParaRPr lang="en-US" altLang="zh-CN" sz="2600" b="1" smtClean="0">
              <a:latin typeface="华文新魏" pitchFamily="2" charset="-122"/>
              <a:ea typeface="华文新魏" pitchFamily="2" charset="-122"/>
            </a:endParaRPr>
          </a:p>
        </p:txBody>
      </p:sp>
      <p:sp>
        <p:nvSpPr>
          <p:cNvPr id="1331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13707068-8022-431F-AF5D-0B6B7B46304A}"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3319"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00063"/>
            <a:ext cx="9144000" cy="982662"/>
          </a:xfrm>
        </p:spPr>
        <p:txBody>
          <a:bodyPr rtlCol="0">
            <a:normAutofit/>
          </a:bodyPr>
          <a:lstStyle/>
          <a:p>
            <a:pPr marL="361950" indent="-304800" algn="l" eaLnBrk="1" hangingPunct="1">
              <a:defRPr/>
            </a:pPr>
            <a:r>
              <a:rPr lang="zh-CN" altLang="en-US" sz="4000" b="1" dirty="0" smtClean="0">
                <a:solidFill>
                  <a:srgbClr val="00B0F0"/>
                </a:solidFill>
                <a:latin typeface="+mj-ea"/>
              </a:rPr>
              <a:t>日本的长期护理保险产品</a:t>
            </a:r>
            <a:endParaRPr lang="en-US" altLang="zh-CN" sz="4000" b="1" dirty="0" smtClean="0">
              <a:solidFill>
                <a:srgbClr val="00B0F0"/>
              </a:solidFill>
              <a:latin typeface="+mj-ea"/>
            </a:endParaRPr>
          </a:p>
        </p:txBody>
      </p:sp>
      <p:sp>
        <p:nvSpPr>
          <p:cNvPr id="14339" name="Rectangle 3"/>
          <p:cNvSpPr>
            <a:spLocks noGrp="1" noChangeArrowheads="1"/>
          </p:cNvSpPr>
          <p:nvPr>
            <p:ph type="body" idx="4294967295"/>
          </p:nvPr>
        </p:nvSpPr>
        <p:spPr>
          <a:xfrm>
            <a:off x="611188" y="1643063"/>
            <a:ext cx="7921625" cy="4429125"/>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保险保障范围</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专门机构护理</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居家护理</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b="1" smtClean="0">
                <a:latin typeface="华文新魏" pitchFamily="2" charset="-122"/>
                <a:ea typeface="华文新魏" pitchFamily="2" charset="-122"/>
              </a:rPr>
              <a:t>出借轮椅、特殊床等福利用具</a:t>
            </a:r>
            <a:endParaRPr lang="en-US" altLang="zh-CN" b="1" smtClean="0">
              <a:latin typeface="华文新魏" pitchFamily="2" charset="-122"/>
              <a:ea typeface="华文新魏" pitchFamily="2" charset="-122"/>
            </a:endParaRPr>
          </a:p>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护理机构一般会配备具备一定资格的护理经理，帮助病人和其家属选择最合适的综合服务方案</a:t>
            </a: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kumimoji="1" lang="en-US" altLang="zh-CN" sz="2000" b="1" smtClean="0">
              <a:solidFill>
                <a:srgbClr val="000000"/>
              </a:solidFill>
              <a:latin typeface="华文新魏" pitchFamily="2" charset="-122"/>
              <a:ea typeface="华文新魏" pitchFamily="2" charset="-122"/>
              <a:cs typeface="Times New Roman" pitchFamily="18" charset="0"/>
            </a:endParaRPr>
          </a:p>
        </p:txBody>
      </p:sp>
      <p:sp>
        <p:nvSpPr>
          <p:cNvPr id="14340"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8037200-553E-490B-9A8B-65EA84C2C3E8}"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4343"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10" name="矩形 9"/>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
        <p:nvSpPr>
          <p:cNvPr id="11" name="右大括号 10"/>
          <p:cNvSpPr/>
          <p:nvPr/>
        </p:nvSpPr>
        <p:spPr>
          <a:xfrm>
            <a:off x="3643306" y="2500306"/>
            <a:ext cx="45719" cy="714380"/>
          </a:xfrm>
          <a:prstGeom prst="rightBrace">
            <a:avLst/>
          </a:prstGeom>
          <a:ln>
            <a:solidFill>
              <a:schemeClr val="tx1"/>
            </a:solidFill>
          </a:ln>
          <a:effectLst>
            <a:innerShdw blurRad="63500" dist="50800" dir="13500000">
              <a:prstClr val="black">
                <a:alpha val="50000"/>
              </a:prstClr>
            </a:innerShdw>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14350" name="TextBox 11"/>
          <p:cNvSpPr txBox="1">
            <a:spLocks noChangeArrowheads="1"/>
          </p:cNvSpPr>
          <p:nvPr/>
        </p:nvSpPr>
        <p:spPr bwMode="auto">
          <a:xfrm>
            <a:off x="3857625" y="2643188"/>
            <a:ext cx="3571875" cy="446087"/>
          </a:xfrm>
          <a:prstGeom prst="rect">
            <a:avLst/>
          </a:prstGeom>
          <a:noFill/>
          <a:ln w="9525">
            <a:noFill/>
            <a:miter lim="800000"/>
            <a:headEnd/>
            <a:tailEnd/>
          </a:ln>
        </p:spPr>
        <p:txBody>
          <a:bodyPr>
            <a:spAutoFit/>
          </a:bodyPr>
          <a:lstStyle/>
          <a:p>
            <a:r>
              <a:rPr lang="zh-CN" altLang="en-US" sz="2300" b="1">
                <a:latin typeface="华文新魏" pitchFamily="2" charset="-122"/>
                <a:ea typeface="华文新魏" pitchFamily="2" charset="-122"/>
              </a:rPr>
              <a:t>分为</a:t>
            </a:r>
            <a:r>
              <a:rPr lang="en-US" altLang="zh-CN" sz="2300" b="1">
                <a:latin typeface="华文新魏" pitchFamily="2" charset="-122"/>
                <a:ea typeface="华文新魏" pitchFamily="2" charset="-122"/>
              </a:rPr>
              <a:t>6</a:t>
            </a:r>
            <a:r>
              <a:rPr lang="zh-CN" altLang="en-US" sz="2300" b="1">
                <a:latin typeface="华文新魏" pitchFamily="2" charset="-122"/>
                <a:ea typeface="华文新魏" pitchFamily="2" charset="-122"/>
              </a:rPr>
              <a:t>个不同程度的等级</a:t>
            </a: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rmAutofit/>
          </a:bodyPr>
          <a:lstStyle/>
          <a:p>
            <a:pPr marL="361950" indent="-304800" algn="l" eaLnBrk="1" hangingPunct="1">
              <a:defRPr/>
            </a:pPr>
            <a:r>
              <a:rPr lang="zh-CN" altLang="en-US" sz="3800" b="1" dirty="0" smtClean="0">
                <a:solidFill>
                  <a:srgbClr val="00B0F0"/>
                </a:solidFill>
                <a:effectLst>
                  <a:outerShdw blurRad="38100" dist="38100" dir="2700000" algn="tl">
                    <a:srgbClr val="000000">
                      <a:alpha val="43137"/>
                    </a:srgbClr>
                  </a:outerShdw>
                </a:effectLst>
                <a:latin typeface="+mj-ea"/>
              </a:rPr>
              <a:t>日本的长期护理保险产品</a:t>
            </a:r>
            <a:endParaRPr lang="en-US" altLang="zh-CN" sz="3800" b="1" dirty="0" smtClean="0">
              <a:solidFill>
                <a:srgbClr val="00B0F0"/>
              </a:solidFill>
              <a:effectLst>
                <a:outerShdw blurRad="38100" dist="38100" dir="2700000" algn="tl">
                  <a:srgbClr val="000000">
                    <a:alpha val="43137"/>
                  </a:srgbClr>
                </a:outerShdw>
              </a:effectLst>
              <a:latin typeface="+mj-ea"/>
            </a:endParaRPr>
          </a:p>
        </p:txBody>
      </p:sp>
      <p:sp>
        <p:nvSpPr>
          <p:cNvPr id="15363"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b="1" smtClean="0">
                <a:latin typeface="华文新魏" pitchFamily="2" charset="-122"/>
                <a:ea typeface="华文新魏" pitchFamily="2" charset="-122"/>
              </a:rPr>
              <a:t>保险金给付</a:t>
            </a:r>
            <a:endParaRPr lang="en-US" altLang="zh-CN"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b="1" smtClean="0">
                <a:latin typeface="华文新魏" pitchFamily="2" charset="-122"/>
                <a:ea typeface="华文新魏" pitchFamily="2" charset="-122"/>
              </a:rPr>
              <a:t>直接提供护理服务为主，现金给付方式为辅</a:t>
            </a:r>
            <a:endParaRPr lang="en-US" altLang="zh-CN"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sz="2500" b="1" smtClean="0">
                <a:latin typeface="华文新魏" pitchFamily="2" charset="-122"/>
                <a:ea typeface="华文新魏" pitchFamily="2" charset="-122"/>
              </a:rPr>
              <a:t>保险赔偿分为６个等级，每个类别享受不同的标准护理服务和资金补偿</a:t>
            </a:r>
            <a:endParaRPr lang="en-US" altLang="zh-CN" sz="2500"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sz="2500" b="1" smtClean="0">
                <a:latin typeface="华文新魏" pitchFamily="2" charset="-122"/>
                <a:ea typeface="华文新魏" pitchFamily="2" charset="-122"/>
              </a:rPr>
              <a:t>被保险人自己只需支付护理成本</a:t>
            </a:r>
            <a:r>
              <a:rPr lang="en-US" altLang="zh-CN" sz="2500" b="1" smtClean="0">
                <a:latin typeface="华文新魏" pitchFamily="2" charset="-122"/>
                <a:ea typeface="华文新魏" pitchFamily="2" charset="-122"/>
              </a:rPr>
              <a:t>10</a:t>
            </a:r>
            <a:r>
              <a:rPr lang="zh-CN" altLang="en-US" sz="2500" b="1" smtClean="0">
                <a:latin typeface="华文新魏" pitchFamily="2" charset="-122"/>
                <a:ea typeface="华文新魏" pitchFamily="2" charset="-122"/>
              </a:rPr>
              <a:t>％的费用</a:t>
            </a:r>
            <a:endParaRPr lang="en-US" altLang="zh-CN" sz="2500" b="1" smtClean="0">
              <a:latin typeface="华文新魏" pitchFamily="2" charset="-122"/>
              <a:ea typeface="华文新魏" pitchFamily="2" charset="-122"/>
            </a:endParaRPr>
          </a:p>
        </p:txBody>
      </p:sp>
      <p:sp>
        <p:nvSpPr>
          <p:cNvPr id="15364"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CFD6867-CC77-4E12-8011-29A601AFAB5C}"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5367"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Autofit/>
          </a:bodyPr>
          <a:lstStyle/>
          <a:p>
            <a:pPr marL="361950" indent="-304800" algn="l" eaLnBrk="1" hangingPunct="1">
              <a:lnSpc>
                <a:spcPts val="3500"/>
              </a:lnSpc>
              <a:defRPr/>
            </a:pPr>
            <a:r>
              <a:rPr lang="zh-CN" altLang="en-US" sz="4000" b="1" dirty="0" smtClean="0">
                <a:solidFill>
                  <a:srgbClr val="00B0F0"/>
                </a:solidFill>
                <a:effectLst>
                  <a:outerShdw blurRad="38100" dist="38100" dir="2700000" algn="tl">
                    <a:srgbClr val="000000">
                      <a:alpha val="43137"/>
                    </a:srgbClr>
                  </a:outerShdw>
                </a:effectLst>
                <a:latin typeface="+mj-ea"/>
              </a:rPr>
              <a:t>德国的长期护理保险产品</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16387"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保险保障范围</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住宅护理</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住院护理</a:t>
            </a:r>
            <a:endParaRPr lang="en-US" altLang="zh-CN" sz="2600" b="1" smtClean="0">
              <a:latin typeface="华文新魏" pitchFamily="2" charset="-122"/>
              <a:ea typeface="华文新魏" pitchFamily="2" charset="-122"/>
            </a:endParaRPr>
          </a:p>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遵循居家护理优先的原则</a:t>
            </a: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kumimoji="1" lang="en-US" altLang="zh-CN" sz="2000" b="1" smtClean="0">
              <a:solidFill>
                <a:srgbClr val="000000"/>
              </a:solidFill>
              <a:latin typeface="华文新魏" pitchFamily="2" charset="-122"/>
              <a:ea typeface="华文新魏" pitchFamily="2" charset="-122"/>
              <a:cs typeface="Times New Roman" pitchFamily="18" charset="0"/>
            </a:endParaRPr>
          </a:p>
        </p:txBody>
      </p:sp>
      <p:sp>
        <p:nvSpPr>
          <p:cNvPr id="16388"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AA88D8D-1F93-4C71-94F2-CC61E7B15E40}"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6391"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10" name="矩形 9"/>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
        <p:nvSpPr>
          <p:cNvPr id="11" name="右大括号 10"/>
          <p:cNvSpPr/>
          <p:nvPr/>
        </p:nvSpPr>
        <p:spPr>
          <a:xfrm>
            <a:off x="2928938" y="2428875"/>
            <a:ext cx="46037" cy="6429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16396" name="TextBox 11"/>
          <p:cNvSpPr txBox="1">
            <a:spLocks noChangeArrowheads="1"/>
          </p:cNvSpPr>
          <p:nvPr/>
        </p:nvSpPr>
        <p:spPr bwMode="auto">
          <a:xfrm>
            <a:off x="3071813" y="2500313"/>
            <a:ext cx="3571875" cy="446087"/>
          </a:xfrm>
          <a:prstGeom prst="rect">
            <a:avLst/>
          </a:prstGeom>
          <a:noFill/>
          <a:ln w="9525">
            <a:noFill/>
            <a:miter lim="800000"/>
            <a:headEnd/>
            <a:tailEnd/>
          </a:ln>
        </p:spPr>
        <p:txBody>
          <a:bodyPr>
            <a:spAutoFit/>
          </a:bodyPr>
          <a:lstStyle/>
          <a:p>
            <a:r>
              <a:rPr lang="zh-CN" altLang="en-US" sz="2300" b="1">
                <a:latin typeface="华文新魏" pitchFamily="2" charset="-122"/>
                <a:ea typeface="华文新魏" pitchFamily="2" charset="-122"/>
              </a:rPr>
              <a:t>分为</a:t>
            </a:r>
            <a:r>
              <a:rPr lang="en-US" altLang="zh-CN" sz="2300" b="1">
                <a:latin typeface="华文新魏" pitchFamily="2" charset="-122"/>
                <a:ea typeface="华文新魏" pitchFamily="2" charset="-122"/>
              </a:rPr>
              <a:t>3</a:t>
            </a:r>
            <a:r>
              <a:rPr lang="zh-CN" altLang="en-US" sz="2300" b="1">
                <a:latin typeface="华文新魏" pitchFamily="2" charset="-122"/>
                <a:ea typeface="华文新魏" pitchFamily="2" charset="-122"/>
              </a:rPr>
              <a:t>个不同程度的等级</a:t>
            </a:r>
          </a:p>
        </p:txBody>
      </p:sp>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Autofit/>
          </a:bodyPr>
          <a:lstStyle/>
          <a:p>
            <a:pPr marL="361950" indent="-304800" algn="l" eaLnBrk="1" hangingPunct="1">
              <a:lnSpc>
                <a:spcPts val="3500"/>
              </a:lnSpc>
              <a:defRPr/>
            </a:pPr>
            <a:r>
              <a:rPr lang="zh-CN" altLang="en-US" sz="4000" b="1" dirty="0" smtClean="0">
                <a:solidFill>
                  <a:srgbClr val="00B0F0"/>
                </a:solidFill>
                <a:effectLst>
                  <a:outerShdw blurRad="38100" dist="38100" dir="2700000" algn="tl">
                    <a:srgbClr val="000000">
                      <a:alpha val="43137"/>
                    </a:srgbClr>
                  </a:outerShdw>
                </a:effectLst>
                <a:latin typeface="+mj-ea"/>
              </a:rPr>
              <a:t>德国的长期护理保险产品</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17411"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保险金给付</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hlinkClick r:id="rId2" action="ppaction://hlinksldjump"/>
              </a:rPr>
              <a:t>不同护理等级类别享受差异性的固定补偿金</a:t>
            </a:r>
            <a:endParaRPr lang="en-US" altLang="zh-CN" sz="2600"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在护理院接受护理的被保险人按规定可以获得保险金</a:t>
            </a:r>
            <a:endParaRPr lang="en-US" altLang="zh-CN"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接受家庭护理的客户有权选择保险金按固定额度支付还是按补偿报销型支付</a:t>
            </a:r>
            <a:endParaRPr lang="en-US" altLang="zh-CN"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kumimoji="1" lang="en-US" altLang="zh-CN" sz="2000" b="1" smtClean="0">
              <a:solidFill>
                <a:srgbClr val="000000"/>
              </a:solidFill>
              <a:latin typeface="华文新魏" pitchFamily="2" charset="-122"/>
              <a:ea typeface="华文新魏" pitchFamily="2" charset="-122"/>
              <a:cs typeface="Times New Roman" pitchFamily="18" charset="0"/>
            </a:endParaRPr>
          </a:p>
        </p:txBody>
      </p:sp>
      <p:sp>
        <p:nvSpPr>
          <p:cNvPr id="17412"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21D65345-67E8-45D6-96A6-E4FDDA51600B}"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7415" name="Picture 9"/>
          <p:cNvPicPr>
            <a:picLocks noChangeAspect="1" noChangeArrowheads="1"/>
          </p:cNvPicPr>
          <p:nvPr/>
        </p:nvPicPr>
        <p:blipFill>
          <a:blip r:embed="rId3"/>
          <a:srcRect/>
          <a:stretch>
            <a:fillRect/>
          </a:stretch>
        </p:blipFill>
        <p:spPr bwMode="auto">
          <a:xfrm>
            <a:off x="7929563" y="76200"/>
            <a:ext cx="1130300" cy="1066800"/>
          </a:xfrm>
          <a:prstGeom prst="rect">
            <a:avLst/>
          </a:prstGeom>
          <a:noFill/>
          <a:ln w="9525">
            <a:noFill/>
            <a:miter lim="800000"/>
            <a:headEnd/>
            <a:tailEnd/>
          </a:ln>
        </p:spPr>
      </p:pic>
      <p:sp>
        <p:nvSpPr>
          <p:cNvPr id="10" name="矩形 9"/>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pic>
        <p:nvPicPr>
          <p:cNvPr id="17419" name="图片 12" descr="108.GIF">
            <a:hlinkClick r:id="rId4" action="ppaction://hlinksldjump"/>
          </p:cNvPr>
          <p:cNvPicPr>
            <a:picLocks noChangeAspect="1"/>
          </p:cNvPicPr>
          <p:nvPr/>
        </p:nvPicPr>
        <p:blipFill>
          <a:blip r:embed="rId5"/>
          <a:srcRect/>
          <a:stretch>
            <a:fillRect/>
          </a:stretch>
        </p:blipFill>
        <p:spPr bwMode="auto">
          <a:xfrm>
            <a:off x="7858125" y="5715000"/>
            <a:ext cx="571500" cy="57150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Autofit/>
          </a:bodyPr>
          <a:lstStyle/>
          <a:p>
            <a:pPr marL="361950" indent="-304800" algn="l" eaLnBrk="1" hangingPunct="1">
              <a:lnSpc>
                <a:spcPts val="3500"/>
              </a:lnSpc>
              <a:defRPr/>
            </a:pPr>
            <a:r>
              <a:rPr lang="zh-CN" altLang="en-US" sz="4000" b="1" dirty="0" smtClean="0">
                <a:solidFill>
                  <a:srgbClr val="00B0F0"/>
                </a:solidFill>
                <a:effectLst>
                  <a:outerShdw blurRad="38100" dist="38100" dir="2700000" algn="tl">
                    <a:srgbClr val="000000">
                      <a:alpha val="43137"/>
                    </a:srgbClr>
                  </a:outerShdw>
                </a:effectLst>
                <a:latin typeface="+mj-ea"/>
              </a:rPr>
              <a:t>德国的长期护理保险产品</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18435"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BE775372-C0E9-44D0-BE91-531675D40D80}"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8438"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10" name="矩形 9"/>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graphicFrame>
        <p:nvGraphicFramePr>
          <p:cNvPr id="11" name="表格 10"/>
          <p:cNvGraphicFramePr>
            <a:graphicFrameLocks noGrp="1"/>
          </p:cNvGraphicFramePr>
          <p:nvPr/>
        </p:nvGraphicFramePr>
        <p:xfrm>
          <a:off x="857250" y="2571750"/>
          <a:ext cx="7143750" cy="3571878"/>
        </p:xfrm>
        <a:graphic>
          <a:graphicData uri="http://schemas.openxmlformats.org/drawingml/2006/table">
            <a:tbl>
              <a:tblPr/>
              <a:tblGrid>
                <a:gridCol w="1970088"/>
                <a:gridCol w="1970087"/>
                <a:gridCol w="1477963"/>
                <a:gridCol w="1725612"/>
              </a:tblGrid>
              <a:tr h="595313">
                <a:tc rowSpan="2">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护理等级</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居家护理</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rowSpan="2">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全住院护理</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vMerge="1">
                  <a:txBody>
                    <a:bodyPr/>
                    <a:lstStyle/>
                    <a:p>
                      <a:endParaRPr lang="zh-CN" altLang="en-US"/>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护理机构提供服务</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自找护工</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595313">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I</a:t>
                      </a:r>
                      <a:endParaRPr kumimoji="0" lang="zh-CN" alt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dirty="0" smtClean="0">
                          <a:ln>
                            <a:noFill/>
                          </a:ln>
                          <a:solidFill>
                            <a:schemeClr val="tx1"/>
                          </a:solidFill>
                          <a:effectLst/>
                          <a:latin typeface="Times New Roman" pitchFamily="18" charset="0"/>
                          <a:ea typeface="DLF-32769-4-970813479+ZHcHFa-29"/>
                          <a:cs typeface="DLF-32769-4-970813479+ZHcHFa-29"/>
                        </a:rPr>
                        <a:t>450</a:t>
                      </a:r>
                      <a:endParaRPr kumimoji="0" lang="zh-CN" altLang="zh-CN" sz="21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225</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1023</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II</a:t>
                      </a:r>
                      <a:endParaRPr kumimoji="0" lang="zh-CN" alt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1040</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430</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1279</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III</a:t>
                      </a:r>
                      <a:endParaRPr kumimoji="0" lang="zh-CN" alt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1510</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685</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1510</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zh-CN" sz="2100" b="1" i="0" u="none" strike="noStrike" cap="none" normalizeH="0" baseline="0" dirty="0" smtClean="0">
                          <a:ln>
                            <a:noFill/>
                          </a:ln>
                          <a:solidFill>
                            <a:schemeClr val="tx1"/>
                          </a:solidFill>
                          <a:effectLst/>
                          <a:latin typeface="宋体" pitchFamily="2" charset="-122"/>
                          <a:ea typeface="宋体" pitchFamily="2" charset="-122"/>
                          <a:cs typeface="DLF-32769-4-970813479+ZHcHFa-29"/>
                        </a:rPr>
                        <a:t>极端情况</a:t>
                      </a:r>
                      <a:endParaRPr kumimoji="0" lang="zh-CN" sz="21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txBody>
                  <a:tcPr marL="68580" marR="685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1918</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endPar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Times New Roman" pitchFamily="18" charset="0"/>
                          <a:ea typeface="DLF-32769-4-970813479+ZHcHFa-29"/>
                          <a:cs typeface="DLF-32769-4-970813479+ZHcHFa-29"/>
                        </a:rPr>
                        <a:t>1825</a:t>
                      </a:r>
                      <a:endParaRPr kumimoji="0" lang="zh-CN" altLang="zh-CN" sz="2100" b="0"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74" name="Rectangle 2"/>
          <p:cNvSpPr>
            <a:spLocks noChangeArrowheads="1"/>
          </p:cNvSpPr>
          <p:nvPr/>
        </p:nvSpPr>
        <p:spPr bwMode="auto">
          <a:xfrm>
            <a:off x="928688" y="1643063"/>
            <a:ext cx="7000875" cy="800100"/>
          </a:xfrm>
          <a:prstGeom prst="rect">
            <a:avLst/>
          </a:prstGeom>
          <a:noFill/>
          <a:ln w="9525">
            <a:noFill/>
            <a:miter lim="800000"/>
            <a:headEnd/>
            <a:tailEnd/>
          </a:ln>
        </p:spPr>
        <p:txBody>
          <a:bodyPr anchor="ctr">
            <a:spAutoFit/>
          </a:bodyPr>
          <a:lstStyle/>
          <a:p>
            <a:pPr indent="304800" algn="ctr" eaLnBrk="0" hangingPunct="0"/>
            <a:r>
              <a:rPr lang="zh-CN" sz="2300" b="1">
                <a:latin typeface="华文新魏" pitchFamily="2" charset="-122"/>
                <a:ea typeface="华文新魏" pitchFamily="2" charset="-122"/>
                <a:cs typeface="宋体" pitchFamily="2" charset="-122"/>
              </a:rPr>
              <a:t>表</a:t>
            </a:r>
            <a:r>
              <a:rPr lang="en-US" altLang="zh-CN" sz="2300" b="1">
                <a:latin typeface="华文新魏" pitchFamily="2" charset="-122"/>
                <a:ea typeface="华文新魏" pitchFamily="2" charset="-122"/>
                <a:cs typeface="宋体" pitchFamily="2" charset="-122"/>
              </a:rPr>
              <a:t>1 </a:t>
            </a:r>
            <a:r>
              <a:rPr lang="zh-CN" altLang="en-US" sz="2300" b="1">
                <a:latin typeface="华文新魏" pitchFamily="2" charset="-122"/>
                <a:ea typeface="华文新魏" pitchFamily="2" charset="-122"/>
                <a:cs typeface="宋体" pitchFamily="2" charset="-122"/>
              </a:rPr>
              <a:t>不同护理方式护理保险金的给付（自</a:t>
            </a:r>
            <a:r>
              <a:rPr lang="en-US" altLang="zh-CN" sz="2300" b="1">
                <a:latin typeface="华文新魏" pitchFamily="2" charset="-122"/>
                <a:ea typeface="华文新魏" pitchFamily="2" charset="-122"/>
                <a:cs typeface="宋体" pitchFamily="2" charset="-122"/>
              </a:rPr>
              <a:t>2010</a:t>
            </a:r>
            <a:r>
              <a:rPr lang="zh-CN" altLang="en-US" sz="2300" b="1">
                <a:latin typeface="华文新魏" pitchFamily="2" charset="-122"/>
                <a:ea typeface="华文新魏" pitchFamily="2" charset="-122"/>
                <a:cs typeface="宋体" pitchFamily="2" charset="-122"/>
              </a:rPr>
              <a:t>年）</a:t>
            </a:r>
          </a:p>
          <a:p>
            <a:pPr indent="304800" algn="r" eaLnBrk="0" hangingPunct="0"/>
            <a:r>
              <a:rPr lang="zh-CN" altLang="en-US" sz="2300" b="1">
                <a:latin typeface="华文新魏" pitchFamily="2" charset="-122"/>
                <a:ea typeface="华文新魏" pitchFamily="2" charset="-122"/>
                <a:cs typeface="宋体" pitchFamily="2" charset="-122"/>
              </a:rPr>
              <a:t>单位：欧元</a:t>
            </a:r>
            <a:r>
              <a:rPr lang="en-US" altLang="zh-CN" sz="2300" b="1">
                <a:latin typeface="华文新魏" pitchFamily="2" charset="-122"/>
                <a:ea typeface="华文新魏" pitchFamily="2" charset="-122"/>
                <a:cs typeface="宋体" pitchFamily="2" charset="-122"/>
              </a:rPr>
              <a:t>/</a:t>
            </a:r>
            <a:r>
              <a:rPr lang="zh-CN" altLang="en-US" sz="2300" b="1">
                <a:latin typeface="华文新魏" pitchFamily="2" charset="-122"/>
                <a:ea typeface="华文新魏" pitchFamily="2" charset="-122"/>
                <a:cs typeface="宋体" pitchFamily="2" charset="-122"/>
              </a:rPr>
              <a:t>月</a:t>
            </a:r>
          </a:p>
        </p:txBody>
      </p:sp>
    </p:spTree>
  </p:cSld>
  <p:clrMapOvr>
    <a:masterClrMapping/>
  </p:clrMapOvr>
  <p:transition spd="med">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357188"/>
            <a:ext cx="9144000" cy="1214437"/>
          </a:xfrm>
        </p:spPr>
        <p:txBody>
          <a:bodyPr rtlCol="0">
            <a:noAutofit/>
          </a:bodyPr>
          <a:lstStyle/>
          <a:p>
            <a:pPr marL="361950" indent="-304800" algn="l" eaLnBrk="1" hangingPunct="1">
              <a:lnSpc>
                <a:spcPts val="3500"/>
              </a:lnSpc>
              <a:defRPr/>
            </a:pPr>
            <a:r>
              <a:rPr lang="zh-CN" altLang="en-US" b="1" dirty="0" smtClean="0">
                <a:solidFill>
                  <a:srgbClr val="00AAE6"/>
                </a:solidFill>
                <a:effectLst>
                  <a:outerShdw blurRad="38100" dist="38100" dir="2700000" algn="tl">
                    <a:srgbClr val="000000">
                      <a:alpha val="43137"/>
                    </a:srgbClr>
                  </a:outerShdw>
                </a:effectLst>
                <a:latin typeface="+mj-ea"/>
              </a:rPr>
              <a:t>我国长期护理保险产品的设计</a:t>
            </a:r>
            <a:endParaRPr lang="en-US" altLang="zh-CN" b="1" dirty="0" smtClean="0">
              <a:solidFill>
                <a:srgbClr val="00AAE6"/>
              </a:solidFill>
              <a:effectLst>
                <a:outerShdw blurRad="38100" dist="38100" dir="2700000" algn="tl">
                  <a:srgbClr val="000000">
                    <a:alpha val="43137"/>
                  </a:srgbClr>
                </a:outerShdw>
              </a:effectLst>
              <a:latin typeface="+mj-ea"/>
            </a:endParaRPr>
          </a:p>
        </p:txBody>
      </p:sp>
      <p:sp>
        <p:nvSpPr>
          <p:cNvPr id="19459" name="Rectangle 3"/>
          <p:cNvSpPr>
            <a:spLocks noGrp="1" noChangeArrowheads="1"/>
          </p:cNvSpPr>
          <p:nvPr>
            <p:ph type="body" idx="4294967295"/>
          </p:nvPr>
        </p:nvSpPr>
        <p:spPr>
          <a:xfrm>
            <a:off x="611188" y="1857375"/>
            <a:ext cx="7921625" cy="4214813"/>
          </a:xfrm>
        </p:spPr>
        <p:txBody>
          <a:bodyPr/>
          <a:lstStyle/>
          <a:p>
            <a:pPr marL="361950" indent="-304800" algn="just" eaLnBrk="1" hangingPunct="1">
              <a:lnSpc>
                <a:spcPct val="130000"/>
              </a:lnSpc>
              <a:buSzTx/>
              <a:buFont typeface="Wingdings" pitchFamily="2" charset="2"/>
              <a:buChar char="l"/>
            </a:pPr>
            <a:r>
              <a:rPr lang="zh-CN" altLang="en-US" sz="2800" b="1" smtClean="0">
                <a:latin typeface="华文新魏" pitchFamily="2" charset="-122"/>
                <a:ea typeface="华文新魏" pitchFamily="2" charset="-122"/>
              </a:rPr>
              <a:t>现有长期护理保险产品评述</a:t>
            </a:r>
            <a:endParaRPr lang="en-US" altLang="zh-CN" sz="2800" b="1" smtClean="0">
              <a:latin typeface="华文新魏" pitchFamily="2" charset="-122"/>
              <a:ea typeface="华文新魏" pitchFamily="2" charset="-122"/>
            </a:endParaRPr>
          </a:p>
          <a:p>
            <a:pPr marL="361950" indent="-304800" algn="just" eaLnBrk="1" hangingPunct="1">
              <a:lnSpc>
                <a:spcPct val="130000"/>
              </a:lnSpc>
              <a:buSzTx/>
              <a:buFont typeface="Wingdings" pitchFamily="2" charset="2"/>
              <a:buChar char="l"/>
            </a:pPr>
            <a:r>
              <a:rPr lang="zh-CN" altLang="en-US" sz="2800" b="1" smtClean="0">
                <a:latin typeface="华文新魏" pitchFamily="2" charset="-122"/>
                <a:ea typeface="华文新魏" pitchFamily="2" charset="-122"/>
              </a:rPr>
              <a:t>长期护理保险产品设计建议</a:t>
            </a:r>
            <a:endParaRPr kumimoji="1" lang="en-US" altLang="zh-CN" sz="2800" b="1" smtClean="0">
              <a:solidFill>
                <a:srgbClr val="000000"/>
              </a:solidFill>
              <a:latin typeface="华文新魏" pitchFamily="2" charset="-122"/>
              <a:ea typeface="华文新魏" pitchFamily="2" charset="-122"/>
              <a:cs typeface="Times New Roman" pitchFamily="18" charset="0"/>
            </a:endParaRPr>
          </a:p>
        </p:txBody>
      </p:sp>
      <p:sp>
        <p:nvSpPr>
          <p:cNvPr id="19460"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5C227571-ECE7-4834-A194-CD186F044996}"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9463"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785813"/>
            <a:ext cx="9144000" cy="714375"/>
          </a:xfrm>
        </p:spPr>
        <p:txBody>
          <a:bodyPr rtlCol="0">
            <a:noAutofit/>
          </a:bodyPr>
          <a:lstStyle/>
          <a:p>
            <a:pPr marL="361950" indent="-304800" algn="l" eaLnBrk="1" hangingPunct="1">
              <a:lnSpc>
                <a:spcPts val="3500"/>
              </a:lnSpc>
              <a:defRPr/>
            </a:pPr>
            <a:r>
              <a:rPr lang="zh-CN" altLang="en-US" sz="4000" b="1" dirty="0" smtClean="0">
                <a:solidFill>
                  <a:srgbClr val="00B0F0"/>
                </a:solidFill>
                <a:latin typeface="+mj-ea"/>
              </a:rPr>
              <a:t>现有长期护理保险产品评述</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17411"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defRPr/>
            </a:pPr>
            <a:r>
              <a:rPr lang="zh-CN" altLang="en-US" sz="2800" b="1" dirty="0" smtClean="0">
                <a:solidFill>
                  <a:srgbClr val="FF0000"/>
                </a:solidFill>
                <a:effectLst>
                  <a:outerShdw blurRad="38100" dist="38100" dir="2700000" algn="tl">
                    <a:srgbClr val="000000">
                      <a:alpha val="43137"/>
                    </a:srgbClr>
                  </a:outerShdw>
                </a:effectLst>
                <a:latin typeface="华文新魏" pitchFamily="2" charset="-122"/>
                <a:ea typeface="华文新魏" pitchFamily="2" charset="-122"/>
              </a:rPr>
              <a:t>保险金给付方式单一</a:t>
            </a:r>
            <a:r>
              <a:rPr kumimoji="1" lang="zh-CN" altLang="en-US" sz="2700" b="1" dirty="0" smtClean="0">
                <a:latin typeface="华文新魏" pitchFamily="2" charset="-122"/>
                <a:ea typeface="华文新魏" pitchFamily="2" charset="-122"/>
                <a:cs typeface="Times New Roman" pitchFamily="18" charset="0"/>
              </a:rPr>
              <a:t>：定额给付  </a:t>
            </a:r>
            <a:endParaRPr kumimoji="1" lang="en-US" altLang="zh-CN" sz="2700" b="1" dirty="0"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defRPr/>
            </a:pPr>
            <a:r>
              <a:rPr kumimoji="1" lang="zh-CN" altLang="en-US" sz="2500" b="1" dirty="0" smtClean="0">
                <a:latin typeface="华文新魏" pitchFamily="2" charset="-122"/>
                <a:ea typeface="华文新魏" pitchFamily="2" charset="-122"/>
                <a:cs typeface="Times New Roman" pitchFamily="18" charset="0"/>
              </a:rPr>
              <a:t>保险公司可以快速理赔</a:t>
            </a:r>
            <a:endParaRPr kumimoji="1" lang="en-US" altLang="zh-CN" sz="2500" b="1" dirty="0"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defRPr/>
            </a:pPr>
            <a:r>
              <a:rPr kumimoji="1" lang="zh-CN" altLang="en-US" sz="2500" b="1" dirty="0" smtClean="0">
                <a:latin typeface="华文新魏" pitchFamily="2" charset="-122"/>
                <a:ea typeface="华文新魏" pitchFamily="2" charset="-122"/>
                <a:cs typeface="Times New Roman" pitchFamily="18" charset="0"/>
              </a:rPr>
              <a:t>未考虑实际发生的费用，易出现因给付不足影响治疗或给付过多的情况</a:t>
            </a:r>
            <a:endParaRPr kumimoji="1" lang="en-US" altLang="zh-CN" sz="2500" b="1" dirty="0"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defRPr/>
            </a:pPr>
            <a:r>
              <a:rPr kumimoji="1" lang="zh-CN" altLang="en-US" sz="2300" b="1" i="1" dirty="0" smtClean="0">
                <a:solidFill>
                  <a:srgbClr val="00AAE6"/>
                </a:solidFill>
                <a:latin typeface="华文新魏" pitchFamily="2" charset="-122"/>
                <a:ea typeface="华文新魏" pitchFamily="2" charset="-122"/>
                <a:cs typeface="Times New Roman" pitchFamily="18" charset="0"/>
              </a:rPr>
              <a:t>问卷调查结果：有</a:t>
            </a:r>
            <a:r>
              <a:rPr kumimoji="1" lang="en-US" altLang="zh-CN" sz="2300" b="1" i="1" dirty="0" smtClean="0">
                <a:solidFill>
                  <a:srgbClr val="00AAE6"/>
                </a:solidFill>
                <a:latin typeface="华文新魏" pitchFamily="2" charset="-122"/>
                <a:ea typeface="华文新魏" pitchFamily="2" charset="-122"/>
                <a:cs typeface="Times New Roman" pitchFamily="18" charset="0"/>
              </a:rPr>
              <a:t>34.9%</a:t>
            </a:r>
            <a:r>
              <a:rPr kumimoji="1" lang="zh-CN" altLang="en-US" sz="2300" b="1" i="1" dirty="0" smtClean="0">
                <a:solidFill>
                  <a:srgbClr val="00AAE6"/>
                </a:solidFill>
                <a:latin typeface="华文新魏" pitchFamily="2" charset="-122"/>
                <a:ea typeface="华文新魏" pitchFamily="2" charset="-122"/>
                <a:cs typeface="Times New Roman" pitchFamily="18" charset="0"/>
              </a:rPr>
              <a:t>和</a:t>
            </a:r>
            <a:r>
              <a:rPr kumimoji="1" lang="en-US" altLang="zh-CN" sz="2300" b="1" i="1" dirty="0" smtClean="0">
                <a:solidFill>
                  <a:srgbClr val="00AAE6"/>
                </a:solidFill>
                <a:latin typeface="华文新魏" pitchFamily="2" charset="-122"/>
                <a:ea typeface="华文新魏" pitchFamily="2" charset="-122"/>
                <a:cs typeface="Times New Roman" pitchFamily="18" charset="0"/>
              </a:rPr>
              <a:t>28.5%</a:t>
            </a:r>
            <a:r>
              <a:rPr kumimoji="1" lang="zh-CN" altLang="en-US" sz="2300" b="1" i="1" dirty="0" smtClean="0">
                <a:solidFill>
                  <a:srgbClr val="00AAE6"/>
                </a:solidFill>
                <a:latin typeface="华文新魏" pitchFamily="2" charset="-122"/>
                <a:ea typeface="华文新魏" pitchFamily="2" charset="-122"/>
                <a:cs typeface="Times New Roman" pitchFamily="18" charset="0"/>
              </a:rPr>
              <a:t>的被调查者希望能按护理费用的发生金额给付或按所需护理项目多少的不同给付不同金额</a:t>
            </a:r>
            <a:endParaRPr kumimoji="1" lang="en-US" altLang="zh-CN" sz="2300" b="1" i="1" dirty="0" smtClean="0">
              <a:solidFill>
                <a:srgbClr val="00AAE6"/>
              </a:solidFill>
              <a:latin typeface="华文新魏" pitchFamily="2" charset="-122"/>
              <a:ea typeface="华文新魏" pitchFamily="2" charset="-122"/>
              <a:cs typeface="Times New Roman" pitchFamily="18" charset="0"/>
            </a:endParaRPr>
          </a:p>
        </p:txBody>
      </p:sp>
      <p:sp>
        <p:nvSpPr>
          <p:cNvPr id="20484"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068981B7-2E86-4DE4-8E8B-703E175F39A6}"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0487"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defRPr/>
            </a:pPr>
            <a:r>
              <a:rPr lang="zh-CN" altLang="en-US" sz="2800" b="1" dirty="0" smtClean="0">
                <a:solidFill>
                  <a:srgbClr val="FF0000"/>
                </a:solidFill>
                <a:effectLst>
                  <a:outerShdw blurRad="38100" dist="38100" dir="2700000" algn="tl">
                    <a:srgbClr val="000000">
                      <a:alpha val="43137"/>
                    </a:srgbClr>
                  </a:outerShdw>
                </a:effectLst>
                <a:latin typeface="华文新魏" pitchFamily="2" charset="-122"/>
                <a:ea typeface="华文新魏" pitchFamily="2" charset="-122"/>
              </a:rPr>
              <a:t>保险金给付期较短：</a:t>
            </a:r>
            <a:r>
              <a:rPr kumimoji="1" lang="zh-CN" altLang="en-US" sz="2800" b="1" dirty="0" smtClean="0">
                <a:latin typeface="华文新魏" pitchFamily="2" charset="-122"/>
                <a:ea typeface="华文新魏" pitchFamily="2" charset="-122"/>
                <a:cs typeface="Times New Roman" pitchFamily="18" charset="0"/>
              </a:rPr>
              <a:t>护理保险金一次性给付或只给付到规定的某一年龄（大多为</a:t>
            </a:r>
            <a:r>
              <a:rPr kumimoji="1" lang="en-US" altLang="zh-CN" sz="2800" b="1" dirty="0" smtClean="0">
                <a:latin typeface="华文新魏" pitchFamily="2" charset="-122"/>
                <a:ea typeface="华文新魏" pitchFamily="2" charset="-122"/>
                <a:cs typeface="Times New Roman" pitchFamily="18" charset="0"/>
              </a:rPr>
              <a:t>60</a:t>
            </a:r>
            <a:r>
              <a:rPr kumimoji="1" lang="zh-CN" altLang="en-US" sz="2800" b="1" dirty="0" smtClean="0">
                <a:latin typeface="华文新魏" pitchFamily="2" charset="-122"/>
                <a:ea typeface="华文新魏" pitchFamily="2" charset="-122"/>
                <a:cs typeface="Times New Roman" pitchFamily="18" charset="0"/>
              </a:rPr>
              <a:t>、</a:t>
            </a:r>
            <a:r>
              <a:rPr kumimoji="1" lang="en-US" altLang="zh-CN" sz="2800" b="1" dirty="0" smtClean="0">
                <a:latin typeface="华文新魏" pitchFamily="2" charset="-122"/>
                <a:ea typeface="华文新魏" pitchFamily="2" charset="-122"/>
                <a:cs typeface="Times New Roman" pitchFamily="18" charset="0"/>
              </a:rPr>
              <a:t>70</a:t>
            </a:r>
            <a:r>
              <a:rPr kumimoji="1" lang="zh-CN" altLang="en-US" sz="2800" b="1" dirty="0" smtClean="0">
                <a:latin typeface="华文新魏" pitchFamily="2" charset="-122"/>
                <a:ea typeface="华文新魏" pitchFamily="2" charset="-122"/>
                <a:cs typeface="Times New Roman" pitchFamily="18" charset="0"/>
              </a:rPr>
              <a:t>岁，极少数为</a:t>
            </a:r>
            <a:r>
              <a:rPr kumimoji="1" lang="en-US" altLang="zh-CN" sz="2800" b="1" dirty="0" smtClean="0">
                <a:latin typeface="华文新魏" pitchFamily="2" charset="-122"/>
                <a:ea typeface="华文新魏" pitchFamily="2" charset="-122"/>
                <a:cs typeface="Times New Roman" pitchFamily="18" charset="0"/>
              </a:rPr>
              <a:t>85</a:t>
            </a:r>
            <a:r>
              <a:rPr kumimoji="1" lang="zh-CN" altLang="en-US" sz="2800" b="1" dirty="0" smtClean="0">
                <a:latin typeface="华文新魏" pitchFamily="2" charset="-122"/>
                <a:ea typeface="华文新魏" pitchFamily="2" charset="-122"/>
                <a:cs typeface="Times New Roman" pitchFamily="18" charset="0"/>
              </a:rPr>
              <a:t>岁）或按既定的次数给付</a:t>
            </a:r>
            <a:endParaRPr kumimoji="1" lang="en-US" altLang="zh-CN" sz="2800" b="1" dirty="0"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pitchFamily="2" charset="2"/>
              <a:buChar char="l"/>
              <a:defRPr/>
            </a:pPr>
            <a:r>
              <a:rPr kumimoji="1" lang="zh-CN" altLang="en-US" sz="2600" b="1" dirty="0" smtClean="0">
                <a:latin typeface="华文新魏" pitchFamily="2" charset="-122"/>
                <a:ea typeface="华文新魏" pitchFamily="2" charset="-122"/>
                <a:cs typeface="Times New Roman" pitchFamily="18" charset="0"/>
              </a:rPr>
              <a:t>难以满足被保险人获得持续长期护理费用给付的需求意愿</a:t>
            </a:r>
            <a:endParaRPr kumimoji="1" lang="en-US" altLang="zh-CN" sz="2600" b="1" dirty="0"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defRPr/>
            </a:pPr>
            <a:r>
              <a:rPr kumimoji="1" lang="zh-CN" altLang="en-US" sz="2300" b="1" i="1" dirty="0" smtClean="0">
                <a:solidFill>
                  <a:srgbClr val="00AAE6"/>
                </a:solidFill>
                <a:latin typeface="华文新魏" pitchFamily="2" charset="-122"/>
                <a:ea typeface="华文新魏" pitchFamily="2" charset="-122"/>
                <a:cs typeface="Times New Roman" pitchFamily="18" charset="0"/>
              </a:rPr>
              <a:t>问卷调查结果：只有</a:t>
            </a:r>
            <a:r>
              <a:rPr kumimoji="1" lang="en-US" altLang="zh-CN" sz="2300" b="1" i="1" dirty="0" smtClean="0">
                <a:solidFill>
                  <a:srgbClr val="00AAE6"/>
                </a:solidFill>
                <a:latin typeface="华文新魏" pitchFamily="2" charset="-122"/>
                <a:ea typeface="华文新魏" pitchFamily="2" charset="-122"/>
                <a:cs typeface="Times New Roman" pitchFamily="18" charset="0"/>
              </a:rPr>
              <a:t>25%</a:t>
            </a:r>
            <a:r>
              <a:rPr kumimoji="1" lang="zh-CN" altLang="en-US" sz="2300" b="1" i="1" dirty="0" smtClean="0">
                <a:solidFill>
                  <a:srgbClr val="00AAE6"/>
                </a:solidFill>
                <a:latin typeface="华文新魏" pitchFamily="2" charset="-122"/>
                <a:ea typeface="华文新魏" pitchFamily="2" charset="-122"/>
                <a:cs typeface="Times New Roman" pitchFamily="18" charset="0"/>
              </a:rPr>
              <a:t>左右的被调查者认可保险金的一次性给付方式</a:t>
            </a:r>
            <a:endParaRPr kumimoji="1" lang="en-US" altLang="zh-CN" sz="2300" b="1" dirty="0" smtClean="0">
              <a:latin typeface="华文新魏" pitchFamily="2" charset="-122"/>
              <a:ea typeface="华文新魏" pitchFamily="2" charset="-122"/>
              <a:cs typeface="Times New Roman" pitchFamily="18" charset="0"/>
            </a:endParaRPr>
          </a:p>
        </p:txBody>
      </p:sp>
      <p:sp>
        <p:nvSpPr>
          <p:cNvPr id="21507"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C2D7343F-A981-4172-9BBB-4B03FB0DD1AB}"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1510"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
        <p:nvSpPr>
          <p:cNvPr id="10" name="Rectangle 2"/>
          <p:cNvSpPr txBox="1">
            <a:spLocks noChangeArrowheads="1"/>
          </p:cNvSpPr>
          <p:nvPr/>
        </p:nvSpPr>
        <p:spPr bwMode="auto">
          <a:xfrm>
            <a:off x="0" y="785813"/>
            <a:ext cx="9144000" cy="714375"/>
          </a:xfrm>
          <a:prstGeom prst="rect">
            <a:avLst/>
          </a:prstGeom>
          <a:noFill/>
          <a:ln w="9525">
            <a:noFill/>
            <a:miter lim="800000"/>
            <a:headEnd/>
            <a:tailEnd/>
          </a:ln>
        </p:spPr>
        <p:txBody>
          <a:bodyPr anchor="ctr"/>
          <a:lstStyle/>
          <a:p>
            <a:pPr marL="361950" indent="-304800">
              <a:lnSpc>
                <a:spcPts val="3500"/>
              </a:lnSpc>
              <a:defRPr/>
            </a:pPr>
            <a:r>
              <a:rPr lang="zh-CN" altLang="en-US" sz="4000" b="1">
                <a:solidFill>
                  <a:srgbClr val="00B0F0"/>
                </a:solidFill>
                <a:latin typeface="+mj-ea"/>
                <a:ea typeface="+mj-ea"/>
                <a:cs typeface="+mj-cs"/>
              </a:rPr>
              <a:t>现有长期护理保险产品评述</a:t>
            </a:r>
            <a:endParaRPr lang="en-US" altLang="zh-CN" sz="4000" b="1" dirty="0">
              <a:solidFill>
                <a:srgbClr val="00B0F0"/>
              </a:solidFill>
              <a:effectLst>
                <a:outerShdw blurRad="38100" dist="38100" dir="2700000" algn="tl">
                  <a:srgbClr val="000000">
                    <a:alpha val="43137"/>
                  </a:srgbClr>
                </a:outerShdw>
              </a:effectLst>
              <a:latin typeface="+mj-ea"/>
              <a:ea typeface="+mj-ea"/>
              <a:cs typeface="+mj-cs"/>
            </a:endParaRPr>
          </a:p>
        </p:txBody>
      </p:sp>
    </p:spTree>
  </p:cSld>
  <p:clrMapOvr>
    <a:masterClrMapping/>
  </p:clrMapOvr>
  <p:transition spd="med">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defRPr/>
            </a:pPr>
            <a:r>
              <a:rPr lang="zh-CN" altLang="en-US" b="1" dirty="0" smtClean="0">
                <a:solidFill>
                  <a:srgbClr val="FF0000"/>
                </a:solidFill>
                <a:effectLst>
                  <a:outerShdw blurRad="38100" dist="38100" dir="2700000" algn="tl">
                    <a:srgbClr val="000000">
                      <a:alpha val="43137"/>
                    </a:srgbClr>
                  </a:outerShdw>
                </a:effectLst>
                <a:latin typeface="+mj-ea"/>
              </a:rPr>
              <a:t>缺乏通货膨胀保护条款：</a:t>
            </a:r>
            <a:r>
              <a:rPr kumimoji="1" lang="zh-CN" altLang="en-US" b="1" dirty="0" smtClean="0">
                <a:latin typeface="华文新魏" pitchFamily="2" charset="-122"/>
                <a:ea typeface="华文新魏" pitchFamily="2" charset="-122"/>
                <a:cs typeface="Times New Roman" pitchFamily="18" charset="0"/>
              </a:rPr>
              <a:t>从投保到获得赔付一般有</a:t>
            </a:r>
            <a:r>
              <a:rPr kumimoji="1" lang="en-US" altLang="zh-CN" b="1" dirty="0" smtClean="0">
                <a:latin typeface="华文新魏" pitchFamily="2" charset="-122"/>
                <a:ea typeface="华文新魏" pitchFamily="2" charset="-122"/>
                <a:cs typeface="Times New Roman" pitchFamily="18" charset="0"/>
              </a:rPr>
              <a:t>30</a:t>
            </a:r>
            <a:r>
              <a:rPr kumimoji="1" lang="zh-CN" altLang="en-US" b="1" dirty="0" smtClean="0">
                <a:latin typeface="华文新魏" pitchFamily="2" charset="-122"/>
                <a:ea typeface="华文新魏" pitchFamily="2" charset="-122"/>
                <a:cs typeface="Times New Roman" pitchFamily="18" charset="0"/>
              </a:rPr>
              <a:t>年左右的时间间隔，目前所购买的保额可能会造成保障不足的现象</a:t>
            </a:r>
            <a:endParaRPr kumimoji="1" lang="en-US" altLang="zh-CN" b="1" dirty="0" smtClean="0">
              <a:latin typeface="华文新魏" pitchFamily="2" charset="-122"/>
              <a:ea typeface="华文新魏" pitchFamily="2" charset="-122"/>
              <a:cs typeface="Times New Roman" pitchFamily="18" charset="0"/>
            </a:endParaRPr>
          </a:p>
        </p:txBody>
      </p:sp>
      <p:sp>
        <p:nvSpPr>
          <p:cNvPr id="22531"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B899119C-3E93-428C-A2C7-4D9D59F81AC5}"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2534"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
        <p:nvSpPr>
          <p:cNvPr id="10" name="Rectangle 2"/>
          <p:cNvSpPr txBox="1">
            <a:spLocks noChangeArrowheads="1"/>
          </p:cNvSpPr>
          <p:nvPr/>
        </p:nvSpPr>
        <p:spPr bwMode="auto">
          <a:xfrm>
            <a:off x="0" y="785813"/>
            <a:ext cx="9144000" cy="714375"/>
          </a:xfrm>
          <a:prstGeom prst="rect">
            <a:avLst/>
          </a:prstGeom>
          <a:noFill/>
          <a:ln w="9525">
            <a:noFill/>
            <a:miter lim="800000"/>
            <a:headEnd/>
            <a:tailEnd/>
          </a:ln>
        </p:spPr>
        <p:txBody>
          <a:bodyPr anchor="ctr"/>
          <a:lstStyle/>
          <a:p>
            <a:pPr marL="361950" indent="-304800">
              <a:lnSpc>
                <a:spcPts val="3500"/>
              </a:lnSpc>
              <a:defRPr/>
            </a:pPr>
            <a:r>
              <a:rPr lang="zh-CN" altLang="en-US" sz="4000" b="1">
                <a:solidFill>
                  <a:srgbClr val="00B0F0"/>
                </a:solidFill>
                <a:latin typeface="+mj-ea"/>
                <a:ea typeface="+mj-ea"/>
                <a:cs typeface="+mj-cs"/>
              </a:rPr>
              <a:t>现有长期护理保险产品评述</a:t>
            </a:r>
            <a:endParaRPr lang="en-US" altLang="zh-CN" sz="4000" b="1" dirty="0">
              <a:solidFill>
                <a:srgbClr val="00B0F0"/>
              </a:solidFill>
              <a:effectLst>
                <a:outerShdw blurRad="38100" dist="38100" dir="2700000" algn="tl">
                  <a:srgbClr val="000000">
                    <a:alpha val="43137"/>
                  </a:srgbClr>
                </a:outerShdw>
              </a:effectLst>
              <a:latin typeface="+mj-ea"/>
              <a:ea typeface="+mj-ea"/>
              <a:cs typeface="+mj-cs"/>
            </a:endParaRP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500063"/>
            <a:ext cx="8658225" cy="714375"/>
          </a:xfrm>
        </p:spPr>
        <p:txBody>
          <a:bodyPr>
            <a:normAutofit/>
          </a:bodyPr>
          <a:lstStyle/>
          <a:p>
            <a:pPr algn="l" eaLnBrk="1" hangingPunct="1">
              <a:defRPr/>
            </a:pPr>
            <a:r>
              <a:rPr lang="zh-CN" altLang="en-US" sz="4000" smtClean="0">
                <a:solidFill>
                  <a:srgbClr val="0D9BE9"/>
                </a:solidFill>
                <a:effectLst>
                  <a:outerShdw blurRad="38100" dist="38100" dir="2700000" algn="tl">
                    <a:srgbClr val="C0C0C0"/>
                  </a:outerShdw>
                </a:effectLst>
                <a:latin typeface="隶书" pitchFamily="49" charset="-122"/>
                <a:ea typeface="Arial Unicode MS" pitchFamily="34" charset="-122"/>
                <a:cs typeface="Arial Unicode MS" pitchFamily="34" charset="-122"/>
              </a:rPr>
              <a:t>报告大纲</a:t>
            </a:r>
          </a:p>
        </p:txBody>
      </p:sp>
      <p:pic>
        <p:nvPicPr>
          <p:cNvPr id="5123"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7" name="日期占位符 6"/>
          <p:cNvSpPr>
            <a:spLocks noGrp="1"/>
          </p:cNvSpPr>
          <p:nvPr>
            <p:ph type="dt" sz="quarter" idx="10"/>
          </p:nvPr>
        </p:nvSpPr>
        <p:spPr/>
        <p:txBody>
          <a:bodyPr/>
          <a:lstStyle/>
          <a:p>
            <a:pPr>
              <a:defRPr/>
            </a:pPr>
            <a:fld id="{66697B02-2BAF-4F6A-BD4A-98A510F91ED8}" type="datetime1">
              <a:rPr lang="zh-CN" altLang="en-US"/>
              <a:pPr>
                <a:defRPr/>
              </a:pPr>
              <a:t>2012/7/6</a:t>
            </a:fld>
            <a:endParaRPr lang="zh-CN" altLang="en-US" dirty="0"/>
          </a:p>
        </p:txBody>
      </p:sp>
      <p:sp>
        <p:nvSpPr>
          <p:cNvPr id="9" name="页脚占位符 8"/>
          <p:cNvSpPr>
            <a:spLocks noGrp="1"/>
          </p:cNvSpPr>
          <p:nvPr>
            <p:ph type="ftr" sz="quarter" idx="11"/>
          </p:nvPr>
        </p:nvSpPr>
        <p:spPr/>
        <p:txBody>
          <a:bodyPr/>
          <a:lstStyle/>
          <a:p>
            <a:pPr>
              <a:defRPr/>
            </a:pPr>
            <a:r>
              <a:rPr lang="zh-CN" altLang="en-US"/>
              <a:t>长期护理保险产品设计浅析</a:t>
            </a:r>
            <a:endParaRPr lang="zh-CN" altLang="en-US" dirty="0"/>
          </a:p>
        </p:txBody>
      </p:sp>
      <p:sp>
        <p:nvSpPr>
          <p:cNvPr id="11" name="Rectangle 3"/>
          <p:cNvSpPr txBox="1">
            <a:spLocks noChangeArrowheads="1"/>
          </p:cNvSpPr>
          <p:nvPr/>
        </p:nvSpPr>
        <p:spPr>
          <a:xfrm>
            <a:off x="611188" y="1500188"/>
            <a:ext cx="8032750" cy="4438650"/>
          </a:xfrm>
          <a:prstGeom prst="rect">
            <a:avLst/>
          </a:prstGeom>
        </p:spPr>
        <p:txBody>
          <a:bodyPr>
            <a:normAutofit/>
          </a:bodyPr>
          <a:lstStyle/>
          <a:p>
            <a:pPr marL="514350" indent="-514350" algn="just" fontAlgn="auto">
              <a:lnSpc>
                <a:spcPct val="110000"/>
              </a:lnSpc>
              <a:spcBef>
                <a:spcPct val="20000"/>
              </a:spcBef>
              <a:spcAft>
                <a:spcPts val="0"/>
              </a:spcAft>
              <a:buFont typeface="+mj-lt"/>
              <a:buAutoNum type="arabicPeriod"/>
              <a:defRPr/>
            </a:pPr>
            <a:r>
              <a:rPr lang="zh-CN" altLang="en-US"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rPr>
              <a:t>引言</a:t>
            </a:r>
            <a:endParaRPr lang="en-US" altLang="zh-CN"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endParaRPr>
          </a:p>
          <a:p>
            <a:pPr marL="800100" lvl="1" indent="-342900" fontAlgn="auto">
              <a:buClr>
                <a:schemeClr val="accent2"/>
              </a:buClr>
              <a:buFontTx/>
              <a:buChar char="–"/>
              <a:defRPr/>
            </a:pPr>
            <a:r>
              <a:rPr lang="zh-CN" altLang="en-US" sz="2800" b="1" dirty="0">
                <a:solidFill>
                  <a:schemeClr val="hlink"/>
                </a:solidFill>
                <a:latin typeface="华文新魏" pitchFamily="2" charset="-122"/>
                <a:ea typeface="华文新魏" pitchFamily="2" charset="-122"/>
                <a:cs typeface="Times New Roman" pitchFamily="18" charset="0"/>
              </a:rPr>
              <a:t>研究动机</a:t>
            </a:r>
            <a:endParaRPr lang="en-US" altLang="zh-CN" sz="2800" b="1" dirty="0">
              <a:solidFill>
                <a:schemeClr val="hlink"/>
              </a:solidFill>
              <a:latin typeface="华文新魏" pitchFamily="2" charset="-122"/>
              <a:ea typeface="华文新魏" pitchFamily="2" charset="-122"/>
              <a:cs typeface="Times New Roman" pitchFamily="18" charset="0"/>
            </a:endParaRPr>
          </a:p>
          <a:p>
            <a:pPr marL="800100" lvl="1" indent="-342900" fontAlgn="auto">
              <a:buClr>
                <a:schemeClr val="accent2"/>
              </a:buClr>
              <a:buFontTx/>
              <a:buChar char="–"/>
              <a:defRPr/>
            </a:pPr>
            <a:r>
              <a:rPr lang="zh-CN" altLang="en-US" sz="2800" b="1" dirty="0">
                <a:solidFill>
                  <a:schemeClr val="hlink"/>
                </a:solidFill>
                <a:latin typeface="华文新魏" pitchFamily="2" charset="-122"/>
                <a:ea typeface="华文新魏" pitchFamily="2" charset="-122"/>
                <a:cs typeface="Times New Roman" pitchFamily="18" charset="0"/>
              </a:rPr>
              <a:t>研究现状</a:t>
            </a:r>
            <a:endParaRPr lang="en-US" altLang="zh-CN" sz="2800" b="1" dirty="0">
              <a:solidFill>
                <a:schemeClr val="hlink"/>
              </a:solidFill>
              <a:latin typeface="华文新魏" pitchFamily="2" charset="-122"/>
              <a:ea typeface="华文新魏" pitchFamily="2" charset="-122"/>
              <a:cs typeface="Times New Roman" pitchFamily="18" charset="0"/>
            </a:endParaRPr>
          </a:p>
          <a:p>
            <a:pPr marL="800100" lvl="1" indent="-342900" fontAlgn="auto">
              <a:buClr>
                <a:schemeClr val="accent2"/>
              </a:buClr>
              <a:buFontTx/>
              <a:buChar char="–"/>
              <a:defRPr/>
            </a:pPr>
            <a:r>
              <a:rPr lang="zh-CN" altLang="en-US" sz="2800" b="1" dirty="0">
                <a:solidFill>
                  <a:schemeClr val="hlink"/>
                </a:solidFill>
                <a:latin typeface="华文新魏" pitchFamily="2" charset="-122"/>
                <a:ea typeface="华文新魏" pitchFamily="2" charset="-122"/>
                <a:cs typeface="Times New Roman" pitchFamily="18" charset="0"/>
              </a:rPr>
              <a:t>研究内容</a:t>
            </a:r>
            <a:endParaRPr lang="en-US" altLang="zh-CN" sz="2800" b="1" dirty="0">
              <a:solidFill>
                <a:schemeClr val="hlink"/>
              </a:solidFill>
              <a:latin typeface="华文新魏" pitchFamily="2" charset="-122"/>
              <a:ea typeface="华文新魏" pitchFamily="2" charset="-122"/>
              <a:cs typeface="Times New Roman" pitchFamily="18" charset="0"/>
            </a:endParaRPr>
          </a:p>
          <a:p>
            <a:pPr marL="342900" indent="-342900" fontAlgn="auto">
              <a:buClr>
                <a:schemeClr val="accent2"/>
              </a:buClr>
              <a:defRPr/>
            </a:pPr>
            <a:r>
              <a:rPr lang="en-US" altLang="zh-CN"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rPr>
              <a:t>2.  </a:t>
            </a:r>
            <a:r>
              <a:rPr lang="zh-CN" altLang="en-US" sz="3200" b="1" dirty="0">
                <a:effectLst>
                  <a:outerShdw blurRad="38100" dist="38100" dir="2700000" algn="tl">
                    <a:srgbClr val="000000">
                      <a:alpha val="43137"/>
                    </a:srgbClr>
                  </a:outerShdw>
                </a:effectLst>
                <a:latin typeface="华文新魏" pitchFamily="2" charset="-122"/>
                <a:ea typeface="华文新魏" pitchFamily="2" charset="-122"/>
              </a:rPr>
              <a:t>美日德三国长期护理保险产品简介</a:t>
            </a:r>
            <a:endParaRPr lang="en-US" altLang="zh-CN"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endParaRPr>
          </a:p>
          <a:p>
            <a:pPr marL="342900" indent="-342900" fontAlgn="auto">
              <a:buClr>
                <a:schemeClr val="accent2"/>
              </a:buClr>
              <a:defRPr/>
            </a:pPr>
            <a:r>
              <a:rPr lang="en-US" altLang="zh-CN"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rPr>
              <a:t>3.  </a:t>
            </a:r>
            <a:r>
              <a:rPr lang="zh-CN" altLang="en-US" sz="3200" b="1" dirty="0">
                <a:effectLst>
                  <a:outerShdw blurRad="38100" dist="38100" dir="2700000" algn="tl">
                    <a:srgbClr val="000000">
                      <a:alpha val="43137"/>
                    </a:srgbClr>
                  </a:outerShdw>
                </a:effectLst>
                <a:latin typeface="华文新魏" pitchFamily="2" charset="-122"/>
                <a:ea typeface="华文新魏" pitchFamily="2" charset="-122"/>
              </a:rPr>
              <a:t>我国长期护理保险产品的设计</a:t>
            </a:r>
            <a:endParaRPr lang="en-US" altLang="zh-CN" sz="3200" b="1" dirty="0">
              <a:effectLst>
                <a:outerShdw blurRad="38100" dist="38100" dir="2700000" algn="tl">
                  <a:srgbClr val="000000">
                    <a:alpha val="43137"/>
                  </a:srgbClr>
                </a:outerShdw>
              </a:effectLst>
              <a:latin typeface="华文新魏" pitchFamily="2" charset="-122"/>
              <a:ea typeface="华文新魏" pitchFamily="2" charset="-122"/>
              <a:cs typeface="Times New Roman" pitchFamily="18" charset="0"/>
            </a:endParaRPr>
          </a:p>
        </p:txBody>
      </p:sp>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785813"/>
            <a:ext cx="9144000" cy="714375"/>
          </a:xfrm>
        </p:spPr>
        <p:txBody>
          <a:bodyPr rtlCol="0">
            <a:noAutofit/>
          </a:bodyPr>
          <a:lstStyle/>
          <a:p>
            <a:pPr marL="361950" indent="-304800" algn="l" eaLnBrk="1" hangingPunct="1">
              <a:lnSpc>
                <a:spcPts val="3500"/>
              </a:lnSpc>
              <a:defRPr/>
            </a:pPr>
            <a:r>
              <a:rPr lang="zh-CN" altLang="en-US" sz="4000" b="1" dirty="0" smtClean="0">
                <a:solidFill>
                  <a:srgbClr val="00B0F0"/>
                </a:solidFill>
                <a:latin typeface="+mj-ea"/>
              </a:rPr>
              <a:t>长期护理保险产品设计建议</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23555"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pPr>
            <a:r>
              <a:rPr lang="zh-CN" altLang="en-US" sz="2800" b="1" smtClean="0">
                <a:solidFill>
                  <a:srgbClr val="FF0000"/>
                </a:solidFill>
                <a:latin typeface="华文新魏" pitchFamily="2" charset="-122"/>
                <a:ea typeface="华文新魏" pitchFamily="2" charset="-122"/>
              </a:rPr>
              <a:t>逐步增加给付方式和给付期限选择条款</a:t>
            </a:r>
            <a:r>
              <a:rPr kumimoji="1" lang="zh-CN" altLang="en-US" sz="2800" b="1" smtClean="0">
                <a:latin typeface="华文新魏" pitchFamily="2" charset="-122"/>
                <a:ea typeface="华文新魏" pitchFamily="2" charset="-122"/>
                <a:cs typeface="Times New Roman" pitchFamily="18" charset="0"/>
              </a:rPr>
              <a:t>  </a:t>
            </a:r>
            <a:endParaRPr kumimoji="1" lang="en-US" altLang="zh-CN" sz="2800" b="1"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pPr>
            <a:r>
              <a:rPr kumimoji="1" lang="zh-CN" altLang="en-US" sz="2600" b="1" smtClean="0">
                <a:latin typeface="华文新魏" pitchFamily="2" charset="-122"/>
                <a:ea typeface="华文新魏" pitchFamily="2" charset="-122"/>
                <a:cs typeface="Times New Roman" pitchFamily="18" charset="0"/>
              </a:rPr>
              <a:t>给付方式：定额给付、补偿（报销）方式、提供服务</a:t>
            </a:r>
            <a:endParaRPr kumimoji="1" lang="en-US" altLang="zh-CN" sz="2600" b="1"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pPr>
            <a:r>
              <a:rPr kumimoji="1" lang="zh-CN" altLang="en-US" sz="2600" b="1" smtClean="0">
                <a:latin typeface="华文新魏" pitchFamily="2" charset="-122"/>
                <a:ea typeface="华文新魏" pitchFamily="2" charset="-122"/>
                <a:cs typeface="Times New Roman" pitchFamily="18" charset="0"/>
              </a:rPr>
              <a:t>给付期限：一次性给付、多次给付</a:t>
            </a:r>
            <a:endParaRPr kumimoji="1" lang="en-US" altLang="zh-CN" sz="2600" b="1" smtClean="0">
              <a:latin typeface="华文新魏" pitchFamily="2" charset="-122"/>
              <a:ea typeface="华文新魏" pitchFamily="2" charset="-122"/>
              <a:cs typeface="Times New Roman" pitchFamily="18" charset="0"/>
            </a:endParaRPr>
          </a:p>
        </p:txBody>
      </p:sp>
      <p:sp>
        <p:nvSpPr>
          <p:cNvPr id="2355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AE78FBFE-D686-4975-A280-6136831C5D2F}"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3559"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785813"/>
            <a:ext cx="9144000" cy="714375"/>
          </a:xfrm>
        </p:spPr>
        <p:txBody>
          <a:bodyPr rtlCol="0">
            <a:noAutofit/>
          </a:bodyPr>
          <a:lstStyle/>
          <a:p>
            <a:pPr marL="361950" indent="-304800" algn="l" eaLnBrk="1" hangingPunct="1">
              <a:lnSpc>
                <a:spcPts val="3500"/>
              </a:lnSpc>
              <a:defRPr/>
            </a:pPr>
            <a:r>
              <a:rPr lang="zh-CN" altLang="en-US" sz="4000" b="1" dirty="0" smtClean="0">
                <a:solidFill>
                  <a:srgbClr val="00B0F0"/>
                </a:solidFill>
                <a:latin typeface="+mj-ea"/>
              </a:rPr>
              <a:t>长期护理保险产品设计建议</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24579"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pPr>
            <a:r>
              <a:rPr lang="zh-CN" altLang="en-US" sz="2800" b="1" smtClean="0">
                <a:solidFill>
                  <a:srgbClr val="FF0000"/>
                </a:solidFill>
                <a:latin typeface="华文新魏" pitchFamily="2" charset="-122"/>
                <a:ea typeface="华文新魏" pitchFamily="2" charset="-122"/>
              </a:rPr>
              <a:t>与其他险种捆绑销售</a:t>
            </a:r>
            <a:r>
              <a:rPr kumimoji="1" lang="zh-CN" altLang="en-US" sz="2800" b="1" smtClean="0">
                <a:latin typeface="华文新魏" pitchFamily="2" charset="-122"/>
                <a:ea typeface="华文新魏" pitchFamily="2" charset="-122"/>
                <a:cs typeface="Times New Roman" pitchFamily="18" charset="0"/>
              </a:rPr>
              <a:t>  </a:t>
            </a:r>
            <a:endParaRPr kumimoji="1" lang="en-US" altLang="zh-CN" sz="2800" b="1"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pPr>
            <a:r>
              <a:rPr kumimoji="1" lang="en-US" altLang="zh-CN" sz="2600" b="1" smtClean="0">
                <a:latin typeface="华文新魏" pitchFamily="2" charset="-122"/>
                <a:ea typeface="华文新魏" pitchFamily="2" charset="-122"/>
                <a:cs typeface="Times New Roman" pitchFamily="18" charset="0"/>
              </a:rPr>
              <a:t>1</a:t>
            </a:r>
            <a:r>
              <a:rPr kumimoji="1" lang="zh-CN" altLang="en-US" sz="2600" b="1" smtClean="0">
                <a:latin typeface="华文新魏" pitchFamily="2" charset="-122"/>
                <a:ea typeface="华文新魏" pitchFamily="2" charset="-122"/>
                <a:cs typeface="Times New Roman" pitchFamily="18" charset="0"/>
              </a:rPr>
              <a:t>、与终身寿险捆绑销售：</a:t>
            </a:r>
            <a:endParaRPr kumimoji="1" lang="en-US" altLang="zh-CN" sz="2600" b="1" smtClean="0">
              <a:latin typeface="华文新魏" pitchFamily="2" charset="-122"/>
              <a:ea typeface="华文新魏" pitchFamily="2" charset="-122"/>
              <a:cs typeface="Times New Roman" pitchFamily="18" charset="0"/>
            </a:endParaRPr>
          </a:p>
          <a:p>
            <a:pPr marL="1162050" lvl="2" indent="-304800" algn="just" eaLnBrk="1" hangingPunct="1">
              <a:buSzTx/>
              <a:buFont typeface="Wingdings 2" pitchFamily="18" charset="2"/>
              <a:buNone/>
            </a:pPr>
            <a:r>
              <a:rPr lang="zh-CN" altLang="en-US" sz="2300" b="1" smtClean="0">
                <a:latin typeface="华文新魏" pitchFamily="2" charset="-122"/>
                <a:ea typeface="华文新魏" pitchFamily="2" charset="-122"/>
              </a:rPr>
              <a:t>帮助消费者克服“损失厌恶”的心理</a:t>
            </a:r>
            <a:endParaRPr lang="en-US" altLang="zh-CN" sz="2300" b="1" smtClean="0">
              <a:latin typeface="华文新魏" pitchFamily="2" charset="-122"/>
              <a:ea typeface="华文新魏" pitchFamily="2" charset="-122"/>
            </a:endParaRPr>
          </a:p>
          <a:p>
            <a:pPr marL="1162050" lvl="2" indent="-304800" algn="just" eaLnBrk="1" hangingPunct="1">
              <a:buSzTx/>
              <a:buFont typeface="Wingdings 2" pitchFamily="18" charset="2"/>
              <a:buNone/>
            </a:pPr>
            <a:r>
              <a:rPr lang="zh-CN" altLang="en-US" sz="2300" b="1" smtClean="0">
                <a:latin typeface="华文新魏" pitchFamily="2" charset="-122"/>
                <a:ea typeface="华文新魏" pitchFamily="2" charset="-122"/>
              </a:rPr>
              <a:t>满足消费者在不同时期对保险保障的不同需求</a:t>
            </a:r>
            <a:endParaRPr kumimoji="1" lang="en-US" altLang="zh-CN" sz="2300" b="1" smtClean="0">
              <a:latin typeface="华文新魏" pitchFamily="2" charset="-122"/>
              <a:ea typeface="华文新魏" pitchFamily="2" charset="-122"/>
            </a:endParaRPr>
          </a:p>
          <a:p>
            <a:pPr marL="762000" lvl="1" indent="-304800" algn="just" eaLnBrk="1" hangingPunct="1">
              <a:buSzTx/>
              <a:buFont typeface="Wingdings 2" pitchFamily="18" charset="2"/>
              <a:buNone/>
            </a:pPr>
            <a:r>
              <a:rPr kumimoji="1" lang="en-US" altLang="zh-CN" sz="2600" b="1" smtClean="0">
                <a:latin typeface="华文新魏" pitchFamily="2" charset="-122"/>
                <a:ea typeface="华文新魏" pitchFamily="2" charset="-122"/>
              </a:rPr>
              <a:t>2</a:t>
            </a:r>
            <a:r>
              <a:rPr kumimoji="1" lang="zh-CN" altLang="en-US" sz="2600" b="1" smtClean="0">
                <a:latin typeface="华文新魏" pitchFamily="2" charset="-122"/>
                <a:ea typeface="华文新魏" pitchFamily="2" charset="-122"/>
              </a:rPr>
              <a:t>、与年金保险捆绑销售</a:t>
            </a:r>
            <a:endParaRPr kumimoji="1" lang="en-US" altLang="zh-CN" sz="2600" b="1" smtClean="0">
              <a:latin typeface="华文新魏" pitchFamily="2" charset="-122"/>
              <a:ea typeface="华文新魏" pitchFamily="2" charset="-122"/>
            </a:endParaRPr>
          </a:p>
          <a:p>
            <a:pPr marL="1162050" lvl="2" indent="-304800" algn="just" eaLnBrk="1" hangingPunct="1">
              <a:buSzTx/>
              <a:buFont typeface="Wingdings 2" pitchFamily="18" charset="2"/>
              <a:buNone/>
            </a:pPr>
            <a:r>
              <a:rPr lang="zh-CN" altLang="en-US" sz="2300" b="1" smtClean="0">
                <a:latin typeface="华文新魏" pitchFamily="2" charset="-122"/>
                <a:ea typeface="华文新魏" pitchFamily="2" charset="-122"/>
              </a:rPr>
              <a:t>在一定程度上降低保险公司面临的经营风险和逆选择风险</a:t>
            </a:r>
            <a:endParaRPr lang="en-US" altLang="zh-CN" sz="2300" b="1" smtClean="0">
              <a:latin typeface="华文新魏" pitchFamily="2" charset="-122"/>
              <a:ea typeface="华文新魏" pitchFamily="2" charset="-122"/>
            </a:endParaRPr>
          </a:p>
          <a:p>
            <a:pPr marL="1162050" lvl="2" indent="-304800" algn="just" eaLnBrk="1" hangingPunct="1">
              <a:buSzTx/>
              <a:buFont typeface="Wingdings 2" pitchFamily="18" charset="2"/>
              <a:buNone/>
            </a:pPr>
            <a:r>
              <a:rPr lang="zh-CN" altLang="en-US" sz="2300" b="1" smtClean="0">
                <a:latin typeface="华文新魏" pitchFamily="2" charset="-122"/>
                <a:ea typeface="华文新魏" pitchFamily="2" charset="-122"/>
              </a:rPr>
              <a:t>帮助消费者克服“损失厌恶”的心理</a:t>
            </a:r>
            <a:endParaRPr lang="en-US" altLang="zh-CN" sz="2300" b="1" smtClean="0">
              <a:latin typeface="华文新魏" pitchFamily="2" charset="-122"/>
              <a:ea typeface="华文新魏" pitchFamily="2" charset="-122"/>
            </a:endParaRPr>
          </a:p>
          <a:p>
            <a:pPr marL="1162050" lvl="2" indent="-304800" algn="just" eaLnBrk="1" hangingPunct="1">
              <a:buSzTx/>
              <a:buFont typeface="Wingdings 2" pitchFamily="18" charset="2"/>
              <a:buNone/>
            </a:pPr>
            <a:endParaRPr kumimoji="1" lang="en-US" altLang="zh-CN" sz="2300" b="1" smtClean="0">
              <a:latin typeface="华文新魏" pitchFamily="2" charset="-122"/>
              <a:ea typeface="华文新魏" pitchFamily="2" charset="-122"/>
            </a:endParaRPr>
          </a:p>
        </p:txBody>
      </p:sp>
      <p:sp>
        <p:nvSpPr>
          <p:cNvPr id="24580"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410850AD-9B94-43C5-A8CF-3AC1C7BCA3D3}"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4583"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785813"/>
            <a:ext cx="9144000" cy="714375"/>
          </a:xfrm>
        </p:spPr>
        <p:txBody>
          <a:bodyPr rtlCol="0">
            <a:noAutofit/>
          </a:bodyPr>
          <a:lstStyle/>
          <a:p>
            <a:pPr marL="361950" indent="-304800" algn="l" eaLnBrk="1" hangingPunct="1">
              <a:lnSpc>
                <a:spcPts val="3500"/>
              </a:lnSpc>
              <a:defRPr/>
            </a:pPr>
            <a:r>
              <a:rPr lang="zh-CN" altLang="en-US" sz="4000" b="1" dirty="0" smtClean="0">
                <a:solidFill>
                  <a:srgbClr val="00B0F0"/>
                </a:solidFill>
                <a:latin typeface="+mj-ea"/>
              </a:rPr>
              <a:t>长期护理保险产品设计建议</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25603"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pPr>
            <a:r>
              <a:rPr lang="zh-CN" altLang="en-US" sz="2800" b="1" smtClean="0">
                <a:solidFill>
                  <a:srgbClr val="FF0000"/>
                </a:solidFill>
                <a:latin typeface="华文新魏" pitchFamily="2" charset="-122"/>
                <a:ea typeface="华文新魏" pitchFamily="2" charset="-122"/>
              </a:rPr>
              <a:t>增加通货膨胀保护等附加条款</a:t>
            </a:r>
            <a:r>
              <a:rPr kumimoji="1" lang="zh-CN" altLang="en-US" sz="2800" b="1" smtClean="0">
                <a:latin typeface="华文新魏" pitchFamily="2" charset="-122"/>
                <a:ea typeface="华文新魏" pitchFamily="2" charset="-122"/>
                <a:cs typeface="Times New Roman" pitchFamily="18" charset="0"/>
              </a:rPr>
              <a:t>  </a:t>
            </a:r>
            <a:endParaRPr kumimoji="1" lang="en-US" altLang="zh-CN" sz="2800" b="1" smtClean="0">
              <a:latin typeface="华文新魏" pitchFamily="2" charset="-122"/>
              <a:ea typeface="华文新魏" pitchFamily="2" charset="-122"/>
              <a:cs typeface="Times New Roman" pitchFamily="18" charset="0"/>
            </a:endParaRPr>
          </a:p>
          <a:p>
            <a:pPr marL="762000" lvl="1" indent="-304800" algn="just" eaLnBrk="1" hangingPunct="1">
              <a:buSzTx/>
              <a:buFont typeface="Wingdings 2" pitchFamily="18" charset="2"/>
              <a:buNone/>
            </a:pPr>
            <a:r>
              <a:rPr lang="zh-CN" altLang="en-US" sz="2600" b="1" smtClean="0">
                <a:latin typeface="华文新魏" pitchFamily="2" charset="-122"/>
                <a:ea typeface="华文新魏" pitchFamily="2" charset="-122"/>
              </a:rPr>
              <a:t>被保险人拥有不用提交可保性证明，在保单的每</a:t>
            </a:r>
            <a:r>
              <a:rPr lang="en-US" altLang="zh-CN" sz="2600" b="1" smtClean="0">
                <a:latin typeface="华文新魏" pitchFamily="2" charset="-122"/>
                <a:ea typeface="华文新魏" pitchFamily="2" charset="-122"/>
              </a:rPr>
              <a:t>1-3</a:t>
            </a:r>
            <a:r>
              <a:rPr lang="zh-CN" altLang="en-US" sz="2600" b="1" smtClean="0">
                <a:latin typeface="华文新魏" pitchFamily="2" charset="-122"/>
                <a:ea typeface="华文新魏" pitchFamily="2" charset="-122"/>
              </a:rPr>
              <a:t>个周年对应日按原费率购买额外保险的权利</a:t>
            </a:r>
            <a:endParaRPr lang="en-US" altLang="zh-CN" sz="2600" b="1" smtClean="0">
              <a:latin typeface="华文新魏" pitchFamily="2" charset="-122"/>
              <a:ea typeface="华文新魏" pitchFamily="2" charset="-122"/>
            </a:endParaRPr>
          </a:p>
          <a:p>
            <a:pPr marL="762000" lvl="1" indent="-304800" algn="just" eaLnBrk="1" hangingPunct="1">
              <a:buSzTx/>
              <a:buFont typeface="Wingdings 2" pitchFamily="18" charset="2"/>
              <a:buNone/>
            </a:pPr>
            <a:r>
              <a:rPr lang="zh-CN" altLang="en-US" sz="2600" b="1" smtClean="0">
                <a:latin typeface="华文新魏" pitchFamily="2" charset="-122"/>
                <a:ea typeface="华文新魏" pitchFamily="2" charset="-122"/>
              </a:rPr>
              <a:t>让保单根据通货膨胀指数调整保额，当然保费也相应增加</a:t>
            </a:r>
            <a:endParaRPr kumimoji="1" lang="en-US" altLang="zh-CN" sz="2600" b="1" smtClean="0">
              <a:latin typeface="华文新魏" pitchFamily="2" charset="-122"/>
              <a:ea typeface="华文新魏" pitchFamily="2" charset="-122"/>
            </a:endParaRPr>
          </a:p>
        </p:txBody>
      </p:sp>
      <p:sp>
        <p:nvSpPr>
          <p:cNvPr id="25604"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C8145C9-98A8-4427-9BD2-CE1C8DB3D3A1}"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5607"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785813"/>
            <a:ext cx="9144000" cy="714375"/>
          </a:xfrm>
        </p:spPr>
        <p:txBody>
          <a:bodyPr rtlCol="0">
            <a:noAutofit/>
          </a:bodyPr>
          <a:lstStyle/>
          <a:p>
            <a:pPr marL="361950" indent="-304800" algn="l" eaLnBrk="1" hangingPunct="1">
              <a:lnSpc>
                <a:spcPts val="3500"/>
              </a:lnSpc>
              <a:defRPr/>
            </a:pPr>
            <a:r>
              <a:rPr lang="zh-CN" altLang="en-US" sz="4000" b="1" dirty="0" smtClean="0">
                <a:solidFill>
                  <a:srgbClr val="00B0F0"/>
                </a:solidFill>
                <a:latin typeface="+mj-ea"/>
              </a:rPr>
              <a:t>长期护理保险产品设计建议</a:t>
            </a:r>
            <a:endParaRPr lang="en-US" altLang="zh-CN" sz="4000" b="1" dirty="0" smtClean="0">
              <a:solidFill>
                <a:srgbClr val="00B0F0"/>
              </a:solidFill>
              <a:effectLst>
                <a:outerShdw blurRad="38100" dist="38100" dir="2700000" algn="tl">
                  <a:srgbClr val="000000">
                    <a:alpha val="43137"/>
                  </a:srgbClr>
                </a:outerShdw>
              </a:effectLst>
              <a:latin typeface="+mj-ea"/>
            </a:endParaRPr>
          </a:p>
        </p:txBody>
      </p:sp>
      <p:sp>
        <p:nvSpPr>
          <p:cNvPr id="26627"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pPr>
            <a:r>
              <a:rPr lang="zh-CN" altLang="en-US" sz="2800" b="1" smtClean="0">
                <a:solidFill>
                  <a:srgbClr val="FF0000"/>
                </a:solidFill>
                <a:latin typeface="华文新魏" pitchFamily="2" charset="-122"/>
                <a:ea typeface="华文新魏" pitchFamily="2" charset="-122"/>
              </a:rPr>
              <a:t>建立多层次的长期护理体系</a:t>
            </a:r>
            <a:endParaRPr lang="en-US" altLang="zh-CN" sz="2800" b="1" smtClean="0">
              <a:solidFill>
                <a:srgbClr val="FF0000"/>
              </a:solidFill>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在大力建立专业护理机构的同时，积极建立社区护理体系和家居护理体系</a:t>
            </a:r>
            <a:endParaRPr kumimoji="1" lang="en-US" altLang="zh-CN" sz="2600" b="1" smtClean="0">
              <a:latin typeface="华文新魏" pitchFamily="2" charset="-122"/>
              <a:ea typeface="华文新魏" pitchFamily="2" charset="-122"/>
              <a:cs typeface="Times New Roman" pitchFamily="18" charset="0"/>
            </a:endParaRPr>
          </a:p>
        </p:txBody>
      </p:sp>
      <p:sp>
        <p:nvSpPr>
          <p:cNvPr id="26628"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5D5958D4-AC0A-46D5-8B4E-3DD210AD5F91}"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26631"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357686"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我国长期护理保险产品的设计</a:t>
            </a:r>
            <a:endParaRPr lang="zh-CN" altLang="en-US" sz="24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4294967295"/>
          </p:nvPr>
        </p:nvSpPr>
        <p:spPr>
          <a:xfrm>
            <a:off x="857250" y="2500313"/>
            <a:ext cx="7354888" cy="2286000"/>
          </a:xfrm>
        </p:spPr>
        <p:txBody>
          <a:bodyPr/>
          <a:lstStyle/>
          <a:p>
            <a:pPr marL="762000" lvl="1" indent="-304800" algn="ctr" eaLnBrk="1" hangingPunct="1">
              <a:lnSpc>
                <a:spcPct val="110000"/>
              </a:lnSpc>
              <a:buSzTx/>
              <a:buFont typeface="Wingdings 2" pitchFamily="18" charset="2"/>
              <a:buNone/>
            </a:pPr>
            <a:r>
              <a:rPr kumimoji="1" lang="zh-CN" altLang="en-US" sz="9600" smtClean="0">
                <a:solidFill>
                  <a:srgbClr val="00B0F0"/>
                </a:solidFill>
                <a:latin typeface="华文行楷" pitchFamily="2" charset="-122"/>
                <a:ea typeface="华文行楷" pitchFamily="2" charset="-122"/>
                <a:cs typeface="Times New Roman" pitchFamily="18" charset="0"/>
              </a:rPr>
              <a:t>谢谢！</a:t>
            </a:r>
            <a:endParaRPr kumimoji="1" lang="en-US" altLang="zh-CN" sz="9600" smtClean="0">
              <a:solidFill>
                <a:srgbClr val="00B0F0"/>
              </a:solidFill>
              <a:latin typeface="华文行楷" pitchFamily="2" charset="-122"/>
              <a:ea typeface="华文行楷" pitchFamily="2" charset="-122"/>
              <a:cs typeface="Times New Roman" pitchFamily="18" charset="0"/>
            </a:endParaRPr>
          </a:p>
        </p:txBody>
      </p:sp>
      <p:sp>
        <p:nvSpPr>
          <p:cNvPr id="27651"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6" name="日期占位符 5"/>
          <p:cNvSpPr>
            <a:spLocks noGrp="1"/>
          </p:cNvSpPr>
          <p:nvPr>
            <p:ph type="dt" sz="quarter" idx="10"/>
          </p:nvPr>
        </p:nvSpPr>
        <p:spPr/>
        <p:txBody>
          <a:bodyPr/>
          <a:lstStyle/>
          <a:p>
            <a:pPr>
              <a:defRPr/>
            </a:pPr>
            <a:fld id="{E6ABA72B-33CE-4F67-A1E2-B9CD6FD4B614}" type="datetime1">
              <a:rPr lang="zh-CN" altLang="en-US"/>
              <a:pPr>
                <a:defRPr/>
              </a:pPr>
              <a:t>2012/7/6</a:t>
            </a:fld>
            <a:endParaRPr lang="zh-CN" altLang="en-US"/>
          </a:p>
        </p:txBody>
      </p:sp>
      <p:sp>
        <p:nvSpPr>
          <p:cNvPr id="8" name="页脚占位符 7"/>
          <p:cNvSpPr>
            <a:spLocks noGrp="1"/>
          </p:cNvSpPr>
          <p:nvPr>
            <p:ph type="ftr" sz="quarter" idx="11"/>
          </p:nvPr>
        </p:nvSpPr>
        <p:spPr/>
        <p:txBody>
          <a:bodyPr/>
          <a:lstStyle/>
          <a:p>
            <a:pPr>
              <a:defRPr/>
            </a:pPr>
            <a:r>
              <a:rPr lang="zh-CN" altLang="en-US"/>
              <a:t>长期护理保险产品设计浅析</a:t>
            </a:r>
            <a:endParaRPr lang="zh-CN" altLang="en-US" dirty="0"/>
          </a:p>
        </p:txBody>
      </p:sp>
      <p:pic>
        <p:nvPicPr>
          <p:cNvPr id="27654"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7650">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mph" presetSubtype="0" nodeType="clickEffect">
                                  <p:stCondLst>
                                    <p:cond delay="0"/>
                                  </p:stCondLst>
                                  <p:childTnLst>
                                    <p:set>
                                      <p:cBhvr override="childStyle">
                                        <p:cTn id="10" dur="indefinite"/>
                                        <p:tgtEl>
                                          <p:spTgt spid="27650">
                                            <p:txEl>
                                              <p:pRg st="0" end="0"/>
                                            </p:txEl>
                                          </p:spTgt>
                                        </p:tgtEl>
                                        <p:attrNameLst>
                                          <p:attrName>style.fontFamily</p:attrName>
                                        </p:attrNameLst>
                                      </p:cBhvr>
                                      <p:to>
                                        <p:strVal val="黑体"/>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27650">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274638"/>
            <a:ext cx="8686800" cy="1143000"/>
          </a:xfrm>
        </p:spPr>
        <p:txBody>
          <a:bodyPr rtlCol="0">
            <a:normAutofit/>
          </a:bodyPr>
          <a:lstStyle/>
          <a:p>
            <a:pPr algn="l" eaLnBrk="1" fontAlgn="auto" hangingPunct="1">
              <a:spcAft>
                <a:spcPts val="0"/>
              </a:spcAft>
              <a:defRPr/>
            </a:pPr>
            <a:r>
              <a:rPr lang="en-US" altLang="zh-CN" b="1"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1. </a:t>
            </a:r>
            <a:r>
              <a:rPr lang="zh-CN" altLang="en-US" b="1"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研究动机</a:t>
            </a:r>
            <a:endParaRPr lang="zh-CN" altLang="en-US" b="1" dirty="0" smtClean="0">
              <a:solidFill>
                <a:schemeClr val="bg2">
                  <a:lumMod val="50000"/>
                </a:schemeClr>
              </a:solidFill>
              <a:effectLst>
                <a:outerShdw blurRad="38100" dist="38100" dir="2700000" algn="tl">
                  <a:srgbClr val="000000">
                    <a:alpha val="43137"/>
                  </a:srgbClr>
                </a:outerShdw>
              </a:effectLst>
              <a:latin typeface="Times New Roman" pitchFamily="18" charset="0"/>
            </a:endParaRPr>
          </a:p>
        </p:txBody>
      </p:sp>
      <p:sp>
        <p:nvSpPr>
          <p:cNvPr id="6147" name="Rectangle 3"/>
          <p:cNvSpPr>
            <a:spLocks noGrp="1" noChangeArrowheads="1"/>
          </p:cNvSpPr>
          <p:nvPr>
            <p:ph type="body" idx="4294967295"/>
          </p:nvPr>
        </p:nvSpPr>
        <p:spPr>
          <a:xfrm>
            <a:off x="611188" y="1500188"/>
            <a:ext cx="7705725" cy="4438650"/>
          </a:xfrm>
        </p:spPr>
        <p:txBody>
          <a:bodyPr/>
          <a:lstStyle/>
          <a:p>
            <a:pPr marL="381000" indent="-381000" algn="just" eaLnBrk="1" hangingPunct="1">
              <a:lnSpc>
                <a:spcPct val="110000"/>
              </a:lnSpc>
              <a:buSzTx/>
              <a:buFont typeface="Wingdings" pitchFamily="2" charset="2"/>
              <a:buChar char="l"/>
            </a:pPr>
            <a:r>
              <a:rPr lang="zh-CN" altLang="en-US" sz="2800" b="1" smtClean="0">
                <a:latin typeface="华文新魏" pitchFamily="2" charset="-122"/>
                <a:ea typeface="华文新魏" pitchFamily="2" charset="-122"/>
                <a:cs typeface="Times New Roman" pitchFamily="18" charset="0"/>
              </a:rPr>
              <a:t>人口老龄化的现状</a:t>
            </a:r>
            <a:endParaRPr lang="en-US" altLang="zh-CN" sz="2800" b="1" smtClean="0">
              <a:latin typeface="华文新魏" pitchFamily="2" charset="-122"/>
              <a:ea typeface="华文新魏" pitchFamily="2" charset="-122"/>
              <a:cs typeface="Times New Roman" pitchFamily="18" charset="0"/>
            </a:endParaRPr>
          </a:p>
          <a:p>
            <a:pPr marL="381000" indent="-381000" algn="just" eaLnBrk="1" hangingPunct="1">
              <a:lnSpc>
                <a:spcPct val="110000"/>
              </a:lnSpc>
              <a:buSzTx/>
              <a:buFont typeface="Wingdings" pitchFamily="2" charset="2"/>
              <a:buChar char="l"/>
            </a:pPr>
            <a:r>
              <a:rPr lang="zh-CN" altLang="en-US" sz="2800" b="1" smtClean="0">
                <a:latin typeface="华文新魏" pitchFamily="2" charset="-122"/>
                <a:ea typeface="华文新魏" pitchFamily="2" charset="-122"/>
                <a:cs typeface="Times New Roman" pitchFamily="18" charset="0"/>
              </a:rPr>
              <a:t>家庭规模变化导致传统养老方式和养老观念的转变</a:t>
            </a:r>
            <a:endParaRPr lang="en-US" altLang="zh-CN" sz="2800" b="1" smtClean="0">
              <a:latin typeface="华文新魏" pitchFamily="2" charset="-122"/>
              <a:ea typeface="华文新魏" pitchFamily="2" charset="-122"/>
              <a:cs typeface="Times New Roman" pitchFamily="18" charset="0"/>
            </a:endParaRPr>
          </a:p>
          <a:p>
            <a:pPr marL="381000" indent="-381000" algn="just" eaLnBrk="1" hangingPunct="1">
              <a:lnSpc>
                <a:spcPct val="110000"/>
              </a:lnSpc>
              <a:buSzTx/>
              <a:buFont typeface="Wingdings" pitchFamily="2" charset="2"/>
              <a:buChar char="l"/>
            </a:pPr>
            <a:r>
              <a:rPr lang="zh-CN" altLang="en-US" sz="2800" b="1" smtClean="0">
                <a:latin typeface="华文新魏" pitchFamily="2" charset="-122"/>
                <a:ea typeface="华文新魏" pitchFamily="2" charset="-122"/>
                <a:cs typeface="Times New Roman" pitchFamily="18" charset="0"/>
              </a:rPr>
              <a:t>长期护理风险显现</a:t>
            </a:r>
            <a:endParaRPr lang="en-US" altLang="zh-CN" sz="2800" b="1" smtClean="0">
              <a:latin typeface="华文新魏" pitchFamily="2" charset="-122"/>
              <a:ea typeface="华文新魏" pitchFamily="2" charset="-122"/>
              <a:cs typeface="Times New Roman" pitchFamily="18" charset="0"/>
            </a:endParaRPr>
          </a:p>
          <a:p>
            <a:pPr marL="381000" indent="-381000" algn="just" eaLnBrk="1" hangingPunct="1">
              <a:lnSpc>
                <a:spcPct val="110000"/>
              </a:lnSpc>
              <a:buSzTx/>
              <a:buFont typeface="Wingdings" pitchFamily="2" charset="2"/>
              <a:buChar char="l"/>
            </a:pPr>
            <a:r>
              <a:rPr lang="zh-CN" altLang="en-US" sz="2800" b="1" smtClean="0">
                <a:latin typeface="华文新魏" pitchFamily="2" charset="-122"/>
                <a:ea typeface="华文新魏" pitchFamily="2" charset="-122"/>
                <a:cs typeface="Times New Roman" pitchFamily="18" charset="0"/>
              </a:rPr>
              <a:t>长期护理保险销量有限，各保险公司提供的产品单一，条款不够完善</a:t>
            </a:r>
            <a:endParaRPr lang="en-US" altLang="zh-CN" sz="2800" b="1" smtClean="0">
              <a:latin typeface="华文新魏" pitchFamily="2" charset="-122"/>
              <a:ea typeface="华文新魏" pitchFamily="2" charset="-122"/>
              <a:cs typeface="Times New Roman" pitchFamily="18" charset="0"/>
            </a:endParaRPr>
          </a:p>
          <a:p>
            <a:pPr lvl="1" eaLnBrk="1" hangingPunct="1">
              <a:spcBef>
                <a:spcPct val="0"/>
              </a:spcBef>
              <a:buSzTx/>
              <a:buFontTx/>
              <a:buChar char="–"/>
            </a:pPr>
            <a:endParaRPr kumimoji="1" lang="en-US" altLang="zh-CN" b="1" smtClean="0">
              <a:latin typeface="Times New Roman" pitchFamily="18" charset="0"/>
              <a:ea typeface="楷体_GB2312" pitchFamily="49" charset="-122"/>
              <a:cs typeface="Times New Roman" pitchFamily="18" charset="0"/>
            </a:endParaRPr>
          </a:p>
        </p:txBody>
      </p:sp>
      <p:sp>
        <p:nvSpPr>
          <p:cNvPr id="6148"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8D5D6F1-DEB4-402C-9B62-3601B7344977}"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6151" name="Picture 9"/>
          <p:cNvPicPr>
            <a:picLocks noChangeAspect="1" noChangeArrowheads="1"/>
          </p:cNvPicPr>
          <p:nvPr/>
        </p:nvPicPr>
        <p:blipFill>
          <a:blip r:embed="rId3"/>
          <a:srcRect/>
          <a:stretch>
            <a:fillRect/>
          </a:stretch>
        </p:blipFill>
        <p:spPr bwMode="auto">
          <a:xfrm>
            <a:off x="8013700" y="0"/>
            <a:ext cx="1130300" cy="1066800"/>
          </a:xfrm>
          <a:prstGeom prst="rect">
            <a:avLst/>
          </a:prstGeom>
          <a:noFill/>
          <a:ln w="9525">
            <a:noFill/>
            <a:miter lim="800000"/>
            <a:headEnd/>
            <a:tailEnd/>
          </a:ln>
        </p:spPr>
      </p:pic>
      <p:sp>
        <p:nvSpPr>
          <p:cNvPr id="10" name="矩形 9"/>
          <p:cNvSpPr/>
          <p:nvPr/>
        </p:nvSpPr>
        <p:spPr>
          <a:xfrm>
            <a:off x="0" y="0"/>
            <a:ext cx="1000100" cy="428604"/>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200" dirty="0">
                <a:latin typeface="华文行楷" pitchFamily="2" charset="-122"/>
                <a:ea typeface="华文行楷" pitchFamily="2" charset="-122"/>
              </a:rPr>
              <a:t>引言</a:t>
            </a:r>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74638"/>
            <a:ext cx="8686800" cy="1143000"/>
          </a:xfrm>
        </p:spPr>
        <p:txBody>
          <a:bodyPr rtlCol="0">
            <a:normAutofit/>
          </a:bodyPr>
          <a:lstStyle/>
          <a:p>
            <a:pPr algn="l" eaLnBrk="1" fontAlgn="auto" hangingPunct="1">
              <a:spcAft>
                <a:spcPts val="0"/>
              </a:spcAft>
              <a:defRPr/>
            </a:pPr>
            <a:r>
              <a:rPr lang="en-US" altLang="zh-CN" b="1" dirty="0" smtClean="0">
                <a:solidFill>
                  <a:srgbClr val="00B0F0"/>
                </a:solidFill>
                <a:effectLst>
                  <a:outerShdw blurRad="38100" dist="38100" dir="2700000" algn="tl">
                    <a:srgbClr val="000000">
                      <a:alpha val="43137"/>
                    </a:srgbClr>
                  </a:outerShdw>
                </a:effectLst>
                <a:latin typeface="+mj-ea"/>
                <a:cs typeface="Times New Roman" pitchFamily="18" charset="0"/>
              </a:rPr>
              <a:t>2. </a:t>
            </a:r>
            <a:r>
              <a:rPr lang="zh-CN" altLang="en-US" b="1" dirty="0" smtClean="0">
                <a:solidFill>
                  <a:srgbClr val="00B0F0"/>
                </a:solidFill>
                <a:effectLst>
                  <a:outerShdw blurRad="38100" dist="38100" dir="2700000" algn="tl">
                    <a:srgbClr val="000000">
                      <a:alpha val="43137"/>
                    </a:srgbClr>
                  </a:outerShdw>
                </a:effectLst>
                <a:latin typeface="+mj-ea"/>
                <a:cs typeface="Times New Roman" pitchFamily="18" charset="0"/>
              </a:rPr>
              <a:t>研究现状</a:t>
            </a:r>
          </a:p>
        </p:txBody>
      </p:sp>
      <p:sp>
        <p:nvSpPr>
          <p:cNvPr id="7171" name="Rectangle 3"/>
          <p:cNvSpPr>
            <a:spLocks noGrp="1" noChangeArrowheads="1"/>
          </p:cNvSpPr>
          <p:nvPr>
            <p:ph type="body" idx="1"/>
          </p:nvPr>
        </p:nvSpPr>
        <p:spPr>
          <a:xfrm>
            <a:off x="611188" y="1196975"/>
            <a:ext cx="7705725" cy="5111750"/>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不同国家的长期护理保险制度进行了比较分析</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400" b="1" smtClean="0">
                <a:latin typeface="华文新魏" pitchFamily="2" charset="-122"/>
                <a:ea typeface="华文新魏" pitchFamily="2" charset="-122"/>
              </a:rPr>
              <a:t>戴卫东（</a:t>
            </a:r>
            <a:r>
              <a:rPr lang="en-US" altLang="zh-CN" sz="2400" b="1" smtClean="0">
                <a:latin typeface="华文新魏" pitchFamily="2" charset="-122"/>
                <a:ea typeface="华文新魏" pitchFamily="2" charset="-122"/>
              </a:rPr>
              <a:t>2011</a:t>
            </a:r>
            <a:r>
              <a:rPr lang="zh-CN" altLang="en-US" sz="2400" b="1" smtClean="0">
                <a:latin typeface="华文新魏" pitchFamily="2" charset="-122"/>
                <a:ea typeface="华文新魏" pitchFamily="2" charset="-122"/>
              </a:rPr>
              <a:t>）：对以色列、日本、德国、韩国等国家实施的强制长期护理保险制度进行了全面的分析比较及评价</a:t>
            </a:r>
            <a:endParaRPr lang="en-US" altLang="zh-CN" sz="24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400" b="1" smtClean="0">
                <a:latin typeface="华文新魏" pitchFamily="2" charset="-122"/>
                <a:ea typeface="华文新魏" pitchFamily="2" charset="-122"/>
              </a:rPr>
              <a:t>刘燕斌、赵永生（</a:t>
            </a:r>
            <a:r>
              <a:rPr lang="en-US" altLang="zh-CN" sz="2400" b="1" smtClean="0">
                <a:latin typeface="华文新魏" pitchFamily="2" charset="-122"/>
                <a:ea typeface="华文新魏" pitchFamily="2" charset="-122"/>
              </a:rPr>
              <a:t>2011</a:t>
            </a:r>
            <a:r>
              <a:rPr lang="zh-CN" altLang="en-US" sz="2400" b="1" smtClean="0">
                <a:latin typeface="华文新魏" pitchFamily="2" charset="-122"/>
                <a:ea typeface="华文新魏" pitchFamily="2" charset="-122"/>
              </a:rPr>
              <a:t>）、董琳（</a:t>
            </a:r>
            <a:r>
              <a:rPr lang="en-US" altLang="zh-CN" sz="2400" b="1" smtClean="0">
                <a:latin typeface="华文新魏" pitchFamily="2" charset="-122"/>
                <a:ea typeface="华文新魏" pitchFamily="2" charset="-122"/>
              </a:rPr>
              <a:t>2011</a:t>
            </a:r>
            <a:r>
              <a:rPr lang="zh-CN" altLang="en-US" sz="2400" b="1" smtClean="0">
                <a:latin typeface="华文新魏" pitchFamily="2" charset="-122"/>
                <a:ea typeface="华文新魏" pitchFamily="2" charset="-122"/>
              </a:rPr>
              <a:t>）、荆涛（</a:t>
            </a:r>
            <a:r>
              <a:rPr lang="en-US" altLang="zh-CN" sz="2400" b="1" smtClean="0">
                <a:latin typeface="华文新魏" pitchFamily="2" charset="-122"/>
                <a:ea typeface="华文新魏" pitchFamily="2" charset="-122"/>
              </a:rPr>
              <a:t>2010</a:t>
            </a:r>
            <a:r>
              <a:rPr lang="zh-CN" altLang="en-US" sz="2400" b="1" smtClean="0">
                <a:latin typeface="华文新魏" pitchFamily="2" charset="-122"/>
                <a:ea typeface="华文新魏" pitchFamily="2" charset="-122"/>
              </a:rPr>
              <a:t>）、游春（</a:t>
            </a:r>
            <a:r>
              <a:rPr lang="en-US" altLang="zh-CN" sz="2400" b="1" smtClean="0">
                <a:latin typeface="华文新魏" pitchFamily="2" charset="-122"/>
                <a:ea typeface="华文新魏" pitchFamily="2" charset="-122"/>
              </a:rPr>
              <a:t>2010</a:t>
            </a:r>
            <a:r>
              <a:rPr lang="zh-CN" altLang="en-US" sz="2400" b="1" smtClean="0">
                <a:latin typeface="华文新魏" pitchFamily="2" charset="-122"/>
                <a:ea typeface="华文新魏" pitchFamily="2" charset="-122"/>
              </a:rPr>
              <a:t>）、尹成远、田伶（</a:t>
            </a:r>
            <a:r>
              <a:rPr lang="en-US" altLang="zh-CN" sz="2400" b="1" smtClean="0">
                <a:latin typeface="华文新魏" pitchFamily="2" charset="-122"/>
                <a:ea typeface="华文新魏" pitchFamily="2" charset="-122"/>
              </a:rPr>
              <a:t>2006</a:t>
            </a:r>
            <a:r>
              <a:rPr lang="zh-CN" altLang="en-US" sz="2400" b="1" smtClean="0">
                <a:latin typeface="华文新魏" pitchFamily="2" charset="-122"/>
                <a:ea typeface="华文新魏" pitchFamily="2" charset="-122"/>
              </a:rPr>
              <a:t>）：对包括德日美等国家在内的长期护理保险制度、发展模式等进行了比较，并在此基础上提出了在我国建立长期护理保险制度的相关政策建议</a:t>
            </a:r>
            <a:endParaRPr kumimoji="1" lang="en-US" altLang="zh-CN" sz="2200" b="1" smtClean="0">
              <a:latin typeface="华文新魏" pitchFamily="2" charset="-122"/>
              <a:ea typeface="华文新魏" pitchFamily="2" charset="-122"/>
            </a:endParaRPr>
          </a:p>
        </p:txBody>
      </p:sp>
      <p:sp>
        <p:nvSpPr>
          <p:cNvPr id="7172"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9B4A3C5D-F239-4FBF-B980-9933EFB0DF81}"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7175"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1000100" cy="428604"/>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200" dirty="0">
                <a:latin typeface="华文行楷" pitchFamily="2" charset="-122"/>
                <a:ea typeface="华文行楷" pitchFamily="2" charset="-122"/>
              </a:rPr>
              <a:t>引言</a:t>
            </a:r>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285750"/>
            <a:ext cx="9144000" cy="1071563"/>
          </a:xfrm>
        </p:spPr>
        <p:txBody>
          <a:bodyPr rtlCol="0">
            <a:normAutofit/>
          </a:bodyPr>
          <a:lstStyle/>
          <a:p>
            <a:pPr algn="l" eaLnBrk="1" fontAlgn="auto" hangingPunct="1">
              <a:spcAft>
                <a:spcPts val="0"/>
              </a:spcAft>
              <a:defRPr/>
            </a:pPr>
            <a:r>
              <a:rPr lang="en-US" altLang="zh-CN" b="1"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3</a:t>
            </a:r>
            <a:r>
              <a:rPr lang="zh-CN" altLang="en-US" b="1"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、研究内容</a:t>
            </a:r>
          </a:p>
        </p:txBody>
      </p:sp>
      <p:sp>
        <p:nvSpPr>
          <p:cNvPr id="8195" name="Rectangle 3"/>
          <p:cNvSpPr>
            <a:spLocks noGrp="1" noChangeArrowheads="1"/>
          </p:cNvSpPr>
          <p:nvPr>
            <p:ph type="body" idx="4294967295"/>
          </p:nvPr>
        </p:nvSpPr>
        <p:spPr>
          <a:xfrm>
            <a:off x="611188" y="1500188"/>
            <a:ext cx="7532687" cy="4572000"/>
          </a:xfrm>
        </p:spPr>
        <p:txBody>
          <a:bodyPr/>
          <a:lstStyle/>
          <a:p>
            <a:r>
              <a:rPr lang="zh-CN" altLang="en-US" b="1" smtClean="0">
                <a:latin typeface="华文新魏" pitchFamily="2" charset="-122"/>
                <a:ea typeface="华文新魏" pitchFamily="2" charset="-122"/>
              </a:rPr>
              <a:t>拟针对我国当前长期护理保险产品单一及条款不够完善等原因所造成的长期护理保险市场有效需求不足的现状，借鉴美日德三国的产品形态和保单设计，对我国的长期护理保险产品提出一些改进意见</a:t>
            </a:r>
          </a:p>
        </p:txBody>
      </p:sp>
      <p:sp>
        <p:nvSpPr>
          <p:cNvPr id="819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B627AE38-42B3-42A6-ADF7-135D3A782588}"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8199"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1000100" cy="428604"/>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200" dirty="0">
                <a:latin typeface="华文行楷" pitchFamily="2" charset="-122"/>
                <a:ea typeface="华文行楷" pitchFamily="2" charset="-122"/>
              </a:rPr>
              <a:t>引言</a:t>
            </a:r>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357188"/>
            <a:ext cx="9144000" cy="982662"/>
          </a:xfrm>
        </p:spPr>
        <p:txBody>
          <a:bodyPr rtlCol="0">
            <a:normAutofit/>
          </a:bodyPr>
          <a:lstStyle/>
          <a:p>
            <a:pPr algn="l" eaLnBrk="1" fontAlgn="auto" hangingPunct="1">
              <a:spcAft>
                <a:spcPts val="0"/>
              </a:spcAft>
              <a:defRPr/>
            </a:pPr>
            <a:r>
              <a:rPr lang="zh-CN" altLang="en-US" sz="4000" b="1" dirty="0" smtClean="0">
                <a:solidFill>
                  <a:srgbClr val="00B0F0"/>
                </a:solidFill>
              </a:rPr>
              <a:t>美日德三国长期护理保险产品简介</a:t>
            </a:r>
            <a:endParaRPr kumimoji="1" lang="zh-CN" altLang="en-US" sz="4000" b="1" dirty="0" smtClean="0">
              <a:solidFill>
                <a:srgbClr val="00B0F0"/>
              </a:solidFill>
              <a:effectLst>
                <a:outerShdw blurRad="38100" dist="38100" dir="2700000" algn="tl">
                  <a:srgbClr val="000000">
                    <a:alpha val="43137"/>
                  </a:srgbClr>
                </a:outerShdw>
              </a:effectLst>
              <a:latin typeface="+mj-ea"/>
              <a:cs typeface="Times New Roman" pitchFamily="18" charset="0"/>
            </a:endParaRPr>
          </a:p>
        </p:txBody>
      </p:sp>
      <p:sp>
        <p:nvSpPr>
          <p:cNvPr id="9219" name="Rectangle 3"/>
          <p:cNvSpPr>
            <a:spLocks noGrp="1" noChangeArrowheads="1"/>
          </p:cNvSpPr>
          <p:nvPr>
            <p:ph type="body" idx="4294967295"/>
          </p:nvPr>
        </p:nvSpPr>
        <p:spPr>
          <a:xfrm>
            <a:off x="611188" y="1785938"/>
            <a:ext cx="7921625" cy="4286250"/>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美国的长期护理保险产品</a:t>
            </a: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日本的长期护理保险产品</a:t>
            </a: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德国的长期护理保险产品</a:t>
            </a:r>
            <a:endParaRPr lang="en-US" altLang="zh-CN" sz="2800"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kumimoji="1" lang="en-US" altLang="zh-CN" sz="2000" b="1" smtClean="0">
              <a:solidFill>
                <a:srgbClr val="000000"/>
              </a:solidFill>
              <a:latin typeface="华文新魏" pitchFamily="2" charset="-122"/>
              <a:ea typeface="华文新魏" pitchFamily="2" charset="-122"/>
              <a:cs typeface="Times New Roman" pitchFamily="18" charset="0"/>
            </a:endParaRPr>
          </a:p>
        </p:txBody>
      </p:sp>
      <p:sp>
        <p:nvSpPr>
          <p:cNvPr id="9220"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82551B9-335E-4F37-80B5-62ABE9C8EE34}"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9223"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rmAutofit/>
          </a:bodyPr>
          <a:lstStyle/>
          <a:p>
            <a:pPr marL="361950" indent="-304800" algn="l" eaLnBrk="1" hangingPunct="1">
              <a:defRPr/>
            </a:pPr>
            <a:r>
              <a:rPr lang="zh-CN" altLang="en-US" sz="3800" b="1" dirty="0" smtClean="0">
                <a:solidFill>
                  <a:srgbClr val="00B0F0"/>
                </a:solidFill>
                <a:effectLst>
                  <a:outerShdw blurRad="38100" dist="38100" dir="2700000" algn="tl">
                    <a:srgbClr val="000000">
                      <a:alpha val="43137"/>
                    </a:srgbClr>
                  </a:outerShdw>
                </a:effectLst>
                <a:latin typeface="+mj-ea"/>
              </a:rPr>
              <a:t>美国的长期护理保险产品</a:t>
            </a:r>
            <a:endParaRPr lang="en-US" altLang="zh-CN" sz="3800" b="1" dirty="0" smtClean="0">
              <a:solidFill>
                <a:srgbClr val="00B0F0"/>
              </a:solidFill>
              <a:effectLst>
                <a:outerShdw blurRad="38100" dist="38100" dir="2700000" algn="tl">
                  <a:srgbClr val="000000">
                    <a:alpha val="43137"/>
                  </a:srgbClr>
                </a:outerShdw>
              </a:effectLst>
              <a:latin typeface="+mj-ea"/>
            </a:endParaRPr>
          </a:p>
        </p:txBody>
      </p:sp>
      <p:sp>
        <p:nvSpPr>
          <p:cNvPr id="10243"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承保方式</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独立签发或与终身寿险二合一</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对个人或团体承保</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承保期间：按投保时的年龄及其实际需要分为</a:t>
            </a:r>
            <a:r>
              <a:rPr lang="en-US" altLang="zh-CN" sz="2600" b="1" smtClean="0">
                <a:latin typeface="华文新魏" pitchFamily="2" charset="-122"/>
                <a:ea typeface="华文新魏" pitchFamily="2" charset="-122"/>
              </a:rPr>
              <a:t>40~79</a:t>
            </a:r>
            <a:r>
              <a:rPr lang="zh-CN" altLang="en-US" sz="2600" b="1" smtClean="0">
                <a:latin typeface="华文新魏" pitchFamily="2" charset="-122"/>
                <a:ea typeface="华文新魏" pitchFamily="2" charset="-122"/>
              </a:rPr>
              <a:t>岁、</a:t>
            </a:r>
            <a:r>
              <a:rPr lang="en-US" altLang="zh-CN" sz="2600" b="1" smtClean="0">
                <a:latin typeface="华文新魏" pitchFamily="2" charset="-122"/>
                <a:ea typeface="华文新魏" pitchFamily="2" charset="-122"/>
              </a:rPr>
              <a:t>50~84</a:t>
            </a:r>
            <a:r>
              <a:rPr lang="zh-CN" altLang="en-US" sz="2600" b="1" smtClean="0">
                <a:latin typeface="华文新魏" pitchFamily="2" charset="-122"/>
                <a:ea typeface="华文新魏" pitchFamily="2" charset="-122"/>
              </a:rPr>
              <a:t>岁、</a:t>
            </a:r>
            <a:r>
              <a:rPr lang="en-US" altLang="zh-CN" sz="2600" b="1" smtClean="0">
                <a:latin typeface="华文新魏" pitchFamily="2" charset="-122"/>
                <a:ea typeface="华文新魏" pitchFamily="2" charset="-122"/>
              </a:rPr>
              <a:t>55~79</a:t>
            </a:r>
            <a:r>
              <a:rPr lang="zh-CN" altLang="en-US" sz="2600" b="1" smtClean="0">
                <a:latin typeface="华文新魏" pitchFamily="2" charset="-122"/>
                <a:ea typeface="华文新魏" pitchFamily="2" charset="-122"/>
              </a:rPr>
              <a:t>岁等年龄段</a:t>
            </a:r>
            <a:endParaRPr lang="en-US" altLang="zh-CN" sz="2600" b="1" smtClean="0">
              <a:latin typeface="华文新魏" pitchFamily="2" charset="-122"/>
              <a:ea typeface="华文新魏" pitchFamily="2" charset="-122"/>
            </a:endParaRPr>
          </a:p>
          <a:p>
            <a:pPr marL="361950" indent="-304800" algn="just" eaLnBrk="1" hangingPunct="1">
              <a:buSzTx/>
              <a:buFont typeface="Wingdings" pitchFamily="2" charset="2"/>
              <a:buChar char="l"/>
            </a:pPr>
            <a:endParaRPr kumimoji="1" lang="en-US" altLang="zh-CN" sz="2000" b="1" smtClean="0">
              <a:solidFill>
                <a:srgbClr val="000000"/>
              </a:solidFill>
              <a:latin typeface="华文新魏" pitchFamily="2" charset="-122"/>
              <a:ea typeface="华文新魏" pitchFamily="2" charset="-122"/>
              <a:cs typeface="Times New Roman" pitchFamily="18" charset="0"/>
            </a:endParaRPr>
          </a:p>
        </p:txBody>
      </p:sp>
      <p:sp>
        <p:nvSpPr>
          <p:cNvPr id="10244"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C0D1BE04-6F85-4506-B75C-753247D68CDA}"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0247"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rmAutofit/>
          </a:bodyPr>
          <a:lstStyle/>
          <a:p>
            <a:pPr marL="361950" indent="-304800" algn="l" eaLnBrk="1" hangingPunct="1">
              <a:defRPr/>
            </a:pPr>
            <a:r>
              <a:rPr lang="zh-CN" altLang="en-US" sz="3800" b="1" dirty="0" smtClean="0">
                <a:solidFill>
                  <a:srgbClr val="00B0F0"/>
                </a:solidFill>
                <a:effectLst>
                  <a:outerShdw blurRad="38100" dist="38100" dir="2700000" algn="tl">
                    <a:srgbClr val="000000">
                      <a:alpha val="43137"/>
                    </a:srgbClr>
                  </a:outerShdw>
                </a:effectLst>
                <a:latin typeface="+mj-ea"/>
              </a:rPr>
              <a:t>美国的长期护理保险产品</a:t>
            </a:r>
            <a:endParaRPr lang="en-US" altLang="zh-CN" sz="3800" b="1" dirty="0" smtClean="0">
              <a:solidFill>
                <a:srgbClr val="00B0F0"/>
              </a:solidFill>
              <a:effectLst>
                <a:outerShdw blurRad="38100" dist="38100" dir="2700000" algn="tl">
                  <a:srgbClr val="000000">
                    <a:alpha val="43137"/>
                  </a:srgbClr>
                </a:outerShdw>
              </a:effectLst>
              <a:latin typeface="+mj-ea"/>
            </a:endParaRPr>
          </a:p>
        </p:txBody>
      </p:sp>
      <p:sp>
        <p:nvSpPr>
          <p:cNvPr id="11267"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保险保障范围</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专业护理</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中级护理</a:t>
            </a:r>
            <a:endParaRPr lang="en-US" altLang="zh-CN" sz="26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日常护理</a:t>
            </a:r>
            <a:endParaRPr kumimoji="1" lang="en-US" altLang="zh-CN" sz="2000" b="1" smtClean="0">
              <a:solidFill>
                <a:srgbClr val="000000"/>
              </a:solidFill>
              <a:latin typeface="华文新魏" pitchFamily="2" charset="-122"/>
              <a:ea typeface="华文新魏" pitchFamily="2" charset="-122"/>
              <a:cs typeface="Times New Roman" pitchFamily="18" charset="0"/>
            </a:endParaRPr>
          </a:p>
          <a:p>
            <a:pPr marL="762000" lvl="1" indent="-304800" algn="just" eaLnBrk="1" hangingPunct="1">
              <a:buSzTx/>
              <a:buFont typeface="Wingdings" pitchFamily="2" charset="2"/>
              <a:buChar char="l"/>
            </a:pPr>
            <a:r>
              <a:rPr lang="zh-CN" altLang="en-US" sz="2400" b="1" smtClean="0">
                <a:latin typeface="华文新魏" pitchFamily="2" charset="-122"/>
                <a:ea typeface="华文新魏" pitchFamily="2" charset="-122"/>
              </a:rPr>
              <a:t>不限于医院或疗养院内，还包括在社区、家庭进行的护理</a:t>
            </a:r>
            <a:endParaRPr lang="en-US" altLang="zh-CN" sz="2600" b="1" smtClean="0">
              <a:latin typeface="华文新魏" pitchFamily="2" charset="-122"/>
              <a:ea typeface="华文新魏" pitchFamily="2" charset="-122"/>
            </a:endParaRPr>
          </a:p>
        </p:txBody>
      </p:sp>
      <p:sp>
        <p:nvSpPr>
          <p:cNvPr id="11268"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EA25B2C8-A53D-485E-BB03-2969590A3560}"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1271"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571500"/>
            <a:ext cx="9144000" cy="982663"/>
          </a:xfrm>
        </p:spPr>
        <p:txBody>
          <a:bodyPr rtlCol="0">
            <a:normAutofit/>
          </a:bodyPr>
          <a:lstStyle/>
          <a:p>
            <a:pPr marL="361950" indent="-304800" algn="l" eaLnBrk="1" hangingPunct="1">
              <a:defRPr/>
            </a:pPr>
            <a:r>
              <a:rPr lang="zh-CN" altLang="en-US" sz="3800" b="1" dirty="0" smtClean="0">
                <a:solidFill>
                  <a:srgbClr val="00B0F0"/>
                </a:solidFill>
                <a:effectLst>
                  <a:outerShdw blurRad="38100" dist="38100" dir="2700000" algn="tl">
                    <a:srgbClr val="000000">
                      <a:alpha val="43137"/>
                    </a:srgbClr>
                  </a:outerShdw>
                </a:effectLst>
                <a:latin typeface="+mj-ea"/>
              </a:rPr>
              <a:t>美国的长期护理保险产品</a:t>
            </a:r>
            <a:endParaRPr lang="en-US" altLang="zh-CN" sz="3800" b="1" dirty="0" smtClean="0">
              <a:solidFill>
                <a:srgbClr val="00B0F0"/>
              </a:solidFill>
              <a:effectLst>
                <a:outerShdw blurRad="38100" dist="38100" dir="2700000" algn="tl">
                  <a:srgbClr val="000000">
                    <a:alpha val="43137"/>
                  </a:srgbClr>
                </a:outerShdw>
              </a:effectLst>
              <a:latin typeface="+mj-ea"/>
            </a:endParaRPr>
          </a:p>
        </p:txBody>
      </p:sp>
      <p:sp>
        <p:nvSpPr>
          <p:cNvPr id="12291" name="Rectangle 3"/>
          <p:cNvSpPr>
            <a:spLocks noGrp="1" noChangeArrowheads="1"/>
          </p:cNvSpPr>
          <p:nvPr>
            <p:ph type="body" idx="4294967295"/>
          </p:nvPr>
        </p:nvSpPr>
        <p:spPr>
          <a:xfrm>
            <a:off x="611188" y="1714500"/>
            <a:ext cx="7921625" cy="4357688"/>
          </a:xfrm>
        </p:spPr>
        <p:txBody>
          <a:bodyPr/>
          <a:lstStyle/>
          <a:p>
            <a:pPr marL="361950" indent="-304800" algn="just" eaLnBrk="1" hangingPunct="1">
              <a:buSzTx/>
              <a:buFont typeface="Wingdings" pitchFamily="2" charset="2"/>
              <a:buChar char="l"/>
            </a:pPr>
            <a:r>
              <a:rPr lang="zh-CN" altLang="en-US" sz="2800" b="1" smtClean="0">
                <a:latin typeface="华文新魏" pitchFamily="2" charset="-122"/>
                <a:ea typeface="华文新魏" pitchFamily="2" charset="-122"/>
              </a:rPr>
              <a:t>保险金给付</a:t>
            </a:r>
            <a:endParaRPr lang="en-US" altLang="zh-CN" sz="2800"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现金给付</a:t>
            </a:r>
            <a:endParaRPr lang="en-US" altLang="zh-CN" sz="2600"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按天支付的津贴形式</a:t>
            </a:r>
            <a:endParaRPr lang="en-US" altLang="zh-CN" b="1" smtClean="0">
              <a:latin typeface="华文新魏" pitchFamily="2" charset="-122"/>
              <a:ea typeface="华文新魏" pitchFamily="2" charset="-122"/>
            </a:endParaRPr>
          </a:p>
          <a:p>
            <a:pPr marL="1162050" lvl="2" indent="-304800" algn="just" eaLnBrk="1" hangingPunct="1">
              <a:buSzTx/>
              <a:buFont typeface="Wingdings" pitchFamily="2" charset="2"/>
              <a:buChar char="l"/>
            </a:pPr>
            <a:r>
              <a:rPr lang="zh-CN" altLang="en-US" b="1" smtClean="0">
                <a:latin typeface="华文新魏" pitchFamily="2" charset="-122"/>
                <a:ea typeface="华文新魏" pitchFamily="2" charset="-122"/>
              </a:rPr>
              <a:t>每月给付的固定保额方式</a:t>
            </a:r>
            <a:endParaRPr lang="en-US" altLang="zh-CN" b="1" smtClean="0">
              <a:latin typeface="华文新魏" pitchFamily="2" charset="-122"/>
              <a:ea typeface="华文新魏" pitchFamily="2" charset="-122"/>
            </a:endParaRPr>
          </a:p>
          <a:p>
            <a:pPr marL="762000" lvl="1" indent="-304800" algn="just" eaLnBrk="1" hangingPunct="1">
              <a:buSzTx/>
              <a:buFont typeface="Wingdings" pitchFamily="2" charset="2"/>
              <a:buChar char="l"/>
            </a:pPr>
            <a:r>
              <a:rPr lang="zh-CN" altLang="en-US" sz="2600" b="1" smtClean="0">
                <a:latin typeface="华文新魏" pitchFamily="2" charset="-122"/>
                <a:ea typeface="华文新魏" pitchFamily="2" charset="-122"/>
              </a:rPr>
              <a:t>实物给付</a:t>
            </a:r>
            <a:endParaRPr lang="en-US" altLang="zh-CN" sz="2600" b="1" smtClean="0">
              <a:latin typeface="华文新魏" pitchFamily="2" charset="-122"/>
              <a:ea typeface="华文新魏" pitchFamily="2" charset="-122"/>
            </a:endParaRPr>
          </a:p>
        </p:txBody>
      </p:sp>
      <p:sp>
        <p:nvSpPr>
          <p:cNvPr id="12292"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endParaRPr lang="zh-CN" altLang="en-US">
              <a:latin typeface="Cambria" pitchFamily="18" charset="0"/>
              <a:ea typeface="华文楷体" pitchFamily="2" charset="-122"/>
            </a:endParaRPr>
          </a:p>
        </p:txBody>
      </p:sp>
      <p:sp>
        <p:nvSpPr>
          <p:cNvPr id="5" name="日期占位符 4"/>
          <p:cNvSpPr>
            <a:spLocks noGrp="1"/>
          </p:cNvSpPr>
          <p:nvPr>
            <p:ph type="dt" sz="quarter" idx="10"/>
          </p:nvPr>
        </p:nvSpPr>
        <p:spPr/>
        <p:txBody>
          <a:bodyPr/>
          <a:lstStyle/>
          <a:p>
            <a:pPr>
              <a:defRPr/>
            </a:pPr>
            <a:fld id="{87FB5449-732C-4F2E-8CE8-F373D4D26BA2}" type="datetime1">
              <a:rPr lang="zh-CN" altLang="en-US"/>
              <a:pPr>
                <a:defRPr/>
              </a:pPr>
              <a:t>2012/7/6</a:t>
            </a:fld>
            <a:endParaRPr lang="zh-CN" altLang="en-US"/>
          </a:p>
        </p:txBody>
      </p:sp>
      <p:sp>
        <p:nvSpPr>
          <p:cNvPr id="7" name="页脚占位符 6"/>
          <p:cNvSpPr>
            <a:spLocks noGrp="1"/>
          </p:cNvSpPr>
          <p:nvPr>
            <p:ph type="ftr" sz="quarter" idx="11"/>
          </p:nvPr>
        </p:nvSpPr>
        <p:spPr/>
        <p:txBody>
          <a:bodyPr/>
          <a:lstStyle/>
          <a:p>
            <a:pPr>
              <a:defRPr/>
            </a:pPr>
            <a:r>
              <a:rPr lang="zh-CN" altLang="en-US"/>
              <a:t>长期护理保险产品设计浅析</a:t>
            </a:r>
          </a:p>
        </p:txBody>
      </p:sp>
      <p:pic>
        <p:nvPicPr>
          <p:cNvPr id="12295" name="Picture 9"/>
          <p:cNvPicPr>
            <a:picLocks noChangeAspect="1" noChangeArrowheads="1"/>
          </p:cNvPicPr>
          <p:nvPr/>
        </p:nvPicPr>
        <p:blipFill>
          <a:blip r:embed="rId2"/>
          <a:srcRect/>
          <a:stretch>
            <a:fillRect/>
          </a:stretch>
        </p:blipFill>
        <p:spPr bwMode="auto">
          <a:xfrm>
            <a:off x="7929563" y="76200"/>
            <a:ext cx="1130300" cy="1066800"/>
          </a:xfrm>
          <a:prstGeom prst="rect">
            <a:avLst/>
          </a:prstGeom>
          <a:noFill/>
          <a:ln w="9525">
            <a:noFill/>
            <a:miter lim="800000"/>
            <a:headEnd/>
            <a:tailEnd/>
          </a:ln>
        </p:spPr>
      </p:pic>
      <p:sp>
        <p:nvSpPr>
          <p:cNvPr id="9" name="矩形 8"/>
          <p:cNvSpPr/>
          <p:nvPr/>
        </p:nvSpPr>
        <p:spPr>
          <a:xfrm>
            <a:off x="0" y="0"/>
            <a:ext cx="4857752" cy="500042"/>
          </a:xfrm>
          <a:prstGeom prst="rect">
            <a:avLst/>
          </a:prstGeom>
          <a:effectLst>
            <a:innerShdw blurRad="63500" dist="50800" dir="135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400" b="1" dirty="0">
                <a:solidFill>
                  <a:schemeClr val="bg1"/>
                </a:solidFill>
                <a:latin typeface="华文行楷" pitchFamily="2" charset="-122"/>
                <a:ea typeface="华文行楷" pitchFamily="2" charset="-122"/>
              </a:rPr>
              <a:t>美日德三国长期护理保险产品简介</a:t>
            </a:r>
            <a:endParaRPr lang="zh-CN" altLang="en-US" sz="2200" dirty="0">
              <a:solidFill>
                <a:schemeClr val="bg1"/>
              </a:solidFill>
              <a:latin typeface="华文行楷" pitchFamily="2" charset="-122"/>
              <a:ea typeface="华文行楷" pitchFamily="2" charset="-122"/>
            </a:endParaRPr>
          </a:p>
        </p:txBody>
      </p:sp>
    </p:spTree>
  </p:cSld>
  <p:clrMapOvr>
    <a:masterClrMapping/>
  </p:clrMapOvr>
  <p:transition spd="med">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928</TotalTime>
  <Words>1328</Words>
  <Application>Microsoft Office PowerPoint</Application>
  <PresentationFormat>全屏显示(4:3)</PresentationFormat>
  <Paragraphs>194</Paragraphs>
  <Slides>24</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24</vt:i4>
      </vt:variant>
    </vt:vector>
  </HeadingPairs>
  <TitlesOfParts>
    <vt:vector size="40" baseType="lpstr">
      <vt:lpstr>Arial</vt:lpstr>
      <vt:lpstr>宋体</vt:lpstr>
      <vt:lpstr>Maiandra GD</vt:lpstr>
      <vt:lpstr>隶书</vt:lpstr>
      <vt:lpstr>Cambria</vt:lpstr>
      <vt:lpstr>华文楷体</vt:lpstr>
      <vt:lpstr>Wingdings 2</vt:lpstr>
      <vt:lpstr>Calibri</vt:lpstr>
      <vt:lpstr>Arial Unicode MS</vt:lpstr>
      <vt:lpstr>华文行楷</vt:lpstr>
      <vt:lpstr>华文新魏</vt:lpstr>
      <vt:lpstr>Times New Roman</vt:lpstr>
      <vt:lpstr>楷体_GB2312</vt:lpstr>
      <vt:lpstr>Wingdings</vt:lpstr>
      <vt:lpstr>DLF-32769-4-970813479+ZHcHFa-29</vt:lpstr>
      <vt:lpstr>龙腾四海</vt:lpstr>
      <vt:lpstr>长期护理保险产品设计浅析 ——对美日德长期护理保险产品的借鉴</vt:lpstr>
      <vt:lpstr>报告大纲</vt:lpstr>
      <vt:lpstr>1. 研究动机</vt:lpstr>
      <vt:lpstr>2. 研究现状</vt:lpstr>
      <vt:lpstr>3、研究内容</vt:lpstr>
      <vt:lpstr>美日德三国长期护理保险产品简介</vt:lpstr>
      <vt:lpstr>美国的长期护理保险产品</vt:lpstr>
      <vt:lpstr>美国的长期护理保险产品</vt:lpstr>
      <vt:lpstr>美国的长期护理保险产品</vt:lpstr>
      <vt:lpstr>美国的长期护理保险产品</vt:lpstr>
      <vt:lpstr>日本的长期护理保险产品</vt:lpstr>
      <vt:lpstr>日本的长期护理保险产品</vt:lpstr>
      <vt:lpstr>德国的长期护理保险产品</vt:lpstr>
      <vt:lpstr>德国的长期护理保险产品</vt:lpstr>
      <vt:lpstr>德国的长期护理保险产品</vt:lpstr>
      <vt:lpstr>我国长期护理保险产品的设计</vt:lpstr>
      <vt:lpstr>现有长期护理保险产品评述</vt:lpstr>
      <vt:lpstr>幻灯片 18</vt:lpstr>
      <vt:lpstr>幻灯片 19</vt:lpstr>
      <vt:lpstr>长期护理保险产品设计建议</vt:lpstr>
      <vt:lpstr>长期护理保险产品设计建议</vt:lpstr>
      <vt:lpstr>长期护理保险产品设计建议</vt:lpstr>
      <vt:lpstr>长期护理保险产品设计建议</vt:lpstr>
      <vt:lpstr>幻灯片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on Efficiency of Risk Classification in Insurance Markets</dc:title>
  <dc:creator>Administrator</dc:creator>
  <cp:lastModifiedBy>Administrator</cp:lastModifiedBy>
  <cp:revision>130</cp:revision>
  <dcterms:created xsi:type="dcterms:W3CDTF">2011-06-18T00:35:25Z</dcterms:created>
  <dcterms:modified xsi:type="dcterms:W3CDTF">2012-07-06T00:29:43Z</dcterms:modified>
</cp:coreProperties>
</file>