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6" r:id="rId1"/>
  </p:sldMasterIdLst>
  <p:notesMasterIdLst>
    <p:notesMasterId r:id="rId33"/>
  </p:notesMasterIdLst>
  <p:sldIdLst>
    <p:sldId id="262" r:id="rId2"/>
    <p:sldId id="263" r:id="rId3"/>
    <p:sldId id="257" r:id="rId4"/>
    <p:sldId id="271" r:id="rId5"/>
    <p:sldId id="284" r:id="rId6"/>
    <p:sldId id="272" r:id="rId7"/>
    <p:sldId id="273" r:id="rId8"/>
    <p:sldId id="285" r:id="rId9"/>
    <p:sldId id="274" r:id="rId10"/>
    <p:sldId id="275" r:id="rId11"/>
    <p:sldId id="276" r:id="rId12"/>
    <p:sldId id="277" r:id="rId13"/>
    <p:sldId id="278" r:id="rId14"/>
    <p:sldId id="279" r:id="rId15"/>
    <p:sldId id="280" r:id="rId16"/>
    <p:sldId id="281" r:id="rId17"/>
    <p:sldId id="282" r:id="rId18"/>
    <p:sldId id="283" r:id="rId19"/>
    <p:sldId id="286" r:id="rId20"/>
    <p:sldId id="287" r:id="rId21"/>
    <p:sldId id="288" r:id="rId22"/>
    <p:sldId id="289" r:id="rId23"/>
    <p:sldId id="290" r:id="rId24"/>
    <p:sldId id="291" r:id="rId25"/>
    <p:sldId id="292" r:id="rId26"/>
    <p:sldId id="293" r:id="rId27"/>
    <p:sldId id="294" r:id="rId28"/>
    <p:sldId id="295" r:id="rId29"/>
    <p:sldId id="296" r:id="rId30"/>
    <p:sldId id="298" r:id="rId31"/>
    <p:sldId id="270" r:id="rId3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imes New Roman" pitchFamily="18" charset="0"/>
        <a:ea typeface="宋体" charset="-122"/>
        <a:cs typeface="+mn-cs"/>
      </a:defRPr>
    </a:lvl1pPr>
    <a:lvl2pPr marL="457200" algn="l" rtl="0" fontAlgn="base">
      <a:spcBef>
        <a:spcPct val="0"/>
      </a:spcBef>
      <a:spcAft>
        <a:spcPct val="0"/>
      </a:spcAft>
      <a:defRPr kern="1200">
        <a:solidFill>
          <a:schemeClr val="tx1"/>
        </a:solidFill>
        <a:latin typeface="Times New Roman" pitchFamily="18" charset="0"/>
        <a:ea typeface="宋体" charset="-122"/>
        <a:cs typeface="+mn-cs"/>
      </a:defRPr>
    </a:lvl2pPr>
    <a:lvl3pPr marL="914400" algn="l" rtl="0" fontAlgn="base">
      <a:spcBef>
        <a:spcPct val="0"/>
      </a:spcBef>
      <a:spcAft>
        <a:spcPct val="0"/>
      </a:spcAft>
      <a:defRPr kern="1200">
        <a:solidFill>
          <a:schemeClr val="tx1"/>
        </a:solidFill>
        <a:latin typeface="Times New Roman" pitchFamily="18" charset="0"/>
        <a:ea typeface="宋体" charset="-122"/>
        <a:cs typeface="+mn-cs"/>
      </a:defRPr>
    </a:lvl3pPr>
    <a:lvl4pPr marL="1371600" algn="l" rtl="0" fontAlgn="base">
      <a:spcBef>
        <a:spcPct val="0"/>
      </a:spcBef>
      <a:spcAft>
        <a:spcPct val="0"/>
      </a:spcAft>
      <a:defRPr kern="1200">
        <a:solidFill>
          <a:schemeClr val="tx1"/>
        </a:solidFill>
        <a:latin typeface="Times New Roman" pitchFamily="18" charset="0"/>
        <a:ea typeface="宋体" charset="-122"/>
        <a:cs typeface="+mn-cs"/>
      </a:defRPr>
    </a:lvl4pPr>
    <a:lvl5pPr marL="1828800" algn="l" rtl="0" fontAlgn="base">
      <a:spcBef>
        <a:spcPct val="0"/>
      </a:spcBef>
      <a:spcAft>
        <a:spcPct val="0"/>
      </a:spcAft>
      <a:defRPr kern="1200">
        <a:solidFill>
          <a:schemeClr val="tx1"/>
        </a:solidFill>
        <a:latin typeface="Times New Roman" pitchFamily="18" charset="0"/>
        <a:ea typeface="宋体" charset="-122"/>
        <a:cs typeface="+mn-cs"/>
      </a:defRPr>
    </a:lvl5pPr>
    <a:lvl6pPr marL="2286000" algn="l" defTabSz="914400" rtl="0" eaLnBrk="1" latinLnBrk="0" hangingPunct="1">
      <a:defRPr kern="1200">
        <a:solidFill>
          <a:schemeClr val="tx1"/>
        </a:solidFill>
        <a:latin typeface="Times New Roman" pitchFamily="18" charset="0"/>
        <a:ea typeface="宋体" charset="-122"/>
        <a:cs typeface="+mn-cs"/>
      </a:defRPr>
    </a:lvl6pPr>
    <a:lvl7pPr marL="2743200" algn="l" defTabSz="914400" rtl="0" eaLnBrk="1" latinLnBrk="0" hangingPunct="1">
      <a:defRPr kern="1200">
        <a:solidFill>
          <a:schemeClr val="tx1"/>
        </a:solidFill>
        <a:latin typeface="Times New Roman" pitchFamily="18" charset="0"/>
        <a:ea typeface="宋体" charset="-122"/>
        <a:cs typeface="+mn-cs"/>
      </a:defRPr>
    </a:lvl7pPr>
    <a:lvl8pPr marL="3200400" algn="l" defTabSz="914400" rtl="0" eaLnBrk="1" latinLnBrk="0" hangingPunct="1">
      <a:defRPr kern="1200">
        <a:solidFill>
          <a:schemeClr val="tx1"/>
        </a:solidFill>
        <a:latin typeface="Times New Roman" pitchFamily="18" charset="0"/>
        <a:ea typeface="宋体" charset="-122"/>
        <a:cs typeface="+mn-cs"/>
      </a:defRPr>
    </a:lvl8pPr>
    <a:lvl9pPr marL="3657600" algn="l" defTabSz="914400" rtl="0" eaLnBrk="1" latinLnBrk="0" hangingPunct="1">
      <a:defRPr kern="1200">
        <a:solidFill>
          <a:schemeClr val="tx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C2FFA5D-87B4-456A-9821-1D502468CF0F}" styleName="主题样式 1 - 强调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1297" autoAdjust="0"/>
    <p:restoredTop sz="99647" autoAdjust="0"/>
  </p:normalViewPr>
  <p:slideViewPr>
    <p:cSldViewPr snapToGrid="0">
      <p:cViewPr varScale="1">
        <p:scale>
          <a:sx n="70" d="100"/>
          <a:sy n="70" d="100"/>
        </p:scale>
        <p:origin x="-648" y="-10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eaLnBrk="0" hangingPunct="0">
              <a:defRPr sz="1200">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eaLnBrk="0" hangingPunct="0">
              <a:defRPr sz="1200" smtClean="0">
                <a:ea typeface="+mn-ea"/>
              </a:defRPr>
            </a:lvl1pPr>
          </a:lstStyle>
          <a:p>
            <a:pPr>
              <a:defRPr/>
            </a:pPr>
            <a:fld id="{F64FF660-8945-4174-8C20-DC84EF7886AC}" type="datetimeFigureOut">
              <a:rPr lang="zh-CN" altLang="en-US"/>
              <a:pPr>
                <a:defRPr/>
              </a:pPr>
              <a:t>2012/7/21</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0" hangingPunct="0">
              <a:defRPr sz="1200">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0" hangingPunct="0">
              <a:defRPr sz="1200" smtClean="0">
                <a:ea typeface="+mn-ea"/>
              </a:defRPr>
            </a:lvl1pPr>
          </a:lstStyle>
          <a:p>
            <a:pPr>
              <a:defRPr/>
            </a:pPr>
            <a:fld id="{9A72AFAD-0203-4CD1-86AA-D77434BA2E5A}"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bwMode="gray">
      <p:bgPr>
        <a:solidFill>
          <a:schemeClr val="bg1"/>
        </a:solidFill>
        <a:effectLst/>
      </p:bgPr>
    </p:bg>
    <p:spTree>
      <p:nvGrpSpPr>
        <p:cNvPr id="1" name=""/>
        <p:cNvGrpSpPr/>
        <p:nvPr/>
      </p:nvGrpSpPr>
      <p:grpSpPr>
        <a:xfrm>
          <a:off x="0" y="0"/>
          <a:ext cx="0" cy="0"/>
          <a:chOff x="0" y="0"/>
          <a:chExt cx="0" cy="0"/>
        </a:xfrm>
      </p:grpSpPr>
      <p:grpSp>
        <p:nvGrpSpPr>
          <p:cNvPr id="2" name="Group 173"/>
          <p:cNvGrpSpPr>
            <a:grpSpLocks/>
          </p:cNvGrpSpPr>
          <p:nvPr/>
        </p:nvGrpSpPr>
        <p:grpSpPr bwMode="auto">
          <a:xfrm>
            <a:off x="0" y="0"/>
            <a:ext cx="9158288" cy="6527800"/>
            <a:chOff x="0" y="0"/>
            <a:chExt cx="5769" cy="4112"/>
          </a:xfrm>
        </p:grpSpPr>
        <p:sp>
          <p:nvSpPr>
            <p:cNvPr id="3" name="Arc 164"/>
            <p:cNvSpPr>
              <a:spLocks/>
            </p:cNvSpPr>
            <p:nvPr userDrawn="1"/>
          </p:nvSpPr>
          <p:spPr bwMode="gray">
            <a:xfrm flipV="1">
              <a:off x="0" y="1816"/>
              <a:ext cx="5769" cy="2296"/>
            </a:xfrm>
            <a:custGeom>
              <a:avLst/>
              <a:gdLst>
                <a:gd name="G0" fmla="+- 0 0 0"/>
                <a:gd name="G1" fmla="+- 21600 0 0"/>
                <a:gd name="G2" fmla="+- 21600 0 0"/>
                <a:gd name="T0" fmla="*/ 0 w 17899"/>
                <a:gd name="T1" fmla="*/ 0 h 21600"/>
                <a:gd name="T2" fmla="*/ 17899 w 17899"/>
                <a:gd name="T3" fmla="*/ 9510 h 21600"/>
                <a:gd name="T4" fmla="*/ 0 w 17899"/>
                <a:gd name="T5" fmla="*/ 21600 h 21600"/>
              </a:gdLst>
              <a:ahLst/>
              <a:cxnLst>
                <a:cxn ang="0">
                  <a:pos x="T0" y="T1"/>
                </a:cxn>
                <a:cxn ang="0">
                  <a:pos x="T2" y="T3"/>
                </a:cxn>
                <a:cxn ang="0">
                  <a:pos x="T4" y="T5"/>
                </a:cxn>
              </a:cxnLst>
              <a:rect l="0" t="0" r="r" b="b"/>
              <a:pathLst>
                <a:path w="17899" h="21600" fill="none" extrusionOk="0">
                  <a:moveTo>
                    <a:pt x="-1" y="0"/>
                  </a:moveTo>
                  <a:cubicBezTo>
                    <a:pt x="7175" y="0"/>
                    <a:pt x="13882" y="3563"/>
                    <a:pt x="17899" y="9509"/>
                  </a:cubicBezTo>
                </a:path>
                <a:path w="17899" h="21600" stroke="0" extrusionOk="0">
                  <a:moveTo>
                    <a:pt x="-1" y="0"/>
                  </a:moveTo>
                  <a:cubicBezTo>
                    <a:pt x="7175" y="0"/>
                    <a:pt x="13882" y="3563"/>
                    <a:pt x="17899" y="9509"/>
                  </a:cubicBezTo>
                  <a:lnTo>
                    <a:pt x="0" y="21600"/>
                  </a:lnTo>
                  <a:close/>
                </a:path>
              </a:pathLst>
            </a:custGeom>
            <a:solidFill>
              <a:schemeClr val="hlink"/>
            </a:solidFill>
            <a:ln>
              <a:noFill/>
            </a:ln>
            <a:effectLst/>
            <a:extLst>
              <a:ext uri="{91240B29-F687-4F45-9708-019B960494DF}"/>
              <a:ext uri="{AF507438-7753-43E0-B8FC-AC1667EBCBE1}"/>
            </a:extLst>
          </p:spPr>
          <p:txBody>
            <a:bodyPr wrap="none" anchor="ctr"/>
            <a:lstStyle/>
            <a:p>
              <a:pPr eaLnBrk="0" hangingPunct="0">
                <a:defRPr/>
              </a:pPr>
              <a:endParaRPr lang="zh-CN" altLang="en-US">
                <a:ea typeface="+mn-ea"/>
              </a:endParaRPr>
            </a:p>
          </p:txBody>
        </p:sp>
        <p:sp>
          <p:nvSpPr>
            <p:cNvPr id="4" name="Rectangle 165"/>
            <p:cNvSpPr>
              <a:spLocks noChangeArrowheads="1"/>
            </p:cNvSpPr>
            <p:nvPr userDrawn="1"/>
          </p:nvSpPr>
          <p:spPr bwMode="gray">
            <a:xfrm>
              <a:off x="0" y="0"/>
              <a:ext cx="5760" cy="3112"/>
            </a:xfrm>
            <a:prstGeom prst="rect">
              <a:avLst/>
            </a:prstGeom>
            <a:solidFill>
              <a:schemeClr val="hlink"/>
            </a:solidFill>
            <a:ln>
              <a:noFill/>
            </a:ln>
            <a:effectLst/>
            <a:extLst>
              <a:ext uri="{91240B29-F687-4F45-9708-019B960494DF}"/>
              <a:ext uri="{AF507438-7753-43E0-B8FC-AC1667EBCBE1}"/>
            </a:extLst>
          </p:spPr>
          <p:txBody>
            <a:bodyPr wrap="none" anchor="ctr"/>
            <a:lstStyle/>
            <a:p>
              <a:pPr eaLnBrk="0" hangingPunct="0">
                <a:defRPr/>
              </a:pPr>
              <a:endParaRPr lang="zh-CN" altLang="en-US">
                <a:ea typeface="+mn-ea"/>
              </a:endParaRPr>
            </a:p>
          </p:txBody>
        </p:sp>
      </p:grpSp>
      <p:pic>
        <p:nvPicPr>
          <p:cNvPr id="5" name="Picture 191" descr="wave3"/>
          <p:cNvPicPr>
            <a:picLocks noChangeAspect="1" noChangeArrowheads="1"/>
          </p:cNvPicPr>
          <p:nvPr userDrawn="1"/>
        </p:nvPicPr>
        <p:blipFill>
          <a:blip r:embed="rId2"/>
          <a:srcRect/>
          <a:stretch>
            <a:fillRect/>
          </a:stretch>
        </p:blipFill>
        <p:spPr bwMode="auto">
          <a:xfrm>
            <a:off x="0" y="690563"/>
            <a:ext cx="9144000" cy="3119437"/>
          </a:xfrm>
          <a:prstGeom prst="rect">
            <a:avLst/>
          </a:prstGeom>
          <a:noFill/>
          <a:ln w="9525">
            <a:noFill/>
            <a:miter lim="800000"/>
            <a:headEnd/>
            <a:tailEnd/>
          </a:ln>
        </p:spPr>
      </p:pic>
      <p:sp>
        <p:nvSpPr>
          <p:cNvPr id="6" name="Freeform 106"/>
          <p:cNvSpPr>
            <a:spLocks/>
          </p:cNvSpPr>
          <p:nvPr/>
        </p:nvSpPr>
        <p:spPr bwMode="gray">
          <a:xfrm rot="1791974">
            <a:off x="3473450" y="2927350"/>
            <a:ext cx="1662113" cy="233363"/>
          </a:xfrm>
          <a:custGeom>
            <a:avLst/>
            <a:gdLst>
              <a:gd name="T0" fmla="*/ 987 w 1047"/>
              <a:gd name="T1" fmla="*/ 557 h 596"/>
              <a:gd name="T2" fmla="*/ 547 w 1047"/>
              <a:gd name="T3" fmla="*/ 205 h 596"/>
              <a:gd name="T4" fmla="*/ 27 w 1047"/>
              <a:gd name="T5" fmla="*/ 21 h 596"/>
              <a:gd name="T6" fmla="*/ 387 w 1047"/>
              <a:gd name="T7" fmla="*/ 77 h 596"/>
              <a:gd name="T8" fmla="*/ 675 w 1047"/>
              <a:gd name="T9" fmla="*/ 197 h 596"/>
              <a:gd name="T10" fmla="*/ 907 w 1047"/>
              <a:gd name="T11" fmla="*/ 437 h 596"/>
              <a:gd name="T12" fmla="*/ 987 w 1047"/>
              <a:gd name="T13" fmla="*/ 557 h 596"/>
            </a:gdLst>
            <a:ahLst/>
            <a:cxnLst>
              <a:cxn ang="0">
                <a:pos x="T0" y="T1"/>
              </a:cxn>
              <a:cxn ang="0">
                <a:pos x="T2" y="T3"/>
              </a:cxn>
              <a:cxn ang="0">
                <a:pos x="T4" y="T5"/>
              </a:cxn>
              <a:cxn ang="0">
                <a:pos x="T6" y="T7"/>
              </a:cxn>
              <a:cxn ang="0">
                <a:pos x="T8" y="T9"/>
              </a:cxn>
              <a:cxn ang="0">
                <a:pos x="T10" y="T11"/>
              </a:cxn>
              <a:cxn ang="0">
                <a:pos x="T12" y="T13"/>
              </a:cxn>
            </a:cxnLst>
            <a:rect l="0" t="0" r="r" b="b"/>
            <a:pathLst>
              <a:path w="1047" h="596">
                <a:moveTo>
                  <a:pt x="987" y="557"/>
                </a:moveTo>
                <a:cubicBezTo>
                  <a:pt x="927" y="518"/>
                  <a:pt x="707" y="294"/>
                  <a:pt x="547" y="205"/>
                </a:cubicBezTo>
                <a:cubicBezTo>
                  <a:pt x="387" y="116"/>
                  <a:pt x="54" y="42"/>
                  <a:pt x="27" y="21"/>
                </a:cubicBezTo>
                <a:cubicBezTo>
                  <a:pt x="0" y="0"/>
                  <a:pt x="279" y="48"/>
                  <a:pt x="387" y="77"/>
                </a:cubicBezTo>
                <a:cubicBezTo>
                  <a:pt x="495" y="106"/>
                  <a:pt x="588" y="137"/>
                  <a:pt x="675" y="197"/>
                </a:cubicBezTo>
                <a:cubicBezTo>
                  <a:pt x="762" y="257"/>
                  <a:pt x="855" y="376"/>
                  <a:pt x="907" y="437"/>
                </a:cubicBezTo>
                <a:cubicBezTo>
                  <a:pt x="959" y="498"/>
                  <a:pt x="1047" y="596"/>
                  <a:pt x="987" y="557"/>
                </a:cubicBezTo>
                <a:close/>
              </a:path>
            </a:pathLst>
          </a:custGeom>
          <a:solidFill>
            <a:schemeClr val="bg2"/>
          </a:solidFill>
          <a:ln>
            <a:noFill/>
          </a:ln>
          <a:effectLst/>
          <a:extLst>
            <a:ext uri="{91240B29-F687-4F45-9708-019B960494DF}"/>
            <a:ext uri="{AF507438-7753-43E0-B8FC-AC1667EBCBE1}"/>
          </a:extLst>
        </p:spPr>
        <p:txBody>
          <a:bodyPr/>
          <a:lstStyle/>
          <a:p>
            <a:pPr eaLnBrk="0" hangingPunct="0">
              <a:defRPr/>
            </a:pPr>
            <a:endParaRPr lang="zh-CN" altLang="en-US">
              <a:ea typeface="+mn-ea"/>
            </a:endParaRPr>
          </a:p>
        </p:txBody>
      </p:sp>
      <p:grpSp>
        <p:nvGrpSpPr>
          <p:cNvPr id="7" name="Group 168"/>
          <p:cNvGrpSpPr>
            <a:grpSpLocks/>
          </p:cNvGrpSpPr>
          <p:nvPr/>
        </p:nvGrpSpPr>
        <p:grpSpPr bwMode="auto">
          <a:xfrm>
            <a:off x="1830388" y="1854200"/>
            <a:ext cx="1009650" cy="1009650"/>
            <a:chOff x="1153" y="1732"/>
            <a:chExt cx="636" cy="636"/>
          </a:xfrm>
        </p:grpSpPr>
        <p:sp>
          <p:nvSpPr>
            <p:cNvPr id="8" name="Oval 57"/>
            <p:cNvSpPr>
              <a:spLocks noChangeArrowheads="1"/>
            </p:cNvSpPr>
            <p:nvPr userDrawn="1"/>
          </p:nvSpPr>
          <p:spPr bwMode="gray">
            <a:xfrm>
              <a:off x="1153" y="1732"/>
              <a:ext cx="636" cy="636"/>
            </a:xfrm>
            <a:prstGeom prst="ellipse">
              <a:avLst/>
            </a:prstGeom>
            <a:solidFill>
              <a:schemeClr val="accent1"/>
            </a:solidFill>
            <a:ln>
              <a:noFill/>
            </a:ln>
            <a:effectLst/>
            <a:extLst>
              <a:ext uri="{91240B29-F687-4F45-9708-019B960494DF}"/>
              <a:ext uri="{AF507438-7753-43E0-B8FC-AC1667EBCBE1}"/>
            </a:extLst>
          </p:spPr>
          <p:txBody>
            <a:bodyPr wrap="none" anchor="ctr"/>
            <a:lstStyle/>
            <a:p>
              <a:pPr eaLnBrk="0" hangingPunct="0">
                <a:defRPr/>
              </a:pPr>
              <a:endParaRPr lang="zh-CN" altLang="en-US">
                <a:ea typeface="+mn-ea"/>
              </a:endParaRPr>
            </a:p>
          </p:txBody>
        </p:sp>
        <p:sp>
          <p:nvSpPr>
            <p:cNvPr id="9" name="Oval 58"/>
            <p:cNvSpPr>
              <a:spLocks noChangeArrowheads="1"/>
            </p:cNvSpPr>
            <p:nvPr userDrawn="1"/>
          </p:nvSpPr>
          <p:spPr bwMode="gray">
            <a:xfrm>
              <a:off x="1328" y="1937"/>
              <a:ext cx="352" cy="352"/>
            </a:xfrm>
            <a:prstGeom prst="ellipse">
              <a:avLst/>
            </a:prstGeom>
            <a:gradFill rotWithShape="1">
              <a:gsLst>
                <a:gs pos="0">
                  <a:schemeClr val="hlink"/>
                </a:gs>
                <a:gs pos="100000">
                  <a:schemeClr val="accent1">
                    <a:alpha val="0"/>
                  </a:schemeClr>
                </a:gs>
              </a:gsLst>
              <a:path path="shape">
                <a:fillToRect l="50000" t="50000" r="50000" b="50000"/>
              </a:path>
            </a:gradFill>
            <a:ln>
              <a:noFill/>
            </a:ln>
            <a:effectLst/>
            <a:extLst>
              <a:ext uri="{91240B29-F687-4F45-9708-019B960494DF}"/>
              <a:ext uri="{AF507438-7753-43E0-B8FC-AC1667EBCBE1}"/>
            </a:extLst>
          </p:spPr>
          <p:txBody>
            <a:bodyPr wrap="none" anchor="ctr"/>
            <a:lstStyle/>
            <a:p>
              <a:pPr eaLnBrk="0" hangingPunct="0">
                <a:defRPr/>
              </a:pPr>
              <a:endParaRPr lang="zh-CN" altLang="en-US">
                <a:ea typeface="+mn-ea"/>
              </a:endParaRPr>
            </a:p>
          </p:txBody>
        </p:sp>
        <p:sp>
          <p:nvSpPr>
            <p:cNvPr id="10" name="Oval 59"/>
            <p:cNvSpPr>
              <a:spLocks noChangeArrowheads="1"/>
            </p:cNvSpPr>
            <p:nvPr userDrawn="1"/>
          </p:nvSpPr>
          <p:spPr bwMode="gray">
            <a:xfrm rot="-2566439">
              <a:off x="1206" y="1830"/>
              <a:ext cx="268" cy="148"/>
            </a:xfrm>
            <a:prstGeom prst="ellipse">
              <a:avLst/>
            </a:prstGeom>
            <a:gradFill rotWithShape="1">
              <a:gsLst>
                <a:gs pos="0">
                  <a:schemeClr val="hlink"/>
                </a:gs>
                <a:gs pos="100000">
                  <a:schemeClr val="accent1"/>
                </a:gs>
              </a:gsLst>
              <a:path path="shape">
                <a:fillToRect l="50000" t="50000" r="50000" b="50000"/>
              </a:path>
            </a:gradFill>
            <a:ln>
              <a:noFill/>
            </a:ln>
            <a:effectLst/>
            <a:extLst>
              <a:ext uri="{91240B29-F687-4F45-9708-019B960494DF}"/>
              <a:ext uri="{AF507438-7753-43E0-B8FC-AC1667EBCBE1}"/>
            </a:extLst>
          </p:spPr>
          <p:txBody>
            <a:bodyPr wrap="none" anchor="ctr"/>
            <a:lstStyle/>
            <a:p>
              <a:pPr eaLnBrk="0" hangingPunct="0">
                <a:defRPr/>
              </a:pPr>
              <a:endParaRPr lang="zh-CN" altLang="en-US">
                <a:ea typeface="+mn-ea"/>
              </a:endParaRPr>
            </a:p>
          </p:txBody>
        </p:sp>
      </p:grpSp>
      <p:grpSp>
        <p:nvGrpSpPr>
          <p:cNvPr id="11" name="Group 167"/>
          <p:cNvGrpSpPr>
            <a:grpSpLocks/>
          </p:cNvGrpSpPr>
          <p:nvPr/>
        </p:nvGrpSpPr>
        <p:grpSpPr bwMode="auto">
          <a:xfrm>
            <a:off x="293688" y="1571625"/>
            <a:ext cx="1365250" cy="1365250"/>
            <a:chOff x="185" y="1700"/>
            <a:chExt cx="860" cy="860"/>
          </a:xfrm>
        </p:grpSpPr>
        <p:sp>
          <p:nvSpPr>
            <p:cNvPr id="12" name="Oval 53"/>
            <p:cNvSpPr>
              <a:spLocks noChangeArrowheads="1"/>
            </p:cNvSpPr>
            <p:nvPr userDrawn="1"/>
          </p:nvSpPr>
          <p:spPr bwMode="gray">
            <a:xfrm>
              <a:off x="185" y="1700"/>
              <a:ext cx="860" cy="860"/>
            </a:xfrm>
            <a:prstGeom prst="ellipse">
              <a:avLst/>
            </a:prstGeom>
            <a:solidFill>
              <a:schemeClr val="bg1"/>
            </a:solidFill>
            <a:ln>
              <a:noFill/>
            </a:ln>
            <a:effectLst/>
            <a:extLst>
              <a:ext uri="{91240B29-F687-4F45-9708-019B960494DF}"/>
              <a:ext uri="{AF507438-7753-43E0-B8FC-AC1667EBCBE1}"/>
            </a:extLst>
          </p:spPr>
          <p:txBody>
            <a:bodyPr wrap="none" anchor="ctr"/>
            <a:lstStyle/>
            <a:p>
              <a:pPr eaLnBrk="0" hangingPunct="0">
                <a:defRPr/>
              </a:pPr>
              <a:endParaRPr lang="zh-CN" altLang="en-US">
                <a:ea typeface="+mn-ea"/>
              </a:endParaRPr>
            </a:p>
          </p:txBody>
        </p:sp>
        <p:sp>
          <p:nvSpPr>
            <p:cNvPr id="13" name="Oval 54"/>
            <p:cNvSpPr>
              <a:spLocks noChangeArrowheads="1"/>
            </p:cNvSpPr>
            <p:nvPr userDrawn="1"/>
          </p:nvSpPr>
          <p:spPr bwMode="gray">
            <a:xfrm>
              <a:off x="422" y="1977"/>
              <a:ext cx="476" cy="476"/>
            </a:xfrm>
            <a:prstGeom prst="ellipse">
              <a:avLst/>
            </a:prstGeom>
            <a:gradFill rotWithShape="1">
              <a:gsLst>
                <a:gs pos="0">
                  <a:schemeClr val="hlink"/>
                </a:gs>
                <a:gs pos="100000">
                  <a:schemeClr val="bg1">
                    <a:alpha val="0"/>
                  </a:schemeClr>
                </a:gs>
              </a:gsLst>
              <a:path path="shape">
                <a:fillToRect l="50000" t="50000" r="50000" b="50000"/>
              </a:path>
            </a:gradFill>
            <a:ln>
              <a:noFill/>
            </a:ln>
            <a:effectLst/>
            <a:extLst>
              <a:ext uri="{91240B29-F687-4F45-9708-019B960494DF}"/>
              <a:ext uri="{AF507438-7753-43E0-B8FC-AC1667EBCBE1}"/>
            </a:extLst>
          </p:spPr>
          <p:txBody>
            <a:bodyPr wrap="none" anchor="ctr"/>
            <a:lstStyle/>
            <a:p>
              <a:pPr eaLnBrk="0" hangingPunct="0">
                <a:defRPr/>
              </a:pPr>
              <a:endParaRPr lang="zh-CN" altLang="en-US">
                <a:ea typeface="+mn-ea"/>
              </a:endParaRPr>
            </a:p>
          </p:txBody>
        </p:sp>
        <p:sp>
          <p:nvSpPr>
            <p:cNvPr id="14" name="Oval 55"/>
            <p:cNvSpPr>
              <a:spLocks noChangeArrowheads="1"/>
            </p:cNvSpPr>
            <p:nvPr userDrawn="1"/>
          </p:nvSpPr>
          <p:spPr bwMode="gray">
            <a:xfrm rot="-2566439">
              <a:off x="257" y="1833"/>
              <a:ext cx="362" cy="200"/>
            </a:xfrm>
            <a:prstGeom prst="ellipse">
              <a:avLst/>
            </a:prstGeom>
            <a:gradFill rotWithShape="1">
              <a:gsLst>
                <a:gs pos="0">
                  <a:schemeClr val="hlink"/>
                </a:gs>
                <a:gs pos="100000">
                  <a:schemeClr val="bg1"/>
                </a:gs>
              </a:gsLst>
              <a:path path="shape">
                <a:fillToRect l="50000" t="50000" r="50000" b="50000"/>
              </a:path>
            </a:gradFill>
            <a:ln>
              <a:noFill/>
            </a:ln>
            <a:effectLst/>
            <a:extLst>
              <a:ext uri="{91240B29-F687-4F45-9708-019B960494DF}"/>
              <a:ext uri="{AF507438-7753-43E0-B8FC-AC1667EBCBE1}"/>
            </a:extLst>
          </p:spPr>
          <p:txBody>
            <a:bodyPr wrap="none" anchor="ctr"/>
            <a:lstStyle/>
            <a:p>
              <a:pPr eaLnBrk="0" hangingPunct="0">
                <a:defRPr/>
              </a:pPr>
              <a:endParaRPr lang="zh-CN" altLang="en-US">
                <a:ea typeface="+mn-ea"/>
              </a:endParaRPr>
            </a:p>
          </p:txBody>
        </p:sp>
      </p:grpSp>
      <p:sp>
        <p:nvSpPr>
          <p:cNvPr id="15" name="Freeform 119"/>
          <p:cNvSpPr>
            <a:spLocks/>
          </p:cNvSpPr>
          <p:nvPr/>
        </p:nvSpPr>
        <p:spPr bwMode="gray">
          <a:xfrm rot="785513">
            <a:off x="3751263" y="2460625"/>
            <a:ext cx="1060450" cy="139700"/>
          </a:xfrm>
          <a:custGeom>
            <a:avLst/>
            <a:gdLst>
              <a:gd name="T0" fmla="*/ 1009 w 1065"/>
              <a:gd name="T1" fmla="*/ 497 h 513"/>
              <a:gd name="T2" fmla="*/ 625 w 1065"/>
              <a:gd name="T3" fmla="*/ 241 h 513"/>
              <a:gd name="T4" fmla="*/ 33 w 1065"/>
              <a:gd name="T5" fmla="*/ 25 h 513"/>
              <a:gd name="T6" fmla="*/ 425 w 1065"/>
              <a:gd name="T7" fmla="*/ 89 h 513"/>
              <a:gd name="T8" fmla="*/ 809 w 1065"/>
              <a:gd name="T9" fmla="*/ 265 h 513"/>
              <a:gd name="T10" fmla="*/ 1065 w 1065"/>
              <a:gd name="T11" fmla="*/ 513 h 513"/>
            </a:gdLst>
            <a:ahLst/>
            <a:cxnLst>
              <a:cxn ang="0">
                <a:pos x="T0" y="T1"/>
              </a:cxn>
              <a:cxn ang="0">
                <a:pos x="T2" y="T3"/>
              </a:cxn>
              <a:cxn ang="0">
                <a:pos x="T4" y="T5"/>
              </a:cxn>
              <a:cxn ang="0">
                <a:pos x="T6" y="T7"/>
              </a:cxn>
              <a:cxn ang="0">
                <a:pos x="T8" y="T9"/>
              </a:cxn>
              <a:cxn ang="0">
                <a:pos x="T10" y="T11"/>
              </a:cxn>
            </a:cxnLst>
            <a:rect l="0" t="0" r="r" b="b"/>
            <a:pathLst>
              <a:path w="1065" h="513">
                <a:moveTo>
                  <a:pt x="1009" y="497"/>
                </a:moveTo>
                <a:cubicBezTo>
                  <a:pt x="898" y="408"/>
                  <a:pt x="788" y="320"/>
                  <a:pt x="625" y="241"/>
                </a:cubicBezTo>
                <a:cubicBezTo>
                  <a:pt x="462" y="162"/>
                  <a:pt x="66" y="50"/>
                  <a:pt x="33" y="25"/>
                </a:cubicBezTo>
                <a:cubicBezTo>
                  <a:pt x="0" y="0"/>
                  <a:pt x="296" y="49"/>
                  <a:pt x="425" y="89"/>
                </a:cubicBezTo>
                <a:cubicBezTo>
                  <a:pt x="554" y="129"/>
                  <a:pt x="702" y="194"/>
                  <a:pt x="809" y="265"/>
                </a:cubicBezTo>
                <a:cubicBezTo>
                  <a:pt x="916" y="336"/>
                  <a:pt x="1005" y="457"/>
                  <a:pt x="1065" y="513"/>
                </a:cubicBezTo>
              </a:path>
            </a:pathLst>
          </a:custGeom>
          <a:solidFill>
            <a:schemeClr val="bg2"/>
          </a:solidFill>
          <a:ln>
            <a:noFill/>
          </a:ln>
          <a:effectLst/>
          <a:extLst>
            <a:ext uri="{91240B29-F687-4F45-9708-019B960494DF}"/>
            <a:ext uri="{AF507438-7753-43E0-B8FC-AC1667EBCBE1}"/>
          </a:extLst>
        </p:spPr>
        <p:txBody>
          <a:bodyPr/>
          <a:lstStyle/>
          <a:p>
            <a:pPr eaLnBrk="0" hangingPunct="0">
              <a:defRPr/>
            </a:pPr>
            <a:endParaRPr lang="zh-CN" altLang="en-US">
              <a:ea typeface="+mn-ea"/>
            </a:endParaRPr>
          </a:p>
        </p:txBody>
      </p:sp>
      <p:sp>
        <p:nvSpPr>
          <p:cNvPr id="16" name="Rectangle 23"/>
          <p:cNvSpPr>
            <a:spLocks noGrp="1" noChangeArrowheads="1"/>
          </p:cNvSpPr>
          <p:nvPr>
            <p:ph type="dt" sz="quarter" idx="10"/>
          </p:nvPr>
        </p:nvSpPr>
        <p:spPr bwMode="gray">
          <a:xfrm>
            <a:off x="457200" y="6553200"/>
            <a:ext cx="2133600" cy="152400"/>
          </a:xfrm>
          <a:prstGeom prst="rect">
            <a:avLst/>
          </a:prstGeom>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eaLnBrk="1" hangingPunct="1">
              <a:defRPr sz="1400">
                <a:effectLst>
                  <a:outerShdw blurRad="38100" dist="38100" dir="2700000" algn="tl">
                    <a:srgbClr val="000000"/>
                  </a:outerShdw>
                </a:effectLst>
                <a:ea typeface="굴림" pitchFamily="50" charset="-127"/>
              </a:defRPr>
            </a:lvl1pPr>
          </a:lstStyle>
          <a:p>
            <a:pPr>
              <a:defRPr/>
            </a:pPr>
            <a:endParaRPr lang="en-US" altLang="ko-KR"/>
          </a:p>
        </p:txBody>
      </p:sp>
      <p:sp>
        <p:nvSpPr>
          <p:cNvPr id="17" name="Rectangle 24"/>
          <p:cNvSpPr>
            <a:spLocks noGrp="1" noChangeArrowheads="1"/>
          </p:cNvSpPr>
          <p:nvPr>
            <p:ph type="ftr" sz="quarter" idx="11"/>
          </p:nvPr>
        </p:nvSpPr>
        <p:spPr>
          <a:xfrm>
            <a:off x="3124200" y="6553200"/>
            <a:ext cx="2895600" cy="152400"/>
          </a:xfrm>
        </p:spPr>
        <p:txBody>
          <a:bodyPr/>
          <a:lstStyle>
            <a:lvl1pPr algn="ctr">
              <a:defRPr sz="1400" b="0">
                <a:solidFill>
                  <a:schemeClr val="tx1"/>
                </a:solidFill>
                <a:effectLst>
                  <a:outerShdw blurRad="38100" dist="38100" dir="2700000" algn="tl">
                    <a:srgbClr val="000000"/>
                  </a:outerShdw>
                </a:effectLst>
                <a:latin typeface="Times New Roman" pitchFamily="18" charset="0"/>
              </a:defRPr>
            </a:lvl1pPr>
          </a:lstStyle>
          <a:p>
            <a:pPr>
              <a:defRPr/>
            </a:pPr>
            <a:endParaRPr lang="en-US" altLang="ko-KR"/>
          </a:p>
        </p:txBody>
      </p:sp>
      <p:sp>
        <p:nvSpPr>
          <p:cNvPr id="18" name="Rectangle 25"/>
          <p:cNvSpPr>
            <a:spLocks noGrp="1" noChangeArrowheads="1"/>
          </p:cNvSpPr>
          <p:nvPr>
            <p:ph type="sldNum" sz="quarter" idx="12"/>
          </p:nvPr>
        </p:nvSpPr>
        <p:spPr>
          <a:xfrm>
            <a:off x="6553200" y="6553200"/>
            <a:ext cx="2133600" cy="152400"/>
          </a:xfrm>
        </p:spPr>
        <p:txBody>
          <a:bodyPr/>
          <a:lstStyle>
            <a:lvl1pPr algn="r">
              <a:defRPr sz="1400">
                <a:latin typeface="Times New Roman" pitchFamily="18" charset="0"/>
              </a:defRPr>
            </a:lvl1pPr>
          </a:lstStyle>
          <a:p>
            <a:pPr>
              <a:defRPr/>
            </a:pPr>
            <a:fld id="{CBDFA338-D431-464E-9EA3-26B7357ED6C3}" type="slidenum">
              <a:rPr lang="ko-KR" altLang="en-US"/>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灯片编号占位符 4"/>
          <p:cNvSpPr>
            <a:spLocks noGrp="1"/>
          </p:cNvSpPr>
          <p:nvPr>
            <p:ph type="sldNum" sz="quarter" idx="10"/>
          </p:nvPr>
        </p:nvSpPr>
        <p:spPr/>
        <p:txBody>
          <a:bodyPr/>
          <a:lstStyle>
            <a:lvl1pPr>
              <a:defRPr/>
            </a:lvl1pPr>
          </a:lstStyle>
          <a:p>
            <a:pPr>
              <a:defRPr/>
            </a:pPr>
            <a:fld id="{07BD2C2E-80EF-4FE2-8032-0631E4BF3CF2}" type="slidenum">
              <a:rPr lang="ko-KR" altLang="en-US"/>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灯片编号占位符 4"/>
          <p:cNvSpPr>
            <a:spLocks noGrp="1"/>
          </p:cNvSpPr>
          <p:nvPr>
            <p:ph type="sldNum" sz="quarter" idx="10"/>
          </p:nvPr>
        </p:nvSpPr>
        <p:spPr/>
        <p:txBody>
          <a:bodyPr/>
          <a:lstStyle>
            <a:lvl1pPr>
              <a:defRPr/>
            </a:lvl1pPr>
          </a:lstStyle>
          <a:p>
            <a:pPr>
              <a:defRPr/>
            </a:pPr>
            <a:fld id="{ACB8142B-6385-43FA-BFF7-9143E2C04309}" type="slidenum">
              <a:rPr lang="ko-KR" altLang="en-US"/>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3" name="灯片编号占位符 3"/>
          <p:cNvSpPr>
            <a:spLocks noGrp="1"/>
          </p:cNvSpPr>
          <p:nvPr>
            <p:ph type="sldNum" sz="quarter" idx="10"/>
          </p:nvPr>
        </p:nvSpPr>
        <p:spPr/>
        <p:txBody>
          <a:bodyPr/>
          <a:lstStyle>
            <a:lvl1pPr>
              <a:defRPr/>
            </a:lvl1pPr>
          </a:lstStyle>
          <a:p>
            <a:pPr>
              <a:defRPr/>
            </a:pPr>
            <a:fld id="{2AEB9F17-561F-471C-9090-48A33DFBEFB6}" type="slidenum">
              <a:rPr lang="ko-KR" altLang="en-US"/>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灯片编号占位符 4"/>
          <p:cNvSpPr>
            <a:spLocks noGrp="1"/>
          </p:cNvSpPr>
          <p:nvPr>
            <p:ph type="sldNum" sz="quarter" idx="10"/>
          </p:nvPr>
        </p:nvSpPr>
        <p:spPr/>
        <p:txBody>
          <a:bodyPr/>
          <a:lstStyle>
            <a:lvl1pPr>
              <a:defRPr/>
            </a:lvl1pPr>
          </a:lstStyle>
          <a:p>
            <a:pPr>
              <a:defRPr/>
            </a:pPr>
            <a:fld id="{F4099273-7988-441E-BCFF-12FBD7B5FD73}" type="slidenum">
              <a:rPr lang="ko-KR" altLang="en-US"/>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灯片编号占位符 4"/>
          <p:cNvSpPr>
            <a:spLocks noGrp="1"/>
          </p:cNvSpPr>
          <p:nvPr>
            <p:ph type="sldNum" sz="quarter" idx="10"/>
          </p:nvPr>
        </p:nvSpPr>
        <p:spPr/>
        <p:txBody>
          <a:bodyPr/>
          <a:lstStyle>
            <a:lvl1pPr>
              <a:defRPr/>
            </a:lvl1pPr>
          </a:lstStyle>
          <a:p>
            <a:pPr>
              <a:defRPr/>
            </a:pPr>
            <a:fld id="{F704DB28-34FD-48A1-9E0F-76852498FED5}" type="slidenum">
              <a:rPr lang="ko-KR" altLang="en-US"/>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灯片编号占位符 5"/>
          <p:cNvSpPr>
            <a:spLocks noGrp="1"/>
          </p:cNvSpPr>
          <p:nvPr>
            <p:ph type="sldNum" sz="quarter" idx="10"/>
          </p:nvPr>
        </p:nvSpPr>
        <p:spPr/>
        <p:txBody>
          <a:bodyPr/>
          <a:lstStyle>
            <a:lvl1pPr>
              <a:defRPr/>
            </a:lvl1pPr>
          </a:lstStyle>
          <a:p>
            <a:pPr>
              <a:defRPr/>
            </a:pPr>
            <a:fld id="{FE93C2AA-D652-434D-88AB-A938AC64CDB8}" type="slidenum">
              <a:rPr lang="ko-KR" altLang="en-US"/>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灯片编号占位符 7"/>
          <p:cNvSpPr>
            <a:spLocks noGrp="1"/>
          </p:cNvSpPr>
          <p:nvPr>
            <p:ph type="sldNum" sz="quarter" idx="10"/>
          </p:nvPr>
        </p:nvSpPr>
        <p:spPr/>
        <p:txBody>
          <a:bodyPr/>
          <a:lstStyle>
            <a:lvl1pPr>
              <a:defRPr/>
            </a:lvl1pPr>
          </a:lstStyle>
          <a:p>
            <a:pPr>
              <a:defRPr/>
            </a:pPr>
            <a:fld id="{DD9C961B-91E6-4453-AD3F-5198E7F60A25}" type="slidenum">
              <a:rPr lang="ko-KR" altLang="en-US"/>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灯片编号占位符 3"/>
          <p:cNvSpPr>
            <a:spLocks noGrp="1"/>
          </p:cNvSpPr>
          <p:nvPr>
            <p:ph type="sldNum" sz="quarter" idx="10"/>
          </p:nvPr>
        </p:nvSpPr>
        <p:spPr/>
        <p:txBody>
          <a:bodyPr/>
          <a:lstStyle>
            <a:lvl1pPr>
              <a:defRPr/>
            </a:lvl1pPr>
          </a:lstStyle>
          <a:p>
            <a:pPr>
              <a:defRPr/>
            </a:pPr>
            <a:fld id="{49E0D95E-5499-4BE8-8DF4-584407393499}" type="slidenum">
              <a:rPr lang="ko-KR" altLang="en-US"/>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灯片编号占位符 2"/>
          <p:cNvSpPr>
            <a:spLocks noGrp="1"/>
          </p:cNvSpPr>
          <p:nvPr>
            <p:ph type="sldNum" sz="quarter" idx="10"/>
          </p:nvPr>
        </p:nvSpPr>
        <p:spPr/>
        <p:txBody>
          <a:bodyPr/>
          <a:lstStyle>
            <a:lvl1pPr>
              <a:defRPr/>
            </a:lvl1pPr>
          </a:lstStyle>
          <a:p>
            <a:pPr>
              <a:defRPr/>
            </a:pPr>
            <a:fld id="{04E78FAD-3E61-422F-BCD5-59133B9F18EE}" type="slidenum">
              <a:rPr lang="ko-KR" altLang="en-US"/>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灯片编号占位符 5"/>
          <p:cNvSpPr>
            <a:spLocks noGrp="1"/>
          </p:cNvSpPr>
          <p:nvPr>
            <p:ph type="sldNum" sz="quarter" idx="10"/>
          </p:nvPr>
        </p:nvSpPr>
        <p:spPr/>
        <p:txBody>
          <a:bodyPr/>
          <a:lstStyle>
            <a:lvl1pPr>
              <a:defRPr/>
            </a:lvl1pPr>
          </a:lstStyle>
          <a:p>
            <a:pPr>
              <a:defRPr/>
            </a:pPr>
            <a:fld id="{665D7814-B0C4-4C00-988A-AB31282F5C52}" type="slidenum">
              <a:rPr lang="ko-KR" altLang="en-US"/>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灯片编号占位符 5"/>
          <p:cNvSpPr>
            <a:spLocks noGrp="1"/>
          </p:cNvSpPr>
          <p:nvPr>
            <p:ph type="sldNum" sz="quarter" idx="10"/>
          </p:nvPr>
        </p:nvSpPr>
        <p:spPr/>
        <p:txBody>
          <a:bodyPr/>
          <a:lstStyle>
            <a:lvl1pPr>
              <a:defRPr/>
            </a:lvl1pPr>
          </a:lstStyle>
          <a:p>
            <a:pPr>
              <a:defRPr/>
            </a:pPr>
            <a:fld id="{12EF0B3D-AB05-4322-B240-2517E20FABD1}" type="slidenum">
              <a:rPr lang="ko-KR" altLang="en-US"/>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312" name="Rectangle 24"/>
          <p:cNvSpPr>
            <a:spLocks noGrp="1" noChangeArrowheads="1"/>
          </p:cNvSpPr>
          <p:nvPr>
            <p:ph type="ftr" sz="quarter" idx="3"/>
          </p:nvPr>
        </p:nvSpPr>
        <p:spPr bwMode="gray">
          <a:xfrm>
            <a:off x="6248400" y="6578600"/>
            <a:ext cx="2895600" cy="3048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eaLnBrk="1" hangingPunct="1">
              <a:defRPr sz="1200" b="1">
                <a:solidFill>
                  <a:schemeClr val="bg1"/>
                </a:solidFill>
                <a:latin typeface="+mn-lt"/>
                <a:ea typeface="굴림" pitchFamily="50" charset="-127"/>
              </a:defRPr>
            </a:lvl1pPr>
          </a:lstStyle>
          <a:p>
            <a:pPr>
              <a:defRPr/>
            </a:pPr>
            <a:endParaRPr lang="en-US" altLang="ko-KR"/>
          </a:p>
        </p:txBody>
      </p:sp>
      <p:sp>
        <p:nvSpPr>
          <p:cNvPr id="12313" name="Rectangle 25"/>
          <p:cNvSpPr>
            <a:spLocks noGrp="1" noChangeArrowheads="1"/>
          </p:cNvSpPr>
          <p:nvPr>
            <p:ph type="sldNum" sz="quarter" idx="4"/>
          </p:nvPr>
        </p:nvSpPr>
        <p:spPr bwMode="gray">
          <a:xfrm>
            <a:off x="3276600" y="6477000"/>
            <a:ext cx="2133600" cy="3048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ctr" eaLnBrk="1" hangingPunct="1">
              <a:defRPr sz="1200">
                <a:effectLst>
                  <a:outerShdw blurRad="38100" dist="38100" dir="2700000" algn="tl">
                    <a:srgbClr val="000000"/>
                  </a:outerShdw>
                </a:effectLst>
                <a:latin typeface="+mn-lt"/>
                <a:ea typeface="굴림" pitchFamily="50" charset="-127"/>
              </a:defRPr>
            </a:lvl1pPr>
          </a:lstStyle>
          <a:p>
            <a:pPr>
              <a:defRPr/>
            </a:pPr>
            <a:fld id="{18404D54-F799-4AF7-B06D-C1EB31CB11F8}" type="slidenum">
              <a:rPr lang="ko-KR" altLang="en-US"/>
              <a:pPr>
                <a:defRPr/>
              </a:pPr>
              <a:t>‹#›</a:t>
            </a:fld>
            <a:endParaRPr lang="en-US" altLang="ko-KR"/>
          </a:p>
        </p:txBody>
      </p:sp>
      <p:sp>
        <p:nvSpPr>
          <p:cNvPr id="12337" name="Rectangle 49"/>
          <p:cNvSpPr>
            <a:spLocks noChangeArrowheads="1"/>
          </p:cNvSpPr>
          <p:nvPr/>
        </p:nvSpPr>
        <p:spPr bwMode="white">
          <a:xfrm>
            <a:off x="4635500" y="0"/>
            <a:ext cx="4508500" cy="2717800"/>
          </a:xfrm>
          <a:prstGeom prst="rect">
            <a:avLst/>
          </a:prstGeom>
          <a:gradFill rotWithShape="1">
            <a:gsLst>
              <a:gs pos="0">
                <a:schemeClr val="bg1"/>
              </a:gs>
              <a:gs pos="100000">
                <a:schemeClr val="tx2"/>
              </a:gs>
            </a:gsLst>
            <a:lin ang="0" scaled="1"/>
          </a:gradFill>
          <a:ln>
            <a:noFill/>
          </a:ln>
          <a:effectLst/>
          <a:extLst>
            <a:ext uri="{91240B29-F687-4F45-9708-019B960494DF}"/>
            <a:ext uri="{AF507438-7753-43E0-B8FC-AC1667EBCBE1}"/>
          </a:extLst>
        </p:spPr>
        <p:txBody>
          <a:bodyPr wrap="none" anchor="ctr"/>
          <a:lstStyle/>
          <a:p>
            <a:pPr eaLnBrk="0" hangingPunct="0">
              <a:defRPr/>
            </a:pPr>
            <a:endParaRPr lang="zh-CN" altLang="en-US">
              <a:ea typeface="+mn-ea"/>
            </a:endParaRPr>
          </a:p>
        </p:txBody>
      </p:sp>
      <p:sp>
        <p:nvSpPr>
          <p:cNvPr id="12325" name="Rectangle 37"/>
          <p:cNvSpPr>
            <a:spLocks noChangeArrowheads="1"/>
          </p:cNvSpPr>
          <p:nvPr/>
        </p:nvSpPr>
        <p:spPr bwMode="ltGray">
          <a:xfrm flipH="1" flipV="1">
            <a:off x="12700" y="1841500"/>
            <a:ext cx="9131300" cy="5016500"/>
          </a:xfrm>
          <a:prstGeom prst="rect">
            <a:avLst/>
          </a:prstGeom>
          <a:solidFill>
            <a:schemeClr val="hlink"/>
          </a:solidFill>
          <a:ln>
            <a:noFill/>
          </a:ln>
          <a:effectLst/>
          <a:extLst>
            <a:ext uri="{91240B29-F687-4F45-9708-019B960494DF}"/>
            <a:ext uri="{AF507438-7753-43E0-B8FC-AC1667EBCBE1}"/>
          </a:extLst>
        </p:spPr>
        <p:txBody>
          <a:bodyPr wrap="none" anchor="ctr"/>
          <a:lstStyle/>
          <a:p>
            <a:pPr eaLnBrk="0" hangingPunct="0">
              <a:defRPr/>
            </a:pPr>
            <a:endParaRPr lang="zh-CN" altLang="en-US">
              <a:ea typeface="+mn-ea"/>
            </a:endParaRPr>
          </a:p>
        </p:txBody>
      </p:sp>
      <p:sp>
        <p:nvSpPr>
          <p:cNvPr id="12324" name="Arc 36"/>
          <p:cNvSpPr>
            <a:spLocks/>
          </p:cNvSpPr>
          <p:nvPr/>
        </p:nvSpPr>
        <p:spPr bwMode="blackGray">
          <a:xfrm>
            <a:off x="0" y="889000"/>
            <a:ext cx="9158288" cy="2171700"/>
          </a:xfrm>
          <a:custGeom>
            <a:avLst/>
            <a:gdLst>
              <a:gd name="G0" fmla="+- 0 0 0"/>
              <a:gd name="G1" fmla="+- 21600 0 0"/>
              <a:gd name="G2" fmla="+- 21600 0 0"/>
              <a:gd name="T0" fmla="*/ 0 w 17899"/>
              <a:gd name="T1" fmla="*/ 0 h 21600"/>
              <a:gd name="T2" fmla="*/ 17899 w 17899"/>
              <a:gd name="T3" fmla="*/ 9510 h 21600"/>
              <a:gd name="T4" fmla="*/ 0 w 17899"/>
              <a:gd name="T5" fmla="*/ 21600 h 21600"/>
            </a:gdLst>
            <a:ahLst/>
            <a:cxnLst>
              <a:cxn ang="0">
                <a:pos x="T0" y="T1"/>
              </a:cxn>
              <a:cxn ang="0">
                <a:pos x="T2" y="T3"/>
              </a:cxn>
              <a:cxn ang="0">
                <a:pos x="T4" y="T5"/>
              </a:cxn>
            </a:cxnLst>
            <a:rect l="0" t="0" r="r" b="b"/>
            <a:pathLst>
              <a:path w="17899" h="21600" fill="none" extrusionOk="0">
                <a:moveTo>
                  <a:pt x="-1" y="0"/>
                </a:moveTo>
                <a:cubicBezTo>
                  <a:pt x="7175" y="0"/>
                  <a:pt x="13882" y="3563"/>
                  <a:pt x="17899" y="9509"/>
                </a:cubicBezTo>
              </a:path>
              <a:path w="17899" h="21600" stroke="0" extrusionOk="0">
                <a:moveTo>
                  <a:pt x="-1" y="0"/>
                </a:moveTo>
                <a:cubicBezTo>
                  <a:pt x="7175" y="0"/>
                  <a:pt x="13882" y="3563"/>
                  <a:pt x="17899" y="9509"/>
                </a:cubicBezTo>
                <a:lnTo>
                  <a:pt x="0" y="21600"/>
                </a:lnTo>
                <a:close/>
              </a:path>
            </a:pathLst>
          </a:custGeom>
          <a:solidFill>
            <a:schemeClr val="hlink"/>
          </a:solidFill>
          <a:ln>
            <a:noFill/>
          </a:ln>
          <a:effectLst/>
          <a:extLst>
            <a:ext uri="{91240B29-F687-4F45-9708-019B960494DF}"/>
            <a:ext uri="{AF507438-7753-43E0-B8FC-AC1667EBCBE1}"/>
          </a:extLst>
        </p:spPr>
        <p:txBody>
          <a:bodyPr wrap="none" anchor="ctr"/>
          <a:lstStyle/>
          <a:p>
            <a:pPr eaLnBrk="0" hangingPunct="0">
              <a:defRPr/>
            </a:pPr>
            <a:endParaRPr lang="zh-CN" altLang="en-US">
              <a:ea typeface="+mn-ea"/>
            </a:endParaRPr>
          </a:p>
        </p:txBody>
      </p:sp>
      <p:grpSp>
        <p:nvGrpSpPr>
          <p:cNvPr id="1031" name="Group 47"/>
          <p:cNvGrpSpPr>
            <a:grpSpLocks/>
          </p:cNvGrpSpPr>
          <p:nvPr/>
        </p:nvGrpSpPr>
        <p:grpSpPr bwMode="auto">
          <a:xfrm>
            <a:off x="8378825" y="1403350"/>
            <a:ext cx="765175" cy="765175"/>
            <a:chOff x="4873" y="364"/>
            <a:chExt cx="636" cy="636"/>
          </a:xfrm>
        </p:grpSpPr>
        <p:sp>
          <p:nvSpPr>
            <p:cNvPr id="12328" name="Oval 40"/>
            <p:cNvSpPr>
              <a:spLocks noChangeArrowheads="1"/>
            </p:cNvSpPr>
            <p:nvPr userDrawn="1"/>
          </p:nvSpPr>
          <p:spPr bwMode="gray">
            <a:xfrm>
              <a:off x="4873" y="364"/>
              <a:ext cx="636" cy="636"/>
            </a:xfrm>
            <a:prstGeom prst="ellipse">
              <a:avLst/>
            </a:prstGeom>
            <a:solidFill>
              <a:schemeClr val="accent1"/>
            </a:solidFill>
            <a:ln>
              <a:noFill/>
            </a:ln>
            <a:effectLst/>
            <a:extLst>
              <a:ext uri="{91240B29-F687-4F45-9708-019B960494DF}"/>
              <a:ext uri="{AF507438-7753-43E0-B8FC-AC1667EBCBE1}"/>
            </a:extLst>
          </p:spPr>
          <p:txBody>
            <a:bodyPr wrap="none" anchor="ctr"/>
            <a:lstStyle/>
            <a:p>
              <a:pPr eaLnBrk="0" hangingPunct="0">
                <a:defRPr/>
              </a:pPr>
              <a:endParaRPr lang="zh-CN" altLang="en-US">
                <a:ea typeface="+mn-ea"/>
              </a:endParaRPr>
            </a:p>
          </p:txBody>
        </p:sp>
        <p:sp>
          <p:nvSpPr>
            <p:cNvPr id="12329" name="Oval 41"/>
            <p:cNvSpPr>
              <a:spLocks noChangeArrowheads="1"/>
            </p:cNvSpPr>
            <p:nvPr userDrawn="1"/>
          </p:nvSpPr>
          <p:spPr bwMode="gray">
            <a:xfrm>
              <a:off x="5048" y="569"/>
              <a:ext cx="351" cy="352"/>
            </a:xfrm>
            <a:prstGeom prst="ellipse">
              <a:avLst/>
            </a:prstGeom>
            <a:gradFill rotWithShape="1">
              <a:gsLst>
                <a:gs pos="0">
                  <a:schemeClr val="hlink"/>
                </a:gs>
                <a:gs pos="100000">
                  <a:schemeClr val="accent1">
                    <a:alpha val="0"/>
                  </a:schemeClr>
                </a:gs>
              </a:gsLst>
              <a:path path="shape">
                <a:fillToRect l="50000" t="50000" r="50000" b="50000"/>
              </a:path>
            </a:gradFill>
            <a:ln>
              <a:noFill/>
            </a:ln>
            <a:effectLst/>
            <a:extLst>
              <a:ext uri="{91240B29-F687-4F45-9708-019B960494DF}"/>
              <a:ext uri="{AF507438-7753-43E0-B8FC-AC1667EBCBE1}"/>
            </a:extLst>
          </p:spPr>
          <p:txBody>
            <a:bodyPr wrap="none" anchor="ctr"/>
            <a:lstStyle/>
            <a:p>
              <a:pPr eaLnBrk="0" hangingPunct="0">
                <a:defRPr/>
              </a:pPr>
              <a:endParaRPr lang="zh-CN" altLang="en-US">
                <a:ea typeface="+mn-ea"/>
              </a:endParaRPr>
            </a:p>
          </p:txBody>
        </p:sp>
        <p:sp>
          <p:nvSpPr>
            <p:cNvPr id="12330" name="Oval 42"/>
            <p:cNvSpPr>
              <a:spLocks noChangeArrowheads="1"/>
            </p:cNvSpPr>
            <p:nvPr userDrawn="1"/>
          </p:nvSpPr>
          <p:spPr bwMode="gray">
            <a:xfrm rot="-2566439">
              <a:off x="4926" y="462"/>
              <a:ext cx="268" cy="148"/>
            </a:xfrm>
            <a:prstGeom prst="ellipse">
              <a:avLst/>
            </a:prstGeom>
            <a:gradFill rotWithShape="1">
              <a:gsLst>
                <a:gs pos="0">
                  <a:schemeClr val="hlink"/>
                </a:gs>
                <a:gs pos="100000">
                  <a:schemeClr val="accent1"/>
                </a:gs>
              </a:gsLst>
              <a:path path="shape">
                <a:fillToRect l="50000" t="50000" r="50000" b="50000"/>
              </a:path>
            </a:gradFill>
            <a:ln>
              <a:noFill/>
            </a:ln>
            <a:effectLst/>
            <a:extLst>
              <a:ext uri="{91240B29-F687-4F45-9708-019B960494DF}"/>
              <a:ext uri="{AF507438-7753-43E0-B8FC-AC1667EBCBE1}"/>
            </a:extLst>
          </p:spPr>
          <p:txBody>
            <a:bodyPr wrap="none" anchor="ctr"/>
            <a:lstStyle/>
            <a:p>
              <a:pPr eaLnBrk="0" hangingPunct="0">
                <a:defRPr/>
              </a:pPr>
              <a:endParaRPr lang="zh-CN" altLang="en-US">
                <a:ea typeface="+mn-ea"/>
              </a:endParaRPr>
            </a:p>
          </p:txBody>
        </p:sp>
      </p:grpSp>
      <p:grpSp>
        <p:nvGrpSpPr>
          <p:cNvPr id="1032" name="Group 43"/>
          <p:cNvGrpSpPr>
            <a:grpSpLocks/>
          </p:cNvGrpSpPr>
          <p:nvPr/>
        </p:nvGrpSpPr>
        <p:grpSpPr bwMode="auto">
          <a:xfrm>
            <a:off x="7265988" y="908050"/>
            <a:ext cx="1035050" cy="1035050"/>
            <a:chOff x="185" y="1700"/>
            <a:chExt cx="860" cy="860"/>
          </a:xfrm>
        </p:grpSpPr>
        <p:sp>
          <p:nvSpPr>
            <p:cNvPr id="12332" name="Oval 44"/>
            <p:cNvSpPr>
              <a:spLocks noChangeArrowheads="1"/>
            </p:cNvSpPr>
            <p:nvPr userDrawn="1"/>
          </p:nvSpPr>
          <p:spPr bwMode="gray">
            <a:xfrm>
              <a:off x="185" y="1700"/>
              <a:ext cx="860" cy="860"/>
            </a:xfrm>
            <a:prstGeom prst="ellipse">
              <a:avLst/>
            </a:prstGeom>
            <a:solidFill>
              <a:schemeClr val="bg1"/>
            </a:solidFill>
            <a:ln>
              <a:noFill/>
            </a:ln>
            <a:effectLst/>
            <a:extLst>
              <a:ext uri="{91240B29-F687-4F45-9708-019B960494DF}"/>
              <a:ext uri="{AF507438-7753-43E0-B8FC-AC1667EBCBE1}"/>
            </a:extLst>
          </p:spPr>
          <p:txBody>
            <a:bodyPr wrap="none" anchor="ctr"/>
            <a:lstStyle/>
            <a:p>
              <a:pPr eaLnBrk="0" hangingPunct="0">
                <a:defRPr/>
              </a:pPr>
              <a:endParaRPr lang="zh-CN" altLang="en-US">
                <a:ea typeface="+mn-ea"/>
              </a:endParaRPr>
            </a:p>
          </p:txBody>
        </p:sp>
        <p:sp>
          <p:nvSpPr>
            <p:cNvPr id="12333" name="Oval 45"/>
            <p:cNvSpPr>
              <a:spLocks noChangeArrowheads="1"/>
            </p:cNvSpPr>
            <p:nvPr userDrawn="1"/>
          </p:nvSpPr>
          <p:spPr bwMode="gray">
            <a:xfrm>
              <a:off x="422" y="1977"/>
              <a:ext cx="476" cy="476"/>
            </a:xfrm>
            <a:prstGeom prst="ellipse">
              <a:avLst/>
            </a:prstGeom>
            <a:gradFill rotWithShape="1">
              <a:gsLst>
                <a:gs pos="0">
                  <a:schemeClr val="hlink"/>
                </a:gs>
                <a:gs pos="100000">
                  <a:schemeClr val="bg1">
                    <a:alpha val="0"/>
                  </a:schemeClr>
                </a:gs>
              </a:gsLst>
              <a:path path="shape">
                <a:fillToRect l="50000" t="50000" r="50000" b="50000"/>
              </a:path>
            </a:gradFill>
            <a:ln>
              <a:noFill/>
            </a:ln>
            <a:effectLst/>
            <a:extLst>
              <a:ext uri="{91240B29-F687-4F45-9708-019B960494DF}"/>
              <a:ext uri="{AF507438-7753-43E0-B8FC-AC1667EBCBE1}"/>
            </a:extLst>
          </p:spPr>
          <p:txBody>
            <a:bodyPr wrap="none" anchor="ctr"/>
            <a:lstStyle/>
            <a:p>
              <a:pPr eaLnBrk="0" hangingPunct="0">
                <a:defRPr/>
              </a:pPr>
              <a:endParaRPr lang="zh-CN" altLang="en-US">
                <a:ea typeface="+mn-ea"/>
              </a:endParaRPr>
            </a:p>
          </p:txBody>
        </p:sp>
        <p:sp>
          <p:nvSpPr>
            <p:cNvPr id="12334" name="Oval 46"/>
            <p:cNvSpPr>
              <a:spLocks noChangeArrowheads="1"/>
            </p:cNvSpPr>
            <p:nvPr userDrawn="1"/>
          </p:nvSpPr>
          <p:spPr bwMode="gray">
            <a:xfrm rot="-2566439">
              <a:off x="258" y="1833"/>
              <a:ext cx="361" cy="199"/>
            </a:xfrm>
            <a:prstGeom prst="ellipse">
              <a:avLst/>
            </a:prstGeom>
            <a:gradFill rotWithShape="1">
              <a:gsLst>
                <a:gs pos="0">
                  <a:schemeClr val="hlink"/>
                </a:gs>
                <a:gs pos="100000">
                  <a:schemeClr val="bg1"/>
                </a:gs>
              </a:gsLst>
              <a:path path="shape">
                <a:fillToRect l="50000" t="50000" r="50000" b="50000"/>
              </a:path>
            </a:gradFill>
            <a:ln>
              <a:noFill/>
            </a:ln>
            <a:effectLst/>
            <a:extLst>
              <a:ext uri="{91240B29-F687-4F45-9708-019B960494DF}"/>
              <a:ext uri="{AF507438-7753-43E0-B8FC-AC1667EBCBE1}"/>
            </a:extLst>
          </p:spPr>
          <p:txBody>
            <a:bodyPr wrap="none" anchor="ctr"/>
            <a:lstStyle/>
            <a:p>
              <a:pPr eaLnBrk="0" hangingPunct="0">
                <a:defRPr/>
              </a:pPr>
              <a:endParaRPr lang="zh-CN" altLang="en-US">
                <a:ea typeface="+mn-ea"/>
              </a:endParaRPr>
            </a:p>
          </p:txBody>
        </p:sp>
      </p:grpSp>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Lst>
  <p:timing>
    <p:tnLst>
      <p:par>
        <p:cTn id="1" dur="indefinite" restart="never" nodeType="tmRoot"/>
      </p:par>
    </p:tnLst>
  </p:timing>
  <p:hf sldNum="0" hdr="0" dt="0"/>
  <p:txStyles>
    <p:titleStyle>
      <a:lvl1pPr algn="l" rtl="0" fontAlgn="base">
        <a:spcBef>
          <a:spcPct val="0"/>
        </a:spcBef>
        <a:spcAft>
          <a:spcPct val="0"/>
        </a:spcAft>
        <a:defRPr sz="3200" b="1">
          <a:solidFill>
            <a:schemeClr val="tx1"/>
          </a:solidFill>
          <a:latin typeface="+mj-lt"/>
          <a:ea typeface="+mj-ea"/>
          <a:cs typeface="+mj-cs"/>
        </a:defRPr>
      </a:lvl1pPr>
      <a:lvl2pPr algn="l" rtl="0" fontAlgn="base">
        <a:spcBef>
          <a:spcPct val="0"/>
        </a:spcBef>
        <a:spcAft>
          <a:spcPct val="0"/>
        </a:spcAft>
        <a:defRPr sz="3200" b="1">
          <a:solidFill>
            <a:schemeClr val="tx1"/>
          </a:solidFill>
          <a:latin typeface="Verdana" pitchFamily="34" charset="0"/>
        </a:defRPr>
      </a:lvl2pPr>
      <a:lvl3pPr algn="l" rtl="0" fontAlgn="base">
        <a:spcBef>
          <a:spcPct val="0"/>
        </a:spcBef>
        <a:spcAft>
          <a:spcPct val="0"/>
        </a:spcAft>
        <a:defRPr sz="3200" b="1">
          <a:solidFill>
            <a:schemeClr val="tx1"/>
          </a:solidFill>
          <a:latin typeface="Verdana" pitchFamily="34" charset="0"/>
        </a:defRPr>
      </a:lvl3pPr>
      <a:lvl4pPr algn="l" rtl="0" fontAlgn="base">
        <a:spcBef>
          <a:spcPct val="0"/>
        </a:spcBef>
        <a:spcAft>
          <a:spcPct val="0"/>
        </a:spcAft>
        <a:defRPr sz="3200" b="1">
          <a:solidFill>
            <a:schemeClr val="tx1"/>
          </a:solidFill>
          <a:latin typeface="Verdana" pitchFamily="34" charset="0"/>
        </a:defRPr>
      </a:lvl4pPr>
      <a:lvl5pPr algn="l" rtl="0" fontAlgn="base">
        <a:spcBef>
          <a:spcPct val="0"/>
        </a:spcBef>
        <a:spcAft>
          <a:spcPct val="0"/>
        </a:spcAft>
        <a:defRPr sz="3200" b="1">
          <a:solidFill>
            <a:schemeClr val="tx1"/>
          </a:solidFill>
          <a:latin typeface="Verdana" pitchFamily="34" charset="0"/>
        </a:defRPr>
      </a:lvl5pPr>
      <a:lvl6pPr marL="457200" algn="l" rtl="0" eaLnBrk="1" fontAlgn="base" hangingPunct="1">
        <a:spcBef>
          <a:spcPct val="0"/>
        </a:spcBef>
        <a:spcAft>
          <a:spcPct val="0"/>
        </a:spcAft>
        <a:defRPr sz="3200" b="1">
          <a:solidFill>
            <a:schemeClr val="tx1"/>
          </a:solidFill>
          <a:latin typeface="Verdana" pitchFamily="34" charset="0"/>
        </a:defRPr>
      </a:lvl6pPr>
      <a:lvl7pPr marL="914400" algn="l" rtl="0" eaLnBrk="1" fontAlgn="base" hangingPunct="1">
        <a:spcBef>
          <a:spcPct val="0"/>
        </a:spcBef>
        <a:spcAft>
          <a:spcPct val="0"/>
        </a:spcAft>
        <a:defRPr sz="3200" b="1">
          <a:solidFill>
            <a:schemeClr val="tx1"/>
          </a:solidFill>
          <a:latin typeface="Verdana" pitchFamily="34" charset="0"/>
        </a:defRPr>
      </a:lvl7pPr>
      <a:lvl8pPr marL="1371600" algn="l" rtl="0" eaLnBrk="1" fontAlgn="base" hangingPunct="1">
        <a:spcBef>
          <a:spcPct val="0"/>
        </a:spcBef>
        <a:spcAft>
          <a:spcPct val="0"/>
        </a:spcAft>
        <a:defRPr sz="3200" b="1">
          <a:solidFill>
            <a:schemeClr val="tx1"/>
          </a:solidFill>
          <a:latin typeface="Verdana" pitchFamily="34" charset="0"/>
        </a:defRPr>
      </a:lvl8pPr>
      <a:lvl9pPr marL="1828800" algn="l" rtl="0" eaLnBrk="1" fontAlgn="base" hangingPunct="1">
        <a:spcBef>
          <a:spcPct val="0"/>
        </a:spcBef>
        <a:spcAft>
          <a:spcPct val="0"/>
        </a:spcAft>
        <a:defRPr sz="3200" b="1">
          <a:solidFill>
            <a:schemeClr val="tx1"/>
          </a:solidFill>
          <a:latin typeface="Verdana" pitchFamily="34" charset="0"/>
        </a:defRPr>
      </a:lvl9pPr>
    </p:titleStyle>
    <p:bodyStyle>
      <a:lvl1pPr marL="342900" indent="-342900" algn="l" rtl="0" fontAlgn="base">
        <a:spcBef>
          <a:spcPct val="20000"/>
        </a:spcBef>
        <a:spcAft>
          <a:spcPct val="0"/>
        </a:spcAft>
        <a:buClr>
          <a:schemeClr val="tx1"/>
        </a:buClr>
        <a:buFont typeface="Wingdings" pitchFamily="2" charset="2"/>
        <a:buChar char="v"/>
        <a:defRPr sz="2800" b="1">
          <a:solidFill>
            <a:schemeClr val="accent1"/>
          </a:solidFill>
          <a:latin typeface="+mn-lt"/>
          <a:ea typeface="+mn-ea"/>
          <a:cs typeface="+mn-cs"/>
        </a:defRPr>
      </a:lvl1pPr>
      <a:lvl2pPr marL="742950" indent="-285750" algn="l" rtl="0" fontAlgn="base">
        <a:spcBef>
          <a:spcPct val="20000"/>
        </a:spcBef>
        <a:spcAft>
          <a:spcPct val="0"/>
        </a:spcAft>
        <a:buClr>
          <a:schemeClr val="tx2"/>
        </a:buClr>
        <a:buSzPct val="60000"/>
        <a:buFont typeface="Wingdings" pitchFamily="2" charset="2"/>
        <a:buChar char="n"/>
        <a:defRPr sz="2400">
          <a:solidFill>
            <a:schemeClr val="tx1"/>
          </a:solidFill>
          <a:latin typeface="+mn-lt"/>
        </a:defRPr>
      </a:lvl2pPr>
      <a:lvl3pPr marL="1143000" indent="-228600" algn="l" rtl="0" fontAlgn="base">
        <a:spcBef>
          <a:spcPct val="20000"/>
        </a:spcBef>
        <a:spcAft>
          <a:spcPct val="0"/>
        </a:spcAft>
        <a:buClr>
          <a:schemeClr val="folHlink"/>
        </a:buClr>
        <a:buSzPct val="60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tx1"/>
        </a:buClr>
        <a:buSzPct val="60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5pPr>
      <a:lvl6pPr marL="25146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latin typeface="+mn-lt"/>
        </a:defRPr>
      </a:lvl6pPr>
      <a:lvl7pPr marL="29718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latin typeface="+mn-lt"/>
        </a:defRPr>
      </a:lvl7pPr>
      <a:lvl8pPr marL="34290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latin typeface="+mn-lt"/>
        </a:defRPr>
      </a:lvl8pPr>
      <a:lvl9pPr marL="38862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57"/>
          <p:cNvSpPr>
            <a:spLocks noGrp="1" noChangeArrowheads="1"/>
          </p:cNvSpPr>
          <p:nvPr>
            <p:ph type="ctrTitle" sz="quarter" idx="4294967295"/>
          </p:nvPr>
        </p:nvSpPr>
        <p:spPr bwMode="gray">
          <a:xfrm>
            <a:off x="-101600" y="3959225"/>
            <a:ext cx="9342438" cy="708025"/>
          </a:xfrm>
          <a:prstGeom prst="rect">
            <a:avLst/>
          </a:prstGeom>
          <a:noFill/>
          <a:ln>
            <a:miter lim="800000"/>
            <a:headEnd/>
            <a:tailEnd/>
          </a:ln>
        </p:spPr>
        <p:txBody>
          <a:bodyPr anchor="ctr"/>
          <a:lstStyle/>
          <a:p>
            <a:pPr algn="ctr"/>
            <a:r>
              <a:rPr lang="zh-CN" altLang="en-US" sz="4000" smtClean="0">
                <a:latin typeface="黑体" pitchFamily="2" charset="-122"/>
                <a:ea typeface="黑体" pitchFamily="2" charset="-122"/>
              </a:rPr>
              <a:t>浅议后危机时代国家养老金制度的选择</a:t>
            </a:r>
            <a:endParaRPr lang="en-US" altLang="ko-KR" sz="4000" smtClean="0">
              <a:solidFill>
                <a:schemeClr val="accent1"/>
              </a:solidFill>
              <a:latin typeface="黑体" pitchFamily="2" charset="-122"/>
              <a:ea typeface="黑体" pitchFamily="2" charset="-122"/>
            </a:endParaRPr>
          </a:p>
        </p:txBody>
      </p:sp>
      <p:sp>
        <p:nvSpPr>
          <p:cNvPr id="15362" name="Rectangle 58"/>
          <p:cNvSpPr>
            <a:spLocks noChangeArrowheads="1"/>
          </p:cNvSpPr>
          <p:nvPr/>
        </p:nvSpPr>
        <p:spPr bwMode="gray">
          <a:xfrm>
            <a:off x="635000" y="5080000"/>
            <a:ext cx="7011988" cy="492125"/>
          </a:xfrm>
          <a:prstGeom prst="rect">
            <a:avLst/>
          </a:prstGeom>
          <a:noFill/>
          <a:ln w="9525">
            <a:noFill/>
            <a:miter lim="800000"/>
            <a:headEnd/>
            <a:tailEnd/>
          </a:ln>
        </p:spPr>
        <p:txBody>
          <a:bodyPr anchor="ctr"/>
          <a:lstStyle/>
          <a:p>
            <a:r>
              <a:rPr lang="zh-CN" altLang="en-US" sz="2400">
                <a:solidFill>
                  <a:schemeClr val="accent1"/>
                </a:solidFill>
                <a:latin typeface="华文行楷"/>
                <a:ea typeface="华文行楷"/>
                <a:cs typeface="华文行楷"/>
              </a:rPr>
              <a:t>中国人民大学 公共管理学院社会保障研究所      </a:t>
            </a:r>
            <a:endParaRPr lang="en-US" altLang="zh-CN" sz="2400">
              <a:solidFill>
                <a:schemeClr val="accent1"/>
              </a:solidFill>
              <a:latin typeface="华文行楷"/>
              <a:ea typeface="华文行楷"/>
              <a:cs typeface="华文行楷"/>
            </a:endParaRPr>
          </a:p>
          <a:p>
            <a:r>
              <a:rPr lang="en-US" altLang="zh-CN" sz="2400">
                <a:solidFill>
                  <a:schemeClr val="accent1"/>
                </a:solidFill>
                <a:latin typeface="华文行楷"/>
                <a:ea typeface="华文行楷"/>
                <a:cs typeface="华文行楷"/>
              </a:rPr>
              <a:t>                                                            </a:t>
            </a:r>
            <a:r>
              <a:rPr lang="zh-CN" altLang="en-US" sz="2400">
                <a:solidFill>
                  <a:schemeClr val="accent1"/>
                </a:solidFill>
                <a:latin typeface="华文行楷"/>
                <a:ea typeface="华文行楷"/>
                <a:cs typeface="华文行楷"/>
              </a:rPr>
              <a:t>赵 青</a:t>
            </a:r>
            <a:endParaRPr lang="en-US" altLang="ko-KR" sz="2400">
              <a:solidFill>
                <a:schemeClr val="accent1"/>
              </a:solidFill>
              <a:latin typeface="华文行楷"/>
              <a:ea typeface="华文行楷"/>
              <a:cs typeface="华文行楷"/>
            </a:endParaRPr>
          </a:p>
        </p:txBody>
      </p:sp>
      <p:sp>
        <p:nvSpPr>
          <p:cNvPr id="2" name="TextBox 1"/>
          <p:cNvSpPr txBox="1"/>
          <p:nvPr/>
        </p:nvSpPr>
        <p:spPr>
          <a:xfrm>
            <a:off x="2397125" y="6470650"/>
            <a:ext cx="4683125" cy="354013"/>
          </a:xfrm>
          <a:prstGeom prst="rect">
            <a:avLst/>
          </a:prstGeom>
          <a:noFill/>
        </p:spPr>
        <p:txBody>
          <a:bodyPr>
            <a:spAutoFit/>
          </a:bodyPr>
          <a:lstStyle/>
          <a:p>
            <a:pPr algn="ctr" eaLnBrk="0" hangingPunct="0">
              <a:defRPr/>
            </a:pPr>
            <a:r>
              <a:rPr lang="en-US" altLang="zh-CN" sz="1700" dirty="0">
                <a:solidFill>
                  <a:schemeClr val="accent5">
                    <a:lumMod val="20000"/>
                    <a:lumOff val="80000"/>
                  </a:schemeClr>
                </a:solidFill>
                <a:ea typeface="+mn-ea"/>
              </a:rPr>
              <a:t>2012. 7. 21      </a:t>
            </a:r>
            <a:r>
              <a:rPr lang="zh-CN" altLang="en-US" sz="1700" dirty="0">
                <a:solidFill>
                  <a:schemeClr val="accent5">
                    <a:lumMod val="20000"/>
                    <a:lumOff val="80000"/>
                  </a:schemeClr>
                </a:solidFill>
                <a:ea typeface="+mn-ea"/>
              </a:rPr>
              <a:t>青 岛</a:t>
            </a:r>
          </a:p>
        </p:txBody>
      </p:sp>
      <p:sp>
        <p:nvSpPr>
          <p:cNvPr id="15364" name="TextBox 2"/>
          <p:cNvSpPr txBox="1">
            <a:spLocks noChangeArrowheads="1"/>
          </p:cNvSpPr>
          <p:nvPr/>
        </p:nvSpPr>
        <p:spPr bwMode="auto">
          <a:xfrm>
            <a:off x="6359525" y="457200"/>
            <a:ext cx="2576513" cy="430213"/>
          </a:xfrm>
          <a:prstGeom prst="rect">
            <a:avLst/>
          </a:prstGeom>
          <a:noFill/>
          <a:ln w="9525">
            <a:noFill/>
            <a:miter lim="800000"/>
            <a:headEnd/>
            <a:tailEnd/>
          </a:ln>
        </p:spPr>
        <p:txBody>
          <a:bodyPr>
            <a:spAutoFit/>
          </a:bodyPr>
          <a:lstStyle/>
          <a:p>
            <a:pPr algn="r" eaLnBrk="0" hangingPunct="0"/>
            <a:r>
              <a:rPr lang="en-US" altLang="zh-CN" sz="2200"/>
              <a:t>CICIRM 2012</a:t>
            </a:r>
            <a:endParaRPr lang="zh-CN" altLang="en-US" sz="22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4294967295"/>
          </p:nvPr>
        </p:nvSpPr>
        <p:spPr/>
        <p:txBody>
          <a:bodyPr/>
          <a:lstStyle/>
          <a:p>
            <a:pPr>
              <a:defRPr/>
            </a:pPr>
            <a:r>
              <a:rPr lang="en-US" altLang="ko-KR" dirty="0" smtClean="0"/>
              <a:t>10</a:t>
            </a:r>
            <a:endParaRPr lang="en-US" altLang="ko-KR" dirty="0"/>
          </a:p>
        </p:txBody>
      </p:sp>
      <p:sp>
        <p:nvSpPr>
          <p:cNvPr id="24578" name="Rectangle 5"/>
          <p:cNvSpPr>
            <a:spLocks noGrp="1" noChangeArrowheads="1"/>
          </p:cNvSpPr>
          <p:nvPr>
            <p:ph type="title"/>
          </p:nvPr>
        </p:nvSpPr>
        <p:spPr bwMode="auto">
          <a:xfrm>
            <a:off x="266700" y="215900"/>
            <a:ext cx="8356600" cy="660400"/>
          </a:xfrm>
          <a:noFill/>
          <a:ln>
            <a:miter lim="800000"/>
            <a:headEnd/>
            <a:tailEnd/>
          </a:ln>
        </p:spPr>
        <p:txBody>
          <a:bodyPr vert="horz" wrap="square" lIns="91440" tIns="45720" rIns="91440" bIns="45720" numCol="1" anchor="b" anchorCtr="0" compatLnSpc="1">
            <a:prstTxWarp prst="textNoShape">
              <a:avLst/>
            </a:prstTxWarp>
          </a:bodyPr>
          <a:lstStyle/>
          <a:p>
            <a:r>
              <a:rPr lang="en-US" altLang="zh-CN" smtClean="0">
                <a:solidFill>
                  <a:schemeClr val="hlink"/>
                </a:solidFill>
                <a:latin typeface="宋体" charset="-122"/>
                <a:ea typeface="宋体" charset="-122"/>
              </a:rPr>
              <a:t>Ⅲ</a:t>
            </a:r>
            <a:r>
              <a:rPr lang="en-US" altLang="zh-CN" smtClean="0">
                <a:solidFill>
                  <a:schemeClr val="hlink"/>
                </a:solidFill>
                <a:latin typeface="黑体" pitchFamily="2" charset="-122"/>
                <a:ea typeface="黑体" pitchFamily="2" charset="-122"/>
              </a:rPr>
              <a:t>.</a:t>
            </a:r>
            <a:r>
              <a:rPr lang="zh-CN" altLang="en-US" smtClean="0">
                <a:solidFill>
                  <a:schemeClr val="hlink"/>
                </a:solidFill>
                <a:latin typeface="黑体" pitchFamily="2" charset="-122"/>
                <a:ea typeface="黑体" pitchFamily="2" charset="-122"/>
              </a:rPr>
              <a:t>收益评价</a:t>
            </a:r>
            <a:endParaRPr lang="en-US" altLang="ko-KR" smtClean="0">
              <a:solidFill>
                <a:schemeClr val="hlink"/>
              </a:solidFill>
              <a:latin typeface="黑体" pitchFamily="2" charset="-122"/>
              <a:ea typeface="黑体" pitchFamily="2" charset="-122"/>
            </a:endParaRPr>
          </a:p>
        </p:txBody>
      </p:sp>
      <p:sp>
        <p:nvSpPr>
          <p:cNvPr id="3" name="内容占位符 2"/>
          <p:cNvSpPr>
            <a:spLocks noGrp="1"/>
          </p:cNvSpPr>
          <p:nvPr>
            <p:ph idx="1"/>
          </p:nvPr>
        </p:nvSpPr>
        <p:spPr>
          <a:xfrm>
            <a:off x="234950" y="1392238"/>
            <a:ext cx="8229600" cy="4525962"/>
          </a:xfrm>
        </p:spPr>
        <p:txBody>
          <a:bodyPr/>
          <a:lstStyle/>
          <a:p>
            <a:pPr>
              <a:buSzPct val="70000"/>
              <a:buFont typeface="Wingdings" pitchFamily="2" charset="2"/>
              <a:buChar char="n"/>
              <a:defRPr/>
            </a:pPr>
            <a:r>
              <a:rPr lang="en-US" altLang="zh-CN" sz="2400" dirty="0" smtClean="0">
                <a:solidFill>
                  <a:schemeClr val="tx1">
                    <a:lumMod val="50000"/>
                  </a:schemeClr>
                </a:solidFill>
                <a:latin typeface="宋体" pitchFamily="2" charset="-122"/>
                <a:ea typeface="宋体" pitchFamily="2" charset="-122"/>
              </a:rPr>
              <a:t>A</a:t>
            </a:r>
            <a:r>
              <a:rPr lang="zh-CN" altLang="en-US" sz="2400" dirty="0" smtClean="0">
                <a:solidFill>
                  <a:schemeClr val="tx1">
                    <a:lumMod val="50000"/>
                  </a:schemeClr>
                </a:solidFill>
                <a:latin typeface="宋体" pitchFamily="2" charset="-122"/>
                <a:ea typeface="宋体" pitchFamily="2" charset="-122"/>
              </a:rPr>
              <a:t>、智利</a:t>
            </a:r>
            <a:endParaRPr lang="en-US" altLang="zh-CN" sz="2400" dirty="0" smtClean="0">
              <a:solidFill>
                <a:schemeClr val="tx1">
                  <a:lumMod val="50000"/>
                </a:schemeClr>
              </a:solidFill>
              <a:latin typeface="宋体" pitchFamily="2" charset="-122"/>
              <a:ea typeface="宋体" pitchFamily="2" charset="-122"/>
            </a:endParaRPr>
          </a:p>
          <a:p>
            <a:pPr>
              <a:buSzPct val="70000"/>
              <a:buFont typeface="Wingdings" pitchFamily="2" charset="2"/>
              <a:buChar char="n"/>
              <a:defRPr/>
            </a:pPr>
            <a:endParaRPr lang="en-US" altLang="zh-CN" sz="2400" b="0" dirty="0" smtClean="0">
              <a:solidFill>
                <a:schemeClr val="tx1">
                  <a:lumMod val="50000"/>
                </a:schemeClr>
              </a:solidFill>
              <a:latin typeface="宋体" pitchFamily="2" charset="-122"/>
              <a:ea typeface="宋体" pitchFamily="2" charset="-122"/>
            </a:endParaRPr>
          </a:p>
        </p:txBody>
      </p:sp>
      <p:graphicFrame>
        <p:nvGraphicFramePr>
          <p:cNvPr id="2" name="表格 1"/>
          <p:cNvGraphicFramePr>
            <a:graphicFrameLocks noGrp="1"/>
          </p:cNvGraphicFramePr>
          <p:nvPr/>
        </p:nvGraphicFramePr>
        <p:xfrm>
          <a:off x="1939925" y="1316038"/>
          <a:ext cx="6207125" cy="5313998"/>
        </p:xfrm>
        <a:graphic>
          <a:graphicData uri="http://schemas.openxmlformats.org/drawingml/2006/table">
            <a:tbl>
              <a:tblPr/>
              <a:tblGrid>
                <a:gridCol w="1312863"/>
                <a:gridCol w="1223962"/>
                <a:gridCol w="1223963"/>
                <a:gridCol w="1222375"/>
                <a:gridCol w="1223962"/>
              </a:tblGrid>
              <a:tr h="3762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sz="1800" b="1" i="0" u="none" strike="noStrike" cap="none" normalizeH="0" baseline="0" smtClean="0">
                          <a:ln>
                            <a:noFill/>
                          </a:ln>
                          <a:solidFill>
                            <a:srgbClr val="000000"/>
                          </a:solidFill>
                          <a:effectLst/>
                          <a:latin typeface="Times New Roman" pitchFamily="18" charset="0"/>
                          <a:ea typeface="宋体" charset="-122"/>
                        </a:rPr>
                        <a:t>年份</a:t>
                      </a:r>
                      <a:endParaRPr kumimoji="0" 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sz="1800" b="1" i="0" u="none" strike="noStrike" cap="none" normalizeH="0" baseline="0" smtClean="0">
                          <a:ln>
                            <a:noFill/>
                          </a:ln>
                          <a:solidFill>
                            <a:srgbClr val="000000"/>
                          </a:solidFill>
                          <a:effectLst/>
                          <a:latin typeface="Times New Roman" pitchFamily="18" charset="0"/>
                          <a:ea typeface="宋体" charset="-122"/>
                        </a:rPr>
                        <a:t>实际投资收益率</a:t>
                      </a:r>
                      <a:r>
                        <a:rPr kumimoji="0" lang="en-US" altLang="zh-CN" sz="1800" b="1" i="0" u="none" strike="noStrike" cap="none" normalizeH="0" baseline="0" smtClean="0">
                          <a:ln>
                            <a:noFill/>
                          </a:ln>
                          <a:solidFill>
                            <a:srgbClr val="000000"/>
                          </a:solidFill>
                          <a:effectLst/>
                          <a:latin typeface="Times New Roman" pitchFamily="18" charset="0"/>
                          <a:ea typeface="宋体" charset="-122"/>
                          <a:cs typeface="Times New Roman" pitchFamily="18" charset="0"/>
                        </a:rPr>
                        <a:t>(r)</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sz="1800" b="1" i="0" u="none" strike="noStrike" cap="none" normalizeH="0" baseline="0" smtClean="0">
                          <a:ln>
                            <a:noFill/>
                          </a:ln>
                          <a:solidFill>
                            <a:srgbClr val="000000"/>
                          </a:solidFill>
                          <a:effectLst/>
                          <a:latin typeface="Times New Roman" pitchFamily="18" charset="0"/>
                          <a:ea typeface="宋体" charset="-122"/>
                        </a:rPr>
                        <a:t>实际工资增长率</a:t>
                      </a:r>
                      <a:r>
                        <a:rPr kumimoji="0" lang="en-US" altLang="zh-CN" sz="1800" b="1" i="0" u="none" strike="noStrike" cap="none" normalizeH="0" baseline="0" smtClean="0">
                          <a:ln>
                            <a:noFill/>
                          </a:ln>
                          <a:solidFill>
                            <a:srgbClr val="000000"/>
                          </a:solidFill>
                          <a:effectLst/>
                          <a:latin typeface="Times New Roman" pitchFamily="18" charset="0"/>
                          <a:ea typeface="宋体" charset="-122"/>
                          <a:cs typeface="Times New Roman" pitchFamily="18" charset="0"/>
                        </a:rPr>
                        <a:t>(g)</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sz="1800" b="1" i="0" u="none" strike="noStrike" cap="none" normalizeH="0" baseline="0" smtClean="0">
                          <a:ln>
                            <a:noFill/>
                          </a:ln>
                          <a:solidFill>
                            <a:srgbClr val="000000"/>
                          </a:solidFill>
                          <a:effectLst/>
                          <a:latin typeface="Times New Roman" pitchFamily="18" charset="0"/>
                          <a:ea typeface="宋体" charset="-122"/>
                        </a:rPr>
                        <a:t>人口增长率</a:t>
                      </a:r>
                      <a:r>
                        <a:rPr kumimoji="0" lang="en-US" altLang="zh-CN" sz="1800" b="1" i="0" u="none" strike="noStrike" cap="none" normalizeH="0" baseline="0" smtClean="0">
                          <a:ln>
                            <a:noFill/>
                          </a:ln>
                          <a:solidFill>
                            <a:srgbClr val="000000"/>
                          </a:solidFill>
                          <a:effectLst/>
                          <a:latin typeface="Times New Roman" pitchFamily="18" charset="0"/>
                          <a:ea typeface="宋体" charset="-122"/>
                          <a:cs typeface="Times New Roman" pitchFamily="18" charset="0"/>
                        </a:rPr>
                        <a:t>(n)</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sz="1800" b="1" i="0" u="none" strike="noStrike" cap="none" normalizeH="0" baseline="0" smtClean="0">
                          <a:ln>
                            <a:noFill/>
                          </a:ln>
                          <a:solidFill>
                            <a:srgbClr val="000000"/>
                          </a:solidFill>
                          <a:effectLst/>
                          <a:latin typeface="Times New Roman" pitchFamily="18" charset="0"/>
                          <a:ea typeface="宋体" charset="-122"/>
                        </a:rPr>
                        <a:t>生物回报率</a:t>
                      </a:r>
                      <a:r>
                        <a:rPr kumimoji="0" lang="en-US" altLang="zh-CN" sz="1800" b="1" i="0" u="none" strike="noStrike" cap="none" normalizeH="0" baseline="0" smtClean="0">
                          <a:ln>
                            <a:noFill/>
                          </a:ln>
                          <a:solidFill>
                            <a:srgbClr val="000000"/>
                          </a:solidFill>
                          <a:effectLst/>
                          <a:latin typeface="Times New Roman" pitchFamily="18" charset="0"/>
                          <a:ea typeface="宋体" charset="-122"/>
                          <a:cs typeface="Times New Roman" pitchFamily="18" charset="0"/>
                        </a:rPr>
                        <a:t>(n+g)</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8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宋体" charset="-122"/>
                          <a:cs typeface="Times New Roman" pitchFamily="18" charset="0"/>
                        </a:rPr>
                        <a:t>1994</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19.48%</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-6.41%</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1.75%</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-4.66%</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C0C0C0"/>
                    </a:solidFill>
                  </a:tcPr>
                </a:tc>
              </a:tr>
              <a:tr h="188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宋体" charset="-122"/>
                          <a:cs typeface="Times New Roman" pitchFamily="18" charset="0"/>
                        </a:rPr>
                        <a:t>1995</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-2.49%</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4.48%</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1.64%</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6.12%</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r>
              <a:tr h="188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宋体" charset="-122"/>
                          <a:cs typeface="Times New Roman" pitchFamily="18" charset="0"/>
                        </a:rPr>
                        <a:t>1996</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3.31%</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7.06%</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1.52%</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8.58%</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C0C0C0"/>
                    </a:solidFill>
                  </a:tcPr>
                </a:tc>
              </a:tr>
              <a:tr h="188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宋体" charset="-122"/>
                          <a:cs typeface="Times New Roman" pitchFamily="18" charset="0"/>
                        </a:rPr>
                        <a:t>1997</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4.51%</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2.75%</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1.42%</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4.17%</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r>
              <a:tr h="188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宋体" charset="-122"/>
                          <a:cs typeface="Times New Roman" pitchFamily="18" charset="0"/>
                        </a:rPr>
                        <a:t>1998</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-1.09%</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2.90%</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1.33%</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4.23%</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C0C0C0"/>
                    </a:solidFill>
                  </a:tcPr>
                </a:tc>
              </a:tr>
              <a:tr h="188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宋体" charset="-122"/>
                          <a:cs typeface="Times New Roman" pitchFamily="18" charset="0"/>
                        </a:rPr>
                        <a:t>1999</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14.53%</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2.43%</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1.27%</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3.70%</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r>
              <a:tr h="188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宋体" charset="-122"/>
                          <a:cs typeface="Times New Roman" pitchFamily="18" charset="0"/>
                        </a:rPr>
                        <a:t>2000</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3.98%</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1.48%</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1.23%</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2.71%</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C0C0C0"/>
                    </a:solidFill>
                  </a:tcPr>
                </a:tc>
              </a:tr>
              <a:tr h="188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宋体" charset="-122"/>
                          <a:cs typeface="Times New Roman" pitchFamily="18" charset="0"/>
                        </a:rPr>
                        <a:t>2001</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5.72%</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1.61%</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1.19%</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2.80%</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r>
              <a:tr h="188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宋体" charset="-122"/>
                          <a:cs typeface="Times New Roman" pitchFamily="18" charset="0"/>
                        </a:rPr>
                        <a:t>2002</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2.68%</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2.08%</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1.15%</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3.23%</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C0C0C0"/>
                    </a:solidFill>
                  </a:tcPr>
                </a:tc>
              </a:tr>
              <a:tr h="188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宋体" charset="-122"/>
                          <a:cs typeface="Times New Roman" pitchFamily="18" charset="0"/>
                        </a:rPr>
                        <a:t>2003</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11.90%</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1.00%</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1.11%</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2.11%</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r>
              <a:tr h="188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宋体" charset="-122"/>
                          <a:cs typeface="Times New Roman" pitchFamily="18" charset="0"/>
                        </a:rPr>
                        <a:t>2004</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9.10%</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1.86%</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1.07%</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2.94%</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C0C0C0"/>
                    </a:solidFill>
                  </a:tcPr>
                </a:tc>
              </a:tr>
              <a:tr h="188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宋体" charset="-122"/>
                          <a:cs typeface="Times New Roman" pitchFamily="18" charset="0"/>
                        </a:rPr>
                        <a:t>2005</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5.70%</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1.88%</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1.05%</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2.92%</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r>
              <a:tr h="188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宋体" charset="-122"/>
                          <a:cs typeface="Times New Roman" pitchFamily="18" charset="0"/>
                        </a:rPr>
                        <a:t>2006</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17.04%</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2.01%</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1.02%</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3.03%</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C0C0C0"/>
                    </a:solidFill>
                  </a:tcPr>
                </a:tc>
              </a:tr>
              <a:tr h="188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宋体" charset="-122"/>
                          <a:cs typeface="Times New Roman" pitchFamily="18" charset="0"/>
                        </a:rPr>
                        <a:t>2007</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6.50%</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2.90%</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0.99%</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3.89%</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r>
              <a:tr h="188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宋体" charset="-122"/>
                          <a:cs typeface="Times New Roman" pitchFamily="18" charset="0"/>
                        </a:rPr>
                        <a:t>2008</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-21.97%</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-0.23%</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0.97%</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0.74%</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solidFill>
                      <a:srgbClr val="C0C0C0"/>
                    </a:solidFill>
                  </a:tcPr>
                </a:tc>
              </a:tr>
              <a:tr h="188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sz="1800" b="1" i="0" u="none" strike="noStrike" cap="none" normalizeH="0" baseline="0" smtClean="0">
                          <a:ln>
                            <a:noFill/>
                          </a:ln>
                          <a:solidFill>
                            <a:srgbClr val="000000"/>
                          </a:solidFill>
                          <a:effectLst/>
                          <a:latin typeface="Times New Roman" pitchFamily="18" charset="0"/>
                          <a:ea typeface="宋体" charset="-122"/>
                        </a:rPr>
                        <a:t>均值</a:t>
                      </a:r>
                      <a:r>
                        <a:rPr kumimoji="0" lang="en-US" altLang="zh-CN" sz="1800" b="1" i="0" u="none" strike="noStrike" cap="none" normalizeH="0" baseline="0" smtClean="0">
                          <a:ln>
                            <a:noFill/>
                          </a:ln>
                          <a:solidFill>
                            <a:srgbClr val="000000"/>
                          </a:solidFill>
                          <a:effectLst/>
                          <a:latin typeface="Times New Roman" pitchFamily="18" charset="0"/>
                          <a:ea typeface="宋体" charset="-122"/>
                          <a:cs typeface="Times New Roman" pitchFamily="18" charset="0"/>
                        </a:rPr>
                        <a:t>(u)</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charset="-122"/>
                          <a:cs typeface="Times New Roman" pitchFamily="18" charset="0"/>
                        </a:rPr>
                        <a:t>5.26%</a:t>
                      </a:r>
                      <a:endParaRPr kumimoji="0" lang="zh-CN" altLang="zh-CN" sz="1800" b="0" i="0" u="none" strike="noStrike" cap="none" normalizeH="0" baseline="0" smtClean="0">
                        <a:ln>
                          <a:noFill/>
                        </a:ln>
                        <a:solidFill>
                          <a:srgbClr val="C00000"/>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1.85%</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1.25%</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charset="-122"/>
                          <a:cs typeface="Times New Roman" pitchFamily="18" charset="0"/>
                        </a:rPr>
                        <a:t>3.10%</a:t>
                      </a:r>
                      <a:endParaRPr kumimoji="0" lang="zh-CN" altLang="zh-CN" sz="1800" b="0" i="0" u="none" strike="noStrike" cap="none" normalizeH="0" baseline="0" smtClean="0">
                        <a:ln>
                          <a:noFill/>
                        </a:ln>
                        <a:solidFill>
                          <a:srgbClr val="C00000"/>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a:noFill/>
                    </a:lnB>
                    <a:lnTlToBr>
                      <a:noFill/>
                    </a:lnTlToBr>
                    <a:lnBlToTr>
                      <a:noFill/>
                    </a:lnBlToTr>
                    <a:noFill/>
                  </a:tcPr>
                </a:tc>
              </a:tr>
              <a:tr h="376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宋体" charset="-122"/>
                          <a:ea typeface="宋体" charset="-122"/>
                        </a:rPr>
                        <a:t> </a:t>
                      </a:r>
                      <a:r>
                        <a:rPr kumimoji="0" lang="zh-CN" sz="1800" b="1" i="0" u="none" strike="noStrike" cap="none" normalizeH="0" baseline="0" smtClean="0">
                          <a:ln>
                            <a:noFill/>
                          </a:ln>
                          <a:solidFill>
                            <a:srgbClr val="000000"/>
                          </a:solidFill>
                          <a:effectLst/>
                          <a:latin typeface="Times New Roman" pitchFamily="18" charset="0"/>
                          <a:ea typeface="宋体" charset="-122"/>
                        </a:rPr>
                        <a:t>年末收益</a:t>
                      </a:r>
                      <a:endParaRPr kumimoji="0" 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201.87</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130.99</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120.43</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157.27</a:t>
                      </a:r>
                      <a:endParaRPr kumimoji="0" lang="zh-CN" altLang="zh-CN" sz="18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marL="68580" marR="68580" marT="0"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r>
            </a:tbl>
          </a:graphicData>
        </a:graphic>
      </p:graphicFrame>
      <p:sp>
        <p:nvSpPr>
          <p:cNvPr id="24674" name="TextBox 4"/>
          <p:cNvSpPr txBox="1">
            <a:spLocks noChangeArrowheads="1"/>
          </p:cNvSpPr>
          <p:nvPr/>
        </p:nvSpPr>
        <p:spPr bwMode="auto">
          <a:xfrm>
            <a:off x="96838" y="5237163"/>
            <a:ext cx="1773237" cy="1477962"/>
          </a:xfrm>
          <a:prstGeom prst="rect">
            <a:avLst/>
          </a:prstGeom>
          <a:noFill/>
          <a:ln w="9525">
            <a:noFill/>
            <a:miter lim="800000"/>
            <a:headEnd/>
            <a:tailEnd/>
          </a:ln>
        </p:spPr>
        <p:txBody>
          <a:bodyPr>
            <a:spAutoFit/>
          </a:bodyPr>
          <a:lstStyle/>
          <a:p>
            <a:pPr eaLnBrk="0" hangingPunct="0"/>
            <a:r>
              <a:rPr lang="zh-CN" altLang="zh-CN" sz="1000"/>
              <a:t>数据来源：实际投资收益率（</a:t>
            </a:r>
            <a:r>
              <a:rPr lang="en-US" altLang="zh-CN" sz="1000"/>
              <a:t>Real rate of return</a:t>
            </a:r>
            <a:r>
              <a:rPr lang="zh-CN" altLang="zh-CN" sz="1000"/>
              <a:t>）来自</a:t>
            </a:r>
            <a:r>
              <a:rPr lang="en-US" altLang="zh-CN" sz="1000"/>
              <a:t>FIAP(http://www.fiap.cl)</a:t>
            </a:r>
            <a:r>
              <a:rPr lang="zh-CN" altLang="zh-CN" sz="1000"/>
              <a:t>；实际工资增长率根据联合国数据库</a:t>
            </a:r>
            <a:r>
              <a:rPr lang="en-US" altLang="zh-CN" sz="1000"/>
              <a:t>(http://data.un.org)</a:t>
            </a:r>
            <a:r>
              <a:rPr lang="zh-CN" altLang="zh-CN" sz="1000"/>
              <a:t>指数化工资计算得出；人口增长率来自</a:t>
            </a:r>
            <a:r>
              <a:rPr lang="en-US" altLang="zh-CN" sz="1000"/>
              <a:t>OECD library (http://stats.oecd.org).</a:t>
            </a:r>
            <a:endParaRPr lang="zh-CN" altLang="zh-CN" sz="1000"/>
          </a:p>
          <a:p>
            <a:pPr eaLnBrk="0" hangingPunct="0"/>
            <a:endParaRPr lang="zh-CN" altLang="en-US" sz="10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4294967295"/>
          </p:nvPr>
        </p:nvSpPr>
        <p:spPr/>
        <p:txBody>
          <a:bodyPr/>
          <a:lstStyle/>
          <a:p>
            <a:pPr>
              <a:defRPr/>
            </a:pPr>
            <a:r>
              <a:rPr lang="en-US" altLang="ko-KR" dirty="0" smtClean="0"/>
              <a:t>11</a:t>
            </a:r>
            <a:endParaRPr lang="en-US" altLang="ko-KR" dirty="0"/>
          </a:p>
        </p:txBody>
      </p:sp>
      <p:sp>
        <p:nvSpPr>
          <p:cNvPr id="25602" name="Rectangle 5"/>
          <p:cNvSpPr>
            <a:spLocks noGrp="1" noChangeArrowheads="1"/>
          </p:cNvSpPr>
          <p:nvPr>
            <p:ph type="title"/>
          </p:nvPr>
        </p:nvSpPr>
        <p:spPr bwMode="auto">
          <a:xfrm>
            <a:off x="266700" y="215900"/>
            <a:ext cx="8356600" cy="660400"/>
          </a:xfrm>
          <a:noFill/>
          <a:ln>
            <a:miter lim="800000"/>
            <a:headEnd/>
            <a:tailEnd/>
          </a:ln>
        </p:spPr>
        <p:txBody>
          <a:bodyPr vert="horz" wrap="square" lIns="91440" tIns="45720" rIns="91440" bIns="45720" numCol="1" anchor="b" anchorCtr="0" compatLnSpc="1">
            <a:prstTxWarp prst="textNoShape">
              <a:avLst/>
            </a:prstTxWarp>
          </a:bodyPr>
          <a:lstStyle/>
          <a:p>
            <a:r>
              <a:rPr lang="en-US" altLang="zh-CN" smtClean="0">
                <a:solidFill>
                  <a:schemeClr val="hlink"/>
                </a:solidFill>
                <a:latin typeface="宋体" charset="-122"/>
                <a:ea typeface="宋体" charset="-122"/>
              </a:rPr>
              <a:t>Ⅲ</a:t>
            </a:r>
            <a:r>
              <a:rPr lang="en-US" altLang="zh-CN" smtClean="0">
                <a:solidFill>
                  <a:schemeClr val="hlink"/>
                </a:solidFill>
                <a:latin typeface="黑体" pitchFamily="2" charset="-122"/>
                <a:ea typeface="黑体" pitchFamily="2" charset="-122"/>
              </a:rPr>
              <a:t>.</a:t>
            </a:r>
            <a:r>
              <a:rPr lang="zh-CN" altLang="en-US" smtClean="0">
                <a:solidFill>
                  <a:schemeClr val="hlink"/>
                </a:solidFill>
                <a:latin typeface="黑体" pitchFamily="2" charset="-122"/>
                <a:ea typeface="黑体" pitchFamily="2" charset="-122"/>
              </a:rPr>
              <a:t>收益评价</a:t>
            </a:r>
            <a:endParaRPr lang="en-US" altLang="ko-KR" smtClean="0">
              <a:solidFill>
                <a:schemeClr val="hlink"/>
              </a:solidFill>
              <a:latin typeface="黑体" pitchFamily="2" charset="-122"/>
              <a:ea typeface="黑体" pitchFamily="2" charset="-122"/>
            </a:endParaRPr>
          </a:p>
        </p:txBody>
      </p:sp>
      <p:sp>
        <p:nvSpPr>
          <p:cNvPr id="3" name="内容占位符 2"/>
          <p:cNvSpPr>
            <a:spLocks noGrp="1"/>
          </p:cNvSpPr>
          <p:nvPr>
            <p:ph idx="1"/>
          </p:nvPr>
        </p:nvSpPr>
        <p:spPr>
          <a:xfrm>
            <a:off x="234950" y="1392238"/>
            <a:ext cx="8229600" cy="4525962"/>
          </a:xfrm>
        </p:spPr>
        <p:txBody>
          <a:bodyPr/>
          <a:lstStyle/>
          <a:p>
            <a:pPr>
              <a:buSzPct val="70000"/>
              <a:buFont typeface="Wingdings" pitchFamily="2" charset="2"/>
              <a:buChar char="n"/>
              <a:defRPr/>
            </a:pPr>
            <a:r>
              <a:rPr lang="zh-CN" altLang="en-US" sz="2400" b="0" dirty="0" smtClean="0">
                <a:solidFill>
                  <a:schemeClr val="tx1">
                    <a:lumMod val="50000"/>
                  </a:schemeClr>
                </a:solidFill>
                <a:latin typeface="宋体" pitchFamily="2" charset="-122"/>
                <a:ea typeface="宋体" pitchFamily="2" charset="-122"/>
              </a:rPr>
              <a:t>无论从均值还是年末收益的指标来看，似乎都能说明智利养老金采取基金积累制的收益要大于现收现付制</a:t>
            </a:r>
            <a:r>
              <a:rPr lang="en-US" altLang="zh-CN" sz="2400" b="0" dirty="0" smtClean="0">
                <a:solidFill>
                  <a:schemeClr val="tx1">
                    <a:lumMod val="50000"/>
                  </a:schemeClr>
                </a:solidFill>
                <a:latin typeface="宋体" pitchFamily="2" charset="-122"/>
                <a:ea typeface="宋体" pitchFamily="2" charset="-122"/>
              </a:rPr>
              <a:t>,</a:t>
            </a:r>
            <a:r>
              <a:rPr lang="zh-CN" altLang="en-US" sz="2400" b="0" dirty="0" smtClean="0">
                <a:solidFill>
                  <a:schemeClr val="tx1">
                    <a:lumMod val="50000"/>
                  </a:schemeClr>
                </a:solidFill>
                <a:latin typeface="宋体" pitchFamily="2" charset="-122"/>
                <a:ea typeface="宋体" pitchFamily="2" charset="-122"/>
              </a:rPr>
              <a:t>但是如果考虑管理成本，实际收益率可能要打折扣。</a:t>
            </a:r>
            <a:endParaRPr lang="en-US" altLang="zh-CN" sz="2400" b="0" dirty="0" smtClean="0">
              <a:solidFill>
                <a:schemeClr val="tx1">
                  <a:lumMod val="50000"/>
                </a:schemeClr>
              </a:solidFill>
              <a:latin typeface="宋体" pitchFamily="2" charset="-122"/>
              <a:ea typeface="宋体" pitchFamily="2" charset="-122"/>
            </a:endParaRPr>
          </a:p>
          <a:p>
            <a:pPr marL="324000">
              <a:spcBef>
                <a:spcPts val="1200"/>
              </a:spcBef>
              <a:buSzPct val="70000"/>
              <a:buFont typeface="Wingdings" pitchFamily="2" charset="2"/>
              <a:buChar char="n"/>
              <a:defRPr/>
            </a:pPr>
            <a:r>
              <a:rPr lang="en-US" altLang="zh-CN" sz="2400" b="0" dirty="0" smtClean="0">
                <a:solidFill>
                  <a:schemeClr val="tx1">
                    <a:lumMod val="50000"/>
                  </a:schemeClr>
                </a:solidFill>
                <a:latin typeface="宋体" pitchFamily="2" charset="-122"/>
                <a:ea typeface="宋体" pitchFamily="2" charset="-122"/>
              </a:rPr>
              <a:t>1982</a:t>
            </a:r>
            <a:r>
              <a:rPr lang="zh-CN" altLang="en-US" sz="2400" b="0" dirty="0" smtClean="0">
                <a:solidFill>
                  <a:schemeClr val="tx1">
                    <a:lumMod val="50000"/>
                  </a:schemeClr>
                </a:solidFill>
                <a:latin typeface="宋体" pitchFamily="2" charset="-122"/>
                <a:ea typeface="宋体" pitchFamily="2" charset="-122"/>
              </a:rPr>
              <a:t>年新制度启动时，行业佣金平均占缴费工资的比重为</a:t>
            </a:r>
            <a:r>
              <a:rPr lang="en-US" altLang="zh-CN" sz="2400" b="0" dirty="0" smtClean="0">
                <a:solidFill>
                  <a:schemeClr val="tx1">
                    <a:lumMod val="50000"/>
                  </a:schemeClr>
                </a:solidFill>
                <a:latin typeface="宋体" pitchFamily="2" charset="-122"/>
                <a:ea typeface="宋体" pitchFamily="2" charset="-122"/>
              </a:rPr>
              <a:t>4.8%</a:t>
            </a:r>
            <a:r>
              <a:rPr lang="zh-CN" altLang="en-US" sz="2400" b="0" dirty="0" smtClean="0">
                <a:solidFill>
                  <a:schemeClr val="tx1">
                    <a:lumMod val="50000"/>
                  </a:schemeClr>
                </a:solidFill>
                <a:latin typeface="宋体" pitchFamily="2" charset="-122"/>
                <a:ea typeface="宋体" pitchFamily="2" charset="-122"/>
              </a:rPr>
              <a:t>，至</a:t>
            </a:r>
            <a:r>
              <a:rPr lang="en-US" altLang="zh-CN" sz="2400" b="0" dirty="0" smtClean="0">
                <a:solidFill>
                  <a:schemeClr val="tx1">
                    <a:lumMod val="50000"/>
                  </a:schemeClr>
                </a:solidFill>
                <a:latin typeface="宋体" pitchFamily="2" charset="-122"/>
                <a:ea typeface="宋体" pitchFamily="2" charset="-122"/>
              </a:rPr>
              <a:t>2004</a:t>
            </a:r>
            <a:r>
              <a:rPr lang="zh-CN" altLang="en-US" sz="2400" b="0" dirty="0" smtClean="0">
                <a:solidFill>
                  <a:schemeClr val="tx1">
                    <a:lumMod val="50000"/>
                  </a:schemeClr>
                </a:solidFill>
                <a:latin typeface="宋体" pitchFamily="2" charset="-122"/>
                <a:ea typeface="宋体" pitchFamily="2" charset="-122"/>
              </a:rPr>
              <a:t>年逐步下降到</a:t>
            </a:r>
            <a:r>
              <a:rPr lang="en-US" altLang="zh-CN" sz="2400" b="0" dirty="0" smtClean="0">
                <a:solidFill>
                  <a:schemeClr val="tx1">
                    <a:lumMod val="50000"/>
                  </a:schemeClr>
                </a:solidFill>
                <a:latin typeface="宋体" pitchFamily="2" charset="-122"/>
                <a:ea typeface="宋体" pitchFamily="2" charset="-122"/>
              </a:rPr>
              <a:t>2.4%</a:t>
            </a:r>
            <a:r>
              <a:rPr lang="zh-CN" altLang="en-US" sz="2400" b="0" dirty="0" smtClean="0">
                <a:solidFill>
                  <a:schemeClr val="tx1">
                    <a:lumMod val="50000"/>
                  </a:schemeClr>
                </a:solidFill>
                <a:latin typeface="宋体" pitchFamily="2" charset="-122"/>
                <a:ea typeface="宋体" pitchFamily="2" charset="-122"/>
              </a:rPr>
              <a:t>，</a:t>
            </a:r>
            <a:r>
              <a:rPr lang="en-US" altLang="zh-CN" sz="2400" b="0" dirty="0" smtClean="0">
                <a:solidFill>
                  <a:schemeClr val="tx1">
                    <a:lumMod val="50000"/>
                  </a:schemeClr>
                </a:solidFill>
                <a:latin typeface="宋体" pitchFamily="2" charset="-122"/>
                <a:ea typeface="宋体" pitchFamily="2" charset="-122"/>
              </a:rPr>
              <a:t>2010</a:t>
            </a:r>
            <a:r>
              <a:rPr lang="zh-CN" altLang="en-US" sz="2400" b="0" dirty="0" smtClean="0">
                <a:solidFill>
                  <a:schemeClr val="tx1">
                    <a:lumMod val="50000"/>
                  </a:schemeClr>
                </a:solidFill>
                <a:latin typeface="宋体" pitchFamily="2" charset="-122"/>
                <a:ea typeface="宋体" pitchFamily="2" charset="-122"/>
              </a:rPr>
              <a:t>年维持在</a:t>
            </a:r>
            <a:r>
              <a:rPr lang="en-US" altLang="zh-CN" sz="2400" b="0" dirty="0" smtClean="0">
                <a:solidFill>
                  <a:schemeClr val="tx1">
                    <a:lumMod val="50000"/>
                  </a:schemeClr>
                </a:solidFill>
                <a:latin typeface="宋体" pitchFamily="2" charset="-122"/>
                <a:ea typeface="宋体" pitchFamily="2" charset="-122"/>
              </a:rPr>
              <a:t>2.67%</a:t>
            </a:r>
            <a:r>
              <a:rPr lang="zh-CN" altLang="en-US" sz="2400" b="0" dirty="0" smtClean="0">
                <a:solidFill>
                  <a:schemeClr val="tx1">
                    <a:lumMod val="50000"/>
                  </a:schemeClr>
                </a:solidFill>
                <a:latin typeface="宋体" pitchFamily="2" charset="-122"/>
                <a:ea typeface="宋体" pitchFamily="2" charset="-122"/>
              </a:rPr>
              <a:t>，占养老金缴费总额的</a:t>
            </a:r>
            <a:r>
              <a:rPr lang="en-US" altLang="zh-CN" sz="2400" b="0" dirty="0" smtClean="0">
                <a:solidFill>
                  <a:schemeClr val="tx1">
                    <a:lumMod val="50000"/>
                  </a:schemeClr>
                </a:solidFill>
                <a:latin typeface="宋体" pitchFamily="2" charset="-122"/>
                <a:ea typeface="宋体" pitchFamily="2" charset="-122"/>
              </a:rPr>
              <a:t>21%</a:t>
            </a:r>
            <a:r>
              <a:rPr lang="zh-CN" altLang="en-US" sz="2400" b="0" dirty="0" smtClean="0">
                <a:solidFill>
                  <a:schemeClr val="tx1">
                    <a:lumMod val="50000"/>
                  </a:schemeClr>
                </a:solidFill>
                <a:latin typeface="宋体" pitchFamily="2" charset="-122"/>
                <a:ea typeface="宋体" pitchFamily="2" charset="-122"/>
              </a:rPr>
              <a:t>。</a:t>
            </a:r>
            <a:r>
              <a:rPr lang="en-US" altLang="zh-CN" sz="2400" b="0" dirty="0" smtClean="0">
                <a:solidFill>
                  <a:schemeClr val="tx1">
                    <a:lumMod val="50000"/>
                  </a:schemeClr>
                </a:solidFill>
                <a:latin typeface="宋体" pitchFamily="2" charset="-122"/>
                <a:ea typeface="宋体" pitchFamily="2" charset="-122"/>
              </a:rPr>
              <a:t>(</a:t>
            </a:r>
            <a:r>
              <a:rPr lang="fr-FR" altLang="zh-CN" sz="2400" b="0" u="sng" dirty="0" smtClean="0">
                <a:solidFill>
                  <a:schemeClr val="tx1">
                    <a:lumMod val="50000"/>
                  </a:schemeClr>
                </a:solidFill>
                <a:latin typeface="宋体" pitchFamily="2" charset="-122"/>
                <a:ea typeface="宋体" pitchFamily="2" charset="-122"/>
              </a:rPr>
              <a:t>Contribution structure, </a:t>
            </a:r>
            <a:r>
              <a:rPr lang="zh-CN" altLang="fr-FR" sz="2400" b="0" u="sng" dirty="0" smtClean="0">
                <a:solidFill>
                  <a:schemeClr val="tx1">
                    <a:lumMod val="50000"/>
                  </a:schemeClr>
                </a:solidFill>
                <a:latin typeface="宋体" pitchFamily="2" charset="-122"/>
                <a:ea typeface="宋体" pitchFamily="2" charset="-122"/>
              </a:rPr>
              <a:t>智利养老基金管理局</a:t>
            </a:r>
            <a:r>
              <a:rPr lang="fr-FR" altLang="zh-CN" sz="2400" b="0" u="sng" dirty="0" smtClean="0">
                <a:solidFill>
                  <a:schemeClr val="tx1">
                    <a:lumMod val="50000"/>
                  </a:schemeClr>
                </a:solidFill>
                <a:latin typeface="宋体" pitchFamily="2" charset="-122"/>
                <a:ea typeface="宋体" pitchFamily="2" charset="-122"/>
              </a:rPr>
              <a:t>http://www.fiap.cl</a:t>
            </a:r>
            <a:r>
              <a:rPr lang="en-US" altLang="zh-CN" sz="2400" b="0" dirty="0">
                <a:solidFill>
                  <a:schemeClr val="tx1">
                    <a:lumMod val="50000"/>
                  </a:schemeClr>
                </a:solidFill>
                <a:latin typeface="宋体" pitchFamily="2" charset="-122"/>
                <a:ea typeface="宋体" pitchFamily="2" charset="-122"/>
              </a:rPr>
              <a:t>)</a:t>
            </a:r>
            <a:endParaRPr lang="en-US" altLang="zh-CN" sz="2400" b="0" dirty="0" smtClean="0">
              <a:solidFill>
                <a:schemeClr val="tx1">
                  <a:lumMod val="50000"/>
                </a:schemeClr>
              </a:solidFill>
              <a:latin typeface="宋体" pitchFamily="2" charset="-122"/>
              <a:ea typeface="宋体" pitchFamily="2" charset="-122"/>
            </a:endParaRPr>
          </a:p>
          <a:p>
            <a:pPr>
              <a:spcBef>
                <a:spcPts val="1200"/>
              </a:spcBef>
              <a:buSzPct val="70000"/>
              <a:buFont typeface="Wingdings" pitchFamily="2" charset="2"/>
              <a:buChar char="n"/>
              <a:defRPr/>
            </a:pPr>
            <a:r>
              <a:rPr lang="zh-CN" altLang="en-US" sz="2400" b="0" dirty="0" smtClean="0">
                <a:solidFill>
                  <a:schemeClr val="tx1">
                    <a:lumMod val="50000"/>
                  </a:schemeClr>
                </a:solidFill>
                <a:latin typeface="宋体" pitchFamily="2" charset="-122"/>
                <a:ea typeface="宋体" pitchFamily="2" charset="-122"/>
              </a:rPr>
              <a:t>到</a:t>
            </a:r>
            <a:r>
              <a:rPr lang="en-US" altLang="zh-CN" sz="2400" b="0" dirty="0" smtClean="0">
                <a:solidFill>
                  <a:schemeClr val="tx1">
                    <a:lumMod val="50000"/>
                  </a:schemeClr>
                </a:solidFill>
                <a:latin typeface="宋体" pitchFamily="2" charset="-122"/>
                <a:ea typeface="宋体" pitchFamily="2" charset="-122"/>
              </a:rPr>
              <a:t>2004</a:t>
            </a:r>
            <a:r>
              <a:rPr lang="zh-CN" altLang="en-US" sz="2400" b="0" dirty="0" smtClean="0">
                <a:solidFill>
                  <a:schemeClr val="tx1">
                    <a:lumMod val="50000"/>
                  </a:schemeClr>
                </a:solidFill>
                <a:latin typeface="宋体" pitchFamily="2" charset="-122"/>
                <a:ea typeface="宋体" pitchFamily="2" charset="-122"/>
              </a:rPr>
              <a:t>年年底，智利账户管理费用累计占养老金资产的比重大约为</a:t>
            </a:r>
            <a:r>
              <a:rPr lang="en-US" altLang="zh-CN" sz="2400" b="0" dirty="0" smtClean="0">
                <a:solidFill>
                  <a:schemeClr val="tx1">
                    <a:lumMod val="50000"/>
                  </a:schemeClr>
                </a:solidFill>
                <a:latin typeface="宋体" pitchFamily="2" charset="-122"/>
                <a:ea typeface="宋体" pitchFamily="2" charset="-122"/>
              </a:rPr>
              <a:t>23.82%</a:t>
            </a:r>
            <a:r>
              <a:rPr lang="zh-CN" altLang="en-US" sz="2400" b="0" dirty="0" smtClean="0">
                <a:solidFill>
                  <a:schemeClr val="tx1">
                    <a:lumMod val="50000"/>
                  </a:schemeClr>
                </a:solidFill>
                <a:latin typeface="宋体" pitchFamily="2" charset="-122"/>
                <a:ea typeface="宋体" pitchFamily="2" charset="-122"/>
              </a:rPr>
              <a:t>，这就意味着将近</a:t>
            </a:r>
            <a:r>
              <a:rPr lang="en-US" altLang="zh-CN" sz="2400" b="0" dirty="0" smtClean="0">
                <a:solidFill>
                  <a:schemeClr val="tx1">
                    <a:lumMod val="50000"/>
                  </a:schemeClr>
                </a:solidFill>
                <a:latin typeface="宋体" pitchFamily="2" charset="-122"/>
                <a:ea typeface="宋体" pitchFamily="2" charset="-122"/>
              </a:rPr>
              <a:t>1/5</a:t>
            </a:r>
            <a:r>
              <a:rPr lang="zh-CN" altLang="en-US" sz="2400" b="0" dirty="0" smtClean="0">
                <a:solidFill>
                  <a:schemeClr val="tx1">
                    <a:lumMod val="50000"/>
                  </a:schemeClr>
                </a:solidFill>
                <a:latin typeface="宋体" pitchFamily="2" charset="-122"/>
                <a:ea typeface="宋体" pitchFamily="2" charset="-122"/>
              </a:rPr>
              <a:t>的养老基金资产会被管理佣金消耗掉。（</a:t>
            </a:r>
            <a:r>
              <a:rPr lang="en-US" altLang="zh-CN" sz="2400" b="0" dirty="0" smtClean="0">
                <a:solidFill>
                  <a:schemeClr val="tx1">
                    <a:lumMod val="50000"/>
                  </a:schemeClr>
                </a:solidFill>
                <a:latin typeface="宋体" pitchFamily="2" charset="-122"/>
                <a:ea typeface="宋体" pitchFamily="2" charset="-122"/>
              </a:rPr>
              <a:t>Mauricio Soto,2005</a:t>
            </a:r>
            <a:r>
              <a:rPr lang="zh-CN" altLang="en-US" sz="2400" b="0" dirty="0" smtClean="0">
                <a:solidFill>
                  <a:schemeClr val="tx1">
                    <a:lumMod val="50000"/>
                  </a:schemeClr>
                </a:solidFill>
                <a:latin typeface="宋体" pitchFamily="2" charset="-122"/>
                <a:ea typeface="宋体" pitchFamily="2" charset="-122"/>
              </a:rPr>
              <a:t>）</a:t>
            </a:r>
            <a:endParaRPr lang="en-US" altLang="zh-CN" sz="2400" b="0" dirty="0" smtClean="0">
              <a:solidFill>
                <a:schemeClr val="tx1">
                  <a:lumMod val="50000"/>
                </a:schemeClr>
              </a:solidFill>
              <a:latin typeface="宋体" pitchFamily="2" charset="-122"/>
              <a:ea typeface="宋体" pitchFamily="2"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4294967295"/>
          </p:nvPr>
        </p:nvSpPr>
        <p:spPr/>
        <p:txBody>
          <a:bodyPr/>
          <a:lstStyle/>
          <a:p>
            <a:pPr>
              <a:defRPr/>
            </a:pPr>
            <a:r>
              <a:rPr lang="en-US" altLang="ko-KR" dirty="0" smtClean="0"/>
              <a:t>12</a:t>
            </a:r>
            <a:endParaRPr lang="en-US" altLang="ko-KR" dirty="0"/>
          </a:p>
        </p:txBody>
      </p:sp>
      <p:sp>
        <p:nvSpPr>
          <p:cNvPr id="26626" name="Rectangle 5"/>
          <p:cNvSpPr>
            <a:spLocks noGrp="1" noChangeArrowheads="1"/>
          </p:cNvSpPr>
          <p:nvPr>
            <p:ph type="title"/>
          </p:nvPr>
        </p:nvSpPr>
        <p:spPr bwMode="auto">
          <a:xfrm>
            <a:off x="266700" y="215900"/>
            <a:ext cx="8356600" cy="660400"/>
          </a:xfrm>
          <a:noFill/>
          <a:ln>
            <a:miter lim="800000"/>
            <a:headEnd/>
            <a:tailEnd/>
          </a:ln>
        </p:spPr>
        <p:txBody>
          <a:bodyPr vert="horz" wrap="square" lIns="91440" tIns="45720" rIns="91440" bIns="45720" numCol="1" anchor="b" anchorCtr="0" compatLnSpc="1">
            <a:prstTxWarp prst="textNoShape">
              <a:avLst/>
            </a:prstTxWarp>
          </a:bodyPr>
          <a:lstStyle/>
          <a:p>
            <a:r>
              <a:rPr lang="en-US" altLang="zh-CN" smtClean="0">
                <a:solidFill>
                  <a:schemeClr val="hlink"/>
                </a:solidFill>
                <a:latin typeface="宋体" charset="-122"/>
                <a:ea typeface="宋体" charset="-122"/>
              </a:rPr>
              <a:t>Ⅲ</a:t>
            </a:r>
            <a:r>
              <a:rPr lang="en-US" altLang="zh-CN" smtClean="0">
                <a:solidFill>
                  <a:schemeClr val="hlink"/>
                </a:solidFill>
                <a:latin typeface="黑体" pitchFamily="2" charset="-122"/>
                <a:ea typeface="黑体" pitchFamily="2" charset="-122"/>
              </a:rPr>
              <a:t>.</a:t>
            </a:r>
            <a:r>
              <a:rPr lang="zh-CN" altLang="en-US" smtClean="0">
                <a:solidFill>
                  <a:schemeClr val="hlink"/>
                </a:solidFill>
                <a:latin typeface="黑体" pitchFamily="2" charset="-122"/>
                <a:ea typeface="黑体" pitchFamily="2" charset="-122"/>
              </a:rPr>
              <a:t>收益评价</a:t>
            </a:r>
            <a:endParaRPr lang="en-US" altLang="ko-KR" smtClean="0">
              <a:solidFill>
                <a:schemeClr val="hlink"/>
              </a:solidFill>
              <a:latin typeface="黑体" pitchFamily="2" charset="-122"/>
              <a:ea typeface="黑体" pitchFamily="2" charset="-122"/>
            </a:endParaRPr>
          </a:p>
        </p:txBody>
      </p:sp>
      <p:sp>
        <p:nvSpPr>
          <p:cNvPr id="3" name="内容占位符 2"/>
          <p:cNvSpPr>
            <a:spLocks noGrp="1"/>
          </p:cNvSpPr>
          <p:nvPr>
            <p:ph idx="1"/>
          </p:nvPr>
        </p:nvSpPr>
        <p:spPr>
          <a:xfrm>
            <a:off x="234950" y="1392238"/>
            <a:ext cx="8229600" cy="4525962"/>
          </a:xfrm>
        </p:spPr>
        <p:txBody>
          <a:bodyPr/>
          <a:lstStyle/>
          <a:p>
            <a:pPr>
              <a:buSzPct val="70000"/>
              <a:buFont typeface="Wingdings" pitchFamily="2" charset="2"/>
              <a:buChar char="n"/>
              <a:defRPr/>
            </a:pPr>
            <a:r>
              <a:rPr lang="en-US" altLang="zh-CN" sz="2400" dirty="0" smtClean="0">
                <a:solidFill>
                  <a:schemeClr val="tx1">
                    <a:lumMod val="50000"/>
                  </a:schemeClr>
                </a:solidFill>
                <a:latin typeface="宋体" pitchFamily="2" charset="-122"/>
                <a:ea typeface="宋体" pitchFamily="2" charset="-122"/>
              </a:rPr>
              <a:t>B</a:t>
            </a:r>
            <a:r>
              <a:rPr lang="zh-CN" altLang="en-US" sz="2400" dirty="0" smtClean="0">
                <a:solidFill>
                  <a:schemeClr val="tx1">
                    <a:lumMod val="50000"/>
                  </a:schemeClr>
                </a:solidFill>
                <a:latin typeface="宋体" pitchFamily="2" charset="-122"/>
                <a:ea typeface="宋体" pitchFamily="2" charset="-122"/>
              </a:rPr>
              <a:t>、英国</a:t>
            </a:r>
            <a:endParaRPr lang="en-US" altLang="zh-CN" sz="2400" dirty="0" smtClean="0">
              <a:solidFill>
                <a:schemeClr val="tx1">
                  <a:lumMod val="50000"/>
                </a:schemeClr>
              </a:solidFill>
              <a:latin typeface="宋体" pitchFamily="2" charset="-122"/>
              <a:ea typeface="宋体" pitchFamily="2" charset="-122"/>
            </a:endParaRPr>
          </a:p>
          <a:p>
            <a:pPr>
              <a:buSzPct val="70000"/>
              <a:buFont typeface="Wingdings" pitchFamily="2" charset="2"/>
              <a:buChar char="n"/>
              <a:defRPr/>
            </a:pPr>
            <a:endParaRPr lang="en-US" altLang="zh-CN" sz="2400" b="0" dirty="0" smtClean="0">
              <a:solidFill>
                <a:schemeClr val="tx1">
                  <a:lumMod val="50000"/>
                </a:schemeClr>
              </a:solidFill>
              <a:latin typeface="宋体" pitchFamily="2" charset="-122"/>
              <a:ea typeface="宋体" pitchFamily="2" charset="-122"/>
            </a:endParaRPr>
          </a:p>
        </p:txBody>
      </p:sp>
      <p:sp>
        <p:nvSpPr>
          <p:cNvPr id="26628" name="TextBox 4"/>
          <p:cNvSpPr txBox="1">
            <a:spLocks noChangeArrowheads="1"/>
          </p:cNvSpPr>
          <p:nvPr/>
        </p:nvSpPr>
        <p:spPr bwMode="auto">
          <a:xfrm>
            <a:off x="817563" y="4973638"/>
            <a:ext cx="7646987" cy="400050"/>
          </a:xfrm>
          <a:prstGeom prst="rect">
            <a:avLst/>
          </a:prstGeom>
          <a:noFill/>
          <a:ln w="9525">
            <a:noFill/>
            <a:miter lim="800000"/>
            <a:headEnd/>
            <a:tailEnd/>
          </a:ln>
        </p:spPr>
        <p:txBody>
          <a:bodyPr>
            <a:spAutoFit/>
          </a:bodyPr>
          <a:lstStyle/>
          <a:p>
            <a:pPr eaLnBrk="0" hangingPunct="0"/>
            <a:r>
              <a:rPr lang="zh-CN" altLang="zh-CN" sz="1000"/>
              <a:t>资料来源：养老基金的实际投资收益率来自</a:t>
            </a:r>
            <a:r>
              <a:rPr lang="en-US" altLang="zh-CN" sz="1000"/>
              <a:t>TOWERS WATSON, Long-term statistics, UK 2011:p26. </a:t>
            </a:r>
            <a:r>
              <a:rPr lang="zh-CN" altLang="zh-CN" sz="1000"/>
              <a:t>生物回报率根据人口增长率（来自</a:t>
            </a:r>
            <a:r>
              <a:rPr lang="en-US" altLang="zh-CN" sz="1000"/>
              <a:t>http://stats.oecd.org</a:t>
            </a:r>
            <a:r>
              <a:rPr lang="zh-CN" altLang="zh-CN" sz="1000"/>
              <a:t>）和实际工资增长率（来自</a:t>
            </a:r>
            <a:r>
              <a:rPr lang="en-US" altLang="zh-CN" sz="1000"/>
              <a:t>http://stats.oecd.org</a:t>
            </a:r>
            <a:r>
              <a:rPr lang="zh-CN" altLang="zh-CN" sz="1000"/>
              <a:t>）加总求得。</a:t>
            </a:r>
            <a:endParaRPr lang="zh-CN" altLang="en-US" sz="1000"/>
          </a:p>
        </p:txBody>
      </p:sp>
      <p:graphicFrame>
        <p:nvGraphicFramePr>
          <p:cNvPr id="6" name="表格 5"/>
          <p:cNvGraphicFramePr>
            <a:graphicFrameLocks noGrp="1"/>
          </p:cNvGraphicFramePr>
          <p:nvPr/>
        </p:nvGraphicFramePr>
        <p:xfrm>
          <a:off x="1081088" y="2500313"/>
          <a:ext cx="6913418" cy="2335344"/>
        </p:xfrm>
        <a:graphic>
          <a:graphicData uri="http://schemas.openxmlformats.org/drawingml/2006/table">
            <a:tbl>
              <a:tblPr firstRow="1" firstCol="1" bandRow="1"/>
              <a:tblGrid>
                <a:gridCol w="2137970"/>
                <a:gridCol w="2461782"/>
                <a:gridCol w="2313666"/>
              </a:tblGrid>
              <a:tr h="389224">
                <a:tc>
                  <a:txBody>
                    <a:bodyPr/>
                    <a:lstStyle/>
                    <a:p>
                      <a:pPr algn="ctr">
                        <a:spcAft>
                          <a:spcPts val="0"/>
                        </a:spcAft>
                      </a:pPr>
                      <a:r>
                        <a:rPr lang="zh-CN" sz="1800" b="1" dirty="0">
                          <a:solidFill>
                            <a:srgbClr val="000000"/>
                          </a:solidFill>
                          <a:effectLst/>
                          <a:latin typeface="Times New Roman"/>
                          <a:ea typeface="宋体"/>
                          <a:cs typeface="Times New Roman"/>
                        </a:rPr>
                        <a:t>年</a:t>
                      </a:r>
                      <a:r>
                        <a:rPr lang="en-US" sz="1800" b="1" dirty="0">
                          <a:solidFill>
                            <a:srgbClr val="000000"/>
                          </a:solidFill>
                          <a:effectLst/>
                          <a:latin typeface="Times New Roman"/>
                          <a:ea typeface="宋体"/>
                          <a:cs typeface="Times New Roman"/>
                        </a:rPr>
                        <a:t>  </a:t>
                      </a:r>
                      <a:r>
                        <a:rPr lang="zh-CN" sz="1800" b="1" dirty="0">
                          <a:solidFill>
                            <a:srgbClr val="000000"/>
                          </a:solidFill>
                          <a:effectLst/>
                          <a:latin typeface="Times New Roman"/>
                          <a:ea typeface="宋体"/>
                          <a:cs typeface="Times New Roman"/>
                        </a:rPr>
                        <a:t>份</a:t>
                      </a:r>
                      <a:endParaRPr lang="zh-CN" sz="1800" dirty="0">
                        <a:solidFill>
                          <a:srgbClr val="000000"/>
                        </a:solidFill>
                        <a:effectLst/>
                        <a:latin typeface="Times New Roman"/>
                        <a:ea typeface="宋体"/>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800" b="1" dirty="0">
                          <a:solidFill>
                            <a:srgbClr val="000000"/>
                          </a:solidFill>
                          <a:effectLst/>
                          <a:latin typeface="Times New Roman"/>
                          <a:ea typeface="宋体"/>
                          <a:cs typeface="Times New Roman"/>
                        </a:rPr>
                        <a:t>实际投资收益率</a:t>
                      </a:r>
                      <a:r>
                        <a:rPr lang="en-US" sz="1800" b="1" dirty="0">
                          <a:solidFill>
                            <a:srgbClr val="000000"/>
                          </a:solidFill>
                          <a:effectLst/>
                          <a:latin typeface="Times New Roman"/>
                          <a:ea typeface="宋体"/>
                          <a:cs typeface="Times New Roman"/>
                        </a:rPr>
                        <a:t>(r)</a:t>
                      </a:r>
                      <a:endParaRPr lang="zh-CN" sz="1800" dirty="0">
                        <a:solidFill>
                          <a:srgbClr val="000000"/>
                        </a:solidFill>
                        <a:effectLst/>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800" b="1">
                          <a:solidFill>
                            <a:srgbClr val="000000"/>
                          </a:solidFill>
                          <a:effectLst/>
                          <a:latin typeface="Times New Roman"/>
                          <a:ea typeface="宋体"/>
                          <a:cs typeface="Times New Roman"/>
                        </a:rPr>
                        <a:t>生物回报率</a:t>
                      </a:r>
                      <a:r>
                        <a:rPr lang="en-US" sz="1800" b="1">
                          <a:solidFill>
                            <a:srgbClr val="000000"/>
                          </a:solidFill>
                          <a:effectLst/>
                          <a:latin typeface="Times New Roman"/>
                          <a:ea typeface="宋体"/>
                          <a:cs typeface="Times New Roman"/>
                        </a:rPr>
                        <a:t>(n+g)</a:t>
                      </a:r>
                      <a:endParaRPr lang="zh-CN" sz="1800">
                        <a:solidFill>
                          <a:srgbClr val="000000"/>
                        </a:solidFill>
                        <a:effectLst/>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224">
                <a:tc>
                  <a:txBody>
                    <a:bodyPr/>
                    <a:lstStyle/>
                    <a:p>
                      <a:pPr algn="ctr">
                        <a:spcAft>
                          <a:spcPts val="0"/>
                        </a:spcAft>
                      </a:pPr>
                      <a:r>
                        <a:rPr lang="en-US" sz="1800" dirty="0">
                          <a:solidFill>
                            <a:srgbClr val="000000"/>
                          </a:solidFill>
                          <a:effectLst/>
                          <a:latin typeface="Times New Roman"/>
                          <a:ea typeface="宋体"/>
                          <a:cs typeface="Times New Roman"/>
                        </a:rPr>
                        <a:t>1991-1995</a:t>
                      </a:r>
                      <a:endParaRPr lang="zh-CN" sz="1800" dirty="0">
                        <a:solidFill>
                          <a:srgbClr val="000000"/>
                        </a:solidFill>
                        <a:effectLst/>
                        <a:latin typeface="Times New Roman"/>
                        <a:ea typeface="宋体"/>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a:solidFill>
                            <a:srgbClr val="000000"/>
                          </a:solidFill>
                          <a:effectLst/>
                          <a:latin typeface="Times New Roman"/>
                          <a:ea typeface="宋体"/>
                          <a:cs typeface="Times New Roman"/>
                        </a:rPr>
                        <a:t>12.69%</a:t>
                      </a:r>
                      <a:endParaRPr lang="zh-CN" sz="1800">
                        <a:solidFill>
                          <a:srgbClr val="000000"/>
                        </a:solidFill>
                        <a:effectLst/>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dirty="0">
                          <a:solidFill>
                            <a:srgbClr val="000000"/>
                          </a:solidFill>
                          <a:effectLst/>
                          <a:latin typeface="Times New Roman"/>
                          <a:ea typeface="宋体"/>
                          <a:cs typeface="Times New Roman"/>
                        </a:rPr>
                        <a:t>4.85%</a:t>
                      </a:r>
                      <a:endParaRPr lang="zh-CN" sz="1800" dirty="0">
                        <a:solidFill>
                          <a:srgbClr val="000000"/>
                        </a:solidFill>
                        <a:effectLst/>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224">
                <a:tc>
                  <a:txBody>
                    <a:bodyPr/>
                    <a:lstStyle/>
                    <a:p>
                      <a:pPr algn="ctr">
                        <a:spcAft>
                          <a:spcPts val="0"/>
                        </a:spcAft>
                      </a:pPr>
                      <a:r>
                        <a:rPr lang="en-US" sz="1800">
                          <a:solidFill>
                            <a:srgbClr val="000000"/>
                          </a:solidFill>
                          <a:effectLst/>
                          <a:latin typeface="Times New Roman"/>
                          <a:ea typeface="宋体"/>
                          <a:cs typeface="Times New Roman"/>
                        </a:rPr>
                        <a:t>1996-2000</a:t>
                      </a:r>
                      <a:endParaRPr lang="zh-CN" sz="1800">
                        <a:solidFill>
                          <a:srgbClr val="000000"/>
                        </a:solidFill>
                        <a:effectLst/>
                        <a:latin typeface="Times New Roman"/>
                        <a:ea typeface="宋体"/>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a:solidFill>
                            <a:srgbClr val="000000"/>
                          </a:solidFill>
                          <a:effectLst/>
                          <a:latin typeface="Times New Roman"/>
                          <a:ea typeface="宋体"/>
                          <a:cs typeface="Times New Roman"/>
                        </a:rPr>
                        <a:t>9.84%</a:t>
                      </a:r>
                      <a:endParaRPr lang="zh-CN" sz="1800">
                        <a:solidFill>
                          <a:srgbClr val="000000"/>
                        </a:solidFill>
                        <a:effectLst/>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a:solidFill>
                            <a:srgbClr val="000000"/>
                          </a:solidFill>
                          <a:effectLst/>
                          <a:latin typeface="Times New Roman"/>
                          <a:ea typeface="宋体"/>
                          <a:cs typeface="Times New Roman"/>
                        </a:rPr>
                        <a:t>4.77%</a:t>
                      </a:r>
                      <a:endParaRPr lang="zh-CN" sz="1800">
                        <a:solidFill>
                          <a:srgbClr val="000000"/>
                        </a:solidFill>
                        <a:effectLst/>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224">
                <a:tc>
                  <a:txBody>
                    <a:bodyPr/>
                    <a:lstStyle/>
                    <a:p>
                      <a:pPr algn="ctr">
                        <a:spcAft>
                          <a:spcPts val="0"/>
                        </a:spcAft>
                      </a:pPr>
                      <a:r>
                        <a:rPr lang="en-US" sz="1800" dirty="0">
                          <a:solidFill>
                            <a:srgbClr val="000000"/>
                          </a:solidFill>
                          <a:effectLst/>
                          <a:latin typeface="Times New Roman"/>
                          <a:ea typeface="宋体"/>
                          <a:cs typeface="Times New Roman"/>
                        </a:rPr>
                        <a:t>2001-2005</a:t>
                      </a:r>
                      <a:endParaRPr lang="zh-CN" sz="1800" dirty="0">
                        <a:solidFill>
                          <a:srgbClr val="000000"/>
                        </a:solidFill>
                        <a:effectLst/>
                        <a:latin typeface="Times New Roman"/>
                        <a:ea typeface="宋体"/>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a:solidFill>
                            <a:srgbClr val="000000"/>
                          </a:solidFill>
                          <a:effectLst/>
                          <a:latin typeface="Times New Roman"/>
                          <a:ea typeface="宋体"/>
                          <a:cs typeface="Times New Roman"/>
                        </a:rPr>
                        <a:t>2.97%</a:t>
                      </a:r>
                      <a:endParaRPr lang="zh-CN" sz="1800">
                        <a:solidFill>
                          <a:srgbClr val="000000"/>
                        </a:solidFill>
                        <a:effectLst/>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dirty="0">
                          <a:solidFill>
                            <a:srgbClr val="000000"/>
                          </a:solidFill>
                          <a:effectLst/>
                          <a:latin typeface="Times New Roman"/>
                          <a:ea typeface="宋体"/>
                          <a:cs typeface="Times New Roman"/>
                        </a:rPr>
                        <a:t>3.66%</a:t>
                      </a:r>
                      <a:endParaRPr lang="zh-CN" sz="1800" dirty="0">
                        <a:solidFill>
                          <a:srgbClr val="000000"/>
                        </a:solidFill>
                        <a:effectLst/>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224">
                <a:tc>
                  <a:txBody>
                    <a:bodyPr/>
                    <a:lstStyle/>
                    <a:p>
                      <a:pPr algn="ctr">
                        <a:spcAft>
                          <a:spcPts val="0"/>
                        </a:spcAft>
                      </a:pPr>
                      <a:r>
                        <a:rPr lang="en-US" sz="1800" dirty="0">
                          <a:solidFill>
                            <a:srgbClr val="000000"/>
                          </a:solidFill>
                          <a:effectLst/>
                          <a:latin typeface="Times New Roman"/>
                          <a:ea typeface="宋体"/>
                          <a:cs typeface="Times New Roman"/>
                        </a:rPr>
                        <a:t>2006-2010</a:t>
                      </a:r>
                      <a:endParaRPr lang="zh-CN" sz="1800" dirty="0">
                        <a:solidFill>
                          <a:srgbClr val="000000"/>
                        </a:solidFill>
                        <a:effectLst/>
                        <a:latin typeface="Times New Roman"/>
                        <a:ea typeface="宋体"/>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a:solidFill>
                            <a:srgbClr val="000000"/>
                          </a:solidFill>
                          <a:effectLst/>
                          <a:latin typeface="Times New Roman"/>
                          <a:ea typeface="宋体"/>
                          <a:cs typeface="Times New Roman"/>
                        </a:rPr>
                        <a:t>4.02%</a:t>
                      </a:r>
                      <a:endParaRPr lang="zh-CN" sz="1800">
                        <a:solidFill>
                          <a:srgbClr val="000000"/>
                        </a:solidFill>
                        <a:effectLst/>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a:solidFill>
                            <a:srgbClr val="000000"/>
                          </a:solidFill>
                          <a:effectLst/>
                          <a:latin typeface="Times New Roman"/>
                          <a:ea typeface="宋体"/>
                          <a:cs typeface="Times New Roman"/>
                        </a:rPr>
                        <a:t>3.55%</a:t>
                      </a:r>
                      <a:endParaRPr lang="zh-CN" sz="1800">
                        <a:solidFill>
                          <a:srgbClr val="000000"/>
                        </a:solidFill>
                        <a:effectLst/>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224">
                <a:tc>
                  <a:txBody>
                    <a:bodyPr/>
                    <a:lstStyle/>
                    <a:p>
                      <a:pPr algn="ctr">
                        <a:spcAft>
                          <a:spcPts val="0"/>
                        </a:spcAft>
                      </a:pPr>
                      <a:r>
                        <a:rPr lang="en-US" sz="1800" dirty="0">
                          <a:solidFill>
                            <a:srgbClr val="000000"/>
                          </a:solidFill>
                          <a:effectLst/>
                          <a:latin typeface="Times New Roman"/>
                          <a:ea typeface="宋体"/>
                          <a:cs typeface="Times New Roman"/>
                        </a:rPr>
                        <a:t>1991-2010</a:t>
                      </a:r>
                      <a:endParaRPr lang="zh-CN" sz="1800" dirty="0">
                        <a:solidFill>
                          <a:srgbClr val="000000"/>
                        </a:solidFill>
                        <a:effectLst/>
                        <a:latin typeface="Times New Roman"/>
                        <a:ea typeface="宋体"/>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800" dirty="0">
                          <a:solidFill>
                            <a:srgbClr val="C00000"/>
                          </a:solidFill>
                          <a:effectLst/>
                          <a:latin typeface="Times New Roman"/>
                          <a:ea typeface="宋体"/>
                          <a:cs typeface="Times New Roman"/>
                        </a:rPr>
                        <a:t>7.38%</a:t>
                      </a:r>
                      <a:endParaRPr lang="zh-CN" sz="1800" dirty="0">
                        <a:solidFill>
                          <a:srgbClr val="C00000"/>
                        </a:solidFill>
                        <a:effectLst/>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800" dirty="0">
                          <a:solidFill>
                            <a:srgbClr val="C00000"/>
                          </a:solidFill>
                          <a:effectLst/>
                          <a:latin typeface="Times New Roman"/>
                          <a:ea typeface="宋体"/>
                          <a:cs typeface="Times New Roman"/>
                        </a:rPr>
                        <a:t>4.21%</a:t>
                      </a:r>
                      <a:endParaRPr lang="zh-CN" sz="1800" dirty="0">
                        <a:solidFill>
                          <a:srgbClr val="C00000"/>
                        </a:solidFill>
                        <a:effectLst/>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26657" name="TextBox 6"/>
          <p:cNvSpPr txBox="1">
            <a:spLocks noChangeArrowheads="1"/>
          </p:cNvSpPr>
          <p:nvPr/>
        </p:nvSpPr>
        <p:spPr bwMode="auto">
          <a:xfrm>
            <a:off x="941388" y="1925638"/>
            <a:ext cx="7329487" cy="769937"/>
          </a:xfrm>
          <a:prstGeom prst="rect">
            <a:avLst/>
          </a:prstGeom>
          <a:noFill/>
          <a:ln w="9525">
            <a:noFill/>
            <a:miter lim="800000"/>
            <a:headEnd/>
            <a:tailEnd/>
          </a:ln>
        </p:spPr>
        <p:txBody>
          <a:bodyPr>
            <a:spAutoFit/>
          </a:bodyPr>
          <a:lstStyle/>
          <a:p>
            <a:pPr algn="ctr" eaLnBrk="0" hangingPunct="0"/>
            <a:r>
              <a:rPr lang="en-US" altLang="zh-CN" sz="2200" b="1"/>
              <a:t>1991-2010</a:t>
            </a:r>
            <a:r>
              <a:rPr lang="zh-CN" altLang="zh-CN" sz="2200" b="1"/>
              <a:t>年英国养老金实际投资收益率与生物回报率比较</a:t>
            </a:r>
            <a:endParaRPr lang="zh-CN" altLang="zh-CN" sz="2200"/>
          </a:p>
          <a:p>
            <a:pPr algn="ctr" eaLnBrk="0" hangingPunct="0"/>
            <a:endParaRPr lang="zh-CN" altLang="en-US" sz="22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4294967295"/>
          </p:nvPr>
        </p:nvSpPr>
        <p:spPr/>
        <p:txBody>
          <a:bodyPr/>
          <a:lstStyle/>
          <a:p>
            <a:pPr>
              <a:defRPr/>
            </a:pPr>
            <a:r>
              <a:rPr lang="en-US" altLang="ko-KR" dirty="0" smtClean="0"/>
              <a:t>13</a:t>
            </a:r>
            <a:endParaRPr lang="en-US" altLang="ko-KR" dirty="0"/>
          </a:p>
        </p:txBody>
      </p:sp>
      <p:sp>
        <p:nvSpPr>
          <p:cNvPr id="27650" name="Rectangle 5"/>
          <p:cNvSpPr>
            <a:spLocks noGrp="1" noChangeArrowheads="1"/>
          </p:cNvSpPr>
          <p:nvPr>
            <p:ph type="title"/>
          </p:nvPr>
        </p:nvSpPr>
        <p:spPr bwMode="auto">
          <a:xfrm>
            <a:off x="266700" y="215900"/>
            <a:ext cx="8356600" cy="660400"/>
          </a:xfrm>
          <a:noFill/>
          <a:ln>
            <a:miter lim="800000"/>
            <a:headEnd/>
            <a:tailEnd/>
          </a:ln>
        </p:spPr>
        <p:txBody>
          <a:bodyPr vert="horz" wrap="square" lIns="91440" tIns="45720" rIns="91440" bIns="45720" numCol="1" anchor="b" anchorCtr="0" compatLnSpc="1">
            <a:prstTxWarp prst="textNoShape">
              <a:avLst/>
            </a:prstTxWarp>
          </a:bodyPr>
          <a:lstStyle/>
          <a:p>
            <a:r>
              <a:rPr lang="en-US" altLang="zh-CN" smtClean="0">
                <a:solidFill>
                  <a:schemeClr val="hlink"/>
                </a:solidFill>
                <a:latin typeface="宋体" charset="-122"/>
                <a:ea typeface="宋体" charset="-122"/>
              </a:rPr>
              <a:t>Ⅲ</a:t>
            </a:r>
            <a:r>
              <a:rPr lang="en-US" altLang="zh-CN" smtClean="0">
                <a:solidFill>
                  <a:schemeClr val="hlink"/>
                </a:solidFill>
                <a:latin typeface="黑体" pitchFamily="2" charset="-122"/>
                <a:ea typeface="黑体" pitchFamily="2" charset="-122"/>
              </a:rPr>
              <a:t>.</a:t>
            </a:r>
            <a:r>
              <a:rPr lang="zh-CN" altLang="en-US" smtClean="0">
                <a:solidFill>
                  <a:schemeClr val="hlink"/>
                </a:solidFill>
                <a:latin typeface="黑体" pitchFamily="2" charset="-122"/>
                <a:ea typeface="黑体" pitchFamily="2" charset="-122"/>
              </a:rPr>
              <a:t>收益评价</a:t>
            </a:r>
            <a:endParaRPr lang="en-US" altLang="ko-KR" smtClean="0">
              <a:solidFill>
                <a:schemeClr val="hlink"/>
              </a:solidFill>
              <a:latin typeface="黑体" pitchFamily="2" charset="-122"/>
              <a:ea typeface="黑体" pitchFamily="2" charset="-122"/>
            </a:endParaRPr>
          </a:p>
        </p:txBody>
      </p:sp>
      <p:sp>
        <p:nvSpPr>
          <p:cNvPr id="3" name="内容占位符 2"/>
          <p:cNvSpPr>
            <a:spLocks noGrp="1"/>
          </p:cNvSpPr>
          <p:nvPr>
            <p:ph idx="1"/>
          </p:nvPr>
        </p:nvSpPr>
        <p:spPr>
          <a:xfrm>
            <a:off x="234950" y="1392238"/>
            <a:ext cx="8229600" cy="4525962"/>
          </a:xfrm>
        </p:spPr>
        <p:txBody>
          <a:bodyPr/>
          <a:lstStyle/>
          <a:p>
            <a:pPr>
              <a:buSzPct val="70000"/>
              <a:buFont typeface="Wingdings" pitchFamily="2" charset="2"/>
              <a:buChar char="n"/>
              <a:defRPr/>
            </a:pPr>
            <a:r>
              <a:rPr lang="zh-CN" altLang="en-US" sz="2400" b="0" dirty="0" smtClean="0">
                <a:solidFill>
                  <a:schemeClr val="tx1">
                    <a:lumMod val="50000"/>
                  </a:schemeClr>
                </a:solidFill>
                <a:latin typeface="宋体" pitchFamily="2" charset="-122"/>
                <a:ea typeface="宋体" pitchFamily="2" charset="-122"/>
              </a:rPr>
              <a:t>有统计显示，英国只有不到</a:t>
            </a:r>
            <a:r>
              <a:rPr lang="en-US" altLang="zh-CN" sz="2400" b="0" dirty="0" smtClean="0">
                <a:solidFill>
                  <a:schemeClr val="tx1">
                    <a:lumMod val="50000"/>
                  </a:schemeClr>
                </a:solidFill>
                <a:latin typeface="宋体" pitchFamily="2" charset="-122"/>
                <a:ea typeface="宋体" pitchFamily="2" charset="-122"/>
              </a:rPr>
              <a:t>5%</a:t>
            </a:r>
            <a:r>
              <a:rPr lang="zh-CN" altLang="en-US" sz="2400" b="0" dirty="0" smtClean="0">
                <a:solidFill>
                  <a:schemeClr val="tx1">
                    <a:lumMod val="50000"/>
                  </a:schemeClr>
                </a:solidFill>
                <a:latin typeface="宋体" pitchFamily="2" charset="-122"/>
                <a:ea typeface="宋体" pitchFamily="2" charset="-122"/>
              </a:rPr>
              <a:t>的人能够做到一生都不换工作，而大多数人平均在一生中要更换</a:t>
            </a:r>
            <a:r>
              <a:rPr lang="en-US" altLang="zh-CN" sz="2400" b="0" dirty="0" smtClean="0">
                <a:solidFill>
                  <a:schemeClr val="tx1">
                    <a:lumMod val="50000"/>
                  </a:schemeClr>
                </a:solidFill>
                <a:latin typeface="宋体" pitchFamily="2" charset="-122"/>
                <a:ea typeface="宋体" pitchFamily="2" charset="-122"/>
              </a:rPr>
              <a:t>6</a:t>
            </a:r>
            <a:r>
              <a:rPr lang="zh-CN" altLang="en-US" sz="2400" b="0" dirty="0" smtClean="0">
                <a:solidFill>
                  <a:schemeClr val="tx1">
                    <a:lumMod val="50000"/>
                  </a:schemeClr>
                </a:solidFill>
                <a:latin typeface="宋体" pitchFamily="2" charset="-122"/>
                <a:ea typeface="宋体" pitchFamily="2" charset="-122"/>
              </a:rPr>
              <a:t>次工作。对于参加</a:t>
            </a:r>
            <a:r>
              <a:rPr lang="en-US" altLang="zh-CN" sz="2400" b="0" dirty="0" smtClean="0">
                <a:solidFill>
                  <a:schemeClr val="tx1">
                    <a:lumMod val="50000"/>
                  </a:schemeClr>
                </a:solidFill>
                <a:latin typeface="宋体" pitchFamily="2" charset="-122"/>
                <a:ea typeface="宋体" pitchFamily="2" charset="-122"/>
              </a:rPr>
              <a:t>DB</a:t>
            </a:r>
            <a:r>
              <a:rPr lang="zh-CN" altLang="en-US" sz="2400" b="0" dirty="0" smtClean="0">
                <a:solidFill>
                  <a:schemeClr val="tx1">
                    <a:lumMod val="50000"/>
                  </a:schemeClr>
                </a:solidFill>
                <a:latin typeface="宋体" pitchFamily="2" charset="-122"/>
                <a:ea typeface="宋体" pitchFamily="2" charset="-122"/>
              </a:rPr>
              <a:t>计划的雇员而言，如果在其一生中更换了</a:t>
            </a:r>
            <a:r>
              <a:rPr lang="en-US" altLang="zh-CN" sz="2400" b="0" dirty="0" smtClean="0">
                <a:solidFill>
                  <a:schemeClr val="tx1">
                    <a:lumMod val="50000"/>
                  </a:schemeClr>
                </a:solidFill>
                <a:latin typeface="宋体" pitchFamily="2" charset="-122"/>
                <a:ea typeface="宋体" pitchFamily="2" charset="-122"/>
              </a:rPr>
              <a:t>6</a:t>
            </a:r>
            <a:r>
              <a:rPr lang="zh-CN" altLang="en-US" sz="2400" b="0" dirty="0" smtClean="0">
                <a:solidFill>
                  <a:schemeClr val="tx1">
                    <a:lumMod val="50000"/>
                  </a:schemeClr>
                </a:solidFill>
                <a:latin typeface="宋体" pitchFamily="2" charset="-122"/>
                <a:ea typeface="宋体" pitchFamily="2" charset="-122"/>
              </a:rPr>
              <a:t>次工作，那么他将承受比不更换工作获得的养老金大约</a:t>
            </a:r>
            <a:r>
              <a:rPr lang="en-US" altLang="zh-CN" sz="2400" b="0" dirty="0" smtClean="0">
                <a:solidFill>
                  <a:schemeClr val="tx1">
                    <a:lumMod val="50000"/>
                  </a:schemeClr>
                </a:solidFill>
                <a:latin typeface="宋体" pitchFamily="2" charset="-122"/>
                <a:ea typeface="宋体" pitchFamily="2" charset="-122"/>
              </a:rPr>
              <a:t>25%-30%</a:t>
            </a:r>
            <a:r>
              <a:rPr lang="zh-CN" altLang="en-US" sz="2400" b="0" dirty="0" smtClean="0">
                <a:solidFill>
                  <a:schemeClr val="tx1">
                    <a:lumMod val="50000"/>
                  </a:schemeClr>
                </a:solidFill>
                <a:latin typeface="宋体" pitchFamily="2" charset="-122"/>
                <a:ea typeface="宋体" pitchFamily="2" charset="-122"/>
              </a:rPr>
              <a:t>的损失，即使只是在职业生涯中更换一次工作，那么养老金损失也会达到</a:t>
            </a:r>
            <a:r>
              <a:rPr lang="en-US" altLang="zh-CN" sz="2400" b="0" dirty="0" smtClean="0">
                <a:solidFill>
                  <a:schemeClr val="tx1">
                    <a:lumMod val="50000"/>
                  </a:schemeClr>
                </a:solidFill>
                <a:latin typeface="宋体" pitchFamily="2" charset="-122"/>
                <a:ea typeface="宋体" pitchFamily="2" charset="-122"/>
              </a:rPr>
              <a:t>16%</a:t>
            </a:r>
            <a:r>
              <a:rPr lang="zh-CN" altLang="en-US" sz="2400" b="0" dirty="0" smtClean="0">
                <a:solidFill>
                  <a:schemeClr val="tx1">
                    <a:lumMod val="50000"/>
                  </a:schemeClr>
                </a:solidFill>
                <a:latin typeface="宋体" pitchFamily="2" charset="-122"/>
                <a:ea typeface="宋体" pitchFamily="2" charset="-122"/>
              </a:rPr>
              <a:t>。（</a:t>
            </a:r>
            <a:r>
              <a:rPr lang="en-US" altLang="zh-CN" sz="2400" b="0" dirty="0" err="1" smtClean="0">
                <a:solidFill>
                  <a:schemeClr val="tx1">
                    <a:lumMod val="50000"/>
                  </a:schemeClr>
                </a:solidFill>
                <a:latin typeface="宋体" pitchFamily="2" charset="-122"/>
                <a:ea typeface="宋体" pitchFamily="2" charset="-122"/>
              </a:rPr>
              <a:t>Blake.D</a:t>
            </a:r>
            <a:r>
              <a:rPr lang="en-US" altLang="zh-CN" sz="2400" b="0" dirty="0" smtClean="0">
                <a:solidFill>
                  <a:schemeClr val="tx1">
                    <a:lumMod val="50000"/>
                  </a:schemeClr>
                </a:solidFill>
                <a:latin typeface="宋体" pitchFamily="2" charset="-122"/>
                <a:ea typeface="宋体" pitchFamily="2" charset="-122"/>
              </a:rPr>
              <a:t>, </a:t>
            </a:r>
            <a:r>
              <a:rPr lang="en-US" altLang="zh-CN" sz="2400" b="0" dirty="0" err="1" smtClean="0">
                <a:solidFill>
                  <a:schemeClr val="tx1">
                    <a:lumMod val="50000"/>
                  </a:schemeClr>
                </a:solidFill>
                <a:latin typeface="宋体" pitchFamily="2" charset="-122"/>
                <a:ea typeface="宋体" pitchFamily="2" charset="-122"/>
              </a:rPr>
              <a:t>Orszag</a:t>
            </a:r>
            <a:r>
              <a:rPr lang="en-US" altLang="zh-CN" sz="2400" b="0" dirty="0" smtClean="0">
                <a:solidFill>
                  <a:schemeClr val="tx1">
                    <a:lumMod val="50000"/>
                  </a:schemeClr>
                </a:solidFill>
                <a:latin typeface="宋体" pitchFamily="2" charset="-122"/>
                <a:ea typeface="宋体" pitchFamily="2" charset="-122"/>
              </a:rPr>
              <a:t> J.M.</a:t>
            </a:r>
            <a:r>
              <a:rPr lang="zh-CN" altLang="en-US" sz="2400" b="0" dirty="0" smtClean="0">
                <a:solidFill>
                  <a:schemeClr val="tx1">
                    <a:lumMod val="50000"/>
                  </a:schemeClr>
                </a:solidFill>
                <a:latin typeface="宋体" pitchFamily="2" charset="-122"/>
                <a:ea typeface="宋体" pitchFamily="2" charset="-122"/>
              </a:rPr>
              <a:t>，</a:t>
            </a:r>
            <a:r>
              <a:rPr lang="en-US" altLang="zh-CN" sz="2400" b="0" dirty="0" smtClean="0">
                <a:solidFill>
                  <a:schemeClr val="tx1">
                    <a:lumMod val="50000"/>
                  </a:schemeClr>
                </a:solidFill>
                <a:latin typeface="宋体" pitchFamily="2" charset="-122"/>
                <a:ea typeface="宋体" pitchFamily="2" charset="-122"/>
              </a:rPr>
              <a:t>1997</a:t>
            </a:r>
            <a:r>
              <a:rPr lang="zh-CN" altLang="en-US" sz="2400" b="0" dirty="0" smtClean="0">
                <a:solidFill>
                  <a:schemeClr val="tx1">
                    <a:lumMod val="50000"/>
                  </a:schemeClr>
                </a:solidFill>
                <a:latin typeface="宋体" pitchFamily="2" charset="-122"/>
                <a:ea typeface="宋体" pitchFamily="2" charset="-122"/>
              </a:rPr>
              <a:t>）</a:t>
            </a:r>
            <a:endParaRPr lang="en-US" altLang="zh-CN" sz="2400" b="0" dirty="0" smtClean="0">
              <a:solidFill>
                <a:schemeClr val="tx1">
                  <a:lumMod val="50000"/>
                </a:schemeClr>
              </a:solidFill>
              <a:latin typeface="宋体" pitchFamily="2" charset="-122"/>
              <a:ea typeface="宋体" pitchFamily="2" charset="-122"/>
            </a:endParaRPr>
          </a:p>
          <a:p>
            <a:pPr>
              <a:buSzPct val="70000"/>
              <a:buFont typeface="Wingdings" pitchFamily="2" charset="2"/>
              <a:buChar char="n"/>
              <a:defRPr/>
            </a:pPr>
            <a:r>
              <a:rPr lang="zh-CN" altLang="en-US" sz="2400" b="0" dirty="0" smtClean="0">
                <a:solidFill>
                  <a:schemeClr val="tx1">
                    <a:lumMod val="50000"/>
                  </a:schemeClr>
                </a:solidFill>
                <a:latin typeface="宋体" pitchFamily="2" charset="-122"/>
                <a:ea typeface="宋体" pitchFamily="2" charset="-122"/>
              </a:rPr>
              <a:t>自</a:t>
            </a:r>
            <a:r>
              <a:rPr lang="en-US" altLang="zh-CN" sz="2400" b="0" dirty="0" smtClean="0">
                <a:solidFill>
                  <a:schemeClr val="tx1">
                    <a:lumMod val="50000"/>
                  </a:schemeClr>
                </a:solidFill>
                <a:latin typeface="宋体" pitchFamily="2" charset="-122"/>
                <a:ea typeface="宋体" pitchFamily="2" charset="-122"/>
              </a:rPr>
              <a:t>DC</a:t>
            </a:r>
            <a:r>
              <a:rPr lang="zh-CN" altLang="en-US" sz="2400" b="0" dirty="0" smtClean="0">
                <a:solidFill>
                  <a:schemeClr val="tx1">
                    <a:lumMod val="50000"/>
                  </a:schemeClr>
                </a:solidFill>
                <a:latin typeface="宋体" pitchFamily="2" charset="-122"/>
                <a:ea typeface="宋体" pitchFamily="2" charset="-122"/>
              </a:rPr>
              <a:t>计划建立以来，平均</a:t>
            </a:r>
            <a:r>
              <a:rPr lang="en-US" altLang="zh-CN" sz="2400" b="0" dirty="0" smtClean="0">
                <a:solidFill>
                  <a:schemeClr val="tx1">
                    <a:lumMod val="50000"/>
                  </a:schemeClr>
                </a:solidFill>
                <a:latin typeface="宋体" pitchFamily="2" charset="-122"/>
                <a:ea typeface="宋体" pitchFamily="2" charset="-122"/>
              </a:rPr>
              <a:t>19%</a:t>
            </a:r>
            <a:r>
              <a:rPr lang="zh-CN" altLang="en-US" sz="2400" b="0" dirty="0" smtClean="0">
                <a:solidFill>
                  <a:schemeClr val="tx1">
                    <a:lumMod val="50000"/>
                  </a:schemeClr>
                </a:solidFill>
                <a:latin typeface="宋体" pitchFamily="2" charset="-122"/>
                <a:ea typeface="宋体" pitchFamily="2" charset="-122"/>
              </a:rPr>
              <a:t>的基金价值被用于缴纳管理费用，最差的计划甚至达到</a:t>
            </a:r>
            <a:r>
              <a:rPr lang="en-US" altLang="zh-CN" sz="2400" b="0" dirty="0" smtClean="0">
                <a:solidFill>
                  <a:schemeClr val="tx1">
                    <a:lumMod val="50000"/>
                  </a:schemeClr>
                </a:solidFill>
                <a:latin typeface="宋体" pitchFamily="2" charset="-122"/>
                <a:ea typeface="宋体" pitchFamily="2" charset="-122"/>
              </a:rPr>
              <a:t>28%</a:t>
            </a:r>
            <a:r>
              <a:rPr lang="zh-CN" altLang="en-US" sz="2400" b="0" dirty="0" smtClean="0">
                <a:solidFill>
                  <a:schemeClr val="tx1">
                    <a:lumMod val="50000"/>
                  </a:schemeClr>
                </a:solidFill>
                <a:latin typeface="宋体" pitchFamily="2" charset="-122"/>
                <a:ea typeface="宋体" pitchFamily="2" charset="-122"/>
              </a:rPr>
              <a:t>。</a:t>
            </a:r>
            <a:r>
              <a:rPr lang="en-US" altLang="zh-CN" sz="2400" b="0" dirty="0" smtClean="0">
                <a:solidFill>
                  <a:schemeClr val="tx1">
                    <a:lumMod val="50000"/>
                  </a:schemeClr>
                </a:solidFill>
                <a:latin typeface="宋体" pitchFamily="2" charset="-122"/>
                <a:ea typeface="宋体" pitchFamily="2" charset="-122"/>
              </a:rPr>
              <a:t>(David Blake</a:t>
            </a:r>
            <a:r>
              <a:rPr lang="zh-CN" altLang="en-US" sz="2400" b="0" dirty="0" smtClean="0">
                <a:solidFill>
                  <a:schemeClr val="tx1">
                    <a:lumMod val="50000"/>
                  </a:schemeClr>
                </a:solidFill>
                <a:latin typeface="宋体" pitchFamily="2" charset="-122"/>
                <a:ea typeface="宋体" pitchFamily="2" charset="-122"/>
              </a:rPr>
              <a:t>，</a:t>
            </a:r>
            <a:r>
              <a:rPr lang="en-US" altLang="zh-CN" sz="2400" b="0" dirty="0" smtClean="0">
                <a:solidFill>
                  <a:schemeClr val="tx1">
                    <a:lumMod val="50000"/>
                  </a:schemeClr>
                </a:solidFill>
                <a:latin typeface="宋体" pitchFamily="2" charset="-122"/>
                <a:ea typeface="宋体" pitchFamily="2" charset="-122"/>
              </a:rPr>
              <a:t>2003</a:t>
            </a:r>
            <a:r>
              <a:rPr lang="en-US" altLang="zh-CN" sz="2400" b="0" dirty="0">
                <a:solidFill>
                  <a:schemeClr val="tx1">
                    <a:lumMod val="50000"/>
                  </a:schemeClr>
                </a:solidFill>
                <a:latin typeface="宋体" pitchFamily="2" charset="-122"/>
                <a:ea typeface="宋体" pitchFamily="2" charset="-122"/>
              </a:rPr>
              <a:t>)</a:t>
            </a:r>
            <a:endParaRPr lang="en-US" altLang="zh-CN" sz="2400" b="0" dirty="0" smtClean="0">
              <a:solidFill>
                <a:schemeClr val="tx1">
                  <a:lumMod val="50000"/>
                </a:schemeClr>
              </a:solidFill>
              <a:latin typeface="宋体" pitchFamily="2" charset="-122"/>
              <a:ea typeface="宋体" pitchFamily="2" charset="-122"/>
            </a:endParaRPr>
          </a:p>
          <a:p>
            <a:pPr>
              <a:buSzPct val="70000"/>
              <a:buFont typeface="Wingdings" pitchFamily="2" charset="2"/>
              <a:buChar char="n"/>
              <a:defRPr/>
            </a:pPr>
            <a:r>
              <a:rPr lang="zh-CN" altLang="en-US" sz="2400" b="0" dirty="0" smtClean="0">
                <a:solidFill>
                  <a:schemeClr val="tx1">
                    <a:lumMod val="50000"/>
                  </a:schemeClr>
                </a:solidFill>
                <a:latin typeface="宋体" pitchFamily="2" charset="-122"/>
                <a:ea typeface="宋体" pitchFamily="2" charset="-122"/>
              </a:rPr>
              <a:t>成员在不同</a:t>
            </a:r>
            <a:r>
              <a:rPr lang="en-US" altLang="zh-CN" sz="2400" b="0" dirty="0" smtClean="0">
                <a:solidFill>
                  <a:schemeClr val="tx1">
                    <a:lumMod val="50000"/>
                  </a:schemeClr>
                </a:solidFill>
                <a:latin typeface="宋体" pitchFamily="2" charset="-122"/>
                <a:ea typeface="宋体" pitchFamily="2" charset="-122"/>
              </a:rPr>
              <a:t>DC</a:t>
            </a:r>
            <a:r>
              <a:rPr lang="zh-CN" altLang="en-US" sz="2400" b="0" dirty="0" smtClean="0">
                <a:solidFill>
                  <a:schemeClr val="tx1">
                    <a:lumMod val="50000"/>
                  </a:schemeClr>
                </a:solidFill>
                <a:latin typeface="宋体" pitchFamily="2" charset="-122"/>
                <a:ea typeface="宋体" pitchFamily="2" charset="-122"/>
              </a:rPr>
              <a:t>计划提供者之间转换，同样会产生</a:t>
            </a:r>
            <a:r>
              <a:rPr lang="en-US" altLang="zh-CN" sz="2400" b="0" dirty="0" smtClean="0">
                <a:solidFill>
                  <a:schemeClr val="tx1">
                    <a:lumMod val="50000"/>
                  </a:schemeClr>
                </a:solidFill>
                <a:latin typeface="宋体" pitchFamily="2" charset="-122"/>
                <a:ea typeface="宋体" pitchFamily="2" charset="-122"/>
              </a:rPr>
              <a:t>25%</a:t>
            </a:r>
            <a:r>
              <a:rPr lang="zh-CN" altLang="en-US" sz="2400" b="0" dirty="0" smtClean="0">
                <a:solidFill>
                  <a:schemeClr val="tx1">
                    <a:lumMod val="50000"/>
                  </a:schemeClr>
                </a:solidFill>
                <a:latin typeface="宋体" pitchFamily="2" charset="-122"/>
                <a:ea typeface="宋体" pitchFamily="2" charset="-122"/>
              </a:rPr>
              <a:t>到</a:t>
            </a:r>
            <a:r>
              <a:rPr lang="en-US" altLang="zh-CN" sz="2400" b="0" dirty="0" smtClean="0">
                <a:solidFill>
                  <a:schemeClr val="tx1">
                    <a:lumMod val="50000"/>
                  </a:schemeClr>
                </a:solidFill>
                <a:latin typeface="宋体" pitchFamily="2" charset="-122"/>
                <a:ea typeface="宋体" pitchFamily="2" charset="-122"/>
              </a:rPr>
              <a:t>33%</a:t>
            </a:r>
            <a:r>
              <a:rPr lang="zh-CN" altLang="en-US" sz="2400" b="0" dirty="0" smtClean="0">
                <a:solidFill>
                  <a:schemeClr val="tx1">
                    <a:lumMod val="50000"/>
                  </a:schemeClr>
                </a:solidFill>
                <a:latin typeface="宋体" pitchFamily="2" charset="-122"/>
                <a:ea typeface="宋体" pitchFamily="2" charset="-122"/>
              </a:rPr>
              <a:t>的转换费用，而从</a:t>
            </a:r>
            <a:r>
              <a:rPr lang="en-US" altLang="zh-CN" sz="2400" b="0" dirty="0" smtClean="0">
                <a:solidFill>
                  <a:schemeClr val="tx1">
                    <a:lumMod val="50000"/>
                  </a:schemeClr>
                </a:solidFill>
                <a:latin typeface="宋体" pitchFamily="2" charset="-122"/>
                <a:ea typeface="宋体" pitchFamily="2" charset="-122"/>
              </a:rPr>
              <a:t>DB</a:t>
            </a:r>
            <a:r>
              <a:rPr lang="zh-CN" altLang="en-US" sz="2400" b="0" dirty="0" smtClean="0">
                <a:solidFill>
                  <a:schemeClr val="tx1">
                    <a:lumMod val="50000"/>
                  </a:schemeClr>
                </a:solidFill>
                <a:latin typeface="宋体" pitchFamily="2" charset="-122"/>
                <a:ea typeface="宋体" pitchFamily="2" charset="-122"/>
              </a:rPr>
              <a:t>计划转到</a:t>
            </a:r>
            <a:r>
              <a:rPr lang="en-US" altLang="zh-CN" sz="2400" b="0" dirty="0" smtClean="0">
                <a:solidFill>
                  <a:schemeClr val="tx1">
                    <a:lumMod val="50000"/>
                  </a:schemeClr>
                </a:solidFill>
                <a:latin typeface="宋体" pitchFamily="2" charset="-122"/>
                <a:ea typeface="宋体" pitchFamily="2" charset="-122"/>
              </a:rPr>
              <a:t>DC</a:t>
            </a:r>
            <a:r>
              <a:rPr lang="zh-CN" altLang="en-US" sz="2400" b="0" dirty="0" smtClean="0">
                <a:solidFill>
                  <a:schemeClr val="tx1">
                    <a:lumMod val="50000"/>
                  </a:schemeClr>
                </a:solidFill>
                <a:latin typeface="宋体" pitchFamily="2" charset="-122"/>
                <a:ea typeface="宋体" pitchFamily="2" charset="-122"/>
              </a:rPr>
              <a:t>计划则要花费更多。</a:t>
            </a:r>
            <a:endParaRPr lang="en-US" altLang="zh-CN" sz="2400" b="0" dirty="0" smtClean="0">
              <a:solidFill>
                <a:schemeClr val="tx1">
                  <a:lumMod val="50000"/>
                </a:schemeClr>
              </a:solidFill>
              <a:latin typeface="宋体" pitchFamily="2" charset="-122"/>
              <a:ea typeface="宋体" pitchFamily="2" charset="-122"/>
            </a:endParaRPr>
          </a:p>
          <a:p>
            <a:pPr>
              <a:buSzPct val="70000"/>
              <a:buFont typeface="Wingdings" pitchFamily="2" charset="2"/>
              <a:buChar char="n"/>
              <a:defRPr/>
            </a:pPr>
            <a:r>
              <a:rPr lang="zh-CN" altLang="en-US" sz="2400" b="0" dirty="0" smtClean="0">
                <a:solidFill>
                  <a:schemeClr val="tx1">
                    <a:lumMod val="50000"/>
                  </a:schemeClr>
                </a:solidFill>
                <a:latin typeface="宋体" pitchFamily="2" charset="-122"/>
                <a:ea typeface="宋体" pitchFamily="2" charset="-122"/>
              </a:rPr>
              <a:t>因此，考虑到</a:t>
            </a:r>
            <a:r>
              <a:rPr lang="zh-CN" altLang="en-US" sz="2400" b="0" dirty="0" smtClean="0">
                <a:solidFill>
                  <a:srgbClr val="C00000"/>
                </a:solidFill>
                <a:latin typeface="宋体" pitchFamily="2" charset="-122"/>
                <a:ea typeface="宋体" pitchFamily="2" charset="-122"/>
              </a:rPr>
              <a:t>运营成本</a:t>
            </a:r>
            <a:r>
              <a:rPr lang="zh-CN" altLang="en-US" sz="2400" b="0" dirty="0" smtClean="0">
                <a:solidFill>
                  <a:schemeClr val="tx1">
                    <a:lumMod val="50000"/>
                  </a:schemeClr>
                </a:solidFill>
                <a:latin typeface="宋体" pitchFamily="2" charset="-122"/>
                <a:ea typeface="宋体" pitchFamily="2" charset="-122"/>
              </a:rPr>
              <a:t>和</a:t>
            </a:r>
            <a:r>
              <a:rPr lang="zh-CN" altLang="en-US" sz="2400" b="0" dirty="0" smtClean="0">
                <a:solidFill>
                  <a:srgbClr val="C00000"/>
                </a:solidFill>
                <a:latin typeface="宋体" pitchFamily="2" charset="-122"/>
                <a:ea typeface="宋体" pitchFamily="2" charset="-122"/>
              </a:rPr>
              <a:t>转换费用</a:t>
            </a:r>
            <a:r>
              <a:rPr lang="zh-CN" altLang="en-US" sz="2400" b="0" dirty="0" smtClean="0">
                <a:solidFill>
                  <a:schemeClr val="tx1">
                    <a:lumMod val="50000"/>
                  </a:schemeClr>
                </a:solidFill>
                <a:latin typeface="宋体" pitchFamily="2" charset="-122"/>
                <a:ea typeface="宋体" pitchFamily="2" charset="-122"/>
              </a:rPr>
              <a:t>，英国养老基金的投资回报率将不再像表中的数据那样可观。</a:t>
            </a:r>
            <a:endParaRPr lang="en-US" altLang="zh-CN" sz="2400" b="0" dirty="0" smtClean="0">
              <a:solidFill>
                <a:schemeClr val="tx1">
                  <a:lumMod val="50000"/>
                </a:schemeClr>
              </a:solidFill>
              <a:latin typeface="宋体" pitchFamily="2" charset="-122"/>
              <a:ea typeface="宋体" pitchFamily="2" charset="-12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4294967295"/>
          </p:nvPr>
        </p:nvSpPr>
        <p:spPr/>
        <p:txBody>
          <a:bodyPr/>
          <a:lstStyle/>
          <a:p>
            <a:pPr>
              <a:defRPr/>
            </a:pPr>
            <a:r>
              <a:rPr lang="en-US" altLang="ko-KR" dirty="0" smtClean="0"/>
              <a:t>14</a:t>
            </a:r>
            <a:endParaRPr lang="en-US" altLang="ko-KR" dirty="0"/>
          </a:p>
        </p:txBody>
      </p:sp>
      <p:sp>
        <p:nvSpPr>
          <p:cNvPr id="28674" name="Rectangle 5"/>
          <p:cNvSpPr>
            <a:spLocks noGrp="1" noChangeArrowheads="1"/>
          </p:cNvSpPr>
          <p:nvPr>
            <p:ph type="title"/>
          </p:nvPr>
        </p:nvSpPr>
        <p:spPr bwMode="auto">
          <a:xfrm>
            <a:off x="266700" y="215900"/>
            <a:ext cx="8356600" cy="660400"/>
          </a:xfrm>
          <a:noFill/>
          <a:ln>
            <a:miter lim="800000"/>
            <a:headEnd/>
            <a:tailEnd/>
          </a:ln>
        </p:spPr>
        <p:txBody>
          <a:bodyPr vert="horz" wrap="square" lIns="91440" tIns="45720" rIns="91440" bIns="45720" numCol="1" anchor="b" anchorCtr="0" compatLnSpc="1">
            <a:prstTxWarp prst="textNoShape">
              <a:avLst/>
            </a:prstTxWarp>
          </a:bodyPr>
          <a:lstStyle/>
          <a:p>
            <a:r>
              <a:rPr lang="en-US" altLang="zh-CN" smtClean="0">
                <a:solidFill>
                  <a:schemeClr val="hlink"/>
                </a:solidFill>
                <a:latin typeface="宋体" charset="-122"/>
                <a:ea typeface="宋体" charset="-122"/>
              </a:rPr>
              <a:t>Ⅲ</a:t>
            </a:r>
            <a:r>
              <a:rPr lang="en-US" altLang="zh-CN" smtClean="0">
                <a:solidFill>
                  <a:schemeClr val="hlink"/>
                </a:solidFill>
                <a:latin typeface="黑体" pitchFamily="2" charset="-122"/>
                <a:ea typeface="黑体" pitchFamily="2" charset="-122"/>
              </a:rPr>
              <a:t>.</a:t>
            </a:r>
            <a:r>
              <a:rPr lang="zh-CN" altLang="en-US" smtClean="0">
                <a:solidFill>
                  <a:schemeClr val="hlink"/>
                </a:solidFill>
                <a:latin typeface="黑体" pitchFamily="2" charset="-122"/>
                <a:ea typeface="黑体" pitchFamily="2" charset="-122"/>
              </a:rPr>
              <a:t>收益评价</a:t>
            </a:r>
            <a:endParaRPr lang="en-US" altLang="ko-KR" smtClean="0">
              <a:solidFill>
                <a:schemeClr val="hlink"/>
              </a:solidFill>
              <a:latin typeface="黑体" pitchFamily="2" charset="-122"/>
              <a:ea typeface="黑体" pitchFamily="2" charset="-122"/>
            </a:endParaRPr>
          </a:p>
        </p:txBody>
      </p:sp>
      <p:sp>
        <p:nvSpPr>
          <p:cNvPr id="3" name="内容占位符 2"/>
          <p:cNvSpPr>
            <a:spLocks noGrp="1"/>
          </p:cNvSpPr>
          <p:nvPr>
            <p:ph idx="1"/>
          </p:nvPr>
        </p:nvSpPr>
        <p:spPr>
          <a:xfrm>
            <a:off x="234950" y="1392238"/>
            <a:ext cx="8229600" cy="4525962"/>
          </a:xfrm>
        </p:spPr>
        <p:txBody>
          <a:bodyPr/>
          <a:lstStyle/>
          <a:p>
            <a:pPr>
              <a:buSzPct val="70000"/>
              <a:buFont typeface="Wingdings" pitchFamily="2" charset="2"/>
              <a:buChar char="n"/>
              <a:defRPr/>
            </a:pPr>
            <a:r>
              <a:rPr lang="en-US" altLang="zh-CN" sz="2400" dirty="0" smtClean="0">
                <a:solidFill>
                  <a:schemeClr val="tx1">
                    <a:lumMod val="50000"/>
                  </a:schemeClr>
                </a:solidFill>
                <a:latin typeface="宋体" pitchFamily="2" charset="-122"/>
                <a:ea typeface="宋体" pitchFamily="2" charset="-122"/>
              </a:rPr>
              <a:t>C</a:t>
            </a:r>
            <a:r>
              <a:rPr lang="zh-CN" altLang="en-US" sz="2400" dirty="0" smtClean="0">
                <a:solidFill>
                  <a:schemeClr val="tx1">
                    <a:lumMod val="50000"/>
                  </a:schemeClr>
                </a:solidFill>
                <a:latin typeface="宋体" pitchFamily="2" charset="-122"/>
                <a:ea typeface="宋体" pitchFamily="2" charset="-122"/>
              </a:rPr>
              <a:t>、</a:t>
            </a:r>
            <a:r>
              <a:rPr lang="zh-CN" altLang="en-US" sz="2400" dirty="0">
                <a:solidFill>
                  <a:schemeClr val="tx1">
                    <a:lumMod val="50000"/>
                  </a:schemeClr>
                </a:solidFill>
                <a:latin typeface="宋体" pitchFamily="2" charset="-122"/>
                <a:ea typeface="宋体" pitchFamily="2" charset="-122"/>
              </a:rPr>
              <a:t>澳大利亚</a:t>
            </a:r>
            <a:endParaRPr lang="en-US" altLang="zh-CN" sz="2400" dirty="0" smtClean="0">
              <a:solidFill>
                <a:schemeClr val="tx1">
                  <a:lumMod val="50000"/>
                </a:schemeClr>
              </a:solidFill>
              <a:latin typeface="宋体" pitchFamily="2" charset="-122"/>
              <a:ea typeface="宋体" pitchFamily="2" charset="-122"/>
            </a:endParaRPr>
          </a:p>
          <a:p>
            <a:pPr>
              <a:buSzPct val="70000"/>
              <a:buFont typeface="Wingdings" pitchFamily="2" charset="2"/>
              <a:buChar char="n"/>
              <a:defRPr/>
            </a:pPr>
            <a:endParaRPr lang="en-US" altLang="zh-CN" sz="2400" b="0" dirty="0" smtClean="0">
              <a:solidFill>
                <a:schemeClr val="tx1">
                  <a:lumMod val="50000"/>
                </a:schemeClr>
              </a:solidFill>
              <a:latin typeface="宋体" pitchFamily="2" charset="-122"/>
              <a:ea typeface="宋体" pitchFamily="2" charset="-122"/>
            </a:endParaRPr>
          </a:p>
        </p:txBody>
      </p:sp>
      <p:sp>
        <p:nvSpPr>
          <p:cNvPr id="28676" name="TextBox 4"/>
          <p:cNvSpPr txBox="1">
            <a:spLocks noChangeArrowheads="1"/>
          </p:cNvSpPr>
          <p:nvPr/>
        </p:nvSpPr>
        <p:spPr bwMode="auto">
          <a:xfrm>
            <a:off x="817563" y="4973638"/>
            <a:ext cx="7646987" cy="554037"/>
          </a:xfrm>
          <a:prstGeom prst="rect">
            <a:avLst/>
          </a:prstGeom>
          <a:noFill/>
          <a:ln w="9525">
            <a:noFill/>
            <a:miter lim="800000"/>
            <a:headEnd/>
            <a:tailEnd/>
          </a:ln>
        </p:spPr>
        <p:txBody>
          <a:bodyPr>
            <a:spAutoFit/>
          </a:bodyPr>
          <a:lstStyle/>
          <a:p>
            <a:pPr eaLnBrk="0" hangingPunct="0"/>
            <a:r>
              <a:rPr lang="zh-CN" altLang="zh-CN" sz="1000"/>
              <a:t>数据来源：净投资收益率来自</a:t>
            </a:r>
            <a:r>
              <a:rPr lang="en-US" altLang="zh-CN" sz="1000"/>
              <a:t>APRA, Celebrating 10 years of superannuation data collection 1996</a:t>
            </a:r>
            <a:r>
              <a:rPr lang="zh-CN" altLang="zh-CN" sz="1000"/>
              <a:t>－</a:t>
            </a:r>
            <a:r>
              <a:rPr lang="en-US" altLang="zh-CN" sz="1000"/>
              <a:t>2006 Insight, Issue 2,2007</a:t>
            </a:r>
            <a:r>
              <a:rPr lang="zh-CN" altLang="zh-CN" sz="1000"/>
              <a:t>，</a:t>
            </a:r>
            <a:r>
              <a:rPr lang="en-US" altLang="zh-CN" sz="1000"/>
              <a:t>p37; Annual Superannuation Bulletin June 2011 ( issued 29 February 2012), p39. </a:t>
            </a:r>
            <a:r>
              <a:rPr lang="zh-CN" altLang="zh-CN" sz="1000"/>
              <a:t>生物回报率根据人口增长率（来自</a:t>
            </a:r>
            <a:r>
              <a:rPr lang="en-US" altLang="zh-CN" sz="1000"/>
              <a:t>http://stats.oecd.org</a:t>
            </a:r>
            <a:r>
              <a:rPr lang="zh-CN" altLang="zh-CN" sz="1000"/>
              <a:t>）和实际工资增长率（来自</a:t>
            </a:r>
            <a:r>
              <a:rPr lang="en-US" altLang="zh-CN" sz="1000"/>
              <a:t>http://stats.oecd.org</a:t>
            </a:r>
            <a:r>
              <a:rPr lang="zh-CN" altLang="zh-CN" sz="1000"/>
              <a:t>）加总求得。</a:t>
            </a:r>
            <a:endParaRPr lang="zh-CN" altLang="en-US" sz="1000"/>
          </a:p>
        </p:txBody>
      </p:sp>
      <p:sp>
        <p:nvSpPr>
          <p:cNvPr id="28677" name="TextBox 6"/>
          <p:cNvSpPr txBox="1">
            <a:spLocks noChangeArrowheads="1"/>
          </p:cNvSpPr>
          <p:nvPr/>
        </p:nvSpPr>
        <p:spPr bwMode="auto">
          <a:xfrm>
            <a:off x="941388" y="1925638"/>
            <a:ext cx="7329487" cy="431800"/>
          </a:xfrm>
          <a:prstGeom prst="rect">
            <a:avLst/>
          </a:prstGeom>
          <a:noFill/>
          <a:ln w="9525">
            <a:noFill/>
            <a:miter lim="800000"/>
            <a:headEnd/>
            <a:tailEnd/>
          </a:ln>
        </p:spPr>
        <p:txBody>
          <a:bodyPr>
            <a:spAutoFit/>
          </a:bodyPr>
          <a:lstStyle/>
          <a:p>
            <a:pPr algn="ctr" eaLnBrk="0" hangingPunct="0"/>
            <a:r>
              <a:rPr lang="zh-CN" altLang="zh-CN" sz="2200" b="1"/>
              <a:t>澳大利亚超级年金投资收益率与生物回报率比较</a:t>
            </a:r>
            <a:endParaRPr lang="zh-CN" altLang="en-US" sz="2200"/>
          </a:p>
        </p:txBody>
      </p:sp>
      <p:graphicFrame>
        <p:nvGraphicFramePr>
          <p:cNvPr id="2" name="表格 1"/>
          <p:cNvGraphicFramePr>
            <a:graphicFrameLocks noGrp="1"/>
          </p:cNvGraphicFramePr>
          <p:nvPr/>
        </p:nvGraphicFramePr>
        <p:xfrm>
          <a:off x="1870075" y="2598738"/>
          <a:ext cx="5514109" cy="2282820"/>
        </p:xfrm>
        <a:graphic>
          <a:graphicData uri="http://schemas.openxmlformats.org/drawingml/2006/table">
            <a:tbl>
              <a:tblPr firstRow="1" firstCol="1" bandRow="1"/>
              <a:tblGrid>
                <a:gridCol w="1504616"/>
                <a:gridCol w="2153327"/>
                <a:gridCol w="1856166"/>
              </a:tblGrid>
              <a:tr h="433545">
                <a:tc>
                  <a:txBody>
                    <a:bodyPr/>
                    <a:lstStyle/>
                    <a:p>
                      <a:pPr algn="ctr">
                        <a:spcAft>
                          <a:spcPts val="0"/>
                        </a:spcAft>
                      </a:pPr>
                      <a:r>
                        <a:rPr lang="zh-CN" sz="1800" b="1" dirty="0">
                          <a:solidFill>
                            <a:srgbClr val="000000"/>
                          </a:solidFill>
                          <a:effectLst/>
                          <a:latin typeface="Times New Roman"/>
                          <a:ea typeface="宋体"/>
                          <a:cs typeface="Times New Roman"/>
                        </a:rPr>
                        <a:t>年</a:t>
                      </a:r>
                      <a:r>
                        <a:rPr lang="en-US" sz="1800" b="1" dirty="0">
                          <a:solidFill>
                            <a:srgbClr val="000000"/>
                          </a:solidFill>
                          <a:effectLst/>
                          <a:latin typeface="Times New Roman"/>
                          <a:ea typeface="宋体"/>
                          <a:cs typeface="Times New Roman"/>
                        </a:rPr>
                        <a:t>  </a:t>
                      </a:r>
                      <a:r>
                        <a:rPr lang="zh-CN" sz="1800" b="1" dirty="0">
                          <a:solidFill>
                            <a:srgbClr val="000000"/>
                          </a:solidFill>
                          <a:effectLst/>
                          <a:latin typeface="Times New Roman"/>
                          <a:ea typeface="宋体"/>
                          <a:cs typeface="Times New Roman"/>
                        </a:rPr>
                        <a:t>份</a:t>
                      </a:r>
                      <a:endParaRPr lang="zh-CN" sz="1800" dirty="0">
                        <a:solidFill>
                          <a:srgbClr val="000000"/>
                        </a:solidFill>
                        <a:effectLst/>
                        <a:latin typeface="Times New Roman"/>
                        <a:ea typeface="宋体"/>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800" b="1">
                          <a:solidFill>
                            <a:srgbClr val="000000"/>
                          </a:solidFill>
                          <a:effectLst/>
                          <a:latin typeface="Times New Roman"/>
                          <a:ea typeface="宋体"/>
                          <a:cs typeface="Times New Roman"/>
                        </a:rPr>
                        <a:t>实际净投资收益率</a:t>
                      </a:r>
                      <a:r>
                        <a:rPr lang="en-US" sz="1800" b="1">
                          <a:solidFill>
                            <a:srgbClr val="000000"/>
                          </a:solidFill>
                          <a:effectLst/>
                          <a:latin typeface="Times New Roman"/>
                          <a:ea typeface="宋体"/>
                          <a:cs typeface="Times New Roman"/>
                        </a:rPr>
                        <a:t>(r)</a:t>
                      </a:r>
                      <a:endParaRPr lang="zh-CN" sz="1800">
                        <a:solidFill>
                          <a:srgbClr val="000000"/>
                        </a:solidFill>
                        <a:effectLst/>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800" b="1" dirty="0">
                          <a:solidFill>
                            <a:srgbClr val="000000"/>
                          </a:solidFill>
                          <a:effectLst/>
                          <a:latin typeface="Times New Roman"/>
                          <a:ea typeface="宋体"/>
                          <a:cs typeface="Times New Roman"/>
                        </a:rPr>
                        <a:t>生物</a:t>
                      </a:r>
                      <a:r>
                        <a:rPr lang="zh-CN" sz="1800" b="1" dirty="0" smtClean="0">
                          <a:solidFill>
                            <a:srgbClr val="000000"/>
                          </a:solidFill>
                          <a:effectLst/>
                          <a:latin typeface="Times New Roman"/>
                          <a:ea typeface="宋体"/>
                          <a:cs typeface="Times New Roman"/>
                        </a:rPr>
                        <a:t>回报率</a:t>
                      </a:r>
                      <a:endParaRPr lang="en-US" altLang="zh-CN" sz="1800" b="1" dirty="0" smtClean="0">
                        <a:solidFill>
                          <a:srgbClr val="000000"/>
                        </a:solidFill>
                        <a:effectLst/>
                        <a:latin typeface="Times New Roman"/>
                        <a:ea typeface="宋体"/>
                        <a:cs typeface="Times New Roman"/>
                      </a:endParaRPr>
                    </a:p>
                    <a:p>
                      <a:pPr algn="ctr">
                        <a:spcAft>
                          <a:spcPts val="0"/>
                        </a:spcAft>
                      </a:pPr>
                      <a:r>
                        <a:rPr lang="en-US" sz="1800" b="1" dirty="0" smtClean="0">
                          <a:solidFill>
                            <a:srgbClr val="000000"/>
                          </a:solidFill>
                          <a:effectLst/>
                          <a:latin typeface="Times New Roman"/>
                          <a:ea typeface="宋体"/>
                          <a:cs typeface="Times New Roman"/>
                        </a:rPr>
                        <a:t>(</a:t>
                      </a:r>
                      <a:r>
                        <a:rPr lang="en-US" sz="1800" b="1" dirty="0" err="1">
                          <a:solidFill>
                            <a:srgbClr val="000000"/>
                          </a:solidFill>
                          <a:effectLst/>
                          <a:latin typeface="Times New Roman"/>
                          <a:ea typeface="宋体"/>
                          <a:cs typeface="Times New Roman"/>
                        </a:rPr>
                        <a:t>n+g</a:t>
                      </a:r>
                      <a:r>
                        <a:rPr lang="en-US" sz="1800" b="1" dirty="0">
                          <a:solidFill>
                            <a:srgbClr val="000000"/>
                          </a:solidFill>
                          <a:effectLst/>
                          <a:latin typeface="Times New Roman"/>
                          <a:ea typeface="宋体"/>
                          <a:cs typeface="Times New Roman"/>
                        </a:rPr>
                        <a:t>)</a:t>
                      </a:r>
                      <a:endParaRPr lang="zh-CN" sz="1800" dirty="0">
                        <a:solidFill>
                          <a:srgbClr val="000000"/>
                        </a:solidFill>
                        <a:effectLst/>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545">
                <a:tc>
                  <a:txBody>
                    <a:bodyPr/>
                    <a:lstStyle/>
                    <a:p>
                      <a:pPr algn="ctr">
                        <a:spcAft>
                          <a:spcPts val="0"/>
                        </a:spcAft>
                      </a:pPr>
                      <a:r>
                        <a:rPr lang="en-US" sz="1800">
                          <a:solidFill>
                            <a:srgbClr val="000000"/>
                          </a:solidFill>
                          <a:effectLst/>
                          <a:latin typeface="Times New Roman"/>
                          <a:ea typeface="宋体"/>
                          <a:cs typeface="Times New Roman"/>
                        </a:rPr>
                        <a:t>1997-2001</a:t>
                      </a:r>
                      <a:endParaRPr lang="zh-CN" sz="1800">
                        <a:solidFill>
                          <a:srgbClr val="000000"/>
                        </a:solidFill>
                        <a:effectLst/>
                        <a:latin typeface="Times New Roman"/>
                        <a:ea typeface="宋体"/>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a:solidFill>
                            <a:srgbClr val="000000"/>
                          </a:solidFill>
                          <a:effectLst/>
                          <a:latin typeface="Times New Roman"/>
                          <a:ea typeface="宋体"/>
                          <a:cs typeface="Calibri"/>
                        </a:rPr>
                        <a:t>5.47%</a:t>
                      </a:r>
                      <a:endParaRPr lang="zh-CN" sz="1800">
                        <a:solidFill>
                          <a:srgbClr val="000000"/>
                        </a:solidFill>
                        <a:effectLst/>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a:solidFill>
                            <a:srgbClr val="000000"/>
                          </a:solidFill>
                          <a:effectLst/>
                          <a:latin typeface="Times New Roman"/>
                          <a:ea typeface="宋体"/>
                          <a:cs typeface="Calibri"/>
                        </a:rPr>
                        <a:t>2.16%</a:t>
                      </a:r>
                      <a:endParaRPr lang="zh-CN" sz="1800">
                        <a:solidFill>
                          <a:srgbClr val="000000"/>
                        </a:solidFill>
                        <a:effectLst/>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545">
                <a:tc>
                  <a:txBody>
                    <a:bodyPr/>
                    <a:lstStyle/>
                    <a:p>
                      <a:pPr algn="ctr">
                        <a:spcAft>
                          <a:spcPts val="0"/>
                        </a:spcAft>
                      </a:pPr>
                      <a:r>
                        <a:rPr lang="en-US" sz="1800">
                          <a:solidFill>
                            <a:srgbClr val="000000"/>
                          </a:solidFill>
                          <a:effectLst/>
                          <a:latin typeface="Times New Roman"/>
                          <a:ea typeface="宋体"/>
                          <a:cs typeface="Times New Roman"/>
                        </a:rPr>
                        <a:t>2001-2005</a:t>
                      </a:r>
                      <a:endParaRPr lang="zh-CN" sz="1800">
                        <a:solidFill>
                          <a:srgbClr val="000000"/>
                        </a:solidFill>
                        <a:effectLst/>
                        <a:latin typeface="Times New Roman"/>
                        <a:ea typeface="宋体"/>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a:solidFill>
                            <a:srgbClr val="000000"/>
                          </a:solidFill>
                          <a:effectLst/>
                          <a:latin typeface="Times New Roman"/>
                          <a:ea typeface="宋体"/>
                          <a:cs typeface="Calibri"/>
                        </a:rPr>
                        <a:t>0.69%</a:t>
                      </a:r>
                      <a:endParaRPr lang="zh-CN" sz="1800">
                        <a:solidFill>
                          <a:srgbClr val="000000"/>
                        </a:solidFill>
                        <a:effectLst/>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a:solidFill>
                            <a:srgbClr val="000000"/>
                          </a:solidFill>
                          <a:effectLst/>
                          <a:latin typeface="Times New Roman"/>
                          <a:ea typeface="宋体"/>
                          <a:cs typeface="Calibri"/>
                        </a:rPr>
                        <a:t>1.92%</a:t>
                      </a:r>
                      <a:endParaRPr lang="zh-CN" sz="1800">
                        <a:solidFill>
                          <a:srgbClr val="000000"/>
                        </a:solidFill>
                        <a:effectLst/>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545">
                <a:tc>
                  <a:txBody>
                    <a:bodyPr/>
                    <a:lstStyle/>
                    <a:p>
                      <a:pPr algn="ctr">
                        <a:spcAft>
                          <a:spcPts val="0"/>
                        </a:spcAft>
                      </a:pPr>
                      <a:r>
                        <a:rPr lang="en-US" sz="1800">
                          <a:solidFill>
                            <a:srgbClr val="000000"/>
                          </a:solidFill>
                          <a:effectLst/>
                          <a:latin typeface="Times New Roman"/>
                          <a:ea typeface="宋体"/>
                          <a:cs typeface="Times New Roman"/>
                        </a:rPr>
                        <a:t>2006-2010</a:t>
                      </a:r>
                      <a:endParaRPr lang="zh-CN" sz="1800">
                        <a:solidFill>
                          <a:srgbClr val="000000"/>
                        </a:solidFill>
                        <a:effectLst/>
                        <a:latin typeface="Times New Roman"/>
                        <a:ea typeface="宋体"/>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a:solidFill>
                            <a:srgbClr val="000000"/>
                          </a:solidFill>
                          <a:effectLst/>
                          <a:latin typeface="Times New Roman"/>
                          <a:ea typeface="宋体"/>
                          <a:cs typeface="Calibri"/>
                        </a:rPr>
                        <a:t>0.26%</a:t>
                      </a:r>
                      <a:endParaRPr lang="zh-CN" sz="1800">
                        <a:solidFill>
                          <a:srgbClr val="000000"/>
                        </a:solidFill>
                        <a:effectLst/>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a:solidFill>
                            <a:srgbClr val="000000"/>
                          </a:solidFill>
                          <a:effectLst/>
                          <a:latin typeface="Times New Roman"/>
                          <a:ea typeface="宋体"/>
                          <a:cs typeface="Calibri"/>
                        </a:rPr>
                        <a:t>2.10%</a:t>
                      </a:r>
                      <a:endParaRPr lang="zh-CN" sz="1800">
                        <a:solidFill>
                          <a:srgbClr val="000000"/>
                        </a:solidFill>
                        <a:effectLst/>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545">
                <a:tc>
                  <a:txBody>
                    <a:bodyPr/>
                    <a:lstStyle/>
                    <a:p>
                      <a:pPr algn="ctr">
                        <a:spcAft>
                          <a:spcPts val="0"/>
                        </a:spcAft>
                      </a:pPr>
                      <a:r>
                        <a:rPr lang="en-US" sz="1800">
                          <a:solidFill>
                            <a:srgbClr val="000000"/>
                          </a:solidFill>
                          <a:effectLst/>
                          <a:latin typeface="Times New Roman"/>
                          <a:ea typeface="宋体"/>
                          <a:cs typeface="Times New Roman"/>
                        </a:rPr>
                        <a:t>1997-2010</a:t>
                      </a:r>
                      <a:endParaRPr lang="zh-CN" sz="1800">
                        <a:solidFill>
                          <a:srgbClr val="000000"/>
                        </a:solidFill>
                        <a:effectLst/>
                        <a:latin typeface="Times New Roman"/>
                        <a:ea typeface="宋体"/>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800">
                          <a:solidFill>
                            <a:srgbClr val="000000"/>
                          </a:solidFill>
                          <a:effectLst/>
                          <a:latin typeface="Times New Roman"/>
                          <a:ea typeface="宋体"/>
                          <a:cs typeface="Times New Roman"/>
                        </a:rPr>
                        <a:t>2.39%</a:t>
                      </a:r>
                      <a:endParaRPr lang="zh-CN" sz="1800">
                        <a:solidFill>
                          <a:srgbClr val="000000"/>
                        </a:solidFill>
                        <a:effectLst/>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800" dirty="0">
                          <a:solidFill>
                            <a:srgbClr val="000000"/>
                          </a:solidFill>
                          <a:effectLst/>
                          <a:latin typeface="Times New Roman"/>
                          <a:ea typeface="宋体"/>
                          <a:cs typeface="Times New Roman"/>
                        </a:rPr>
                        <a:t>2.23%</a:t>
                      </a:r>
                      <a:endParaRPr lang="zh-CN" sz="1800" dirty="0">
                        <a:solidFill>
                          <a:srgbClr val="000000"/>
                        </a:solidFill>
                        <a:effectLst/>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4294967295"/>
          </p:nvPr>
        </p:nvSpPr>
        <p:spPr/>
        <p:txBody>
          <a:bodyPr/>
          <a:lstStyle/>
          <a:p>
            <a:pPr>
              <a:defRPr/>
            </a:pPr>
            <a:r>
              <a:rPr lang="en-US" altLang="ko-KR" dirty="0" smtClean="0"/>
              <a:t>15</a:t>
            </a:r>
            <a:endParaRPr lang="en-US" altLang="ko-KR" dirty="0"/>
          </a:p>
        </p:txBody>
      </p:sp>
      <p:sp>
        <p:nvSpPr>
          <p:cNvPr id="29698" name="Rectangle 5"/>
          <p:cNvSpPr>
            <a:spLocks noGrp="1" noChangeArrowheads="1"/>
          </p:cNvSpPr>
          <p:nvPr>
            <p:ph type="title"/>
          </p:nvPr>
        </p:nvSpPr>
        <p:spPr bwMode="auto">
          <a:xfrm>
            <a:off x="266700" y="215900"/>
            <a:ext cx="8356600" cy="660400"/>
          </a:xfrm>
          <a:noFill/>
          <a:ln>
            <a:miter lim="800000"/>
            <a:headEnd/>
            <a:tailEnd/>
          </a:ln>
        </p:spPr>
        <p:txBody>
          <a:bodyPr vert="horz" wrap="square" lIns="91440" tIns="45720" rIns="91440" bIns="45720" numCol="1" anchor="b" anchorCtr="0" compatLnSpc="1">
            <a:prstTxWarp prst="textNoShape">
              <a:avLst/>
            </a:prstTxWarp>
          </a:bodyPr>
          <a:lstStyle/>
          <a:p>
            <a:r>
              <a:rPr lang="en-US" altLang="zh-CN" smtClean="0">
                <a:solidFill>
                  <a:schemeClr val="hlink"/>
                </a:solidFill>
                <a:latin typeface="宋体" charset="-122"/>
                <a:ea typeface="宋体" charset="-122"/>
              </a:rPr>
              <a:t>Ⅲ</a:t>
            </a:r>
            <a:r>
              <a:rPr lang="en-US" altLang="zh-CN" smtClean="0">
                <a:solidFill>
                  <a:schemeClr val="hlink"/>
                </a:solidFill>
                <a:latin typeface="黑体" pitchFamily="2" charset="-122"/>
                <a:ea typeface="黑体" pitchFamily="2" charset="-122"/>
              </a:rPr>
              <a:t>.</a:t>
            </a:r>
            <a:r>
              <a:rPr lang="zh-CN" altLang="en-US" smtClean="0">
                <a:solidFill>
                  <a:schemeClr val="hlink"/>
                </a:solidFill>
                <a:latin typeface="黑体" pitchFamily="2" charset="-122"/>
                <a:ea typeface="黑体" pitchFamily="2" charset="-122"/>
              </a:rPr>
              <a:t>收益评价</a:t>
            </a:r>
            <a:endParaRPr lang="en-US" altLang="ko-KR" smtClean="0">
              <a:solidFill>
                <a:schemeClr val="hlink"/>
              </a:solidFill>
              <a:latin typeface="黑体" pitchFamily="2" charset="-122"/>
              <a:ea typeface="黑体" pitchFamily="2" charset="-122"/>
            </a:endParaRPr>
          </a:p>
        </p:txBody>
      </p:sp>
      <p:sp>
        <p:nvSpPr>
          <p:cNvPr id="3" name="内容占位符 2"/>
          <p:cNvSpPr>
            <a:spLocks noGrp="1"/>
          </p:cNvSpPr>
          <p:nvPr>
            <p:ph idx="1"/>
          </p:nvPr>
        </p:nvSpPr>
        <p:spPr>
          <a:xfrm>
            <a:off x="234950" y="1766888"/>
            <a:ext cx="8229600" cy="4525962"/>
          </a:xfrm>
        </p:spPr>
        <p:txBody>
          <a:bodyPr/>
          <a:lstStyle/>
          <a:p>
            <a:pPr>
              <a:buSzPct val="70000"/>
              <a:buFont typeface="Wingdings" pitchFamily="2" charset="2"/>
              <a:buChar char="n"/>
              <a:defRPr/>
            </a:pPr>
            <a:r>
              <a:rPr lang="zh-CN" altLang="en-US" sz="2400" b="0" dirty="0" smtClean="0">
                <a:solidFill>
                  <a:schemeClr val="tx1">
                    <a:lumMod val="50000"/>
                  </a:schemeClr>
                </a:solidFill>
                <a:latin typeface="宋体" pitchFamily="2" charset="-122"/>
                <a:ea typeface="宋体" pitchFamily="2" charset="-122"/>
              </a:rPr>
              <a:t>从一个长期投资过程来看，由于受经济周期的影响（尤其是</a:t>
            </a:r>
            <a:r>
              <a:rPr lang="en-US" altLang="zh-CN" sz="2400" b="0" dirty="0" smtClean="0">
                <a:solidFill>
                  <a:schemeClr val="tx1">
                    <a:lumMod val="50000"/>
                  </a:schemeClr>
                </a:solidFill>
                <a:latin typeface="宋体" pitchFamily="2" charset="-122"/>
                <a:ea typeface="宋体" pitchFamily="2" charset="-122"/>
              </a:rPr>
              <a:t>2000-2002</a:t>
            </a:r>
            <a:r>
              <a:rPr lang="zh-CN" altLang="en-US" sz="2400" b="0" dirty="0" smtClean="0">
                <a:solidFill>
                  <a:schemeClr val="tx1">
                    <a:lumMod val="50000"/>
                  </a:schemeClr>
                </a:solidFill>
                <a:latin typeface="宋体" pitchFamily="2" charset="-122"/>
                <a:ea typeface="宋体" pitchFamily="2" charset="-122"/>
              </a:rPr>
              <a:t>年与</a:t>
            </a:r>
            <a:r>
              <a:rPr lang="en-US" altLang="zh-CN" sz="2400" b="0" dirty="0" smtClean="0">
                <a:solidFill>
                  <a:schemeClr val="tx1">
                    <a:lumMod val="50000"/>
                  </a:schemeClr>
                </a:solidFill>
                <a:latin typeface="宋体" pitchFamily="2" charset="-122"/>
                <a:ea typeface="宋体" pitchFamily="2" charset="-122"/>
              </a:rPr>
              <a:t>2008-2009</a:t>
            </a:r>
            <a:r>
              <a:rPr lang="zh-CN" altLang="en-US" sz="2400" b="0" dirty="0" smtClean="0">
                <a:solidFill>
                  <a:schemeClr val="tx1">
                    <a:lumMod val="50000"/>
                  </a:schemeClr>
                </a:solidFill>
                <a:latin typeface="宋体" pitchFamily="2" charset="-122"/>
                <a:ea typeface="宋体" pitchFamily="2" charset="-122"/>
              </a:rPr>
              <a:t>年的经济下滑），超级年金近十多年的净投资收益情况并不太理想，其收益均值</a:t>
            </a:r>
            <a:r>
              <a:rPr lang="en-US" altLang="zh-CN" sz="2400" b="0" dirty="0" smtClean="0">
                <a:solidFill>
                  <a:schemeClr val="tx1">
                    <a:lumMod val="50000"/>
                  </a:schemeClr>
                </a:solidFill>
                <a:latin typeface="宋体" pitchFamily="2" charset="-122"/>
                <a:ea typeface="宋体" pitchFamily="2" charset="-122"/>
              </a:rPr>
              <a:t>(2.39%</a:t>
            </a:r>
            <a:r>
              <a:rPr lang="en-US" altLang="zh-CN" sz="2400" b="0" dirty="0">
                <a:solidFill>
                  <a:schemeClr val="tx1">
                    <a:lumMod val="50000"/>
                  </a:schemeClr>
                </a:solidFill>
                <a:latin typeface="宋体" pitchFamily="2" charset="-122"/>
                <a:ea typeface="宋体" pitchFamily="2" charset="-122"/>
              </a:rPr>
              <a:t>)</a:t>
            </a:r>
            <a:r>
              <a:rPr lang="zh-CN" altLang="en-US" sz="2400" b="0" dirty="0" smtClean="0">
                <a:solidFill>
                  <a:schemeClr val="tx1">
                    <a:lumMod val="50000"/>
                  </a:schemeClr>
                </a:solidFill>
                <a:latin typeface="宋体" pitchFamily="2" charset="-122"/>
                <a:ea typeface="宋体" pitchFamily="2" charset="-122"/>
              </a:rPr>
              <a:t>仅略高于现收现付制情况下的内含回报率（</a:t>
            </a:r>
            <a:r>
              <a:rPr lang="en-US" altLang="zh-CN" sz="2400" b="0" dirty="0" smtClean="0">
                <a:solidFill>
                  <a:schemeClr val="tx1">
                    <a:lumMod val="50000"/>
                  </a:schemeClr>
                </a:solidFill>
                <a:latin typeface="宋体" pitchFamily="2" charset="-122"/>
                <a:ea typeface="宋体" pitchFamily="2" charset="-122"/>
              </a:rPr>
              <a:t>2.23%</a:t>
            </a:r>
            <a:r>
              <a:rPr lang="zh-CN" altLang="en-US" sz="2400" b="0" dirty="0" smtClean="0">
                <a:solidFill>
                  <a:schemeClr val="tx1">
                    <a:lumMod val="50000"/>
                  </a:schemeClr>
                </a:solidFill>
                <a:latin typeface="宋体" pitchFamily="2" charset="-122"/>
                <a:ea typeface="宋体" pitchFamily="2" charset="-122"/>
              </a:rPr>
              <a:t>）。</a:t>
            </a:r>
            <a:endParaRPr lang="en-US" altLang="zh-CN" sz="2400" b="0" dirty="0" smtClean="0">
              <a:solidFill>
                <a:schemeClr val="tx1">
                  <a:lumMod val="50000"/>
                </a:schemeClr>
              </a:solidFill>
              <a:latin typeface="宋体" pitchFamily="2" charset="-122"/>
              <a:ea typeface="宋体" pitchFamily="2" charset="-122"/>
            </a:endParaRPr>
          </a:p>
          <a:p>
            <a:pPr>
              <a:spcBef>
                <a:spcPts val="1200"/>
              </a:spcBef>
              <a:buSzPct val="70000"/>
              <a:buFont typeface="Wingdings" pitchFamily="2" charset="2"/>
              <a:buChar char="n"/>
              <a:defRPr/>
            </a:pPr>
            <a:r>
              <a:rPr lang="zh-CN" altLang="en-US" sz="2400" b="0" dirty="0" smtClean="0">
                <a:solidFill>
                  <a:schemeClr val="tx1">
                    <a:lumMod val="50000"/>
                  </a:schemeClr>
                </a:solidFill>
                <a:latin typeface="宋体" pitchFamily="2" charset="-122"/>
                <a:ea typeface="宋体" pitchFamily="2" charset="-122"/>
              </a:rPr>
              <a:t>如果计算年末收益的话，期初（</a:t>
            </a:r>
            <a:r>
              <a:rPr lang="en-US" altLang="zh-CN" sz="2400" b="0" dirty="0" smtClean="0">
                <a:solidFill>
                  <a:schemeClr val="tx1">
                    <a:lumMod val="50000"/>
                  </a:schemeClr>
                </a:solidFill>
                <a:latin typeface="宋体" pitchFamily="2" charset="-122"/>
                <a:ea typeface="宋体" pitchFamily="2" charset="-122"/>
              </a:rPr>
              <a:t>1997</a:t>
            </a:r>
            <a:r>
              <a:rPr lang="zh-CN" altLang="en-US" sz="2400" b="0" dirty="0" smtClean="0">
                <a:solidFill>
                  <a:schemeClr val="tx1">
                    <a:lumMod val="50000"/>
                  </a:schemeClr>
                </a:solidFill>
                <a:latin typeface="宋体" pitchFamily="2" charset="-122"/>
                <a:ea typeface="宋体" pitchFamily="2" charset="-122"/>
              </a:rPr>
              <a:t>年）的</a:t>
            </a:r>
            <a:r>
              <a:rPr lang="en-US" altLang="zh-CN" sz="2400" b="0" dirty="0" smtClean="0">
                <a:solidFill>
                  <a:schemeClr val="tx1">
                    <a:lumMod val="50000"/>
                  </a:schemeClr>
                </a:solidFill>
                <a:latin typeface="宋体" pitchFamily="2" charset="-122"/>
                <a:ea typeface="宋体" pitchFamily="2" charset="-122"/>
              </a:rPr>
              <a:t>100</a:t>
            </a:r>
            <a:r>
              <a:rPr lang="zh-CN" altLang="en-US" sz="2400" b="0" dirty="0" smtClean="0">
                <a:solidFill>
                  <a:schemeClr val="tx1">
                    <a:lumMod val="50000"/>
                  </a:schemeClr>
                </a:solidFill>
                <a:latin typeface="宋体" pitchFamily="2" charset="-122"/>
                <a:ea typeface="宋体" pitchFamily="2" charset="-122"/>
              </a:rPr>
              <a:t>澳元养老金资产经积累，至期末（</a:t>
            </a:r>
            <a:r>
              <a:rPr lang="en-US" altLang="zh-CN" sz="2400" b="0" dirty="0" smtClean="0">
                <a:solidFill>
                  <a:schemeClr val="tx1">
                    <a:lumMod val="50000"/>
                  </a:schemeClr>
                </a:solidFill>
                <a:latin typeface="宋体" pitchFamily="2" charset="-122"/>
                <a:ea typeface="宋体" pitchFamily="2" charset="-122"/>
              </a:rPr>
              <a:t>2010</a:t>
            </a:r>
            <a:r>
              <a:rPr lang="zh-CN" altLang="en-US" sz="2400" b="0" dirty="0" smtClean="0">
                <a:solidFill>
                  <a:schemeClr val="tx1">
                    <a:lumMod val="50000"/>
                  </a:schemeClr>
                </a:solidFill>
                <a:latin typeface="宋体" pitchFamily="2" charset="-122"/>
                <a:ea typeface="宋体" pitchFamily="2" charset="-122"/>
              </a:rPr>
              <a:t>年）仅为</a:t>
            </a:r>
            <a:r>
              <a:rPr lang="en-US" altLang="zh-CN" sz="2400" b="0" dirty="0" smtClean="0">
                <a:solidFill>
                  <a:schemeClr val="tx1">
                    <a:lumMod val="50000"/>
                  </a:schemeClr>
                </a:solidFill>
                <a:latin typeface="宋体" pitchFamily="2" charset="-122"/>
                <a:ea typeface="宋体" pitchFamily="2" charset="-122"/>
              </a:rPr>
              <a:t>132.45</a:t>
            </a:r>
            <a:r>
              <a:rPr lang="zh-CN" altLang="en-US" sz="2400" b="0" dirty="0" smtClean="0">
                <a:solidFill>
                  <a:schemeClr val="tx1">
                    <a:lumMod val="50000"/>
                  </a:schemeClr>
                </a:solidFill>
                <a:latin typeface="宋体" pitchFamily="2" charset="-122"/>
                <a:ea typeface="宋体" pitchFamily="2" charset="-122"/>
              </a:rPr>
              <a:t>澳元，小于现收现付制下的积累额</a:t>
            </a:r>
            <a:r>
              <a:rPr lang="en-US" altLang="zh-CN" sz="2400" b="0" dirty="0" smtClean="0">
                <a:solidFill>
                  <a:schemeClr val="tx1">
                    <a:lumMod val="50000"/>
                  </a:schemeClr>
                </a:solidFill>
                <a:latin typeface="宋体" pitchFamily="2" charset="-122"/>
                <a:ea typeface="宋体" pitchFamily="2" charset="-122"/>
              </a:rPr>
              <a:t>136.02</a:t>
            </a:r>
            <a:r>
              <a:rPr lang="zh-CN" altLang="en-US" sz="2400" b="0" dirty="0" smtClean="0">
                <a:solidFill>
                  <a:schemeClr val="tx1">
                    <a:lumMod val="50000"/>
                  </a:schemeClr>
                </a:solidFill>
                <a:latin typeface="宋体" pitchFamily="2" charset="-122"/>
                <a:ea typeface="宋体" pitchFamily="2" charset="-122"/>
              </a:rPr>
              <a:t>澳元。</a:t>
            </a:r>
            <a:endParaRPr lang="en-US" altLang="zh-CN" sz="2400" b="0" dirty="0" smtClean="0">
              <a:solidFill>
                <a:schemeClr val="tx1">
                  <a:lumMod val="50000"/>
                </a:schemeClr>
              </a:solidFill>
              <a:latin typeface="宋体" pitchFamily="2" charset="-122"/>
              <a:ea typeface="宋体" pitchFamily="2" charset="-122"/>
            </a:endParaRPr>
          </a:p>
          <a:p>
            <a:pPr>
              <a:spcBef>
                <a:spcPts val="1200"/>
              </a:spcBef>
              <a:buSzPct val="70000"/>
              <a:buFont typeface="Wingdings" pitchFamily="2" charset="2"/>
              <a:buChar char="n"/>
              <a:defRPr/>
            </a:pPr>
            <a:r>
              <a:rPr lang="zh-CN" altLang="en-US" sz="2400" b="0" dirty="0" smtClean="0">
                <a:solidFill>
                  <a:schemeClr val="tx1">
                    <a:lumMod val="50000"/>
                  </a:schemeClr>
                </a:solidFill>
                <a:latin typeface="宋体" pitchFamily="2" charset="-122"/>
                <a:ea typeface="宋体" pitchFamily="2" charset="-122"/>
              </a:rPr>
              <a:t>由此看来，基金积累的超级年金并不比现收现付制为老年人提供的收入保障更充足。</a:t>
            </a:r>
            <a:endParaRPr lang="en-US" altLang="zh-CN" sz="2400" b="0" dirty="0" smtClean="0">
              <a:solidFill>
                <a:schemeClr val="tx1">
                  <a:lumMod val="50000"/>
                </a:schemeClr>
              </a:solidFill>
              <a:latin typeface="宋体" pitchFamily="2" charset="-122"/>
              <a:ea typeface="宋体" pitchFamily="2" charset="-122"/>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4294967295"/>
          </p:nvPr>
        </p:nvSpPr>
        <p:spPr/>
        <p:txBody>
          <a:bodyPr/>
          <a:lstStyle/>
          <a:p>
            <a:pPr>
              <a:defRPr/>
            </a:pPr>
            <a:r>
              <a:rPr lang="en-US" altLang="ko-KR" dirty="0" smtClean="0"/>
              <a:t>16</a:t>
            </a:r>
            <a:endParaRPr lang="en-US" altLang="ko-KR" dirty="0"/>
          </a:p>
        </p:txBody>
      </p:sp>
      <p:sp>
        <p:nvSpPr>
          <p:cNvPr id="30722" name="Rectangle 5"/>
          <p:cNvSpPr>
            <a:spLocks noGrp="1" noChangeArrowheads="1"/>
          </p:cNvSpPr>
          <p:nvPr>
            <p:ph type="title"/>
          </p:nvPr>
        </p:nvSpPr>
        <p:spPr bwMode="auto">
          <a:xfrm>
            <a:off x="266700" y="215900"/>
            <a:ext cx="8356600" cy="660400"/>
          </a:xfrm>
          <a:noFill/>
          <a:ln>
            <a:miter lim="800000"/>
            <a:headEnd/>
            <a:tailEnd/>
          </a:ln>
        </p:spPr>
        <p:txBody>
          <a:bodyPr vert="horz" wrap="square" lIns="91440" tIns="45720" rIns="91440" bIns="45720" numCol="1" anchor="b" anchorCtr="0" compatLnSpc="1">
            <a:prstTxWarp prst="textNoShape">
              <a:avLst/>
            </a:prstTxWarp>
          </a:bodyPr>
          <a:lstStyle/>
          <a:p>
            <a:r>
              <a:rPr lang="en-US" altLang="zh-CN" smtClean="0">
                <a:solidFill>
                  <a:schemeClr val="hlink"/>
                </a:solidFill>
                <a:latin typeface="宋体" charset="-122"/>
                <a:ea typeface="宋体" charset="-122"/>
              </a:rPr>
              <a:t>Ⅲ</a:t>
            </a:r>
            <a:r>
              <a:rPr lang="en-US" altLang="zh-CN" smtClean="0">
                <a:solidFill>
                  <a:schemeClr val="hlink"/>
                </a:solidFill>
                <a:latin typeface="黑体" pitchFamily="2" charset="-122"/>
                <a:ea typeface="黑体" pitchFamily="2" charset="-122"/>
              </a:rPr>
              <a:t>.</a:t>
            </a:r>
            <a:r>
              <a:rPr lang="zh-CN" altLang="en-US" smtClean="0">
                <a:solidFill>
                  <a:schemeClr val="hlink"/>
                </a:solidFill>
                <a:latin typeface="黑体" pitchFamily="2" charset="-122"/>
                <a:ea typeface="黑体" pitchFamily="2" charset="-122"/>
              </a:rPr>
              <a:t>收益评价</a:t>
            </a:r>
            <a:endParaRPr lang="en-US" altLang="ko-KR" smtClean="0">
              <a:solidFill>
                <a:schemeClr val="hlink"/>
              </a:solidFill>
              <a:latin typeface="黑体" pitchFamily="2" charset="-122"/>
              <a:ea typeface="黑体" pitchFamily="2" charset="-122"/>
            </a:endParaRPr>
          </a:p>
        </p:txBody>
      </p:sp>
      <p:sp>
        <p:nvSpPr>
          <p:cNvPr id="3" name="内容占位符 2"/>
          <p:cNvSpPr>
            <a:spLocks noGrp="1"/>
          </p:cNvSpPr>
          <p:nvPr>
            <p:ph idx="1"/>
          </p:nvPr>
        </p:nvSpPr>
        <p:spPr>
          <a:xfrm>
            <a:off x="234950" y="1392238"/>
            <a:ext cx="8229600" cy="4525962"/>
          </a:xfrm>
        </p:spPr>
        <p:txBody>
          <a:bodyPr/>
          <a:lstStyle/>
          <a:p>
            <a:pPr>
              <a:buSzPct val="70000"/>
              <a:buFont typeface="Wingdings" pitchFamily="2" charset="2"/>
              <a:buChar char="n"/>
              <a:defRPr/>
            </a:pPr>
            <a:r>
              <a:rPr lang="en-US" altLang="zh-CN" sz="2400" dirty="0" smtClean="0">
                <a:solidFill>
                  <a:schemeClr val="tx1">
                    <a:lumMod val="50000"/>
                  </a:schemeClr>
                </a:solidFill>
                <a:latin typeface="宋体" pitchFamily="2" charset="-122"/>
                <a:ea typeface="宋体" pitchFamily="2" charset="-122"/>
              </a:rPr>
              <a:t>D</a:t>
            </a:r>
            <a:r>
              <a:rPr lang="zh-CN" altLang="en-US" sz="2400" dirty="0" smtClean="0">
                <a:solidFill>
                  <a:schemeClr val="tx1">
                    <a:lumMod val="50000"/>
                  </a:schemeClr>
                </a:solidFill>
                <a:latin typeface="宋体" pitchFamily="2" charset="-122"/>
                <a:ea typeface="宋体" pitchFamily="2" charset="-122"/>
              </a:rPr>
              <a:t>、瑞典</a:t>
            </a:r>
            <a:endParaRPr lang="en-US" altLang="zh-CN" sz="2400" dirty="0" smtClean="0">
              <a:solidFill>
                <a:schemeClr val="tx1">
                  <a:lumMod val="50000"/>
                </a:schemeClr>
              </a:solidFill>
              <a:latin typeface="宋体" pitchFamily="2" charset="-122"/>
              <a:ea typeface="宋体" pitchFamily="2" charset="-122"/>
            </a:endParaRPr>
          </a:p>
          <a:p>
            <a:pPr>
              <a:buSzPct val="70000"/>
              <a:buFont typeface="Wingdings" pitchFamily="2" charset="2"/>
              <a:buChar char="n"/>
              <a:defRPr/>
            </a:pPr>
            <a:endParaRPr lang="en-US" altLang="zh-CN" sz="2400" b="0" dirty="0" smtClean="0">
              <a:solidFill>
                <a:schemeClr val="tx1">
                  <a:lumMod val="50000"/>
                </a:schemeClr>
              </a:solidFill>
              <a:latin typeface="宋体" pitchFamily="2" charset="-122"/>
              <a:ea typeface="宋体" pitchFamily="2" charset="-122"/>
            </a:endParaRPr>
          </a:p>
        </p:txBody>
      </p:sp>
      <p:sp>
        <p:nvSpPr>
          <p:cNvPr id="30724" name="TextBox 4"/>
          <p:cNvSpPr txBox="1">
            <a:spLocks noChangeArrowheads="1"/>
          </p:cNvSpPr>
          <p:nvPr/>
        </p:nvSpPr>
        <p:spPr bwMode="auto">
          <a:xfrm>
            <a:off x="179388" y="6096000"/>
            <a:ext cx="2384425" cy="554038"/>
          </a:xfrm>
          <a:prstGeom prst="rect">
            <a:avLst/>
          </a:prstGeom>
          <a:noFill/>
          <a:ln w="9525">
            <a:noFill/>
            <a:miter lim="800000"/>
            <a:headEnd/>
            <a:tailEnd/>
          </a:ln>
        </p:spPr>
        <p:txBody>
          <a:bodyPr>
            <a:spAutoFit/>
          </a:bodyPr>
          <a:lstStyle/>
          <a:p>
            <a:pPr eaLnBrk="0" hangingPunct="0"/>
            <a:r>
              <a:rPr lang="zh-CN" altLang="en-US" sz="1000"/>
              <a:t>资料来源：根据 </a:t>
            </a:r>
            <a:r>
              <a:rPr lang="en-US" altLang="zh-CN" sz="1000"/>
              <a:t>Annual Report of the Swedish Pension System 2007-2010</a:t>
            </a:r>
            <a:r>
              <a:rPr lang="zh-CN" altLang="en-US" sz="1000"/>
              <a:t>数据整理</a:t>
            </a:r>
          </a:p>
        </p:txBody>
      </p:sp>
      <p:graphicFrame>
        <p:nvGraphicFramePr>
          <p:cNvPr id="6" name="表格 5"/>
          <p:cNvGraphicFramePr>
            <a:graphicFrameLocks noGrp="1"/>
          </p:cNvGraphicFramePr>
          <p:nvPr/>
        </p:nvGraphicFramePr>
        <p:xfrm>
          <a:off x="2813050" y="996950"/>
          <a:ext cx="5153892" cy="5732159"/>
        </p:xfrm>
        <a:graphic>
          <a:graphicData uri="http://schemas.openxmlformats.org/drawingml/2006/table">
            <a:tbl>
              <a:tblPr firstRow="1" firstCol="1" bandRow="1"/>
              <a:tblGrid>
                <a:gridCol w="894204"/>
                <a:gridCol w="994375"/>
                <a:gridCol w="1054234"/>
                <a:gridCol w="1172728"/>
                <a:gridCol w="1038351"/>
              </a:tblGrid>
              <a:tr h="859823">
                <a:tc>
                  <a:txBody>
                    <a:bodyPr/>
                    <a:lstStyle/>
                    <a:p>
                      <a:pPr algn="ctr">
                        <a:spcAft>
                          <a:spcPts val="0"/>
                        </a:spcAft>
                      </a:pPr>
                      <a:r>
                        <a:rPr lang="zh-CN" sz="1800" b="1" dirty="0">
                          <a:solidFill>
                            <a:srgbClr val="000000"/>
                          </a:solidFill>
                          <a:effectLst/>
                          <a:latin typeface="Times New Roman"/>
                          <a:ea typeface="宋体"/>
                          <a:cs typeface="Times New Roman"/>
                        </a:rPr>
                        <a:t>年份</a:t>
                      </a:r>
                      <a:endParaRPr lang="zh-CN" sz="1800" dirty="0">
                        <a:effectLst/>
                        <a:latin typeface="Times New Roman"/>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800" b="1">
                          <a:solidFill>
                            <a:srgbClr val="000000"/>
                          </a:solidFill>
                          <a:effectLst/>
                          <a:latin typeface="Times New Roman"/>
                          <a:ea typeface="宋体"/>
                          <a:cs typeface="Times New Roman"/>
                        </a:rPr>
                        <a:t>名义记账利率</a:t>
                      </a:r>
                      <a:r>
                        <a:rPr lang="en-US" sz="1800" b="1">
                          <a:solidFill>
                            <a:srgbClr val="000000"/>
                          </a:solidFill>
                          <a:effectLst/>
                          <a:latin typeface="Times New Roman"/>
                          <a:ea typeface="宋体"/>
                          <a:cs typeface="Times New Roman"/>
                        </a:rPr>
                        <a:t>(%)</a:t>
                      </a:r>
                      <a:endParaRPr lang="zh-CN" sz="1800">
                        <a:effectLst/>
                        <a:latin typeface="Times New Roman"/>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800" b="1">
                          <a:solidFill>
                            <a:srgbClr val="000000"/>
                          </a:solidFill>
                          <a:effectLst/>
                          <a:latin typeface="Times New Roman"/>
                          <a:ea typeface="宋体"/>
                          <a:cs typeface="Times New Roman"/>
                        </a:rPr>
                        <a:t>名义工资增长率</a:t>
                      </a:r>
                      <a:r>
                        <a:rPr lang="en-US" sz="1800" b="1">
                          <a:solidFill>
                            <a:srgbClr val="000000"/>
                          </a:solidFill>
                          <a:effectLst/>
                          <a:latin typeface="Times New Roman"/>
                          <a:ea typeface="宋体"/>
                          <a:cs typeface="Times New Roman"/>
                        </a:rPr>
                        <a:t>(%)</a:t>
                      </a:r>
                      <a:endParaRPr lang="zh-CN" sz="1800">
                        <a:effectLst/>
                        <a:latin typeface="Times New Roman"/>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800" b="1" dirty="0">
                          <a:solidFill>
                            <a:srgbClr val="000000"/>
                          </a:solidFill>
                          <a:effectLst/>
                          <a:latin typeface="Times New Roman"/>
                          <a:ea typeface="宋体"/>
                          <a:cs typeface="Times New Roman"/>
                        </a:rPr>
                        <a:t>积累账户收益率</a:t>
                      </a:r>
                      <a:r>
                        <a:rPr lang="en-US" sz="1800" b="1" dirty="0">
                          <a:solidFill>
                            <a:srgbClr val="000000"/>
                          </a:solidFill>
                          <a:effectLst/>
                          <a:latin typeface="Times New Roman"/>
                          <a:ea typeface="宋体"/>
                          <a:cs typeface="Times New Roman"/>
                        </a:rPr>
                        <a:t>(%)</a:t>
                      </a:r>
                      <a:endParaRPr lang="zh-CN" sz="1800" dirty="0">
                        <a:effectLst/>
                        <a:latin typeface="Times New Roman"/>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800" b="1">
                          <a:solidFill>
                            <a:srgbClr val="000000"/>
                          </a:solidFill>
                          <a:effectLst/>
                          <a:latin typeface="Times New Roman"/>
                          <a:ea typeface="宋体"/>
                          <a:cs typeface="Times New Roman"/>
                        </a:rPr>
                        <a:t>生物回报率</a:t>
                      </a:r>
                      <a:r>
                        <a:rPr lang="en-US" sz="1800" b="1">
                          <a:solidFill>
                            <a:srgbClr val="000000"/>
                          </a:solidFill>
                          <a:effectLst/>
                          <a:latin typeface="Times New Roman"/>
                          <a:ea typeface="宋体"/>
                          <a:cs typeface="Times New Roman"/>
                        </a:rPr>
                        <a:t>(%)</a:t>
                      </a:r>
                      <a:endParaRPr lang="zh-CN" sz="1800">
                        <a:effectLst/>
                        <a:latin typeface="Times New Roman"/>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6608">
                <a:tc>
                  <a:txBody>
                    <a:bodyPr/>
                    <a:lstStyle/>
                    <a:p>
                      <a:pPr algn="ctr">
                        <a:spcAft>
                          <a:spcPts val="0"/>
                        </a:spcAft>
                      </a:pPr>
                      <a:r>
                        <a:rPr lang="en-US" sz="1800" b="1">
                          <a:solidFill>
                            <a:srgbClr val="000000"/>
                          </a:solidFill>
                          <a:effectLst/>
                          <a:latin typeface="Times New Roman"/>
                          <a:ea typeface="宋体"/>
                          <a:cs typeface="Times New Roman"/>
                        </a:rPr>
                        <a:t>1995</a:t>
                      </a:r>
                      <a:endParaRPr lang="zh-CN" sz="1800">
                        <a:effectLst/>
                        <a:latin typeface="Times New Roman"/>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C0C0C0"/>
                    </a:solidFill>
                  </a:tcPr>
                </a:tc>
                <a:tc>
                  <a:txBody>
                    <a:bodyPr/>
                    <a:lstStyle/>
                    <a:p>
                      <a:pPr algn="ctr">
                        <a:spcAft>
                          <a:spcPts val="0"/>
                        </a:spcAft>
                      </a:pPr>
                      <a:r>
                        <a:rPr lang="en-US" sz="1800">
                          <a:solidFill>
                            <a:srgbClr val="000000"/>
                          </a:solidFill>
                          <a:effectLst/>
                          <a:latin typeface="Times New Roman"/>
                          <a:ea typeface="宋体"/>
                          <a:cs typeface="Times New Roman"/>
                        </a:rPr>
                        <a:t>1.8</a:t>
                      </a:r>
                      <a:endParaRPr lang="zh-CN" sz="1800">
                        <a:effectLst/>
                        <a:latin typeface="Times New Roman"/>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C0C0C0"/>
                    </a:solidFill>
                  </a:tcPr>
                </a:tc>
                <a:tc>
                  <a:txBody>
                    <a:bodyPr/>
                    <a:lstStyle/>
                    <a:p>
                      <a:pPr algn="ctr">
                        <a:spcAft>
                          <a:spcPts val="0"/>
                        </a:spcAft>
                      </a:pPr>
                      <a:r>
                        <a:rPr lang="en-US" sz="1800">
                          <a:solidFill>
                            <a:srgbClr val="000000"/>
                          </a:solidFill>
                          <a:effectLst/>
                          <a:latin typeface="Times New Roman"/>
                          <a:ea typeface="宋体"/>
                          <a:cs typeface="Times New Roman"/>
                        </a:rPr>
                        <a:t>3.23</a:t>
                      </a:r>
                      <a:endParaRPr lang="zh-CN" sz="1800">
                        <a:effectLst/>
                        <a:latin typeface="Times New Roman"/>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C0C0C0"/>
                    </a:solidFill>
                  </a:tcPr>
                </a:tc>
                <a:tc>
                  <a:txBody>
                    <a:bodyPr/>
                    <a:lstStyle/>
                    <a:p>
                      <a:pPr algn="ctr">
                        <a:spcAft>
                          <a:spcPts val="0"/>
                        </a:spcAft>
                      </a:pPr>
                      <a:r>
                        <a:rPr lang="en-US" sz="1800">
                          <a:solidFill>
                            <a:srgbClr val="000000"/>
                          </a:solidFill>
                          <a:effectLst/>
                          <a:latin typeface="Times New Roman"/>
                          <a:ea typeface="宋体"/>
                          <a:cs typeface="Times New Roman"/>
                        </a:rPr>
                        <a:t>4.6</a:t>
                      </a:r>
                      <a:endParaRPr lang="zh-CN" sz="1800">
                        <a:effectLst/>
                        <a:latin typeface="Times New Roman"/>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C0C0C0"/>
                    </a:solidFill>
                  </a:tcPr>
                </a:tc>
                <a:tc>
                  <a:txBody>
                    <a:bodyPr/>
                    <a:lstStyle/>
                    <a:p>
                      <a:pPr algn="ctr">
                        <a:spcAft>
                          <a:spcPts val="0"/>
                        </a:spcAft>
                      </a:pPr>
                      <a:r>
                        <a:rPr lang="en-US" sz="1800">
                          <a:solidFill>
                            <a:srgbClr val="000000"/>
                          </a:solidFill>
                          <a:effectLst/>
                          <a:latin typeface="Times New Roman"/>
                          <a:ea typeface="宋体"/>
                          <a:cs typeface="Times New Roman"/>
                        </a:rPr>
                        <a:t>3.75</a:t>
                      </a:r>
                      <a:endParaRPr lang="zh-CN" sz="1800">
                        <a:effectLst/>
                        <a:latin typeface="Times New Roman"/>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C0C0C0"/>
                    </a:solidFill>
                  </a:tcPr>
                </a:tc>
              </a:tr>
              <a:tr h="286608">
                <a:tc>
                  <a:txBody>
                    <a:bodyPr/>
                    <a:lstStyle/>
                    <a:p>
                      <a:pPr algn="ctr">
                        <a:spcAft>
                          <a:spcPts val="0"/>
                        </a:spcAft>
                      </a:pPr>
                      <a:r>
                        <a:rPr lang="en-US" sz="1800" b="1">
                          <a:solidFill>
                            <a:srgbClr val="000000"/>
                          </a:solidFill>
                          <a:effectLst/>
                          <a:latin typeface="Times New Roman"/>
                          <a:ea typeface="宋体"/>
                          <a:cs typeface="Times New Roman"/>
                        </a:rPr>
                        <a:t>1996</a:t>
                      </a:r>
                      <a:endParaRPr lang="zh-CN" sz="1800">
                        <a:effectLst/>
                        <a:latin typeface="Times New Roman"/>
                        <a:ea typeface="宋体"/>
                        <a:cs typeface="Times New Roman"/>
                      </a:endParaRPr>
                    </a:p>
                  </a:txBody>
                  <a:tcPr marL="68580" marR="68580" marT="0" marB="0" anchor="ctr">
                    <a:lnL>
                      <a:noFill/>
                    </a:lnL>
                    <a:lnR>
                      <a:noFill/>
                    </a:lnR>
                    <a:lnT>
                      <a:noFill/>
                    </a:lnT>
                    <a:lnB>
                      <a:noFill/>
                    </a:lnB>
                  </a:tcPr>
                </a:tc>
                <a:tc>
                  <a:txBody>
                    <a:bodyPr/>
                    <a:lstStyle/>
                    <a:p>
                      <a:pPr algn="ctr">
                        <a:spcAft>
                          <a:spcPts val="0"/>
                        </a:spcAft>
                      </a:pPr>
                      <a:r>
                        <a:rPr lang="en-US" sz="1800">
                          <a:solidFill>
                            <a:srgbClr val="000000"/>
                          </a:solidFill>
                          <a:effectLst/>
                          <a:latin typeface="Times New Roman"/>
                          <a:ea typeface="宋体"/>
                          <a:cs typeface="Times New Roman"/>
                        </a:rPr>
                        <a:t>1.8</a:t>
                      </a:r>
                      <a:endParaRPr lang="zh-CN" sz="1800">
                        <a:effectLst/>
                        <a:latin typeface="Times New Roman"/>
                        <a:ea typeface="宋体"/>
                        <a:cs typeface="Times New Roman"/>
                      </a:endParaRPr>
                    </a:p>
                  </a:txBody>
                  <a:tcPr marL="68580" marR="68580" marT="0" marB="0" anchor="ctr">
                    <a:lnL>
                      <a:noFill/>
                    </a:lnL>
                    <a:lnR>
                      <a:noFill/>
                    </a:lnR>
                    <a:lnT>
                      <a:noFill/>
                    </a:lnT>
                    <a:lnB>
                      <a:noFill/>
                    </a:lnB>
                  </a:tcPr>
                </a:tc>
                <a:tc>
                  <a:txBody>
                    <a:bodyPr/>
                    <a:lstStyle/>
                    <a:p>
                      <a:pPr algn="ctr">
                        <a:spcAft>
                          <a:spcPts val="0"/>
                        </a:spcAft>
                      </a:pPr>
                      <a:r>
                        <a:rPr lang="en-US" sz="1800">
                          <a:solidFill>
                            <a:srgbClr val="000000"/>
                          </a:solidFill>
                          <a:effectLst/>
                          <a:latin typeface="Times New Roman"/>
                          <a:ea typeface="宋体"/>
                          <a:cs typeface="Times New Roman"/>
                        </a:rPr>
                        <a:t>6.12</a:t>
                      </a:r>
                      <a:endParaRPr lang="zh-CN" sz="1800">
                        <a:effectLst/>
                        <a:latin typeface="Times New Roman"/>
                        <a:ea typeface="宋体"/>
                        <a:cs typeface="Times New Roman"/>
                      </a:endParaRPr>
                    </a:p>
                  </a:txBody>
                  <a:tcPr marL="68580" marR="68580" marT="0" marB="0" anchor="ctr">
                    <a:lnL>
                      <a:noFill/>
                    </a:lnL>
                    <a:lnR>
                      <a:noFill/>
                    </a:lnR>
                    <a:lnT>
                      <a:noFill/>
                    </a:lnT>
                    <a:lnB>
                      <a:noFill/>
                    </a:lnB>
                  </a:tcPr>
                </a:tc>
                <a:tc>
                  <a:txBody>
                    <a:bodyPr/>
                    <a:lstStyle/>
                    <a:p>
                      <a:pPr algn="ctr">
                        <a:spcAft>
                          <a:spcPts val="0"/>
                        </a:spcAft>
                      </a:pPr>
                      <a:r>
                        <a:rPr lang="en-US" sz="1800">
                          <a:solidFill>
                            <a:srgbClr val="000000"/>
                          </a:solidFill>
                          <a:effectLst/>
                          <a:latin typeface="Times New Roman"/>
                          <a:ea typeface="宋体"/>
                          <a:cs typeface="Times New Roman"/>
                        </a:rPr>
                        <a:t>4.6</a:t>
                      </a:r>
                      <a:endParaRPr lang="zh-CN" sz="1800">
                        <a:effectLst/>
                        <a:latin typeface="Times New Roman"/>
                        <a:ea typeface="宋体"/>
                        <a:cs typeface="Times New Roman"/>
                      </a:endParaRPr>
                    </a:p>
                  </a:txBody>
                  <a:tcPr marL="68580" marR="68580" marT="0" marB="0" anchor="ctr">
                    <a:lnL>
                      <a:noFill/>
                    </a:lnL>
                    <a:lnR>
                      <a:noFill/>
                    </a:lnR>
                    <a:lnT>
                      <a:noFill/>
                    </a:lnT>
                    <a:lnB>
                      <a:noFill/>
                    </a:lnB>
                  </a:tcPr>
                </a:tc>
                <a:tc>
                  <a:txBody>
                    <a:bodyPr/>
                    <a:lstStyle/>
                    <a:p>
                      <a:pPr algn="ctr">
                        <a:spcAft>
                          <a:spcPts val="0"/>
                        </a:spcAft>
                      </a:pPr>
                      <a:r>
                        <a:rPr lang="en-US" sz="1800">
                          <a:solidFill>
                            <a:srgbClr val="000000"/>
                          </a:solidFill>
                          <a:effectLst/>
                          <a:latin typeface="Times New Roman"/>
                          <a:ea typeface="宋体"/>
                          <a:cs typeface="Times New Roman"/>
                        </a:rPr>
                        <a:t>6.28</a:t>
                      </a:r>
                      <a:endParaRPr lang="zh-CN" sz="1800">
                        <a:effectLst/>
                        <a:latin typeface="Times New Roman"/>
                        <a:ea typeface="宋体"/>
                        <a:cs typeface="Times New Roman"/>
                      </a:endParaRPr>
                    </a:p>
                  </a:txBody>
                  <a:tcPr marL="68580" marR="68580" marT="0" marB="0" anchor="ctr">
                    <a:lnL>
                      <a:noFill/>
                    </a:lnL>
                    <a:lnR>
                      <a:noFill/>
                    </a:lnR>
                    <a:lnT>
                      <a:noFill/>
                    </a:lnT>
                    <a:lnB>
                      <a:noFill/>
                    </a:lnB>
                  </a:tcPr>
                </a:tc>
              </a:tr>
              <a:tr h="286608">
                <a:tc>
                  <a:txBody>
                    <a:bodyPr/>
                    <a:lstStyle/>
                    <a:p>
                      <a:pPr algn="ctr">
                        <a:spcAft>
                          <a:spcPts val="0"/>
                        </a:spcAft>
                      </a:pPr>
                      <a:r>
                        <a:rPr lang="en-US" sz="1800" b="1">
                          <a:solidFill>
                            <a:srgbClr val="000000"/>
                          </a:solidFill>
                          <a:effectLst/>
                          <a:latin typeface="Times New Roman"/>
                          <a:ea typeface="宋体"/>
                          <a:cs typeface="Times New Roman"/>
                        </a:rPr>
                        <a:t>1997</a:t>
                      </a:r>
                      <a:endParaRPr lang="zh-CN" sz="1800">
                        <a:effectLst/>
                        <a:latin typeface="Times New Roman"/>
                        <a:ea typeface="宋体"/>
                        <a:cs typeface="Times New Roman"/>
                      </a:endParaRPr>
                    </a:p>
                  </a:txBody>
                  <a:tcPr marL="68580" marR="68580" marT="0" marB="0" anchor="ctr">
                    <a:lnL>
                      <a:noFill/>
                    </a:lnL>
                    <a:lnR>
                      <a:noFill/>
                    </a:lnR>
                    <a:lnT>
                      <a:noFill/>
                    </a:lnT>
                    <a:lnB>
                      <a:noFill/>
                    </a:lnB>
                    <a:solidFill>
                      <a:srgbClr val="C0C0C0"/>
                    </a:solidFill>
                  </a:tcPr>
                </a:tc>
                <a:tc>
                  <a:txBody>
                    <a:bodyPr/>
                    <a:lstStyle/>
                    <a:p>
                      <a:pPr algn="ctr">
                        <a:spcAft>
                          <a:spcPts val="0"/>
                        </a:spcAft>
                      </a:pPr>
                      <a:r>
                        <a:rPr lang="en-US" sz="1800">
                          <a:solidFill>
                            <a:srgbClr val="000000"/>
                          </a:solidFill>
                          <a:effectLst/>
                          <a:latin typeface="Times New Roman"/>
                          <a:ea typeface="宋体"/>
                          <a:cs typeface="Times New Roman"/>
                        </a:rPr>
                        <a:t>2.8</a:t>
                      </a:r>
                      <a:endParaRPr lang="zh-CN" sz="1800">
                        <a:effectLst/>
                        <a:latin typeface="Times New Roman"/>
                        <a:ea typeface="宋体"/>
                        <a:cs typeface="Times New Roman"/>
                      </a:endParaRPr>
                    </a:p>
                  </a:txBody>
                  <a:tcPr marL="68580" marR="68580" marT="0" marB="0" anchor="ctr">
                    <a:lnL>
                      <a:noFill/>
                    </a:lnL>
                    <a:lnR>
                      <a:noFill/>
                    </a:lnR>
                    <a:lnT>
                      <a:noFill/>
                    </a:lnT>
                    <a:lnB>
                      <a:noFill/>
                    </a:lnB>
                    <a:solidFill>
                      <a:srgbClr val="C0C0C0"/>
                    </a:solidFill>
                  </a:tcPr>
                </a:tc>
                <a:tc>
                  <a:txBody>
                    <a:bodyPr/>
                    <a:lstStyle/>
                    <a:p>
                      <a:pPr algn="ctr">
                        <a:spcAft>
                          <a:spcPts val="0"/>
                        </a:spcAft>
                      </a:pPr>
                      <a:r>
                        <a:rPr lang="en-US" sz="1800">
                          <a:solidFill>
                            <a:srgbClr val="000000"/>
                          </a:solidFill>
                          <a:effectLst/>
                          <a:latin typeface="Times New Roman"/>
                          <a:ea typeface="宋体"/>
                          <a:cs typeface="Times New Roman"/>
                        </a:rPr>
                        <a:t>5.06</a:t>
                      </a:r>
                      <a:endParaRPr lang="zh-CN" sz="1800">
                        <a:effectLst/>
                        <a:latin typeface="Times New Roman"/>
                        <a:ea typeface="宋体"/>
                        <a:cs typeface="Times New Roman"/>
                      </a:endParaRPr>
                    </a:p>
                  </a:txBody>
                  <a:tcPr marL="68580" marR="68580" marT="0" marB="0" anchor="ctr">
                    <a:lnL>
                      <a:noFill/>
                    </a:lnL>
                    <a:lnR>
                      <a:noFill/>
                    </a:lnR>
                    <a:lnT>
                      <a:noFill/>
                    </a:lnT>
                    <a:lnB>
                      <a:noFill/>
                    </a:lnB>
                    <a:solidFill>
                      <a:srgbClr val="C0C0C0"/>
                    </a:solidFill>
                  </a:tcPr>
                </a:tc>
                <a:tc>
                  <a:txBody>
                    <a:bodyPr/>
                    <a:lstStyle/>
                    <a:p>
                      <a:pPr algn="ctr">
                        <a:spcAft>
                          <a:spcPts val="0"/>
                        </a:spcAft>
                      </a:pPr>
                      <a:r>
                        <a:rPr lang="en-US" sz="1800">
                          <a:solidFill>
                            <a:srgbClr val="000000"/>
                          </a:solidFill>
                          <a:effectLst/>
                          <a:latin typeface="Times New Roman"/>
                          <a:ea typeface="宋体"/>
                          <a:cs typeface="Times New Roman"/>
                        </a:rPr>
                        <a:t>4.6</a:t>
                      </a:r>
                      <a:endParaRPr lang="zh-CN" sz="1800">
                        <a:effectLst/>
                        <a:latin typeface="Times New Roman"/>
                        <a:ea typeface="宋体"/>
                        <a:cs typeface="Times New Roman"/>
                      </a:endParaRPr>
                    </a:p>
                  </a:txBody>
                  <a:tcPr marL="68580" marR="68580" marT="0" marB="0" anchor="ctr">
                    <a:lnL>
                      <a:noFill/>
                    </a:lnL>
                    <a:lnR>
                      <a:noFill/>
                    </a:lnR>
                    <a:lnT>
                      <a:noFill/>
                    </a:lnT>
                    <a:lnB>
                      <a:noFill/>
                    </a:lnB>
                    <a:solidFill>
                      <a:srgbClr val="C0C0C0"/>
                    </a:solidFill>
                  </a:tcPr>
                </a:tc>
                <a:tc>
                  <a:txBody>
                    <a:bodyPr/>
                    <a:lstStyle/>
                    <a:p>
                      <a:pPr algn="ctr">
                        <a:spcAft>
                          <a:spcPts val="0"/>
                        </a:spcAft>
                      </a:pPr>
                      <a:r>
                        <a:rPr lang="en-US" sz="1800">
                          <a:solidFill>
                            <a:srgbClr val="000000"/>
                          </a:solidFill>
                          <a:effectLst/>
                          <a:latin typeface="Times New Roman"/>
                          <a:ea typeface="宋体"/>
                          <a:cs typeface="Times New Roman"/>
                        </a:rPr>
                        <a:t>5.12</a:t>
                      </a:r>
                      <a:endParaRPr lang="zh-CN" sz="1800">
                        <a:effectLst/>
                        <a:latin typeface="Times New Roman"/>
                        <a:ea typeface="宋体"/>
                        <a:cs typeface="Times New Roman"/>
                      </a:endParaRPr>
                    </a:p>
                  </a:txBody>
                  <a:tcPr marL="68580" marR="68580" marT="0" marB="0" anchor="ctr">
                    <a:lnL>
                      <a:noFill/>
                    </a:lnL>
                    <a:lnR>
                      <a:noFill/>
                    </a:lnR>
                    <a:lnT>
                      <a:noFill/>
                    </a:lnT>
                    <a:lnB>
                      <a:noFill/>
                    </a:lnB>
                    <a:solidFill>
                      <a:srgbClr val="C0C0C0"/>
                    </a:solidFill>
                  </a:tcPr>
                </a:tc>
              </a:tr>
              <a:tr h="286608">
                <a:tc>
                  <a:txBody>
                    <a:bodyPr/>
                    <a:lstStyle/>
                    <a:p>
                      <a:pPr algn="ctr">
                        <a:spcAft>
                          <a:spcPts val="0"/>
                        </a:spcAft>
                      </a:pPr>
                      <a:r>
                        <a:rPr lang="en-US" sz="1800" b="1">
                          <a:solidFill>
                            <a:srgbClr val="000000"/>
                          </a:solidFill>
                          <a:effectLst/>
                          <a:latin typeface="Times New Roman"/>
                          <a:ea typeface="宋体"/>
                          <a:cs typeface="Times New Roman"/>
                        </a:rPr>
                        <a:t>1998</a:t>
                      </a:r>
                      <a:endParaRPr lang="zh-CN" sz="1800">
                        <a:effectLst/>
                        <a:latin typeface="Times New Roman"/>
                        <a:ea typeface="宋体"/>
                        <a:cs typeface="Times New Roman"/>
                      </a:endParaRPr>
                    </a:p>
                  </a:txBody>
                  <a:tcPr marL="68580" marR="68580" marT="0" marB="0" anchor="ctr">
                    <a:lnL>
                      <a:noFill/>
                    </a:lnL>
                    <a:lnR>
                      <a:noFill/>
                    </a:lnR>
                    <a:lnT>
                      <a:noFill/>
                    </a:lnT>
                    <a:lnB>
                      <a:noFill/>
                    </a:lnB>
                  </a:tcPr>
                </a:tc>
                <a:tc>
                  <a:txBody>
                    <a:bodyPr/>
                    <a:lstStyle/>
                    <a:p>
                      <a:pPr algn="ctr">
                        <a:spcAft>
                          <a:spcPts val="0"/>
                        </a:spcAft>
                      </a:pPr>
                      <a:r>
                        <a:rPr lang="en-US" sz="1800">
                          <a:solidFill>
                            <a:srgbClr val="000000"/>
                          </a:solidFill>
                          <a:effectLst/>
                          <a:latin typeface="Times New Roman"/>
                          <a:ea typeface="宋体"/>
                          <a:cs typeface="Times New Roman"/>
                        </a:rPr>
                        <a:t>3.4</a:t>
                      </a:r>
                      <a:endParaRPr lang="zh-CN" sz="1800">
                        <a:effectLst/>
                        <a:latin typeface="Times New Roman"/>
                        <a:ea typeface="宋体"/>
                        <a:cs typeface="Times New Roman"/>
                      </a:endParaRPr>
                    </a:p>
                  </a:txBody>
                  <a:tcPr marL="68580" marR="68580" marT="0" marB="0" anchor="ctr">
                    <a:lnL>
                      <a:noFill/>
                    </a:lnL>
                    <a:lnR>
                      <a:noFill/>
                    </a:lnR>
                    <a:lnT>
                      <a:noFill/>
                    </a:lnT>
                    <a:lnB>
                      <a:noFill/>
                    </a:lnB>
                  </a:tcPr>
                </a:tc>
                <a:tc>
                  <a:txBody>
                    <a:bodyPr/>
                    <a:lstStyle/>
                    <a:p>
                      <a:pPr algn="ctr">
                        <a:spcAft>
                          <a:spcPts val="0"/>
                        </a:spcAft>
                      </a:pPr>
                      <a:r>
                        <a:rPr lang="en-US" sz="1800">
                          <a:solidFill>
                            <a:srgbClr val="000000"/>
                          </a:solidFill>
                          <a:effectLst/>
                          <a:latin typeface="Times New Roman"/>
                          <a:ea typeface="宋体"/>
                          <a:cs typeface="Times New Roman"/>
                        </a:rPr>
                        <a:t>3.3</a:t>
                      </a:r>
                      <a:endParaRPr lang="zh-CN" sz="1800">
                        <a:effectLst/>
                        <a:latin typeface="Times New Roman"/>
                        <a:ea typeface="宋体"/>
                        <a:cs typeface="Times New Roman"/>
                      </a:endParaRPr>
                    </a:p>
                  </a:txBody>
                  <a:tcPr marL="68580" marR="68580" marT="0" marB="0" anchor="ctr">
                    <a:lnL>
                      <a:noFill/>
                    </a:lnL>
                    <a:lnR>
                      <a:noFill/>
                    </a:lnR>
                    <a:lnT>
                      <a:noFill/>
                    </a:lnT>
                    <a:lnB>
                      <a:noFill/>
                    </a:lnB>
                  </a:tcPr>
                </a:tc>
                <a:tc>
                  <a:txBody>
                    <a:bodyPr/>
                    <a:lstStyle/>
                    <a:p>
                      <a:pPr algn="ctr">
                        <a:spcAft>
                          <a:spcPts val="0"/>
                        </a:spcAft>
                      </a:pPr>
                      <a:r>
                        <a:rPr lang="en-US" sz="1800">
                          <a:solidFill>
                            <a:srgbClr val="000000"/>
                          </a:solidFill>
                          <a:effectLst/>
                          <a:latin typeface="Times New Roman"/>
                          <a:ea typeface="宋体"/>
                          <a:cs typeface="Times New Roman"/>
                        </a:rPr>
                        <a:t>5%</a:t>
                      </a:r>
                      <a:endParaRPr lang="zh-CN" sz="1800">
                        <a:effectLst/>
                        <a:latin typeface="Times New Roman"/>
                        <a:ea typeface="宋体"/>
                        <a:cs typeface="Times New Roman"/>
                      </a:endParaRPr>
                    </a:p>
                  </a:txBody>
                  <a:tcPr marL="68580" marR="68580" marT="0" marB="0" anchor="ctr">
                    <a:lnL>
                      <a:noFill/>
                    </a:lnL>
                    <a:lnR>
                      <a:noFill/>
                    </a:lnR>
                    <a:lnT>
                      <a:noFill/>
                    </a:lnT>
                    <a:lnB>
                      <a:noFill/>
                    </a:lnB>
                  </a:tcPr>
                </a:tc>
                <a:tc>
                  <a:txBody>
                    <a:bodyPr/>
                    <a:lstStyle/>
                    <a:p>
                      <a:pPr algn="ctr">
                        <a:spcAft>
                          <a:spcPts val="0"/>
                        </a:spcAft>
                      </a:pPr>
                      <a:r>
                        <a:rPr lang="en-US" sz="1800">
                          <a:solidFill>
                            <a:srgbClr val="000000"/>
                          </a:solidFill>
                          <a:effectLst/>
                          <a:latin typeface="Times New Roman"/>
                          <a:ea typeface="宋体"/>
                          <a:cs typeface="Times New Roman"/>
                        </a:rPr>
                        <a:t>3.35</a:t>
                      </a:r>
                      <a:endParaRPr lang="zh-CN" sz="1800">
                        <a:effectLst/>
                        <a:latin typeface="Times New Roman"/>
                        <a:ea typeface="宋体"/>
                        <a:cs typeface="Times New Roman"/>
                      </a:endParaRPr>
                    </a:p>
                  </a:txBody>
                  <a:tcPr marL="68580" marR="68580" marT="0" marB="0" anchor="ctr">
                    <a:lnL>
                      <a:noFill/>
                    </a:lnL>
                    <a:lnR>
                      <a:noFill/>
                    </a:lnR>
                    <a:lnT>
                      <a:noFill/>
                    </a:lnT>
                    <a:lnB>
                      <a:noFill/>
                    </a:lnB>
                  </a:tcPr>
                </a:tc>
              </a:tr>
              <a:tr h="286608">
                <a:tc>
                  <a:txBody>
                    <a:bodyPr/>
                    <a:lstStyle/>
                    <a:p>
                      <a:pPr algn="ctr">
                        <a:spcAft>
                          <a:spcPts val="0"/>
                        </a:spcAft>
                      </a:pPr>
                      <a:r>
                        <a:rPr lang="en-US" sz="1800" b="1">
                          <a:solidFill>
                            <a:srgbClr val="000000"/>
                          </a:solidFill>
                          <a:effectLst/>
                          <a:latin typeface="Times New Roman"/>
                          <a:ea typeface="宋体"/>
                          <a:cs typeface="Times New Roman"/>
                        </a:rPr>
                        <a:t>1999</a:t>
                      </a:r>
                      <a:endParaRPr lang="zh-CN" sz="1800">
                        <a:effectLst/>
                        <a:latin typeface="Times New Roman"/>
                        <a:ea typeface="宋体"/>
                        <a:cs typeface="Times New Roman"/>
                      </a:endParaRPr>
                    </a:p>
                  </a:txBody>
                  <a:tcPr marL="68580" marR="68580" marT="0" marB="0" anchor="ctr">
                    <a:lnL>
                      <a:noFill/>
                    </a:lnL>
                    <a:lnR>
                      <a:noFill/>
                    </a:lnR>
                    <a:lnT>
                      <a:noFill/>
                    </a:lnT>
                    <a:lnB>
                      <a:noFill/>
                    </a:lnB>
                    <a:solidFill>
                      <a:srgbClr val="C0C0C0"/>
                    </a:solidFill>
                  </a:tcPr>
                </a:tc>
                <a:tc>
                  <a:txBody>
                    <a:bodyPr/>
                    <a:lstStyle/>
                    <a:p>
                      <a:pPr algn="ctr">
                        <a:spcAft>
                          <a:spcPts val="0"/>
                        </a:spcAft>
                      </a:pPr>
                      <a:r>
                        <a:rPr lang="en-US" sz="1800">
                          <a:solidFill>
                            <a:srgbClr val="000000"/>
                          </a:solidFill>
                          <a:effectLst/>
                          <a:latin typeface="Times New Roman"/>
                          <a:ea typeface="宋体"/>
                          <a:cs typeface="Times New Roman"/>
                        </a:rPr>
                        <a:t>1.7</a:t>
                      </a:r>
                      <a:endParaRPr lang="zh-CN" sz="1800">
                        <a:effectLst/>
                        <a:latin typeface="Times New Roman"/>
                        <a:ea typeface="宋体"/>
                        <a:cs typeface="Times New Roman"/>
                      </a:endParaRPr>
                    </a:p>
                  </a:txBody>
                  <a:tcPr marL="68580" marR="68580" marT="0" marB="0" anchor="ctr">
                    <a:lnL>
                      <a:noFill/>
                    </a:lnL>
                    <a:lnR>
                      <a:noFill/>
                    </a:lnR>
                    <a:lnT>
                      <a:noFill/>
                    </a:lnT>
                    <a:lnB>
                      <a:noFill/>
                    </a:lnB>
                    <a:solidFill>
                      <a:srgbClr val="C0C0C0"/>
                    </a:solidFill>
                  </a:tcPr>
                </a:tc>
                <a:tc>
                  <a:txBody>
                    <a:bodyPr/>
                    <a:lstStyle/>
                    <a:p>
                      <a:pPr algn="ctr">
                        <a:spcAft>
                          <a:spcPts val="0"/>
                        </a:spcAft>
                      </a:pPr>
                      <a:r>
                        <a:rPr lang="en-US" sz="1800">
                          <a:solidFill>
                            <a:srgbClr val="000000"/>
                          </a:solidFill>
                          <a:effectLst/>
                          <a:latin typeface="Times New Roman"/>
                          <a:ea typeface="宋体"/>
                          <a:cs typeface="Times New Roman"/>
                        </a:rPr>
                        <a:t>4.07</a:t>
                      </a:r>
                      <a:endParaRPr lang="zh-CN" sz="1800">
                        <a:effectLst/>
                        <a:latin typeface="Times New Roman"/>
                        <a:ea typeface="宋体"/>
                        <a:cs typeface="Times New Roman"/>
                      </a:endParaRPr>
                    </a:p>
                  </a:txBody>
                  <a:tcPr marL="68580" marR="68580" marT="0" marB="0" anchor="ctr">
                    <a:lnL>
                      <a:noFill/>
                    </a:lnL>
                    <a:lnR>
                      <a:noFill/>
                    </a:lnR>
                    <a:lnT>
                      <a:noFill/>
                    </a:lnT>
                    <a:lnB>
                      <a:noFill/>
                    </a:lnB>
                    <a:solidFill>
                      <a:srgbClr val="C0C0C0"/>
                    </a:solidFill>
                  </a:tcPr>
                </a:tc>
                <a:tc>
                  <a:txBody>
                    <a:bodyPr/>
                    <a:lstStyle/>
                    <a:p>
                      <a:pPr algn="ctr">
                        <a:spcAft>
                          <a:spcPts val="0"/>
                        </a:spcAft>
                      </a:pPr>
                      <a:r>
                        <a:rPr lang="en-US" sz="1800">
                          <a:solidFill>
                            <a:srgbClr val="000000"/>
                          </a:solidFill>
                          <a:effectLst/>
                          <a:latin typeface="Times New Roman"/>
                          <a:ea typeface="宋体"/>
                          <a:cs typeface="Times New Roman"/>
                        </a:rPr>
                        <a:t>3.7</a:t>
                      </a:r>
                      <a:endParaRPr lang="zh-CN" sz="1800">
                        <a:effectLst/>
                        <a:latin typeface="Times New Roman"/>
                        <a:ea typeface="宋体"/>
                        <a:cs typeface="Times New Roman"/>
                      </a:endParaRPr>
                    </a:p>
                  </a:txBody>
                  <a:tcPr marL="68580" marR="68580" marT="0" marB="0" anchor="ctr">
                    <a:lnL>
                      <a:noFill/>
                    </a:lnL>
                    <a:lnR>
                      <a:noFill/>
                    </a:lnR>
                    <a:lnT>
                      <a:noFill/>
                    </a:lnT>
                    <a:lnB>
                      <a:noFill/>
                    </a:lnB>
                    <a:solidFill>
                      <a:srgbClr val="C0C0C0"/>
                    </a:solidFill>
                  </a:tcPr>
                </a:tc>
                <a:tc>
                  <a:txBody>
                    <a:bodyPr/>
                    <a:lstStyle/>
                    <a:p>
                      <a:pPr algn="ctr">
                        <a:spcAft>
                          <a:spcPts val="0"/>
                        </a:spcAft>
                      </a:pPr>
                      <a:r>
                        <a:rPr lang="en-US" sz="1800">
                          <a:solidFill>
                            <a:srgbClr val="000000"/>
                          </a:solidFill>
                          <a:effectLst/>
                          <a:latin typeface="Times New Roman"/>
                          <a:ea typeface="宋体"/>
                          <a:cs typeface="Times New Roman"/>
                        </a:rPr>
                        <a:t>4.14</a:t>
                      </a:r>
                      <a:endParaRPr lang="zh-CN" sz="1800">
                        <a:effectLst/>
                        <a:latin typeface="Times New Roman"/>
                        <a:ea typeface="宋体"/>
                        <a:cs typeface="Times New Roman"/>
                      </a:endParaRPr>
                    </a:p>
                  </a:txBody>
                  <a:tcPr marL="68580" marR="68580" marT="0" marB="0" anchor="ctr">
                    <a:lnL>
                      <a:noFill/>
                    </a:lnL>
                    <a:lnR>
                      <a:noFill/>
                    </a:lnR>
                    <a:lnT>
                      <a:noFill/>
                    </a:lnT>
                    <a:lnB>
                      <a:noFill/>
                    </a:lnB>
                    <a:solidFill>
                      <a:srgbClr val="C0C0C0"/>
                    </a:solidFill>
                  </a:tcPr>
                </a:tc>
              </a:tr>
              <a:tr h="286608">
                <a:tc>
                  <a:txBody>
                    <a:bodyPr/>
                    <a:lstStyle/>
                    <a:p>
                      <a:pPr algn="ctr">
                        <a:spcAft>
                          <a:spcPts val="0"/>
                        </a:spcAft>
                      </a:pPr>
                      <a:r>
                        <a:rPr lang="en-US" sz="1800" b="1">
                          <a:solidFill>
                            <a:srgbClr val="000000"/>
                          </a:solidFill>
                          <a:effectLst/>
                          <a:latin typeface="Times New Roman"/>
                          <a:ea typeface="宋体"/>
                          <a:cs typeface="Times New Roman"/>
                        </a:rPr>
                        <a:t>2000</a:t>
                      </a:r>
                      <a:endParaRPr lang="zh-CN" sz="1800">
                        <a:effectLst/>
                        <a:latin typeface="Times New Roman"/>
                        <a:ea typeface="宋体"/>
                        <a:cs typeface="Times New Roman"/>
                      </a:endParaRPr>
                    </a:p>
                  </a:txBody>
                  <a:tcPr marL="68580" marR="68580" marT="0" marB="0" anchor="ctr">
                    <a:lnL>
                      <a:noFill/>
                    </a:lnL>
                    <a:lnR>
                      <a:noFill/>
                    </a:lnR>
                    <a:lnT>
                      <a:noFill/>
                    </a:lnT>
                    <a:lnB>
                      <a:noFill/>
                    </a:lnB>
                  </a:tcPr>
                </a:tc>
                <a:tc>
                  <a:txBody>
                    <a:bodyPr/>
                    <a:lstStyle/>
                    <a:p>
                      <a:pPr algn="ctr">
                        <a:spcAft>
                          <a:spcPts val="0"/>
                        </a:spcAft>
                      </a:pPr>
                      <a:r>
                        <a:rPr lang="en-US" sz="1800">
                          <a:solidFill>
                            <a:srgbClr val="000000"/>
                          </a:solidFill>
                          <a:effectLst/>
                          <a:latin typeface="Times New Roman"/>
                          <a:ea typeface="宋体"/>
                          <a:cs typeface="Times New Roman"/>
                        </a:rPr>
                        <a:t>1.4</a:t>
                      </a:r>
                      <a:endParaRPr lang="zh-CN" sz="1800">
                        <a:effectLst/>
                        <a:latin typeface="Times New Roman"/>
                        <a:ea typeface="宋体"/>
                        <a:cs typeface="Times New Roman"/>
                      </a:endParaRPr>
                    </a:p>
                  </a:txBody>
                  <a:tcPr marL="68580" marR="68580" marT="0" marB="0" anchor="ctr">
                    <a:lnL>
                      <a:noFill/>
                    </a:lnL>
                    <a:lnR>
                      <a:noFill/>
                    </a:lnR>
                    <a:lnT>
                      <a:noFill/>
                    </a:lnT>
                    <a:lnB>
                      <a:noFill/>
                    </a:lnB>
                  </a:tcPr>
                </a:tc>
                <a:tc>
                  <a:txBody>
                    <a:bodyPr/>
                    <a:lstStyle/>
                    <a:p>
                      <a:pPr algn="ctr">
                        <a:spcAft>
                          <a:spcPts val="0"/>
                        </a:spcAft>
                      </a:pPr>
                      <a:r>
                        <a:rPr lang="en-US" sz="1800">
                          <a:solidFill>
                            <a:srgbClr val="000000"/>
                          </a:solidFill>
                          <a:effectLst/>
                          <a:latin typeface="Times New Roman"/>
                          <a:ea typeface="宋体"/>
                          <a:cs typeface="Times New Roman"/>
                        </a:rPr>
                        <a:t>3.61</a:t>
                      </a:r>
                      <a:endParaRPr lang="zh-CN" sz="1800">
                        <a:effectLst/>
                        <a:latin typeface="Times New Roman"/>
                        <a:ea typeface="宋体"/>
                        <a:cs typeface="Times New Roman"/>
                      </a:endParaRPr>
                    </a:p>
                  </a:txBody>
                  <a:tcPr marL="68580" marR="68580" marT="0" marB="0" anchor="ctr">
                    <a:lnL>
                      <a:noFill/>
                    </a:lnL>
                    <a:lnR>
                      <a:noFill/>
                    </a:lnR>
                    <a:lnT>
                      <a:noFill/>
                    </a:lnT>
                    <a:lnB>
                      <a:noFill/>
                    </a:lnB>
                  </a:tcPr>
                </a:tc>
                <a:tc>
                  <a:txBody>
                    <a:bodyPr/>
                    <a:lstStyle/>
                    <a:p>
                      <a:pPr algn="ctr">
                        <a:spcAft>
                          <a:spcPts val="0"/>
                        </a:spcAft>
                      </a:pPr>
                      <a:r>
                        <a:rPr lang="en-US" sz="1800">
                          <a:solidFill>
                            <a:srgbClr val="000000"/>
                          </a:solidFill>
                          <a:effectLst/>
                          <a:latin typeface="Times New Roman"/>
                          <a:ea typeface="宋体"/>
                          <a:cs typeface="Times New Roman"/>
                        </a:rPr>
                        <a:t>0.7</a:t>
                      </a:r>
                      <a:endParaRPr lang="zh-CN" sz="1800">
                        <a:effectLst/>
                        <a:latin typeface="Times New Roman"/>
                        <a:ea typeface="宋体"/>
                        <a:cs typeface="Times New Roman"/>
                      </a:endParaRPr>
                    </a:p>
                  </a:txBody>
                  <a:tcPr marL="68580" marR="68580" marT="0" marB="0" anchor="ctr">
                    <a:lnL>
                      <a:noFill/>
                    </a:lnL>
                    <a:lnR>
                      <a:noFill/>
                    </a:lnR>
                    <a:lnT>
                      <a:noFill/>
                    </a:lnT>
                    <a:lnB>
                      <a:noFill/>
                    </a:lnB>
                  </a:tcPr>
                </a:tc>
                <a:tc>
                  <a:txBody>
                    <a:bodyPr/>
                    <a:lstStyle/>
                    <a:p>
                      <a:pPr algn="ctr">
                        <a:spcAft>
                          <a:spcPts val="0"/>
                        </a:spcAft>
                      </a:pPr>
                      <a:r>
                        <a:rPr lang="en-US" sz="1800">
                          <a:solidFill>
                            <a:srgbClr val="000000"/>
                          </a:solidFill>
                          <a:effectLst/>
                          <a:latin typeface="Times New Roman"/>
                          <a:ea typeface="宋体"/>
                          <a:cs typeface="Times New Roman"/>
                        </a:rPr>
                        <a:t>3.77</a:t>
                      </a:r>
                      <a:endParaRPr lang="zh-CN" sz="1800">
                        <a:effectLst/>
                        <a:latin typeface="Times New Roman"/>
                        <a:ea typeface="宋体"/>
                        <a:cs typeface="Times New Roman"/>
                      </a:endParaRPr>
                    </a:p>
                  </a:txBody>
                  <a:tcPr marL="68580" marR="68580" marT="0" marB="0" anchor="ctr">
                    <a:lnL>
                      <a:noFill/>
                    </a:lnL>
                    <a:lnR>
                      <a:noFill/>
                    </a:lnR>
                    <a:lnT>
                      <a:noFill/>
                    </a:lnT>
                    <a:lnB>
                      <a:noFill/>
                    </a:lnB>
                  </a:tcPr>
                </a:tc>
              </a:tr>
              <a:tr h="286608">
                <a:tc>
                  <a:txBody>
                    <a:bodyPr/>
                    <a:lstStyle/>
                    <a:p>
                      <a:pPr algn="ctr">
                        <a:spcAft>
                          <a:spcPts val="0"/>
                        </a:spcAft>
                      </a:pPr>
                      <a:r>
                        <a:rPr lang="en-US" sz="1800" b="1">
                          <a:solidFill>
                            <a:srgbClr val="000000"/>
                          </a:solidFill>
                          <a:effectLst/>
                          <a:latin typeface="Times New Roman"/>
                          <a:ea typeface="宋体"/>
                          <a:cs typeface="Times New Roman"/>
                        </a:rPr>
                        <a:t>2001</a:t>
                      </a:r>
                      <a:endParaRPr lang="zh-CN" sz="1800">
                        <a:effectLst/>
                        <a:latin typeface="Times New Roman"/>
                        <a:ea typeface="宋体"/>
                        <a:cs typeface="Times New Roman"/>
                      </a:endParaRPr>
                    </a:p>
                  </a:txBody>
                  <a:tcPr marL="68580" marR="68580" marT="0" marB="0" anchor="ctr">
                    <a:lnL>
                      <a:noFill/>
                    </a:lnL>
                    <a:lnR>
                      <a:noFill/>
                    </a:lnR>
                    <a:lnT>
                      <a:noFill/>
                    </a:lnT>
                    <a:lnB>
                      <a:noFill/>
                    </a:lnB>
                    <a:solidFill>
                      <a:srgbClr val="C0C0C0"/>
                    </a:solidFill>
                  </a:tcPr>
                </a:tc>
                <a:tc>
                  <a:txBody>
                    <a:bodyPr/>
                    <a:lstStyle/>
                    <a:p>
                      <a:pPr algn="ctr">
                        <a:spcAft>
                          <a:spcPts val="0"/>
                        </a:spcAft>
                      </a:pPr>
                      <a:r>
                        <a:rPr lang="en-US" sz="1800">
                          <a:solidFill>
                            <a:srgbClr val="000000"/>
                          </a:solidFill>
                          <a:effectLst/>
                          <a:latin typeface="Times New Roman"/>
                          <a:ea typeface="宋体"/>
                          <a:cs typeface="Times New Roman"/>
                        </a:rPr>
                        <a:t>2.9</a:t>
                      </a:r>
                      <a:endParaRPr lang="zh-CN" sz="1800">
                        <a:effectLst/>
                        <a:latin typeface="Times New Roman"/>
                        <a:ea typeface="宋体"/>
                        <a:cs typeface="Times New Roman"/>
                      </a:endParaRPr>
                    </a:p>
                  </a:txBody>
                  <a:tcPr marL="68580" marR="68580" marT="0" marB="0" anchor="ctr">
                    <a:lnL>
                      <a:noFill/>
                    </a:lnL>
                    <a:lnR>
                      <a:noFill/>
                    </a:lnR>
                    <a:lnT>
                      <a:noFill/>
                    </a:lnT>
                    <a:lnB>
                      <a:noFill/>
                    </a:lnB>
                    <a:solidFill>
                      <a:srgbClr val="C0C0C0"/>
                    </a:solidFill>
                  </a:tcPr>
                </a:tc>
                <a:tc>
                  <a:txBody>
                    <a:bodyPr/>
                    <a:lstStyle/>
                    <a:p>
                      <a:pPr algn="ctr">
                        <a:spcAft>
                          <a:spcPts val="0"/>
                        </a:spcAft>
                      </a:pPr>
                      <a:r>
                        <a:rPr lang="en-US" sz="1800">
                          <a:solidFill>
                            <a:srgbClr val="000000"/>
                          </a:solidFill>
                          <a:effectLst/>
                          <a:latin typeface="Times New Roman"/>
                          <a:ea typeface="宋体"/>
                          <a:cs typeface="Times New Roman"/>
                        </a:rPr>
                        <a:t>2.8</a:t>
                      </a:r>
                      <a:endParaRPr lang="zh-CN" sz="1800">
                        <a:effectLst/>
                        <a:latin typeface="Times New Roman"/>
                        <a:ea typeface="宋体"/>
                        <a:cs typeface="Times New Roman"/>
                      </a:endParaRPr>
                    </a:p>
                  </a:txBody>
                  <a:tcPr marL="68580" marR="68580" marT="0" marB="0" anchor="ctr">
                    <a:lnL>
                      <a:noFill/>
                    </a:lnL>
                    <a:lnR>
                      <a:noFill/>
                    </a:lnR>
                    <a:lnT>
                      <a:noFill/>
                    </a:lnT>
                    <a:lnB>
                      <a:noFill/>
                    </a:lnB>
                    <a:solidFill>
                      <a:srgbClr val="C0C0C0"/>
                    </a:solidFill>
                  </a:tcPr>
                </a:tc>
                <a:tc>
                  <a:txBody>
                    <a:bodyPr/>
                    <a:lstStyle/>
                    <a:p>
                      <a:pPr algn="ctr">
                        <a:spcAft>
                          <a:spcPts val="0"/>
                        </a:spcAft>
                      </a:pPr>
                      <a:r>
                        <a:rPr lang="en-US" sz="1800">
                          <a:solidFill>
                            <a:srgbClr val="000000"/>
                          </a:solidFill>
                          <a:effectLst/>
                          <a:latin typeface="Times New Roman"/>
                          <a:ea typeface="宋体"/>
                          <a:cs typeface="Times New Roman"/>
                        </a:rPr>
                        <a:t>-8.6</a:t>
                      </a:r>
                      <a:endParaRPr lang="zh-CN" sz="1800">
                        <a:effectLst/>
                        <a:latin typeface="Times New Roman"/>
                        <a:ea typeface="宋体"/>
                        <a:cs typeface="Times New Roman"/>
                      </a:endParaRPr>
                    </a:p>
                  </a:txBody>
                  <a:tcPr marL="68580" marR="68580" marT="0" marB="0" anchor="ctr">
                    <a:lnL>
                      <a:noFill/>
                    </a:lnL>
                    <a:lnR>
                      <a:noFill/>
                    </a:lnR>
                    <a:lnT>
                      <a:noFill/>
                    </a:lnT>
                    <a:lnB>
                      <a:noFill/>
                    </a:lnB>
                    <a:solidFill>
                      <a:srgbClr val="C0C0C0"/>
                    </a:solidFill>
                  </a:tcPr>
                </a:tc>
                <a:tc>
                  <a:txBody>
                    <a:bodyPr/>
                    <a:lstStyle/>
                    <a:p>
                      <a:pPr algn="ctr">
                        <a:spcAft>
                          <a:spcPts val="0"/>
                        </a:spcAft>
                      </a:pPr>
                      <a:r>
                        <a:rPr lang="en-US" sz="1800">
                          <a:solidFill>
                            <a:srgbClr val="000000"/>
                          </a:solidFill>
                          <a:effectLst/>
                          <a:latin typeface="Times New Roman"/>
                          <a:ea typeface="宋体"/>
                          <a:cs typeface="Times New Roman"/>
                        </a:rPr>
                        <a:t>3.06</a:t>
                      </a:r>
                      <a:endParaRPr lang="zh-CN" sz="1800">
                        <a:effectLst/>
                        <a:latin typeface="Times New Roman"/>
                        <a:ea typeface="宋体"/>
                        <a:cs typeface="Times New Roman"/>
                      </a:endParaRPr>
                    </a:p>
                  </a:txBody>
                  <a:tcPr marL="68580" marR="68580" marT="0" marB="0" anchor="ctr">
                    <a:lnL>
                      <a:noFill/>
                    </a:lnL>
                    <a:lnR>
                      <a:noFill/>
                    </a:lnR>
                    <a:lnT>
                      <a:noFill/>
                    </a:lnT>
                    <a:lnB>
                      <a:noFill/>
                    </a:lnB>
                    <a:solidFill>
                      <a:srgbClr val="C0C0C0"/>
                    </a:solidFill>
                  </a:tcPr>
                </a:tc>
              </a:tr>
              <a:tr h="286608">
                <a:tc>
                  <a:txBody>
                    <a:bodyPr/>
                    <a:lstStyle/>
                    <a:p>
                      <a:pPr algn="ctr">
                        <a:spcAft>
                          <a:spcPts val="0"/>
                        </a:spcAft>
                      </a:pPr>
                      <a:r>
                        <a:rPr lang="en-US" sz="1800" b="1">
                          <a:solidFill>
                            <a:srgbClr val="000000"/>
                          </a:solidFill>
                          <a:effectLst/>
                          <a:latin typeface="Times New Roman"/>
                          <a:ea typeface="宋体"/>
                          <a:cs typeface="Times New Roman"/>
                        </a:rPr>
                        <a:t>2002</a:t>
                      </a:r>
                      <a:endParaRPr lang="zh-CN" sz="1800">
                        <a:effectLst/>
                        <a:latin typeface="Times New Roman"/>
                        <a:ea typeface="宋体"/>
                        <a:cs typeface="Times New Roman"/>
                      </a:endParaRPr>
                    </a:p>
                  </a:txBody>
                  <a:tcPr marL="68580" marR="68580" marT="0" marB="0" anchor="ctr">
                    <a:lnL>
                      <a:noFill/>
                    </a:lnL>
                    <a:lnR>
                      <a:noFill/>
                    </a:lnR>
                    <a:lnT>
                      <a:noFill/>
                    </a:lnT>
                    <a:lnB>
                      <a:noFill/>
                    </a:lnB>
                  </a:tcPr>
                </a:tc>
                <a:tc>
                  <a:txBody>
                    <a:bodyPr/>
                    <a:lstStyle/>
                    <a:p>
                      <a:pPr algn="ctr">
                        <a:spcAft>
                          <a:spcPts val="0"/>
                        </a:spcAft>
                      </a:pPr>
                      <a:r>
                        <a:rPr lang="en-US" sz="1800">
                          <a:solidFill>
                            <a:srgbClr val="000000"/>
                          </a:solidFill>
                          <a:effectLst/>
                          <a:latin typeface="Times New Roman"/>
                          <a:ea typeface="宋体"/>
                          <a:cs typeface="Times New Roman"/>
                        </a:rPr>
                        <a:t>5.3</a:t>
                      </a:r>
                      <a:endParaRPr lang="zh-CN" sz="1800">
                        <a:effectLst/>
                        <a:latin typeface="Times New Roman"/>
                        <a:ea typeface="宋体"/>
                        <a:cs typeface="Times New Roman"/>
                      </a:endParaRPr>
                    </a:p>
                  </a:txBody>
                  <a:tcPr marL="68580" marR="68580" marT="0" marB="0" anchor="ctr">
                    <a:lnL>
                      <a:noFill/>
                    </a:lnL>
                    <a:lnR>
                      <a:noFill/>
                    </a:lnR>
                    <a:lnT>
                      <a:noFill/>
                    </a:lnT>
                    <a:lnB>
                      <a:noFill/>
                    </a:lnB>
                  </a:tcPr>
                </a:tc>
                <a:tc>
                  <a:txBody>
                    <a:bodyPr/>
                    <a:lstStyle/>
                    <a:p>
                      <a:pPr algn="ctr">
                        <a:spcAft>
                          <a:spcPts val="0"/>
                        </a:spcAft>
                      </a:pPr>
                      <a:r>
                        <a:rPr lang="en-US" sz="1800">
                          <a:solidFill>
                            <a:srgbClr val="000000"/>
                          </a:solidFill>
                          <a:effectLst/>
                          <a:latin typeface="Times New Roman"/>
                          <a:ea typeface="宋体"/>
                          <a:cs typeface="Times New Roman"/>
                        </a:rPr>
                        <a:t>2.41</a:t>
                      </a:r>
                      <a:endParaRPr lang="zh-CN" sz="1800">
                        <a:effectLst/>
                        <a:latin typeface="Times New Roman"/>
                        <a:ea typeface="宋体"/>
                        <a:cs typeface="Times New Roman"/>
                      </a:endParaRPr>
                    </a:p>
                  </a:txBody>
                  <a:tcPr marL="68580" marR="68580" marT="0" marB="0" anchor="ctr">
                    <a:lnL>
                      <a:noFill/>
                    </a:lnL>
                    <a:lnR>
                      <a:noFill/>
                    </a:lnR>
                    <a:lnT>
                      <a:noFill/>
                    </a:lnT>
                    <a:lnB>
                      <a:noFill/>
                    </a:lnB>
                  </a:tcPr>
                </a:tc>
                <a:tc>
                  <a:txBody>
                    <a:bodyPr/>
                    <a:lstStyle/>
                    <a:p>
                      <a:pPr algn="ctr">
                        <a:spcAft>
                          <a:spcPts val="0"/>
                        </a:spcAft>
                      </a:pPr>
                      <a:r>
                        <a:rPr lang="en-US" sz="1800">
                          <a:solidFill>
                            <a:srgbClr val="000000"/>
                          </a:solidFill>
                          <a:effectLst/>
                          <a:latin typeface="Times New Roman"/>
                          <a:ea typeface="宋体"/>
                          <a:cs typeface="Times New Roman"/>
                        </a:rPr>
                        <a:t>-31.1</a:t>
                      </a:r>
                      <a:endParaRPr lang="zh-CN" sz="1800">
                        <a:effectLst/>
                        <a:latin typeface="Times New Roman"/>
                        <a:ea typeface="宋体"/>
                        <a:cs typeface="Times New Roman"/>
                      </a:endParaRPr>
                    </a:p>
                  </a:txBody>
                  <a:tcPr marL="68580" marR="68580" marT="0" marB="0" anchor="ctr">
                    <a:lnL>
                      <a:noFill/>
                    </a:lnL>
                    <a:lnR>
                      <a:noFill/>
                    </a:lnR>
                    <a:lnT>
                      <a:noFill/>
                    </a:lnT>
                    <a:lnB>
                      <a:noFill/>
                    </a:lnB>
                  </a:tcPr>
                </a:tc>
                <a:tc>
                  <a:txBody>
                    <a:bodyPr/>
                    <a:lstStyle/>
                    <a:p>
                      <a:pPr algn="ctr">
                        <a:spcAft>
                          <a:spcPts val="0"/>
                        </a:spcAft>
                      </a:pPr>
                      <a:r>
                        <a:rPr lang="en-US" sz="1800">
                          <a:solidFill>
                            <a:srgbClr val="000000"/>
                          </a:solidFill>
                          <a:effectLst/>
                          <a:latin typeface="Times New Roman"/>
                          <a:ea typeface="宋体"/>
                          <a:cs typeface="Times New Roman"/>
                        </a:rPr>
                        <a:t>2.74</a:t>
                      </a:r>
                      <a:endParaRPr lang="zh-CN" sz="1800">
                        <a:effectLst/>
                        <a:latin typeface="Times New Roman"/>
                        <a:ea typeface="宋体"/>
                        <a:cs typeface="Times New Roman"/>
                      </a:endParaRPr>
                    </a:p>
                  </a:txBody>
                  <a:tcPr marL="68580" marR="68580" marT="0" marB="0" anchor="ctr">
                    <a:lnL>
                      <a:noFill/>
                    </a:lnL>
                    <a:lnR>
                      <a:noFill/>
                    </a:lnR>
                    <a:lnT>
                      <a:noFill/>
                    </a:lnT>
                    <a:lnB>
                      <a:noFill/>
                    </a:lnB>
                  </a:tcPr>
                </a:tc>
              </a:tr>
              <a:tr h="286608">
                <a:tc>
                  <a:txBody>
                    <a:bodyPr/>
                    <a:lstStyle/>
                    <a:p>
                      <a:pPr algn="ctr">
                        <a:spcAft>
                          <a:spcPts val="0"/>
                        </a:spcAft>
                      </a:pPr>
                      <a:r>
                        <a:rPr lang="en-US" sz="1800" b="1">
                          <a:solidFill>
                            <a:srgbClr val="000000"/>
                          </a:solidFill>
                          <a:effectLst/>
                          <a:latin typeface="Times New Roman"/>
                          <a:ea typeface="宋体"/>
                          <a:cs typeface="Times New Roman"/>
                        </a:rPr>
                        <a:t>2003</a:t>
                      </a:r>
                      <a:endParaRPr lang="zh-CN" sz="1800">
                        <a:effectLst/>
                        <a:latin typeface="Times New Roman"/>
                        <a:ea typeface="宋体"/>
                        <a:cs typeface="Times New Roman"/>
                      </a:endParaRPr>
                    </a:p>
                  </a:txBody>
                  <a:tcPr marL="68580" marR="68580" marT="0" marB="0" anchor="ctr">
                    <a:lnL>
                      <a:noFill/>
                    </a:lnL>
                    <a:lnR>
                      <a:noFill/>
                    </a:lnR>
                    <a:lnT>
                      <a:noFill/>
                    </a:lnT>
                    <a:lnB>
                      <a:noFill/>
                    </a:lnB>
                    <a:solidFill>
                      <a:srgbClr val="C0C0C0"/>
                    </a:solidFill>
                  </a:tcPr>
                </a:tc>
                <a:tc>
                  <a:txBody>
                    <a:bodyPr/>
                    <a:lstStyle/>
                    <a:p>
                      <a:pPr algn="ctr">
                        <a:spcAft>
                          <a:spcPts val="0"/>
                        </a:spcAft>
                      </a:pPr>
                      <a:r>
                        <a:rPr lang="en-US" sz="1800">
                          <a:solidFill>
                            <a:srgbClr val="000000"/>
                          </a:solidFill>
                          <a:effectLst/>
                          <a:latin typeface="Times New Roman"/>
                          <a:ea typeface="宋体"/>
                          <a:cs typeface="Times New Roman"/>
                        </a:rPr>
                        <a:t>3.4</a:t>
                      </a:r>
                      <a:endParaRPr lang="zh-CN" sz="1800">
                        <a:effectLst/>
                        <a:latin typeface="Times New Roman"/>
                        <a:ea typeface="宋体"/>
                        <a:cs typeface="Times New Roman"/>
                      </a:endParaRPr>
                    </a:p>
                  </a:txBody>
                  <a:tcPr marL="68580" marR="68580" marT="0" marB="0" anchor="ctr">
                    <a:lnL>
                      <a:noFill/>
                    </a:lnL>
                    <a:lnR>
                      <a:noFill/>
                    </a:lnR>
                    <a:lnT>
                      <a:noFill/>
                    </a:lnT>
                    <a:lnB>
                      <a:noFill/>
                    </a:lnB>
                    <a:solidFill>
                      <a:srgbClr val="C0C0C0"/>
                    </a:solidFill>
                  </a:tcPr>
                </a:tc>
                <a:tc>
                  <a:txBody>
                    <a:bodyPr/>
                    <a:lstStyle/>
                    <a:p>
                      <a:pPr algn="ctr">
                        <a:spcAft>
                          <a:spcPts val="0"/>
                        </a:spcAft>
                      </a:pPr>
                      <a:r>
                        <a:rPr lang="en-US" sz="1800">
                          <a:solidFill>
                            <a:srgbClr val="000000"/>
                          </a:solidFill>
                          <a:effectLst/>
                          <a:latin typeface="Times New Roman"/>
                          <a:ea typeface="宋体"/>
                          <a:cs typeface="Times New Roman"/>
                        </a:rPr>
                        <a:t>2.78</a:t>
                      </a:r>
                      <a:endParaRPr lang="zh-CN" sz="1800">
                        <a:effectLst/>
                        <a:latin typeface="Times New Roman"/>
                        <a:ea typeface="宋体"/>
                        <a:cs typeface="Times New Roman"/>
                      </a:endParaRPr>
                    </a:p>
                  </a:txBody>
                  <a:tcPr marL="68580" marR="68580" marT="0" marB="0" anchor="ctr">
                    <a:lnL>
                      <a:noFill/>
                    </a:lnL>
                    <a:lnR>
                      <a:noFill/>
                    </a:lnR>
                    <a:lnT>
                      <a:noFill/>
                    </a:lnT>
                    <a:lnB>
                      <a:noFill/>
                    </a:lnB>
                    <a:solidFill>
                      <a:srgbClr val="C0C0C0"/>
                    </a:solidFill>
                  </a:tcPr>
                </a:tc>
                <a:tc>
                  <a:txBody>
                    <a:bodyPr/>
                    <a:lstStyle/>
                    <a:p>
                      <a:pPr algn="ctr">
                        <a:spcAft>
                          <a:spcPts val="0"/>
                        </a:spcAft>
                      </a:pPr>
                      <a:r>
                        <a:rPr lang="en-US" sz="1800">
                          <a:solidFill>
                            <a:srgbClr val="000000"/>
                          </a:solidFill>
                          <a:effectLst/>
                          <a:latin typeface="Times New Roman"/>
                          <a:ea typeface="宋体"/>
                          <a:cs typeface="Times New Roman"/>
                        </a:rPr>
                        <a:t>17.7</a:t>
                      </a:r>
                      <a:endParaRPr lang="zh-CN" sz="1800">
                        <a:effectLst/>
                        <a:latin typeface="Times New Roman"/>
                        <a:ea typeface="宋体"/>
                        <a:cs typeface="Times New Roman"/>
                      </a:endParaRPr>
                    </a:p>
                  </a:txBody>
                  <a:tcPr marL="68580" marR="68580" marT="0" marB="0" anchor="ctr">
                    <a:lnL>
                      <a:noFill/>
                    </a:lnL>
                    <a:lnR>
                      <a:noFill/>
                    </a:lnR>
                    <a:lnT>
                      <a:noFill/>
                    </a:lnT>
                    <a:lnB>
                      <a:noFill/>
                    </a:lnB>
                    <a:solidFill>
                      <a:srgbClr val="C0C0C0"/>
                    </a:solidFill>
                  </a:tcPr>
                </a:tc>
                <a:tc>
                  <a:txBody>
                    <a:bodyPr/>
                    <a:lstStyle/>
                    <a:p>
                      <a:pPr algn="ctr">
                        <a:spcAft>
                          <a:spcPts val="0"/>
                        </a:spcAft>
                      </a:pPr>
                      <a:r>
                        <a:rPr lang="en-US" sz="1800">
                          <a:solidFill>
                            <a:srgbClr val="000000"/>
                          </a:solidFill>
                          <a:effectLst/>
                          <a:latin typeface="Times New Roman"/>
                          <a:ea typeface="宋体"/>
                          <a:cs typeface="Times New Roman"/>
                        </a:rPr>
                        <a:t>3.15</a:t>
                      </a:r>
                      <a:endParaRPr lang="zh-CN" sz="1800">
                        <a:effectLst/>
                        <a:latin typeface="Times New Roman"/>
                        <a:ea typeface="宋体"/>
                        <a:cs typeface="Times New Roman"/>
                      </a:endParaRPr>
                    </a:p>
                  </a:txBody>
                  <a:tcPr marL="68580" marR="68580" marT="0" marB="0" anchor="ctr">
                    <a:lnL>
                      <a:noFill/>
                    </a:lnL>
                    <a:lnR>
                      <a:noFill/>
                    </a:lnR>
                    <a:lnT>
                      <a:noFill/>
                    </a:lnT>
                    <a:lnB>
                      <a:noFill/>
                    </a:lnB>
                    <a:solidFill>
                      <a:srgbClr val="C0C0C0"/>
                    </a:solidFill>
                  </a:tcPr>
                </a:tc>
              </a:tr>
              <a:tr h="286608">
                <a:tc>
                  <a:txBody>
                    <a:bodyPr/>
                    <a:lstStyle/>
                    <a:p>
                      <a:pPr algn="ctr">
                        <a:spcAft>
                          <a:spcPts val="0"/>
                        </a:spcAft>
                      </a:pPr>
                      <a:r>
                        <a:rPr lang="en-US" sz="1800" b="1">
                          <a:solidFill>
                            <a:srgbClr val="000000"/>
                          </a:solidFill>
                          <a:effectLst/>
                          <a:latin typeface="Times New Roman"/>
                          <a:ea typeface="宋体"/>
                          <a:cs typeface="Times New Roman"/>
                        </a:rPr>
                        <a:t>2004</a:t>
                      </a:r>
                      <a:endParaRPr lang="zh-CN" sz="1800">
                        <a:effectLst/>
                        <a:latin typeface="Times New Roman"/>
                        <a:ea typeface="宋体"/>
                        <a:cs typeface="Times New Roman"/>
                      </a:endParaRPr>
                    </a:p>
                  </a:txBody>
                  <a:tcPr marL="68580" marR="68580" marT="0" marB="0" anchor="ctr">
                    <a:lnL>
                      <a:noFill/>
                    </a:lnL>
                    <a:lnR>
                      <a:noFill/>
                    </a:lnR>
                    <a:lnT>
                      <a:noFill/>
                    </a:lnT>
                    <a:lnB>
                      <a:noFill/>
                    </a:lnB>
                  </a:tcPr>
                </a:tc>
                <a:tc>
                  <a:txBody>
                    <a:bodyPr/>
                    <a:lstStyle/>
                    <a:p>
                      <a:pPr algn="ctr">
                        <a:spcAft>
                          <a:spcPts val="0"/>
                        </a:spcAft>
                      </a:pPr>
                      <a:r>
                        <a:rPr lang="en-US" sz="1800">
                          <a:solidFill>
                            <a:srgbClr val="000000"/>
                          </a:solidFill>
                          <a:effectLst/>
                          <a:latin typeface="Times New Roman"/>
                          <a:ea typeface="宋体"/>
                          <a:cs typeface="Times New Roman"/>
                        </a:rPr>
                        <a:t>2.4</a:t>
                      </a:r>
                      <a:endParaRPr lang="zh-CN" sz="1800">
                        <a:effectLst/>
                        <a:latin typeface="Times New Roman"/>
                        <a:ea typeface="宋体"/>
                        <a:cs typeface="Times New Roman"/>
                      </a:endParaRPr>
                    </a:p>
                  </a:txBody>
                  <a:tcPr marL="68580" marR="68580" marT="0" marB="0" anchor="ctr">
                    <a:lnL>
                      <a:noFill/>
                    </a:lnL>
                    <a:lnR>
                      <a:noFill/>
                    </a:lnR>
                    <a:lnT>
                      <a:noFill/>
                    </a:lnT>
                    <a:lnB>
                      <a:noFill/>
                    </a:lnB>
                  </a:tcPr>
                </a:tc>
                <a:tc>
                  <a:txBody>
                    <a:bodyPr/>
                    <a:lstStyle/>
                    <a:p>
                      <a:pPr algn="ctr">
                        <a:spcAft>
                          <a:spcPts val="0"/>
                        </a:spcAft>
                      </a:pPr>
                      <a:r>
                        <a:rPr lang="en-US" sz="1800">
                          <a:solidFill>
                            <a:srgbClr val="000000"/>
                          </a:solidFill>
                          <a:effectLst/>
                          <a:latin typeface="Times New Roman"/>
                          <a:ea typeface="宋体"/>
                          <a:cs typeface="Times New Roman"/>
                        </a:rPr>
                        <a:t>3.78</a:t>
                      </a:r>
                      <a:endParaRPr lang="zh-CN" sz="1800">
                        <a:effectLst/>
                        <a:latin typeface="Times New Roman"/>
                        <a:ea typeface="宋体"/>
                        <a:cs typeface="Times New Roman"/>
                      </a:endParaRPr>
                    </a:p>
                  </a:txBody>
                  <a:tcPr marL="68580" marR="68580" marT="0" marB="0" anchor="ctr">
                    <a:lnL>
                      <a:noFill/>
                    </a:lnL>
                    <a:lnR>
                      <a:noFill/>
                    </a:lnR>
                    <a:lnT>
                      <a:noFill/>
                    </a:lnT>
                    <a:lnB>
                      <a:noFill/>
                    </a:lnB>
                  </a:tcPr>
                </a:tc>
                <a:tc>
                  <a:txBody>
                    <a:bodyPr/>
                    <a:lstStyle/>
                    <a:p>
                      <a:pPr algn="ctr">
                        <a:spcAft>
                          <a:spcPts val="0"/>
                        </a:spcAft>
                      </a:pPr>
                      <a:r>
                        <a:rPr lang="en-US" sz="1800">
                          <a:solidFill>
                            <a:srgbClr val="000000"/>
                          </a:solidFill>
                          <a:effectLst/>
                          <a:latin typeface="Times New Roman"/>
                          <a:ea typeface="宋体"/>
                          <a:cs typeface="Times New Roman"/>
                        </a:rPr>
                        <a:t>7.9</a:t>
                      </a:r>
                      <a:endParaRPr lang="zh-CN" sz="1800">
                        <a:effectLst/>
                        <a:latin typeface="Times New Roman"/>
                        <a:ea typeface="宋体"/>
                        <a:cs typeface="Times New Roman"/>
                      </a:endParaRPr>
                    </a:p>
                  </a:txBody>
                  <a:tcPr marL="68580" marR="68580" marT="0" marB="0" anchor="ctr">
                    <a:lnL>
                      <a:noFill/>
                    </a:lnL>
                    <a:lnR>
                      <a:noFill/>
                    </a:lnR>
                    <a:lnT>
                      <a:noFill/>
                    </a:lnT>
                    <a:lnB>
                      <a:noFill/>
                    </a:lnB>
                  </a:tcPr>
                </a:tc>
                <a:tc>
                  <a:txBody>
                    <a:bodyPr/>
                    <a:lstStyle/>
                    <a:p>
                      <a:pPr algn="ctr">
                        <a:spcAft>
                          <a:spcPts val="0"/>
                        </a:spcAft>
                      </a:pPr>
                      <a:r>
                        <a:rPr lang="en-US" sz="1800">
                          <a:solidFill>
                            <a:srgbClr val="000000"/>
                          </a:solidFill>
                          <a:effectLst/>
                          <a:latin typeface="Times New Roman"/>
                          <a:ea typeface="宋体"/>
                          <a:cs typeface="Times New Roman"/>
                        </a:rPr>
                        <a:t>4.18</a:t>
                      </a:r>
                      <a:endParaRPr lang="zh-CN" sz="1800">
                        <a:effectLst/>
                        <a:latin typeface="Times New Roman"/>
                        <a:ea typeface="宋体"/>
                        <a:cs typeface="Times New Roman"/>
                      </a:endParaRPr>
                    </a:p>
                  </a:txBody>
                  <a:tcPr marL="68580" marR="68580" marT="0" marB="0" anchor="ctr">
                    <a:lnL>
                      <a:noFill/>
                    </a:lnL>
                    <a:lnR>
                      <a:noFill/>
                    </a:lnR>
                    <a:lnT>
                      <a:noFill/>
                    </a:lnT>
                    <a:lnB>
                      <a:noFill/>
                    </a:lnB>
                  </a:tcPr>
                </a:tc>
              </a:tr>
              <a:tr h="286608">
                <a:tc>
                  <a:txBody>
                    <a:bodyPr/>
                    <a:lstStyle/>
                    <a:p>
                      <a:pPr algn="ctr">
                        <a:spcAft>
                          <a:spcPts val="0"/>
                        </a:spcAft>
                      </a:pPr>
                      <a:r>
                        <a:rPr lang="en-US" sz="1800" b="1">
                          <a:solidFill>
                            <a:srgbClr val="000000"/>
                          </a:solidFill>
                          <a:effectLst/>
                          <a:latin typeface="Times New Roman"/>
                          <a:ea typeface="宋体"/>
                          <a:cs typeface="Times New Roman"/>
                        </a:rPr>
                        <a:t>2005</a:t>
                      </a:r>
                      <a:endParaRPr lang="zh-CN" sz="1800">
                        <a:effectLst/>
                        <a:latin typeface="Times New Roman"/>
                        <a:ea typeface="宋体"/>
                        <a:cs typeface="Times New Roman"/>
                      </a:endParaRPr>
                    </a:p>
                  </a:txBody>
                  <a:tcPr marL="68580" marR="68580" marT="0" marB="0" anchor="ctr">
                    <a:lnL>
                      <a:noFill/>
                    </a:lnL>
                    <a:lnR>
                      <a:noFill/>
                    </a:lnR>
                    <a:lnT>
                      <a:noFill/>
                    </a:lnT>
                    <a:lnB>
                      <a:noFill/>
                    </a:lnB>
                    <a:solidFill>
                      <a:srgbClr val="C0C0C0"/>
                    </a:solidFill>
                  </a:tcPr>
                </a:tc>
                <a:tc>
                  <a:txBody>
                    <a:bodyPr/>
                    <a:lstStyle/>
                    <a:p>
                      <a:pPr algn="ctr">
                        <a:spcAft>
                          <a:spcPts val="0"/>
                        </a:spcAft>
                      </a:pPr>
                      <a:r>
                        <a:rPr lang="en-US" sz="1800">
                          <a:solidFill>
                            <a:srgbClr val="000000"/>
                          </a:solidFill>
                          <a:effectLst/>
                          <a:latin typeface="Times New Roman"/>
                          <a:ea typeface="宋体"/>
                          <a:cs typeface="Times New Roman"/>
                        </a:rPr>
                        <a:t>2.7</a:t>
                      </a:r>
                      <a:endParaRPr lang="zh-CN" sz="1800">
                        <a:effectLst/>
                        <a:latin typeface="Times New Roman"/>
                        <a:ea typeface="宋体"/>
                        <a:cs typeface="Times New Roman"/>
                      </a:endParaRPr>
                    </a:p>
                  </a:txBody>
                  <a:tcPr marL="68580" marR="68580" marT="0" marB="0" anchor="ctr">
                    <a:lnL>
                      <a:noFill/>
                    </a:lnL>
                    <a:lnR>
                      <a:noFill/>
                    </a:lnR>
                    <a:lnT>
                      <a:noFill/>
                    </a:lnT>
                    <a:lnB>
                      <a:noFill/>
                    </a:lnB>
                    <a:solidFill>
                      <a:srgbClr val="C0C0C0"/>
                    </a:solidFill>
                  </a:tcPr>
                </a:tc>
                <a:tc>
                  <a:txBody>
                    <a:bodyPr/>
                    <a:lstStyle/>
                    <a:p>
                      <a:pPr algn="ctr">
                        <a:spcAft>
                          <a:spcPts val="0"/>
                        </a:spcAft>
                      </a:pPr>
                      <a:r>
                        <a:rPr lang="en-US" sz="1800">
                          <a:solidFill>
                            <a:srgbClr val="000000"/>
                          </a:solidFill>
                          <a:effectLst/>
                          <a:latin typeface="Times New Roman"/>
                          <a:ea typeface="宋体"/>
                          <a:cs typeface="Times New Roman"/>
                        </a:rPr>
                        <a:t>3.06</a:t>
                      </a:r>
                      <a:endParaRPr lang="zh-CN" sz="1800">
                        <a:effectLst/>
                        <a:latin typeface="Times New Roman"/>
                        <a:ea typeface="宋体"/>
                        <a:cs typeface="Times New Roman"/>
                      </a:endParaRPr>
                    </a:p>
                  </a:txBody>
                  <a:tcPr marL="68580" marR="68580" marT="0" marB="0" anchor="ctr">
                    <a:lnL>
                      <a:noFill/>
                    </a:lnL>
                    <a:lnR>
                      <a:noFill/>
                    </a:lnR>
                    <a:lnT>
                      <a:noFill/>
                    </a:lnT>
                    <a:lnB>
                      <a:noFill/>
                    </a:lnB>
                    <a:solidFill>
                      <a:srgbClr val="C0C0C0"/>
                    </a:solidFill>
                  </a:tcPr>
                </a:tc>
                <a:tc>
                  <a:txBody>
                    <a:bodyPr/>
                    <a:lstStyle/>
                    <a:p>
                      <a:pPr algn="ctr">
                        <a:spcAft>
                          <a:spcPts val="0"/>
                        </a:spcAft>
                      </a:pPr>
                      <a:r>
                        <a:rPr lang="en-US" sz="1800">
                          <a:solidFill>
                            <a:srgbClr val="000000"/>
                          </a:solidFill>
                          <a:effectLst/>
                          <a:latin typeface="Times New Roman"/>
                          <a:ea typeface="宋体"/>
                          <a:cs typeface="Times New Roman"/>
                        </a:rPr>
                        <a:t>30.5</a:t>
                      </a:r>
                      <a:endParaRPr lang="zh-CN" sz="1800">
                        <a:effectLst/>
                        <a:latin typeface="Times New Roman"/>
                        <a:ea typeface="宋体"/>
                        <a:cs typeface="Times New Roman"/>
                      </a:endParaRPr>
                    </a:p>
                  </a:txBody>
                  <a:tcPr marL="68580" marR="68580" marT="0" marB="0" anchor="ctr">
                    <a:lnL>
                      <a:noFill/>
                    </a:lnL>
                    <a:lnR>
                      <a:noFill/>
                    </a:lnR>
                    <a:lnT>
                      <a:noFill/>
                    </a:lnT>
                    <a:lnB>
                      <a:noFill/>
                    </a:lnB>
                    <a:solidFill>
                      <a:srgbClr val="C0C0C0"/>
                    </a:solidFill>
                  </a:tcPr>
                </a:tc>
                <a:tc>
                  <a:txBody>
                    <a:bodyPr/>
                    <a:lstStyle/>
                    <a:p>
                      <a:pPr algn="ctr">
                        <a:spcAft>
                          <a:spcPts val="0"/>
                        </a:spcAft>
                      </a:pPr>
                      <a:r>
                        <a:rPr lang="en-US" sz="1800">
                          <a:solidFill>
                            <a:srgbClr val="000000"/>
                          </a:solidFill>
                          <a:effectLst/>
                          <a:latin typeface="Times New Roman"/>
                          <a:ea typeface="宋体"/>
                          <a:cs typeface="Times New Roman"/>
                        </a:rPr>
                        <a:t>3.46</a:t>
                      </a:r>
                      <a:endParaRPr lang="zh-CN" sz="1800">
                        <a:effectLst/>
                        <a:latin typeface="Times New Roman"/>
                        <a:ea typeface="宋体"/>
                        <a:cs typeface="Times New Roman"/>
                      </a:endParaRPr>
                    </a:p>
                  </a:txBody>
                  <a:tcPr marL="68580" marR="68580" marT="0" marB="0" anchor="ctr">
                    <a:lnL>
                      <a:noFill/>
                    </a:lnL>
                    <a:lnR>
                      <a:noFill/>
                    </a:lnR>
                    <a:lnT>
                      <a:noFill/>
                    </a:lnT>
                    <a:lnB>
                      <a:noFill/>
                    </a:lnB>
                    <a:solidFill>
                      <a:srgbClr val="C0C0C0"/>
                    </a:solidFill>
                  </a:tcPr>
                </a:tc>
              </a:tr>
              <a:tr h="286608">
                <a:tc>
                  <a:txBody>
                    <a:bodyPr/>
                    <a:lstStyle/>
                    <a:p>
                      <a:pPr algn="ctr">
                        <a:spcAft>
                          <a:spcPts val="0"/>
                        </a:spcAft>
                      </a:pPr>
                      <a:r>
                        <a:rPr lang="en-US" sz="1800" b="1">
                          <a:solidFill>
                            <a:srgbClr val="000000"/>
                          </a:solidFill>
                          <a:effectLst/>
                          <a:latin typeface="Times New Roman"/>
                          <a:ea typeface="宋体"/>
                          <a:cs typeface="Times New Roman"/>
                        </a:rPr>
                        <a:t>2006</a:t>
                      </a:r>
                      <a:endParaRPr lang="zh-CN" sz="1800">
                        <a:effectLst/>
                        <a:latin typeface="Times New Roman"/>
                        <a:ea typeface="宋体"/>
                        <a:cs typeface="Times New Roman"/>
                      </a:endParaRPr>
                    </a:p>
                  </a:txBody>
                  <a:tcPr marL="68580" marR="68580" marT="0" marB="0" anchor="ctr">
                    <a:lnL>
                      <a:noFill/>
                    </a:lnL>
                    <a:lnR>
                      <a:noFill/>
                    </a:lnR>
                    <a:lnT>
                      <a:noFill/>
                    </a:lnT>
                    <a:lnB>
                      <a:noFill/>
                    </a:lnB>
                  </a:tcPr>
                </a:tc>
                <a:tc>
                  <a:txBody>
                    <a:bodyPr/>
                    <a:lstStyle/>
                    <a:p>
                      <a:pPr algn="ctr">
                        <a:spcAft>
                          <a:spcPts val="0"/>
                        </a:spcAft>
                      </a:pPr>
                      <a:r>
                        <a:rPr lang="en-US" sz="1800">
                          <a:solidFill>
                            <a:srgbClr val="000000"/>
                          </a:solidFill>
                          <a:effectLst/>
                          <a:latin typeface="Times New Roman"/>
                          <a:ea typeface="宋体"/>
                          <a:cs typeface="Times New Roman"/>
                        </a:rPr>
                        <a:t>3.2</a:t>
                      </a:r>
                      <a:endParaRPr lang="zh-CN" sz="1800">
                        <a:effectLst/>
                        <a:latin typeface="Times New Roman"/>
                        <a:ea typeface="宋体"/>
                        <a:cs typeface="Times New Roman"/>
                      </a:endParaRPr>
                    </a:p>
                  </a:txBody>
                  <a:tcPr marL="68580" marR="68580" marT="0" marB="0" anchor="ctr">
                    <a:lnL>
                      <a:noFill/>
                    </a:lnL>
                    <a:lnR>
                      <a:noFill/>
                    </a:lnR>
                    <a:lnT>
                      <a:noFill/>
                    </a:lnT>
                    <a:lnB>
                      <a:noFill/>
                    </a:lnB>
                  </a:tcPr>
                </a:tc>
                <a:tc>
                  <a:txBody>
                    <a:bodyPr/>
                    <a:lstStyle/>
                    <a:p>
                      <a:pPr algn="ctr">
                        <a:spcAft>
                          <a:spcPts val="0"/>
                        </a:spcAft>
                      </a:pPr>
                      <a:r>
                        <a:rPr lang="en-US" sz="1800">
                          <a:solidFill>
                            <a:srgbClr val="000000"/>
                          </a:solidFill>
                          <a:effectLst/>
                          <a:latin typeface="Times New Roman"/>
                          <a:ea typeface="宋体"/>
                          <a:cs typeface="Times New Roman"/>
                        </a:rPr>
                        <a:t>3.53</a:t>
                      </a:r>
                      <a:endParaRPr lang="zh-CN" sz="1800">
                        <a:effectLst/>
                        <a:latin typeface="Times New Roman"/>
                        <a:ea typeface="宋体"/>
                        <a:cs typeface="Times New Roman"/>
                      </a:endParaRPr>
                    </a:p>
                  </a:txBody>
                  <a:tcPr marL="68580" marR="68580" marT="0" marB="0" anchor="ctr">
                    <a:lnL>
                      <a:noFill/>
                    </a:lnL>
                    <a:lnR>
                      <a:noFill/>
                    </a:lnR>
                    <a:lnT>
                      <a:noFill/>
                    </a:lnT>
                    <a:lnB>
                      <a:noFill/>
                    </a:lnB>
                  </a:tcPr>
                </a:tc>
                <a:tc>
                  <a:txBody>
                    <a:bodyPr/>
                    <a:lstStyle/>
                    <a:p>
                      <a:pPr algn="ctr">
                        <a:spcAft>
                          <a:spcPts val="0"/>
                        </a:spcAft>
                      </a:pPr>
                      <a:r>
                        <a:rPr lang="en-US" sz="1800">
                          <a:solidFill>
                            <a:srgbClr val="000000"/>
                          </a:solidFill>
                          <a:effectLst/>
                          <a:latin typeface="Times New Roman"/>
                          <a:ea typeface="宋体"/>
                          <a:cs typeface="Times New Roman"/>
                        </a:rPr>
                        <a:t>12.2</a:t>
                      </a:r>
                      <a:endParaRPr lang="zh-CN" sz="1800">
                        <a:effectLst/>
                        <a:latin typeface="Times New Roman"/>
                        <a:ea typeface="宋体"/>
                        <a:cs typeface="Times New Roman"/>
                      </a:endParaRPr>
                    </a:p>
                  </a:txBody>
                  <a:tcPr marL="68580" marR="68580" marT="0" marB="0" anchor="ctr">
                    <a:lnL>
                      <a:noFill/>
                    </a:lnL>
                    <a:lnR>
                      <a:noFill/>
                    </a:lnR>
                    <a:lnT>
                      <a:noFill/>
                    </a:lnT>
                    <a:lnB>
                      <a:noFill/>
                    </a:lnB>
                  </a:tcPr>
                </a:tc>
                <a:tc>
                  <a:txBody>
                    <a:bodyPr/>
                    <a:lstStyle/>
                    <a:p>
                      <a:pPr algn="ctr">
                        <a:spcAft>
                          <a:spcPts val="0"/>
                        </a:spcAft>
                      </a:pPr>
                      <a:r>
                        <a:rPr lang="en-US" sz="1800">
                          <a:solidFill>
                            <a:srgbClr val="000000"/>
                          </a:solidFill>
                          <a:effectLst/>
                          <a:latin typeface="Times New Roman"/>
                          <a:ea typeface="宋体"/>
                          <a:cs typeface="Times New Roman"/>
                        </a:rPr>
                        <a:t>4.09</a:t>
                      </a:r>
                      <a:endParaRPr lang="zh-CN" sz="1800">
                        <a:effectLst/>
                        <a:latin typeface="Times New Roman"/>
                        <a:ea typeface="宋体"/>
                        <a:cs typeface="Times New Roman"/>
                      </a:endParaRPr>
                    </a:p>
                  </a:txBody>
                  <a:tcPr marL="68580" marR="68580" marT="0" marB="0" anchor="ctr">
                    <a:lnL>
                      <a:noFill/>
                    </a:lnL>
                    <a:lnR>
                      <a:noFill/>
                    </a:lnR>
                    <a:lnT>
                      <a:noFill/>
                    </a:lnT>
                    <a:lnB>
                      <a:noFill/>
                    </a:lnB>
                  </a:tcPr>
                </a:tc>
              </a:tr>
              <a:tr h="286608">
                <a:tc>
                  <a:txBody>
                    <a:bodyPr/>
                    <a:lstStyle/>
                    <a:p>
                      <a:pPr algn="ctr">
                        <a:spcAft>
                          <a:spcPts val="0"/>
                        </a:spcAft>
                      </a:pPr>
                      <a:r>
                        <a:rPr lang="en-US" sz="1800" b="1">
                          <a:solidFill>
                            <a:srgbClr val="000000"/>
                          </a:solidFill>
                          <a:effectLst/>
                          <a:latin typeface="Times New Roman"/>
                          <a:ea typeface="宋体"/>
                          <a:cs typeface="Times New Roman"/>
                        </a:rPr>
                        <a:t>2007</a:t>
                      </a:r>
                      <a:endParaRPr lang="zh-CN" sz="1800">
                        <a:effectLst/>
                        <a:latin typeface="Times New Roman"/>
                        <a:ea typeface="宋体"/>
                        <a:cs typeface="Times New Roman"/>
                      </a:endParaRPr>
                    </a:p>
                  </a:txBody>
                  <a:tcPr marL="68580" marR="68580" marT="0" marB="0" anchor="ctr">
                    <a:lnL>
                      <a:noFill/>
                    </a:lnL>
                    <a:lnR>
                      <a:noFill/>
                    </a:lnR>
                    <a:lnT>
                      <a:noFill/>
                    </a:lnT>
                    <a:lnB>
                      <a:noFill/>
                    </a:lnB>
                    <a:solidFill>
                      <a:srgbClr val="C0C0C0"/>
                    </a:solidFill>
                  </a:tcPr>
                </a:tc>
                <a:tc>
                  <a:txBody>
                    <a:bodyPr/>
                    <a:lstStyle/>
                    <a:p>
                      <a:pPr algn="ctr">
                        <a:spcAft>
                          <a:spcPts val="0"/>
                        </a:spcAft>
                      </a:pPr>
                      <a:r>
                        <a:rPr lang="en-US" sz="1800">
                          <a:solidFill>
                            <a:srgbClr val="000000"/>
                          </a:solidFill>
                          <a:effectLst/>
                          <a:latin typeface="Times New Roman"/>
                          <a:ea typeface="宋体"/>
                          <a:cs typeface="Times New Roman"/>
                        </a:rPr>
                        <a:t>4.5</a:t>
                      </a:r>
                      <a:endParaRPr lang="zh-CN" sz="1800">
                        <a:effectLst/>
                        <a:latin typeface="Times New Roman"/>
                        <a:ea typeface="宋体"/>
                        <a:cs typeface="Times New Roman"/>
                      </a:endParaRPr>
                    </a:p>
                  </a:txBody>
                  <a:tcPr marL="68580" marR="68580" marT="0" marB="0" anchor="ctr">
                    <a:lnL>
                      <a:noFill/>
                    </a:lnL>
                    <a:lnR>
                      <a:noFill/>
                    </a:lnR>
                    <a:lnT>
                      <a:noFill/>
                    </a:lnT>
                    <a:lnB>
                      <a:noFill/>
                    </a:lnB>
                    <a:solidFill>
                      <a:srgbClr val="C0C0C0"/>
                    </a:solidFill>
                  </a:tcPr>
                </a:tc>
                <a:tc>
                  <a:txBody>
                    <a:bodyPr/>
                    <a:lstStyle/>
                    <a:p>
                      <a:pPr algn="ctr">
                        <a:spcAft>
                          <a:spcPts val="0"/>
                        </a:spcAft>
                      </a:pPr>
                      <a:r>
                        <a:rPr lang="en-US" sz="1800">
                          <a:solidFill>
                            <a:srgbClr val="000000"/>
                          </a:solidFill>
                          <a:effectLst/>
                          <a:latin typeface="Times New Roman"/>
                          <a:ea typeface="宋体"/>
                          <a:cs typeface="Times New Roman"/>
                        </a:rPr>
                        <a:t>4.64</a:t>
                      </a:r>
                      <a:endParaRPr lang="zh-CN" sz="1800">
                        <a:effectLst/>
                        <a:latin typeface="Times New Roman"/>
                        <a:ea typeface="宋体"/>
                        <a:cs typeface="Times New Roman"/>
                      </a:endParaRPr>
                    </a:p>
                  </a:txBody>
                  <a:tcPr marL="68580" marR="68580" marT="0" marB="0" anchor="ctr">
                    <a:lnL>
                      <a:noFill/>
                    </a:lnL>
                    <a:lnR>
                      <a:noFill/>
                    </a:lnR>
                    <a:lnT>
                      <a:noFill/>
                    </a:lnT>
                    <a:lnB>
                      <a:noFill/>
                    </a:lnB>
                    <a:solidFill>
                      <a:srgbClr val="C0C0C0"/>
                    </a:solidFill>
                  </a:tcPr>
                </a:tc>
                <a:tc>
                  <a:txBody>
                    <a:bodyPr/>
                    <a:lstStyle/>
                    <a:p>
                      <a:pPr algn="ctr">
                        <a:spcAft>
                          <a:spcPts val="0"/>
                        </a:spcAft>
                      </a:pPr>
                      <a:r>
                        <a:rPr lang="en-US" sz="1800">
                          <a:solidFill>
                            <a:srgbClr val="000000"/>
                          </a:solidFill>
                          <a:effectLst/>
                          <a:latin typeface="Times New Roman"/>
                          <a:ea typeface="宋体"/>
                          <a:cs typeface="Times New Roman"/>
                        </a:rPr>
                        <a:t>5.6</a:t>
                      </a:r>
                      <a:endParaRPr lang="zh-CN" sz="1800">
                        <a:effectLst/>
                        <a:latin typeface="Times New Roman"/>
                        <a:ea typeface="宋体"/>
                        <a:cs typeface="Times New Roman"/>
                      </a:endParaRPr>
                    </a:p>
                  </a:txBody>
                  <a:tcPr marL="68580" marR="68580" marT="0" marB="0" anchor="ctr">
                    <a:lnL>
                      <a:noFill/>
                    </a:lnL>
                    <a:lnR>
                      <a:noFill/>
                    </a:lnR>
                    <a:lnT>
                      <a:noFill/>
                    </a:lnT>
                    <a:lnB>
                      <a:noFill/>
                    </a:lnB>
                    <a:solidFill>
                      <a:srgbClr val="C0C0C0"/>
                    </a:solidFill>
                  </a:tcPr>
                </a:tc>
                <a:tc>
                  <a:txBody>
                    <a:bodyPr/>
                    <a:lstStyle/>
                    <a:p>
                      <a:pPr algn="ctr">
                        <a:spcAft>
                          <a:spcPts val="0"/>
                        </a:spcAft>
                      </a:pPr>
                      <a:r>
                        <a:rPr lang="en-US" sz="1800">
                          <a:solidFill>
                            <a:srgbClr val="000000"/>
                          </a:solidFill>
                          <a:effectLst/>
                          <a:latin typeface="Times New Roman"/>
                          <a:ea typeface="宋体"/>
                          <a:cs typeface="Times New Roman"/>
                        </a:rPr>
                        <a:t>5.39</a:t>
                      </a:r>
                      <a:endParaRPr lang="zh-CN" sz="1800">
                        <a:effectLst/>
                        <a:latin typeface="Times New Roman"/>
                        <a:ea typeface="宋体"/>
                        <a:cs typeface="Times New Roman"/>
                      </a:endParaRPr>
                    </a:p>
                  </a:txBody>
                  <a:tcPr marL="68580" marR="68580" marT="0" marB="0" anchor="ctr">
                    <a:lnL>
                      <a:noFill/>
                    </a:lnL>
                    <a:lnR>
                      <a:noFill/>
                    </a:lnR>
                    <a:lnT>
                      <a:noFill/>
                    </a:lnT>
                    <a:lnB>
                      <a:noFill/>
                    </a:lnB>
                    <a:solidFill>
                      <a:srgbClr val="C0C0C0"/>
                    </a:solidFill>
                  </a:tcPr>
                </a:tc>
              </a:tr>
              <a:tr h="286608">
                <a:tc>
                  <a:txBody>
                    <a:bodyPr/>
                    <a:lstStyle/>
                    <a:p>
                      <a:pPr algn="ctr">
                        <a:spcAft>
                          <a:spcPts val="0"/>
                        </a:spcAft>
                      </a:pPr>
                      <a:r>
                        <a:rPr lang="en-US" sz="1800" b="1">
                          <a:solidFill>
                            <a:srgbClr val="000000"/>
                          </a:solidFill>
                          <a:effectLst/>
                          <a:latin typeface="Times New Roman"/>
                          <a:ea typeface="宋体"/>
                          <a:cs typeface="Times New Roman"/>
                        </a:rPr>
                        <a:t>2008</a:t>
                      </a:r>
                      <a:endParaRPr lang="zh-CN" sz="1800">
                        <a:effectLst/>
                        <a:latin typeface="Times New Roman"/>
                        <a:ea typeface="宋体"/>
                        <a:cs typeface="Times New Roman"/>
                      </a:endParaRPr>
                    </a:p>
                  </a:txBody>
                  <a:tcPr marL="68580" marR="68580" marT="0" marB="0" anchor="ctr">
                    <a:lnL>
                      <a:noFill/>
                    </a:lnL>
                    <a:lnR>
                      <a:noFill/>
                    </a:lnR>
                    <a:lnT>
                      <a:noFill/>
                    </a:lnT>
                    <a:lnB>
                      <a:noFill/>
                    </a:lnB>
                  </a:tcPr>
                </a:tc>
                <a:tc>
                  <a:txBody>
                    <a:bodyPr/>
                    <a:lstStyle/>
                    <a:p>
                      <a:pPr algn="ctr">
                        <a:spcAft>
                          <a:spcPts val="0"/>
                        </a:spcAft>
                      </a:pPr>
                      <a:r>
                        <a:rPr lang="en-US" sz="1800">
                          <a:solidFill>
                            <a:srgbClr val="000000"/>
                          </a:solidFill>
                          <a:effectLst/>
                          <a:latin typeface="Times New Roman"/>
                          <a:ea typeface="宋体"/>
                          <a:cs typeface="Times New Roman"/>
                        </a:rPr>
                        <a:t>6.2</a:t>
                      </a:r>
                      <a:endParaRPr lang="zh-CN" sz="1800">
                        <a:effectLst/>
                        <a:latin typeface="Times New Roman"/>
                        <a:ea typeface="宋体"/>
                        <a:cs typeface="Times New Roman"/>
                      </a:endParaRPr>
                    </a:p>
                  </a:txBody>
                  <a:tcPr marL="68580" marR="68580" marT="0" marB="0" anchor="ctr">
                    <a:lnL>
                      <a:noFill/>
                    </a:lnL>
                    <a:lnR>
                      <a:noFill/>
                    </a:lnR>
                    <a:lnT>
                      <a:noFill/>
                    </a:lnT>
                    <a:lnB>
                      <a:noFill/>
                    </a:lnB>
                  </a:tcPr>
                </a:tc>
                <a:tc>
                  <a:txBody>
                    <a:bodyPr/>
                    <a:lstStyle/>
                    <a:p>
                      <a:pPr algn="ctr">
                        <a:spcAft>
                          <a:spcPts val="0"/>
                        </a:spcAft>
                      </a:pPr>
                      <a:r>
                        <a:rPr lang="en-US" sz="1800">
                          <a:solidFill>
                            <a:srgbClr val="000000"/>
                          </a:solidFill>
                          <a:effectLst/>
                          <a:latin typeface="Times New Roman"/>
                          <a:ea typeface="宋体"/>
                          <a:cs typeface="Times New Roman"/>
                        </a:rPr>
                        <a:t>4.2</a:t>
                      </a:r>
                      <a:endParaRPr lang="zh-CN" sz="1800">
                        <a:effectLst/>
                        <a:latin typeface="Times New Roman"/>
                        <a:ea typeface="宋体"/>
                        <a:cs typeface="Times New Roman"/>
                      </a:endParaRPr>
                    </a:p>
                  </a:txBody>
                  <a:tcPr marL="68580" marR="68580" marT="0" marB="0" anchor="ctr">
                    <a:lnL>
                      <a:noFill/>
                    </a:lnL>
                    <a:lnR>
                      <a:noFill/>
                    </a:lnR>
                    <a:lnT>
                      <a:noFill/>
                    </a:lnT>
                    <a:lnB>
                      <a:noFill/>
                    </a:lnB>
                  </a:tcPr>
                </a:tc>
                <a:tc>
                  <a:txBody>
                    <a:bodyPr/>
                    <a:lstStyle/>
                    <a:p>
                      <a:pPr algn="ctr">
                        <a:spcAft>
                          <a:spcPts val="0"/>
                        </a:spcAft>
                      </a:pPr>
                      <a:r>
                        <a:rPr lang="en-US" sz="1800">
                          <a:solidFill>
                            <a:srgbClr val="000000"/>
                          </a:solidFill>
                          <a:effectLst/>
                          <a:latin typeface="Times New Roman"/>
                          <a:ea typeface="宋体"/>
                          <a:cs typeface="Times New Roman"/>
                        </a:rPr>
                        <a:t>-34.3</a:t>
                      </a:r>
                      <a:endParaRPr lang="zh-CN" sz="1800">
                        <a:effectLst/>
                        <a:latin typeface="Times New Roman"/>
                        <a:ea typeface="宋体"/>
                        <a:cs typeface="Times New Roman"/>
                      </a:endParaRPr>
                    </a:p>
                  </a:txBody>
                  <a:tcPr marL="68580" marR="68580" marT="0" marB="0" anchor="ctr">
                    <a:lnL>
                      <a:noFill/>
                    </a:lnL>
                    <a:lnR>
                      <a:noFill/>
                    </a:lnR>
                    <a:lnT>
                      <a:noFill/>
                    </a:lnT>
                    <a:lnB>
                      <a:noFill/>
                    </a:lnB>
                  </a:tcPr>
                </a:tc>
                <a:tc>
                  <a:txBody>
                    <a:bodyPr/>
                    <a:lstStyle/>
                    <a:p>
                      <a:pPr algn="ctr">
                        <a:spcAft>
                          <a:spcPts val="0"/>
                        </a:spcAft>
                      </a:pPr>
                      <a:r>
                        <a:rPr lang="en-US" sz="1800">
                          <a:solidFill>
                            <a:srgbClr val="000000"/>
                          </a:solidFill>
                          <a:effectLst/>
                          <a:latin typeface="Times New Roman"/>
                          <a:ea typeface="宋体"/>
                          <a:cs typeface="Times New Roman"/>
                        </a:rPr>
                        <a:t>4.98</a:t>
                      </a:r>
                      <a:endParaRPr lang="zh-CN" sz="1800">
                        <a:effectLst/>
                        <a:latin typeface="Times New Roman"/>
                        <a:ea typeface="宋体"/>
                        <a:cs typeface="Times New Roman"/>
                      </a:endParaRPr>
                    </a:p>
                  </a:txBody>
                  <a:tcPr marL="68580" marR="68580" marT="0" marB="0" anchor="ctr">
                    <a:lnL>
                      <a:noFill/>
                    </a:lnL>
                    <a:lnR>
                      <a:noFill/>
                    </a:lnR>
                    <a:lnT>
                      <a:noFill/>
                    </a:lnT>
                    <a:lnB>
                      <a:noFill/>
                    </a:lnB>
                  </a:tcPr>
                </a:tc>
              </a:tr>
              <a:tr h="286608">
                <a:tc>
                  <a:txBody>
                    <a:bodyPr/>
                    <a:lstStyle/>
                    <a:p>
                      <a:pPr algn="ctr">
                        <a:spcAft>
                          <a:spcPts val="0"/>
                        </a:spcAft>
                      </a:pPr>
                      <a:r>
                        <a:rPr lang="en-US" sz="1800" b="1">
                          <a:solidFill>
                            <a:srgbClr val="000000"/>
                          </a:solidFill>
                          <a:effectLst/>
                          <a:latin typeface="Times New Roman"/>
                          <a:ea typeface="宋体"/>
                          <a:cs typeface="Times New Roman"/>
                        </a:rPr>
                        <a:t>2009</a:t>
                      </a:r>
                      <a:endParaRPr lang="zh-CN" sz="1800">
                        <a:effectLst/>
                        <a:latin typeface="Times New Roman"/>
                        <a:ea typeface="宋体"/>
                        <a:cs typeface="Times New Roman"/>
                      </a:endParaRPr>
                    </a:p>
                  </a:txBody>
                  <a:tcPr marL="68580" marR="68580" marT="0" marB="0" anchor="ctr">
                    <a:lnL>
                      <a:noFill/>
                    </a:lnL>
                    <a:lnR>
                      <a:noFill/>
                    </a:lnR>
                    <a:lnT>
                      <a:noFill/>
                    </a:lnT>
                    <a:lnB>
                      <a:noFill/>
                    </a:lnB>
                    <a:solidFill>
                      <a:srgbClr val="C0C0C0"/>
                    </a:solidFill>
                  </a:tcPr>
                </a:tc>
                <a:tc>
                  <a:txBody>
                    <a:bodyPr/>
                    <a:lstStyle/>
                    <a:p>
                      <a:pPr algn="ctr">
                        <a:spcAft>
                          <a:spcPts val="0"/>
                        </a:spcAft>
                      </a:pPr>
                      <a:r>
                        <a:rPr lang="en-US" sz="1800">
                          <a:solidFill>
                            <a:srgbClr val="000000"/>
                          </a:solidFill>
                          <a:effectLst/>
                          <a:latin typeface="Times New Roman"/>
                          <a:ea typeface="宋体"/>
                          <a:cs typeface="Times New Roman"/>
                        </a:rPr>
                        <a:t>-1.4</a:t>
                      </a:r>
                      <a:endParaRPr lang="zh-CN" sz="1800">
                        <a:effectLst/>
                        <a:latin typeface="Times New Roman"/>
                        <a:ea typeface="宋体"/>
                        <a:cs typeface="Times New Roman"/>
                      </a:endParaRPr>
                    </a:p>
                  </a:txBody>
                  <a:tcPr marL="68580" marR="68580" marT="0" marB="0" anchor="ctr">
                    <a:lnL>
                      <a:noFill/>
                    </a:lnL>
                    <a:lnR>
                      <a:noFill/>
                    </a:lnR>
                    <a:lnT>
                      <a:noFill/>
                    </a:lnT>
                    <a:lnB>
                      <a:noFill/>
                    </a:lnB>
                    <a:solidFill>
                      <a:srgbClr val="C0C0C0"/>
                    </a:solidFill>
                  </a:tcPr>
                </a:tc>
                <a:tc>
                  <a:txBody>
                    <a:bodyPr/>
                    <a:lstStyle/>
                    <a:p>
                      <a:pPr algn="ctr">
                        <a:spcAft>
                          <a:spcPts val="0"/>
                        </a:spcAft>
                      </a:pPr>
                      <a:r>
                        <a:rPr lang="en-US" sz="1800">
                          <a:solidFill>
                            <a:srgbClr val="000000"/>
                          </a:solidFill>
                          <a:effectLst/>
                          <a:latin typeface="Times New Roman"/>
                          <a:ea typeface="宋体"/>
                          <a:cs typeface="Times New Roman"/>
                        </a:rPr>
                        <a:t>2.44</a:t>
                      </a:r>
                      <a:endParaRPr lang="zh-CN" sz="1800">
                        <a:effectLst/>
                        <a:latin typeface="Times New Roman"/>
                        <a:ea typeface="宋体"/>
                        <a:cs typeface="Times New Roman"/>
                      </a:endParaRPr>
                    </a:p>
                  </a:txBody>
                  <a:tcPr marL="68580" marR="68580" marT="0" marB="0" anchor="ctr">
                    <a:lnL>
                      <a:noFill/>
                    </a:lnL>
                    <a:lnR>
                      <a:noFill/>
                    </a:lnR>
                    <a:lnT>
                      <a:noFill/>
                    </a:lnT>
                    <a:lnB>
                      <a:noFill/>
                    </a:lnB>
                    <a:solidFill>
                      <a:srgbClr val="C0C0C0"/>
                    </a:solidFill>
                  </a:tcPr>
                </a:tc>
                <a:tc>
                  <a:txBody>
                    <a:bodyPr/>
                    <a:lstStyle/>
                    <a:p>
                      <a:pPr algn="ctr">
                        <a:spcAft>
                          <a:spcPts val="0"/>
                        </a:spcAft>
                      </a:pPr>
                      <a:r>
                        <a:rPr lang="en-US" sz="1800">
                          <a:solidFill>
                            <a:srgbClr val="000000"/>
                          </a:solidFill>
                          <a:effectLst/>
                          <a:latin typeface="Times New Roman"/>
                          <a:ea typeface="宋体"/>
                          <a:cs typeface="Times New Roman"/>
                        </a:rPr>
                        <a:t>34.9</a:t>
                      </a:r>
                      <a:endParaRPr lang="zh-CN" sz="1800">
                        <a:effectLst/>
                        <a:latin typeface="Times New Roman"/>
                        <a:ea typeface="宋体"/>
                        <a:cs typeface="Times New Roman"/>
                      </a:endParaRPr>
                    </a:p>
                  </a:txBody>
                  <a:tcPr marL="68580" marR="68580" marT="0" marB="0" anchor="ctr">
                    <a:lnL>
                      <a:noFill/>
                    </a:lnL>
                    <a:lnR>
                      <a:noFill/>
                    </a:lnR>
                    <a:lnT>
                      <a:noFill/>
                    </a:lnT>
                    <a:lnB>
                      <a:noFill/>
                    </a:lnB>
                    <a:solidFill>
                      <a:srgbClr val="C0C0C0"/>
                    </a:solidFill>
                  </a:tcPr>
                </a:tc>
                <a:tc>
                  <a:txBody>
                    <a:bodyPr/>
                    <a:lstStyle/>
                    <a:p>
                      <a:pPr algn="ctr">
                        <a:spcAft>
                          <a:spcPts val="0"/>
                        </a:spcAft>
                      </a:pPr>
                      <a:r>
                        <a:rPr lang="en-US" sz="1800">
                          <a:solidFill>
                            <a:srgbClr val="000000"/>
                          </a:solidFill>
                          <a:effectLst/>
                          <a:latin typeface="Times New Roman"/>
                          <a:ea typeface="宋体"/>
                          <a:cs typeface="Times New Roman"/>
                        </a:rPr>
                        <a:t>3.3</a:t>
                      </a:r>
                      <a:endParaRPr lang="zh-CN" sz="1800">
                        <a:effectLst/>
                        <a:latin typeface="Times New Roman"/>
                        <a:ea typeface="宋体"/>
                        <a:cs typeface="Times New Roman"/>
                      </a:endParaRPr>
                    </a:p>
                  </a:txBody>
                  <a:tcPr marL="68580" marR="68580" marT="0" marB="0" anchor="ctr">
                    <a:lnL>
                      <a:noFill/>
                    </a:lnL>
                    <a:lnR>
                      <a:noFill/>
                    </a:lnR>
                    <a:lnT>
                      <a:noFill/>
                    </a:lnT>
                    <a:lnB>
                      <a:noFill/>
                    </a:lnB>
                    <a:solidFill>
                      <a:srgbClr val="C0C0C0"/>
                    </a:solidFill>
                  </a:tcPr>
                </a:tc>
              </a:tr>
              <a:tr h="286608">
                <a:tc>
                  <a:txBody>
                    <a:bodyPr/>
                    <a:lstStyle/>
                    <a:p>
                      <a:pPr algn="ctr">
                        <a:spcAft>
                          <a:spcPts val="0"/>
                        </a:spcAft>
                      </a:pPr>
                      <a:r>
                        <a:rPr lang="en-US" sz="1800" b="1">
                          <a:solidFill>
                            <a:srgbClr val="000000"/>
                          </a:solidFill>
                          <a:effectLst/>
                          <a:latin typeface="Times New Roman"/>
                          <a:ea typeface="宋体"/>
                          <a:cs typeface="Times New Roman"/>
                        </a:rPr>
                        <a:t>2010</a:t>
                      </a:r>
                      <a:endParaRPr lang="zh-CN" sz="1800">
                        <a:effectLst/>
                        <a:latin typeface="Times New Roman"/>
                        <a:ea typeface="宋体"/>
                        <a:cs typeface="Times New Roman"/>
                      </a:endParaRPr>
                    </a:p>
                  </a:txBody>
                  <a:tcPr marL="68580" marR="68580" marT="0" marB="0" anchor="ctr">
                    <a:lnL>
                      <a:noFill/>
                    </a:lnL>
                    <a:lnR>
                      <a:noFill/>
                    </a:lnR>
                    <a:lnT>
                      <a:noFill/>
                    </a:lnT>
                    <a:lnB>
                      <a:noFill/>
                    </a:lnB>
                  </a:tcPr>
                </a:tc>
                <a:tc>
                  <a:txBody>
                    <a:bodyPr/>
                    <a:lstStyle/>
                    <a:p>
                      <a:pPr algn="ctr">
                        <a:spcAft>
                          <a:spcPts val="0"/>
                        </a:spcAft>
                      </a:pPr>
                      <a:r>
                        <a:rPr lang="en-US" sz="1800">
                          <a:solidFill>
                            <a:srgbClr val="000000"/>
                          </a:solidFill>
                          <a:effectLst/>
                          <a:latin typeface="Times New Roman"/>
                          <a:ea typeface="宋体"/>
                          <a:cs typeface="Times New Roman"/>
                        </a:rPr>
                        <a:t>-2.7</a:t>
                      </a:r>
                      <a:endParaRPr lang="zh-CN" sz="1800">
                        <a:effectLst/>
                        <a:latin typeface="Times New Roman"/>
                        <a:ea typeface="宋体"/>
                        <a:cs typeface="Times New Roman"/>
                      </a:endParaRPr>
                    </a:p>
                  </a:txBody>
                  <a:tcPr marL="68580" marR="68580" marT="0" marB="0" anchor="ctr">
                    <a:lnL>
                      <a:noFill/>
                    </a:lnL>
                    <a:lnR>
                      <a:noFill/>
                    </a:lnR>
                    <a:lnT>
                      <a:noFill/>
                    </a:lnT>
                    <a:lnB>
                      <a:noFill/>
                    </a:lnB>
                  </a:tcPr>
                </a:tc>
                <a:tc>
                  <a:txBody>
                    <a:bodyPr/>
                    <a:lstStyle/>
                    <a:p>
                      <a:pPr algn="ctr">
                        <a:spcAft>
                          <a:spcPts val="0"/>
                        </a:spcAft>
                      </a:pPr>
                      <a:r>
                        <a:rPr lang="en-US" sz="1800">
                          <a:solidFill>
                            <a:srgbClr val="000000"/>
                          </a:solidFill>
                          <a:effectLst/>
                          <a:latin typeface="Times New Roman"/>
                          <a:ea typeface="宋体"/>
                          <a:cs typeface="Times New Roman"/>
                        </a:rPr>
                        <a:t>1.46</a:t>
                      </a:r>
                      <a:endParaRPr lang="zh-CN" sz="1800">
                        <a:effectLst/>
                        <a:latin typeface="Times New Roman"/>
                        <a:ea typeface="宋体"/>
                        <a:cs typeface="Times New Roman"/>
                      </a:endParaRPr>
                    </a:p>
                  </a:txBody>
                  <a:tcPr marL="68580" marR="68580" marT="0" marB="0" anchor="ctr">
                    <a:lnL>
                      <a:noFill/>
                    </a:lnL>
                    <a:lnR>
                      <a:noFill/>
                    </a:lnR>
                    <a:lnT>
                      <a:noFill/>
                    </a:lnT>
                    <a:lnB>
                      <a:noFill/>
                    </a:lnB>
                  </a:tcPr>
                </a:tc>
                <a:tc>
                  <a:txBody>
                    <a:bodyPr/>
                    <a:lstStyle/>
                    <a:p>
                      <a:pPr algn="ctr">
                        <a:spcAft>
                          <a:spcPts val="0"/>
                        </a:spcAft>
                      </a:pPr>
                      <a:r>
                        <a:rPr lang="en-US" sz="1800">
                          <a:solidFill>
                            <a:srgbClr val="000000"/>
                          </a:solidFill>
                          <a:effectLst/>
                          <a:latin typeface="Times New Roman"/>
                          <a:ea typeface="宋体"/>
                          <a:cs typeface="Times New Roman"/>
                        </a:rPr>
                        <a:t>12.3</a:t>
                      </a:r>
                      <a:endParaRPr lang="zh-CN" sz="1800">
                        <a:effectLst/>
                        <a:latin typeface="Times New Roman"/>
                        <a:ea typeface="宋体"/>
                        <a:cs typeface="Times New Roman"/>
                      </a:endParaRPr>
                    </a:p>
                  </a:txBody>
                  <a:tcPr marL="68580" marR="68580" marT="0" marB="0" anchor="ctr">
                    <a:lnL>
                      <a:noFill/>
                    </a:lnL>
                    <a:lnR>
                      <a:noFill/>
                    </a:lnR>
                    <a:lnT>
                      <a:noFill/>
                    </a:lnT>
                    <a:lnB>
                      <a:noFill/>
                    </a:lnB>
                  </a:tcPr>
                </a:tc>
                <a:tc>
                  <a:txBody>
                    <a:bodyPr/>
                    <a:lstStyle/>
                    <a:p>
                      <a:pPr algn="ctr">
                        <a:spcAft>
                          <a:spcPts val="0"/>
                        </a:spcAft>
                      </a:pPr>
                      <a:r>
                        <a:rPr lang="en-US" sz="1800">
                          <a:solidFill>
                            <a:srgbClr val="000000"/>
                          </a:solidFill>
                          <a:effectLst/>
                          <a:latin typeface="Times New Roman"/>
                          <a:ea typeface="宋体"/>
                          <a:cs typeface="Times New Roman"/>
                        </a:rPr>
                        <a:t>2.32</a:t>
                      </a:r>
                      <a:endParaRPr lang="zh-CN" sz="1800">
                        <a:effectLst/>
                        <a:latin typeface="Times New Roman"/>
                        <a:ea typeface="宋体"/>
                        <a:cs typeface="Times New Roman"/>
                      </a:endParaRPr>
                    </a:p>
                  </a:txBody>
                  <a:tcPr marL="68580" marR="68580" marT="0" marB="0" anchor="ctr">
                    <a:lnL>
                      <a:noFill/>
                    </a:lnL>
                    <a:lnR>
                      <a:noFill/>
                    </a:lnR>
                    <a:lnT>
                      <a:noFill/>
                    </a:lnT>
                    <a:lnB>
                      <a:noFill/>
                    </a:lnB>
                  </a:tcPr>
                </a:tc>
              </a:tr>
              <a:tr h="286608">
                <a:tc>
                  <a:txBody>
                    <a:bodyPr/>
                    <a:lstStyle/>
                    <a:p>
                      <a:pPr algn="ctr">
                        <a:spcAft>
                          <a:spcPts val="0"/>
                        </a:spcAft>
                      </a:pPr>
                      <a:r>
                        <a:rPr lang="zh-CN" sz="1800" b="1">
                          <a:solidFill>
                            <a:srgbClr val="000000"/>
                          </a:solidFill>
                          <a:effectLst/>
                          <a:latin typeface="Times New Roman"/>
                          <a:ea typeface="宋体"/>
                          <a:cs typeface="Times New Roman"/>
                        </a:rPr>
                        <a:t>均值</a:t>
                      </a:r>
                      <a:endParaRPr lang="zh-CN" sz="1800">
                        <a:effectLst/>
                        <a:latin typeface="Times New Roman"/>
                        <a:ea typeface="宋体"/>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C0C0C0"/>
                    </a:solidFill>
                  </a:tcPr>
                </a:tc>
                <a:tc>
                  <a:txBody>
                    <a:bodyPr/>
                    <a:lstStyle/>
                    <a:p>
                      <a:pPr algn="ctr">
                        <a:spcAft>
                          <a:spcPts val="0"/>
                        </a:spcAft>
                      </a:pPr>
                      <a:r>
                        <a:rPr lang="en-US" sz="1800" dirty="0">
                          <a:solidFill>
                            <a:srgbClr val="C00000"/>
                          </a:solidFill>
                          <a:effectLst/>
                          <a:latin typeface="Times New Roman"/>
                          <a:ea typeface="宋体"/>
                          <a:cs typeface="Times New Roman"/>
                        </a:rPr>
                        <a:t>2.46</a:t>
                      </a:r>
                      <a:endParaRPr lang="zh-CN" sz="1800" dirty="0">
                        <a:solidFill>
                          <a:srgbClr val="C00000"/>
                        </a:solidFill>
                        <a:effectLst/>
                        <a:latin typeface="Times New Roman"/>
                        <a:ea typeface="宋体"/>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C0C0C0"/>
                    </a:solidFill>
                  </a:tcPr>
                </a:tc>
                <a:tc>
                  <a:txBody>
                    <a:bodyPr/>
                    <a:lstStyle/>
                    <a:p>
                      <a:pPr algn="ctr">
                        <a:spcAft>
                          <a:spcPts val="0"/>
                        </a:spcAft>
                      </a:pPr>
                      <a:r>
                        <a:rPr lang="en-US" sz="1800" dirty="0">
                          <a:solidFill>
                            <a:srgbClr val="C00000"/>
                          </a:solidFill>
                          <a:effectLst/>
                          <a:latin typeface="Times New Roman"/>
                          <a:ea typeface="宋体"/>
                          <a:cs typeface="Times New Roman"/>
                        </a:rPr>
                        <a:t>3.53</a:t>
                      </a:r>
                      <a:endParaRPr lang="zh-CN" sz="1800" dirty="0">
                        <a:solidFill>
                          <a:srgbClr val="C00000"/>
                        </a:solidFill>
                        <a:effectLst/>
                        <a:latin typeface="Times New Roman"/>
                        <a:ea typeface="宋体"/>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C0C0C0"/>
                    </a:solidFill>
                  </a:tcPr>
                </a:tc>
                <a:tc>
                  <a:txBody>
                    <a:bodyPr/>
                    <a:lstStyle/>
                    <a:p>
                      <a:pPr algn="ctr">
                        <a:spcAft>
                          <a:spcPts val="0"/>
                        </a:spcAft>
                      </a:pPr>
                      <a:r>
                        <a:rPr lang="en-US" sz="1800" dirty="0">
                          <a:solidFill>
                            <a:srgbClr val="C00000"/>
                          </a:solidFill>
                          <a:effectLst/>
                          <a:latin typeface="Times New Roman"/>
                          <a:ea typeface="宋体"/>
                          <a:cs typeface="Times New Roman"/>
                        </a:rPr>
                        <a:t>4.39</a:t>
                      </a:r>
                      <a:endParaRPr lang="zh-CN" sz="1800" dirty="0">
                        <a:solidFill>
                          <a:srgbClr val="C00000"/>
                        </a:solidFill>
                        <a:effectLst/>
                        <a:latin typeface="Times New Roman"/>
                        <a:ea typeface="宋体"/>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C0C0C0"/>
                    </a:solidFill>
                  </a:tcPr>
                </a:tc>
                <a:tc>
                  <a:txBody>
                    <a:bodyPr/>
                    <a:lstStyle/>
                    <a:p>
                      <a:pPr algn="ctr">
                        <a:spcAft>
                          <a:spcPts val="0"/>
                        </a:spcAft>
                      </a:pPr>
                      <a:r>
                        <a:rPr lang="en-US" sz="1800" dirty="0">
                          <a:solidFill>
                            <a:srgbClr val="C00000"/>
                          </a:solidFill>
                          <a:effectLst/>
                          <a:latin typeface="Times New Roman"/>
                          <a:ea typeface="宋体"/>
                          <a:cs typeface="Times New Roman"/>
                        </a:rPr>
                        <a:t>3.94</a:t>
                      </a:r>
                      <a:endParaRPr lang="zh-CN" sz="1800" dirty="0">
                        <a:solidFill>
                          <a:srgbClr val="C00000"/>
                        </a:solidFill>
                        <a:effectLst/>
                        <a:latin typeface="Times New Roman"/>
                        <a:ea typeface="宋体"/>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C0C0C0"/>
                    </a:solid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4294967295"/>
          </p:nvPr>
        </p:nvSpPr>
        <p:spPr/>
        <p:txBody>
          <a:bodyPr/>
          <a:lstStyle/>
          <a:p>
            <a:pPr>
              <a:defRPr/>
            </a:pPr>
            <a:r>
              <a:rPr lang="en-US" altLang="ko-KR" dirty="0" smtClean="0"/>
              <a:t>17</a:t>
            </a:r>
            <a:endParaRPr lang="en-US" altLang="ko-KR" dirty="0"/>
          </a:p>
        </p:txBody>
      </p:sp>
      <p:sp>
        <p:nvSpPr>
          <p:cNvPr id="31746" name="Rectangle 5"/>
          <p:cNvSpPr>
            <a:spLocks noGrp="1" noChangeArrowheads="1"/>
          </p:cNvSpPr>
          <p:nvPr>
            <p:ph type="title"/>
          </p:nvPr>
        </p:nvSpPr>
        <p:spPr bwMode="auto">
          <a:xfrm>
            <a:off x="266700" y="215900"/>
            <a:ext cx="8356600" cy="660400"/>
          </a:xfrm>
          <a:noFill/>
          <a:ln>
            <a:miter lim="800000"/>
            <a:headEnd/>
            <a:tailEnd/>
          </a:ln>
        </p:spPr>
        <p:txBody>
          <a:bodyPr vert="horz" wrap="square" lIns="91440" tIns="45720" rIns="91440" bIns="45720" numCol="1" anchor="b" anchorCtr="0" compatLnSpc="1">
            <a:prstTxWarp prst="textNoShape">
              <a:avLst/>
            </a:prstTxWarp>
          </a:bodyPr>
          <a:lstStyle/>
          <a:p>
            <a:r>
              <a:rPr lang="en-US" altLang="zh-CN" smtClean="0">
                <a:solidFill>
                  <a:schemeClr val="hlink"/>
                </a:solidFill>
                <a:latin typeface="宋体" charset="-122"/>
                <a:ea typeface="宋体" charset="-122"/>
              </a:rPr>
              <a:t>Ⅲ</a:t>
            </a:r>
            <a:r>
              <a:rPr lang="en-US" altLang="zh-CN" smtClean="0">
                <a:solidFill>
                  <a:schemeClr val="hlink"/>
                </a:solidFill>
                <a:latin typeface="黑体" pitchFamily="2" charset="-122"/>
                <a:ea typeface="黑体" pitchFamily="2" charset="-122"/>
              </a:rPr>
              <a:t>.</a:t>
            </a:r>
            <a:r>
              <a:rPr lang="zh-CN" altLang="en-US" smtClean="0">
                <a:solidFill>
                  <a:schemeClr val="hlink"/>
                </a:solidFill>
                <a:latin typeface="黑体" pitchFamily="2" charset="-122"/>
                <a:ea typeface="黑体" pitchFamily="2" charset="-122"/>
              </a:rPr>
              <a:t>收益评价</a:t>
            </a:r>
            <a:endParaRPr lang="en-US" altLang="ko-KR" smtClean="0">
              <a:solidFill>
                <a:schemeClr val="hlink"/>
              </a:solidFill>
              <a:latin typeface="黑体" pitchFamily="2" charset="-122"/>
              <a:ea typeface="黑体" pitchFamily="2" charset="-122"/>
            </a:endParaRPr>
          </a:p>
        </p:txBody>
      </p:sp>
      <p:sp>
        <p:nvSpPr>
          <p:cNvPr id="3" name="内容占位符 2"/>
          <p:cNvSpPr>
            <a:spLocks noGrp="1"/>
          </p:cNvSpPr>
          <p:nvPr>
            <p:ph idx="1"/>
          </p:nvPr>
        </p:nvSpPr>
        <p:spPr>
          <a:xfrm>
            <a:off x="193675" y="1116013"/>
            <a:ext cx="8229600" cy="4525962"/>
          </a:xfrm>
        </p:spPr>
        <p:txBody>
          <a:bodyPr/>
          <a:lstStyle/>
          <a:p>
            <a:pPr>
              <a:buSzPct val="70000"/>
              <a:buFont typeface="Wingdings" pitchFamily="2" charset="2"/>
              <a:buChar char="n"/>
              <a:defRPr/>
            </a:pPr>
            <a:r>
              <a:rPr lang="zh-CN" altLang="en-US" sz="2600" dirty="0" smtClean="0">
                <a:solidFill>
                  <a:schemeClr val="tx1">
                    <a:lumMod val="50000"/>
                  </a:schemeClr>
                </a:solidFill>
                <a:latin typeface="宋体" pitchFamily="2" charset="-122"/>
                <a:ea typeface="宋体" pitchFamily="2" charset="-122"/>
              </a:rPr>
              <a:t>名义账户运行机制</a:t>
            </a:r>
            <a:endParaRPr lang="en-US" altLang="zh-CN" sz="2600" dirty="0" smtClean="0">
              <a:solidFill>
                <a:schemeClr val="tx1">
                  <a:lumMod val="50000"/>
                </a:schemeClr>
              </a:solidFill>
              <a:latin typeface="宋体" pitchFamily="2" charset="-122"/>
              <a:ea typeface="宋体" pitchFamily="2" charset="-122"/>
            </a:endParaRPr>
          </a:p>
          <a:p>
            <a:pPr>
              <a:buSzPct val="70000"/>
              <a:buFont typeface="Wingdings" pitchFamily="2" charset="2"/>
              <a:buChar char="n"/>
              <a:defRPr/>
            </a:pPr>
            <a:r>
              <a:rPr lang="zh-CN" altLang="en-US" sz="2400" b="0" dirty="0" smtClean="0">
                <a:solidFill>
                  <a:schemeClr val="tx1">
                    <a:lumMod val="50000"/>
                  </a:schemeClr>
                </a:solidFill>
                <a:latin typeface="宋体" pitchFamily="2" charset="-122"/>
                <a:ea typeface="宋体" pitchFamily="2" charset="-122"/>
              </a:rPr>
              <a:t>瑞典改革后的新制度由名义账户（</a:t>
            </a:r>
            <a:r>
              <a:rPr lang="en-US" altLang="zh-CN" sz="2400" b="0" dirty="0" err="1" smtClean="0">
                <a:solidFill>
                  <a:schemeClr val="tx1">
                    <a:lumMod val="50000"/>
                  </a:schemeClr>
                </a:solidFill>
                <a:latin typeface="宋体" pitchFamily="2" charset="-122"/>
                <a:ea typeface="宋体" pitchFamily="2" charset="-122"/>
              </a:rPr>
              <a:t>inkomstpension</a:t>
            </a:r>
            <a:r>
              <a:rPr lang="zh-CN" altLang="en-US" sz="2400" b="0" dirty="0" smtClean="0">
                <a:solidFill>
                  <a:schemeClr val="tx1">
                    <a:lumMod val="50000"/>
                  </a:schemeClr>
                </a:solidFill>
                <a:latin typeface="宋体" pitchFamily="2" charset="-122"/>
                <a:ea typeface="宋体" pitchFamily="2" charset="-122"/>
              </a:rPr>
              <a:t>）和积累账户（</a:t>
            </a:r>
            <a:r>
              <a:rPr lang="en-US" altLang="zh-CN" sz="2400" b="0" dirty="0" smtClean="0">
                <a:solidFill>
                  <a:schemeClr val="tx1">
                    <a:lumMod val="50000"/>
                  </a:schemeClr>
                </a:solidFill>
                <a:latin typeface="宋体" pitchFamily="2" charset="-122"/>
                <a:ea typeface="宋体" pitchFamily="2" charset="-122"/>
              </a:rPr>
              <a:t>premium pension</a:t>
            </a:r>
            <a:r>
              <a:rPr lang="zh-CN" altLang="en-US" sz="2400" b="0" dirty="0" smtClean="0">
                <a:solidFill>
                  <a:schemeClr val="tx1">
                    <a:lumMod val="50000"/>
                  </a:schemeClr>
                </a:solidFill>
                <a:latin typeface="宋体" pitchFamily="2" charset="-122"/>
                <a:ea typeface="宋体" pitchFamily="2" charset="-122"/>
              </a:rPr>
              <a:t>）两部分组成。前者是</a:t>
            </a:r>
            <a:r>
              <a:rPr lang="en-US" altLang="zh-CN" sz="2400" b="0" dirty="0" smtClean="0">
                <a:solidFill>
                  <a:schemeClr val="tx1">
                    <a:lumMod val="50000"/>
                  </a:schemeClr>
                </a:solidFill>
                <a:latin typeface="宋体" pitchFamily="2" charset="-122"/>
                <a:ea typeface="宋体" pitchFamily="2" charset="-122"/>
              </a:rPr>
              <a:t>DC</a:t>
            </a:r>
            <a:r>
              <a:rPr lang="zh-CN" altLang="en-US" sz="2400" b="0" dirty="0" smtClean="0">
                <a:solidFill>
                  <a:schemeClr val="tx1">
                    <a:lumMod val="50000"/>
                  </a:schemeClr>
                </a:solidFill>
                <a:latin typeface="宋体" pitchFamily="2" charset="-122"/>
                <a:ea typeface="宋体" pitchFamily="2" charset="-122"/>
              </a:rPr>
              <a:t>型</a:t>
            </a:r>
            <a:r>
              <a:rPr lang="en-US" altLang="zh-CN" sz="2400" b="0" dirty="0" smtClean="0">
                <a:solidFill>
                  <a:schemeClr val="tx1">
                    <a:lumMod val="50000"/>
                  </a:schemeClr>
                </a:solidFill>
                <a:latin typeface="宋体" pitchFamily="2" charset="-122"/>
                <a:ea typeface="宋体" pitchFamily="2" charset="-122"/>
              </a:rPr>
              <a:t>PAYG</a:t>
            </a:r>
            <a:r>
              <a:rPr lang="zh-CN" altLang="en-US" sz="2400" b="0" dirty="0" smtClean="0">
                <a:solidFill>
                  <a:schemeClr val="tx1">
                    <a:lumMod val="50000"/>
                  </a:schemeClr>
                </a:solidFill>
                <a:latin typeface="宋体" pitchFamily="2" charset="-122"/>
                <a:ea typeface="宋体" pitchFamily="2" charset="-122"/>
              </a:rPr>
              <a:t>制，工作一代的缴费用于当期的养老金支付，账户无实际资产；后者是</a:t>
            </a:r>
            <a:r>
              <a:rPr lang="en-US" altLang="zh-CN" sz="2400" b="0" dirty="0" smtClean="0">
                <a:solidFill>
                  <a:schemeClr val="tx1">
                    <a:lumMod val="50000"/>
                  </a:schemeClr>
                </a:solidFill>
                <a:latin typeface="宋体" pitchFamily="2" charset="-122"/>
                <a:ea typeface="宋体" pitchFamily="2" charset="-122"/>
              </a:rPr>
              <a:t>FDC</a:t>
            </a:r>
            <a:r>
              <a:rPr lang="zh-CN" altLang="en-US" sz="2400" b="0" dirty="0" smtClean="0">
                <a:solidFill>
                  <a:schemeClr val="tx1">
                    <a:lumMod val="50000"/>
                  </a:schemeClr>
                </a:solidFill>
                <a:latin typeface="宋体" pitchFamily="2" charset="-122"/>
                <a:ea typeface="宋体" pitchFamily="2" charset="-122"/>
              </a:rPr>
              <a:t>制，由个人缴费进行投资运营以实现保值增值。</a:t>
            </a:r>
            <a:endParaRPr lang="en-US" altLang="zh-CN" sz="2400" b="0" dirty="0" smtClean="0">
              <a:solidFill>
                <a:schemeClr val="tx1">
                  <a:lumMod val="50000"/>
                </a:schemeClr>
              </a:solidFill>
              <a:latin typeface="宋体" pitchFamily="2" charset="-122"/>
              <a:ea typeface="宋体" pitchFamily="2" charset="-122"/>
            </a:endParaRPr>
          </a:p>
          <a:p>
            <a:pPr>
              <a:buSzPct val="70000"/>
              <a:buFont typeface="Wingdings" pitchFamily="2" charset="2"/>
              <a:buChar char="n"/>
              <a:defRPr/>
            </a:pPr>
            <a:r>
              <a:rPr lang="zh-CN" altLang="en-US" sz="2400" b="0" dirty="0" smtClean="0">
                <a:solidFill>
                  <a:schemeClr val="tx1">
                    <a:lumMod val="50000"/>
                  </a:schemeClr>
                </a:solidFill>
                <a:latin typeface="宋体" pitchFamily="2" charset="-122"/>
                <a:ea typeface="宋体" pitchFamily="2" charset="-122"/>
              </a:rPr>
              <a:t>名义账户的名义利息率以盯住社会平均工资增长率为目标，但当长期内制度的资产与负债不平衡时，“自动平衡机制”将启动，降低或提高名义账户计息率，以实现制度长期内的资产负债平衡。</a:t>
            </a:r>
            <a:endParaRPr lang="en-US" altLang="zh-CN" sz="2400" b="0" dirty="0" smtClean="0">
              <a:solidFill>
                <a:schemeClr val="tx1">
                  <a:lumMod val="50000"/>
                </a:schemeClr>
              </a:solidFill>
              <a:latin typeface="宋体" pitchFamily="2" charset="-122"/>
              <a:ea typeface="宋体" pitchFamily="2" charset="-122"/>
            </a:endParaRPr>
          </a:p>
          <a:p>
            <a:pPr>
              <a:buSzPct val="70000"/>
              <a:buFont typeface="Wingdings" pitchFamily="2" charset="2"/>
              <a:buChar char="n"/>
              <a:defRPr/>
            </a:pPr>
            <a:r>
              <a:rPr lang="zh-CN" altLang="en-US" sz="2400" b="0" dirty="0" smtClean="0">
                <a:solidFill>
                  <a:schemeClr val="tx1">
                    <a:lumMod val="50000"/>
                  </a:schemeClr>
                </a:solidFill>
                <a:latin typeface="宋体" pitchFamily="2" charset="-122"/>
                <a:ea typeface="宋体" pitchFamily="2" charset="-122"/>
              </a:rPr>
              <a:t>制度设计了平衡率</a:t>
            </a:r>
            <a:r>
              <a:rPr lang="en-US" altLang="zh-CN" sz="2400" b="0" dirty="0" smtClean="0">
                <a:solidFill>
                  <a:schemeClr val="tx1">
                    <a:lumMod val="50000"/>
                  </a:schemeClr>
                </a:solidFill>
                <a:latin typeface="宋体" pitchFamily="2" charset="-122"/>
                <a:ea typeface="宋体" pitchFamily="2" charset="-122"/>
              </a:rPr>
              <a:t>(</a:t>
            </a:r>
            <a:r>
              <a:rPr lang="zh-CN" altLang="en-US" sz="2400" b="0" dirty="0" smtClean="0">
                <a:solidFill>
                  <a:srgbClr val="C00000"/>
                </a:solidFill>
                <a:latin typeface="楷体" pitchFamily="49" charset="-122"/>
                <a:ea typeface="楷体" pitchFamily="49" charset="-122"/>
              </a:rPr>
              <a:t>平衡率</a:t>
            </a:r>
            <a:r>
              <a:rPr lang="en-US" altLang="zh-CN" sz="2400" b="0" dirty="0" smtClean="0">
                <a:solidFill>
                  <a:srgbClr val="C00000"/>
                </a:solidFill>
                <a:latin typeface="楷体" pitchFamily="49" charset="-122"/>
                <a:ea typeface="楷体" pitchFamily="49" charset="-122"/>
              </a:rPr>
              <a:t>=(</a:t>
            </a:r>
            <a:r>
              <a:rPr lang="zh-CN" altLang="en-US" sz="2400" b="0" dirty="0" smtClean="0">
                <a:solidFill>
                  <a:srgbClr val="C00000"/>
                </a:solidFill>
                <a:latin typeface="楷体" pitchFamily="49" charset="-122"/>
                <a:ea typeface="楷体" pitchFamily="49" charset="-122"/>
              </a:rPr>
              <a:t>缴费资产价值</a:t>
            </a:r>
            <a:r>
              <a:rPr lang="en-US" altLang="zh-CN" sz="2400" b="0" dirty="0" smtClean="0">
                <a:solidFill>
                  <a:srgbClr val="C00000"/>
                </a:solidFill>
                <a:latin typeface="楷体" pitchFamily="49" charset="-122"/>
                <a:ea typeface="楷体" pitchFamily="49" charset="-122"/>
              </a:rPr>
              <a:t>+</a:t>
            </a:r>
            <a:r>
              <a:rPr lang="zh-CN" altLang="en-US" sz="2400" b="0" dirty="0" smtClean="0">
                <a:solidFill>
                  <a:srgbClr val="C00000"/>
                </a:solidFill>
                <a:latin typeface="楷体" pitchFamily="49" charset="-122"/>
                <a:ea typeface="楷体" pitchFamily="49" charset="-122"/>
              </a:rPr>
              <a:t>缓冲基金</a:t>
            </a:r>
            <a:r>
              <a:rPr lang="en-US" altLang="zh-CN" sz="2400" b="0" dirty="0" smtClean="0">
                <a:solidFill>
                  <a:srgbClr val="C00000"/>
                </a:solidFill>
                <a:latin typeface="楷体" pitchFamily="49" charset="-122"/>
                <a:ea typeface="楷体" pitchFamily="49" charset="-122"/>
              </a:rPr>
              <a:t>)/</a:t>
            </a:r>
            <a:r>
              <a:rPr lang="zh-CN" altLang="en-US" sz="2400" b="0" dirty="0" smtClean="0">
                <a:solidFill>
                  <a:srgbClr val="C00000"/>
                </a:solidFill>
                <a:latin typeface="楷体" pitchFamily="49" charset="-122"/>
                <a:ea typeface="楷体" pitchFamily="49" charset="-122"/>
              </a:rPr>
              <a:t>养老金负债</a:t>
            </a:r>
            <a:r>
              <a:rPr lang="en-US" altLang="zh-CN" sz="2400" b="0" dirty="0" smtClean="0">
                <a:solidFill>
                  <a:schemeClr val="tx1">
                    <a:lumMod val="50000"/>
                  </a:schemeClr>
                </a:solidFill>
                <a:latin typeface="宋体" pitchFamily="2" charset="-122"/>
                <a:ea typeface="宋体" pitchFamily="2" charset="-122"/>
              </a:rPr>
              <a:t>)</a:t>
            </a:r>
            <a:r>
              <a:rPr lang="zh-CN" altLang="en-US" sz="2400" b="0" dirty="0" smtClean="0">
                <a:solidFill>
                  <a:schemeClr val="tx1">
                    <a:lumMod val="50000"/>
                  </a:schemeClr>
                </a:solidFill>
                <a:latin typeface="宋体" pitchFamily="2" charset="-122"/>
                <a:ea typeface="宋体" pitchFamily="2" charset="-122"/>
              </a:rPr>
              <a:t>来表示平衡状态，当平衡率小于</a:t>
            </a:r>
            <a:r>
              <a:rPr lang="en-US" altLang="zh-CN" sz="2400" b="0" dirty="0" smtClean="0">
                <a:solidFill>
                  <a:schemeClr val="tx1">
                    <a:lumMod val="50000"/>
                  </a:schemeClr>
                </a:solidFill>
                <a:latin typeface="宋体" pitchFamily="2" charset="-122"/>
                <a:ea typeface="宋体" pitchFamily="2" charset="-122"/>
              </a:rPr>
              <a:t>1</a:t>
            </a:r>
            <a:r>
              <a:rPr lang="zh-CN" altLang="en-US" sz="2400" b="0" dirty="0" smtClean="0">
                <a:solidFill>
                  <a:schemeClr val="tx1">
                    <a:lumMod val="50000"/>
                  </a:schemeClr>
                </a:solidFill>
                <a:latin typeface="宋体" pitchFamily="2" charset="-122"/>
                <a:ea typeface="宋体" pitchFamily="2" charset="-122"/>
              </a:rPr>
              <a:t>时，表示长期内负债大于资产，自动平衡机制将启动，名义账户计息率将相应降低，直到平衡率恢复到</a:t>
            </a:r>
            <a:r>
              <a:rPr lang="en-US" altLang="zh-CN" sz="2400" b="0" dirty="0" smtClean="0">
                <a:solidFill>
                  <a:schemeClr val="tx1">
                    <a:lumMod val="50000"/>
                  </a:schemeClr>
                </a:solidFill>
                <a:latin typeface="宋体" pitchFamily="2" charset="-122"/>
                <a:ea typeface="宋体" pitchFamily="2" charset="-122"/>
              </a:rPr>
              <a:t>1</a:t>
            </a:r>
            <a:r>
              <a:rPr lang="zh-CN" altLang="en-US" sz="2400" b="0" dirty="0" smtClean="0">
                <a:solidFill>
                  <a:schemeClr val="tx1">
                    <a:lumMod val="50000"/>
                  </a:schemeClr>
                </a:solidFill>
                <a:latin typeface="宋体" pitchFamily="2" charset="-122"/>
                <a:ea typeface="宋体" pitchFamily="2" charset="-122"/>
              </a:rPr>
              <a:t>。</a:t>
            </a:r>
            <a:endParaRPr lang="en-US" altLang="zh-CN" sz="2400" b="0" dirty="0" smtClean="0">
              <a:solidFill>
                <a:schemeClr val="tx1">
                  <a:lumMod val="50000"/>
                </a:schemeClr>
              </a:solidFill>
              <a:latin typeface="宋体" pitchFamily="2" charset="-122"/>
              <a:ea typeface="宋体" pitchFamily="2" charset="-122"/>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4294967295"/>
          </p:nvPr>
        </p:nvSpPr>
        <p:spPr/>
        <p:txBody>
          <a:bodyPr/>
          <a:lstStyle/>
          <a:p>
            <a:pPr>
              <a:defRPr/>
            </a:pPr>
            <a:r>
              <a:rPr lang="en-US" altLang="ko-KR" dirty="0" smtClean="0"/>
              <a:t>18</a:t>
            </a:r>
            <a:endParaRPr lang="en-US" altLang="ko-KR" dirty="0"/>
          </a:p>
        </p:txBody>
      </p:sp>
      <p:sp>
        <p:nvSpPr>
          <p:cNvPr id="32770" name="Rectangle 5"/>
          <p:cNvSpPr>
            <a:spLocks noGrp="1" noChangeArrowheads="1"/>
          </p:cNvSpPr>
          <p:nvPr>
            <p:ph type="title"/>
          </p:nvPr>
        </p:nvSpPr>
        <p:spPr bwMode="auto">
          <a:xfrm>
            <a:off x="266700" y="215900"/>
            <a:ext cx="8356600" cy="660400"/>
          </a:xfrm>
          <a:noFill/>
          <a:ln>
            <a:miter lim="800000"/>
            <a:headEnd/>
            <a:tailEnd/>
          </a:ln>
        </p:spPr>
        <p:txBody>
          <a:bodyPr vert="horz" wrap="square" lIns="91440" tIns="45720" rIns="91440" bIns="45720" numCol="1" anchor="b" anchorCtr="0" compatLnSpc="1">
            <a:prstTxWarp prst="textNoShape">
              <a:avLst/>
            </a:prstTxWarp>
          </a:bodyPr>
          <a:lstStyle/>
          <a:p>
            <a:r>
              <a:rPr lang="en-US" altLang="zh-CN" smtClean="0">
                <a:solidFill>
                  <a:schemeClr val="hlink"/>
                </a:solidFill>
                <a:latin typeface="宋体" charset="-122"/>
                <a:ea typeface="宋体" charset="-122"/>
              </a:rPr>
              <a:t>Ⅲ</a:t>
            </a:r>
            <a:r>
              <a:rPr lang="en-US" altLang="zh-CN" smtClean="0">
                <a:solidFill>
                  <a:schemeClr val="hlink"/>
                </a:solidFill>
                <a:latin typeface="黑体" pitchFamily="2" charset="-122"/>
                <a:ea typeface="黑体" pitchFamily="2" charset="-122"/>
              </a:rPr>
              <a:t>.</a:t>
            </a:r>
            <a:r>
              <a:rPr lang="zh-CN" altLang="en-US" smtClean="0">
                <a:solidFill>
                  <a:schemeClr val="hlink"/>
                </a:solidFill>
                <a:latin typeface="黑体" pitchFamily="2" charset="-122"/>
                <a:ea typeface="黑体" pitchFamily="2" charset="-122"/>
              </a:rPr>
              <a:t>收益评价</a:t>
            </a:r>
            <a:endParaRPr lang="en-US" altLang="ko-KR" smtClean="0">
              <a:solidFill>
                <a:schemeClr val="hlink"/>
              </a:solidFill>
              <a:latin typeface="黑体" pitchFamily="2" charset="-122"/>
              <a:ea typeface="黑体" pitchFamily="2" charset="-122"/>
            </a:endParaRPr>
          </a:p>
        </p:txBody>
      </p:sp>
      <p:sp>
        <p:nvSpPr>
          <p:cNvPr id="3" name="内容占位符 2"/>
          <p:cNvSpPr>
            <a:spLocks noGrp="1"/>
          </p:cNvSpPr>
          <p:nvPr>
            <p:ph idx="1"/>
          </p:nvPr>
        </p:nvSpPr>
        <p:spPr>
          <a:xfrm>
            <a:off x="193675" y="1655763"/>
            <a:ext cx="8229600" cy="4525962"/>
          </a:xfrm>
        </p:spPr>
        <p:txBody>
          <a:bodyPr/>
          <a:lstStyle/>
          <a:p>
            <a:pPr>
              <a:buSzPct val="70000"/>
              <a:buFont typeface="Wingdings" pitchFamily="2" charset="2"/>
              <a:buChar char="n"/>
              <a:defRPr/>
            </a:pPr>
            <a:r>
              <a:rPr lang="en-US" altLang="zh-CN" sz="2400" b="0" dirty="0" smtClean="0">
                <a:solidFill>
                  <a:schemeClr val="tx1">
                    <a:lumMod val="50000"/>
                  </a:schemeClr>
                </a:solidFill>
                <a:latin typeface="宋体" pitchFamily="2" charset="-122"/>
                <a:ea typeface="宋体" pitchFamily="2" charset="-122"/>
              </a:rPr>
              <a:t>2008-2009</a:t>
            </a:r>
            <a:r>
              <a:rPr lang="zh-CN" altLang="en-US" sz="2400" b="0" dirty="0" smtClean="0">
                <a:solidFill>
                  <a:schemeClr val="tx1">
                    <a:lumMod val="50000"/>
                  </a:schemeClr>
                </a:solidFill>
                <a:latin typeface="宋体" pitchFamily="2" charset="-122"/>
                <a:ea typeface="宋体" pitchFamily="2" charset="-122"/>
              </a:rPr>
              <a:t>年，受经济危机的影响，制度的平衡率均小于</a:t>
            </a:r>
            <a:r>
              <a:rPr lang="en-US" altLang="zh-CN" sz="2400" b="0" dirty="0" smtClean="0">
                <a:solidFill>
                  <a:schemeClr val="tx1">
                    <a:lumMod val="50000"/>
                  </a:schemeClr>
                </a:solidFill>
                <a:latin typeface="宋体" pitchFamily="2" charset="-122"/>
                <a:ea typeface="宋体" pitchFamily="2" charset="-122"/>
              </a:rPr>
              <a:t>1</a:t>
            </a:r>
            <a:r>
              <a:rPr lang="zh-CN" altLang="en-US" sz="2400" b="0" dirty="0" smtClean="0">
                <a:solidFill>
                  <a:schemeClr val="tx1">
                    <a:lumMod val="50000"/>
                  </a:schemeClr>
                </a:solidFill>
                <a:latin typeface="宋体" pitchFamily="2" charset="-122"/>
                <a:ea typeface="宋体" pitchFamily="2" charset="-122"/>
              </a:rPr>
              <a:t>，分别降至</a:t>
            </a:r>
            <a:r>
              <a:rPr lang="en-US" altLang="zh-CN" sz="2400" b="0" dirty="0" smtClean="0">
                <a:solidFill>
                  <a:schemeClr val="tx1">
                    <a:lumMod val="50000"/>
                  </a:schemeClr>
                </a:solidFill>
                <a:latin typeface="宋体" pitchFamily="2" charset="-122"/>
                <a:ea typeface="宋体" pitchFamily="2" charset="-122"/>
              </a:rPr>
              <a:t>0.9826</a:t>
            </a:r>
            <a:r>
              <a:rPr lang="zh-CN" altLang="en-US" sz="2400" b="0" dirty="0" smtClean="0">
                <a:solidFill>
                  <a:schemeClr val="tx1">
                    <a:lumMod val="50000"/>
                  </a:schemeClr>
                </a:solidFill>
                <a:latin typeface="宋体" pitchFamily="2" charset="-122"/>
                <a:ea typeface="宋体" pitchFamily="2" charset="-122"/>
              </a:rPr>
              <a:t>和</a:t>
            </a:r>
            <a:r>
              <a:rPr lang="en-US" altLang="zh-CN" sz="2400" b="0" dirty="0" smtClean="0">
                <a:solidFill>
                  <a:schemeClr val="tx1">
                    <a:lumMod val="50000"/>
                  </a:schemeClr>
                </a:solidFill>
                <a:latin typeface="宋体" pitchFamily="2" charset="-122"/>
                <a:ea typeface="宋体" pitchFamily="2" charset="-122"/>
              </a:rPr>
              <a:t>0.9549</a:t>
            </a:r>
            <a:r>
              <a:rPr lang="zh-CN" altLang="en-US" sz="2400" b="0" dirty="0" smtClean="0">
                <a:solidFill>
                  <a:schemeClr val="tx1">
                    <a:lumMod val="50000"/>
                  </a:schemeClr>
                </a:solidFill>
                <a:latin typeface="宋体" pitchFamily="2" charset="-122"/>
                <a:ea typeface="宋体" pitchFamily="2" charset="-122"/>
              </a:rPr>
              <a:t>，即负债大于资产将近</a:t>
            </a:r>
            <a:r>
              <a:rPr lang="en-US" altLang="zh-CN" sz="2400" b="0" dirty="0" smtClean="0">
                <a:solidFill>
                  <a:schemeClr val="tx1">
                    <a:lumMod val="50000"/>
                  </a:schemeClr>
                </a:solidFill>
                <a:latin typeface="宋体" pitchFamily="2" charset="-122"/>
                <a:ea typeface="宋体" pitchFamily="2" charset="-122"/>
              </a:rPr>
              <a:t>2%</a:t>
            </a:r>
            <a:r>
              <a:rPr lang="zh-CN" altLang="en-US" sz="2400" b="0" dirty="0" smtClean="0">
                <a:solidFill>
                  <a:schemeClr val="tx1">
                    <a:lumMod val="50000"/>
                  </a:schemeClr>
                </a:solidFill>
                <a:latin typeface="宋体" pitchFamily="2" charset="-122"/>
                <a:ea typeface="宋体" pitchFamily="2" charset="-122"/>
              </a:rPr>
              <a:t>和</a:t>
            </a:r>
            <a:r>
              <a:rPr lang="en-US" altLang="zh-CN" sz="2400" b="0" dirty="0" smtClean="0">
                <a:solidFill>
                  <a:schemeClr val="tx1">
                    <a:lumMod val="50000"/>
                  </a:schemeClr>
                </a:solidFill>
                <a:latin typeface="宋体" pitchFamily="2" charset="-122"/>
                <a:ea typeface="宋体" pitchFamily="2" charset="-122"/>
              </a:rPr>
              <a:t>5%</a:t>
            </a:r>
            <a:r>
              <a:rPr lang="zh-CN" altLang="en-US" sz="2400" b="0" dirty="0" smtClean="0">
                <a:solidFill>
                  <a:schemeClr val="tx1">
                    <a:lumMod val="50000"/>
                  </a:schemeClr>
                </a:solidFill>
                <a:latin typeface="宋体" pitchFamily="2" charset="-122"/>
                <a:ea typeface="宋体" pitchFamily="2" charset="-122"/>
              </a:rPr>
              <a:t>。</a:t>
            </a:r>
            <a:endParaRPr lang="en-US" altLang="zh-CN" sz="2400" b="0" dirty="0" smtClean="0">
              <a:solidFill>
                <a:schemeClr val="tx1">
                  <a:lumMod val="50000"/>
                </a:schemeClr>
              </a:solidFill>
              <a:latin typeface="宋体" pitchFamily="2" charset="-122"/>
              <a:ea typeface="宋体" pitchFamily="2" charset="-122"/>
            </a:endParaRPr>
          </a:p>
          <a:p>
            <a:pPr>
              <a:spcBef>
                <a:spcPts val="1200"/>
              </a:spcBef>
              <a:buSzPct val="70000"/>
              <a:buFont typeface="Wingdings" pitchFamily="2" charset="2"/>
              <a:buChar char="n"/>
              <a:defRPr/>
            </a:pPr>
            <a:r>
              <a:rPr lang="zh-CN" altLang="en-US" sz="2400" b="0" dirty="0" smtClean="0">
                <a:solidFill>
                  <a:schemeClr val="tx1">
                    <a:lumMod val="50000"/>
                  </a:schemeClr>
                </a:solidFill>
                <a:latin typeface="宋体" pitchFamily="2" charset="-122"/>
                <a:ea typeface="宋体" pitchFamily="2" charset="-122"/>
              </a:rPr>
              <a:t>虽然制度的长期财务状况会在自动平衡机制的调整下得以平衡，但对于个人账户拥有者来说，这就意味着退休权益将受损，因为其名义账户资产将在</a:t>
            </a:r>
            <a:r>
              <a:rPr lang="en-US" altLang="zh-CN" sz="2400" b="0" dirty="0" smtClean="0">
                <a:solidFill>
                  <a:schemeClr val="tx1">
                    <a:lumMod val="50000"/>
                  </a:schemeClr>
                </a:solidFill>
                <a:latin typeface="宋体" pitchFamily="2" charset="-122"/>
                <a:ea typeface="宋体" pitchFamily="2" charset="-122"/>
              </a:rPr>
              <a:t>2009-2010</a:t>
            </a:r>
            <a:r>
              <a:rPr lang="zh-CN" altLang="en-US" sz="2400" b="0" dirty="0" smtClean="0">
                <a:solidFill>
                  <a:schemeClr val="tx1">
                    <a:lumMod val="50000"/>
                  </a:schemeClr>
                </a:solidFill>
                <a:latin typeface="宋体" pitchFamily="2" charset="-122"/>
                <a:ea typeface="宋体" pitchFamily="2" charset="-122"/>
              </a:rPr>
              <a:t>年间计负的利息。</a:t>
            </a:r>
            <a:endParaRPr lang="en-US" altLang="zh-CN" sz="2400" b="0" dirty="0" smtClean="0">
              <a:solidFill>
                <a:schemeClr val="tx1">
                  <a:lumMod val="50000"/>
                </a:schemeClr>
              </a:solidFill>
              <a:latin typeface="宋体" pitchFamily="2" charset="-122"/>
              <a:ea typeface="宋体" pitchFamily="2" charset="-122"/>
            </a:endParaRPr>
          </a:p>
          <a:p>
            <a:pPr>
              <a:spcBef>
                <a:spcPts val="1200"/>
              </a:spcBef>
              <a:buSzPct val="70000"/>
              <a:buFont typeface="Wingdings" pitchFamily="2" charset="2"/>
              <a:buChar char="n"/>
              <a:defRPr/>
            </a:pPr>
            <a:r>
              <a:rPr lang="zh-CN" altLang="en-US" sz="2400" b="0" dirty="0" smtClean="0">
                <a:solidFill>
                  <a:schemeClr val="tx1">
                    <a:lumMod val="50000"/>
                  </a:schemeClr>
                </a:solidFill>
                <a:latin typeface="宋体" pitchFamily="2" charset="-122"/>
                <a:ea typeface="宋体" pitchFamily="2" charset="-122"/>
              </a:rPr>
              <a:t>自名义账户制试运行以来，名义记账率在大多数时候都没能盯住名义工资增长率，其均值</a:t>
            </a:r>
            <a:r>
              <a:rPr lang="en-US" altLang="zh-CN" sz="2400" b="0" dirty="0" smtClean="0">
                <a:solidFill>
                  <a:schemeClr val="tx1">
                    <a:lumMod val="50000"/>
                  </a:schemeClr>
                </a:solidFill>
                <a:latin typeface="宋体" pitchFamily="2" charset="-122"/>
                <a:ea typeface="宋体" pitchFamily="2" charset="-122"/>
              </a:rPr>
              <a:t>(2.46%)</a:t>
            </a:r>
            <a:r>
              <a:rPr lang="zh-CN" altLang="en-US" sz="2400" b="0" dirty="0" smtClean="0">
                <a:solidFill>
                  <a:schemeClr val="tx1">
                    <a:lumMod val="50000"/>
                  </a:schemeClr>
                </a:solidFill>
                <a:latin typeface="宋体" pitchFamily="2" charset="-122"/>
                <a:ea typeface="宋体" pitchFamily="2" charset="-122"/>
              </a:rPr>
              <a:t>低于名义工资增长率</a:t>
            </a:r>
            <a:r>
              <a:rPr lang="en-US" altLang="zh-CN" sz="2400" b="0" dirty="0" smtClean="0">
                <a:solidFill>
                  <a:schemeClr val="tx1">
                    <a:lumMod val="50000"/>
                  </a:schemeClr>
                </a:solidFill>
                <a:latin typeface="宋体" pitchFamily="2" charset="-122"/>
                <a:ea typeface="宋体" pitchFamily="2" charset="-122"/>
              </a:rPr>
              <a:t>(3.53%)</a:t>
            </a:r>
            <a:r>
              <a:rPr lang="zh-CN" altLang="en-US" sz="2400" b="0" dirty="0" smtClean="0">
                <a:solidFill>
                  <a:schemeClr val="tx1">
                    <a:lumMod val="50000"/>
                  </a:schemeClr>
                </a:solidFill>
                <a:latin typeface="宋体" pitchFamily="2" charset="-122"/>
                <a:ea typeface="宋体" pitchFamily="2" charset="-122"/>
              </a:rPr>
              <a:t>。</a:t>
            </a:r>
            <a:endParaRPr lang="en-US" altLang="zh-CN" sz="2400" b="0" dirty="0" smtClean="0">
              <a:solidFill>
                <a:schemeClr val="tx1">
                  <a:lumMod val="50000"/>
                </a:schemeClr>
              </a:solidFill>
              <a:latin typeface="宋体" pitchFamily="2" charset="-122"/>
              <a:ea typeface="宋体" pitchFamily="2" charset="-122"/>
            </a:endParaRPr>
          </a:p>
          <a:p>
            <a:pPr>
              <a:spcBef>
                <a:spcPts val="1200"/>
              </a:spcBef>
              <a:buSzPct val="70000"/>
              <a:buFont typeface="Wingdings" pitchFamily="2" charset="2"/>
              <a:buChar char="n"/>
              <a:defRPr/>
            </a:pPr>
            <a:r>
              <a:rPr lang="zh-CN" altLang="en-US" sz="2400" b="0" dirty="0" smtClean="0">
                <a:solidFill>
                  <a:schemeClr val="tx1">
                    <a:lumMod val="50000"/>
                  </a:schemeClr>
                </a:solidFill>
                <a:latin typeface="宋体" pitchFamily="2" charset="-122"/>
                <a:ea typeface="宋体" pitchFamily="2" charset="-122"/>
              </a:rPr>
              <a:t>因此，从收益的角度来看，瑞典改革至今新形成的</a:t>
            </a:r>
            <a:r>
              <a:rPr lang="en-US" altLang="zh-CN" sz="2400" b="0" dirty="0" smtClean="0">
                <a:solidFill>
                  <a:schemeClr val="tx1">
                    <a:lumMod val="50000"/>
                  </a:schemeClr>
                </a:solidFill>
                <a:latin typeface="宋体" pitchFamily="2" charset="-122"/>
                <a:ea typeface="宋体" pitchFamily="2" charset="-122"/>
              </a:rPr>
              <a:t>NDC</a:t>
            </a:r>
            <a:r>
              <a:rPr lang="zh-CN" altLang="en-US" sz="2400" b="0" dirty="0" smtClean="0">
                <a:solidFill>
                  <a:schemeClr val="tx1">
                    <a:lumMod val="50000"/>
                  </a:schemeClr>
                </a:solidFill>
                <a:latin typeface="宋体" pitchFamily="2" charset="-122"/>
                <a:ea typeface="宋体" pitchFamily="2" charset="-122"/>
              </a:rPr>
              <a:t>与 </a:t>
            </a:r>
            <a:r>
              <a:rPr lang="en-US" altLang="zh-CN" sz="2400" b="0" dirty="0" smtClean="0">
                <a:solidFill>
                  <a:schemeClr val="tx1">
                    <a:lumMod val="50000"/>
                  </a:schemeClr>
                </a:solidFill>
                <a:latin typeface="宋体" pitchFamily="2" charset="-122"/>
                <a:ea typeface="宋体" pitchFamily="2" charset="-122"/>
              </a:rPr>
              <a:t>FDC</a:t>
            </a:r>
            <a:r>
              <a:rPr lang="zh-CN" altLang="en-US" sz="2400" b="0" dirty="0" smtClean="0">
                <a:solidFill>
                  <a:schemeClr val="tx1">
                    <a:lumMod val="50000"/>
                  </a:schemeClr>
                </a:solidFill>
                <a:latin typeface="宋体" pitchFamily="2" charset="-122"/>
                <a:ea typeface="宋体" pitchFamily="2" charset="-122"/>
              </a:rPr>
              <a:t>相结合的养老金制度，并不比旧的</a:t>
            </a:r>
            <a:r>
              <a:rPr lang="en-US" altLang="zh-CN" sz="2400" b="0" dirty="0" smtClean="0">
                <a:solidFill>
                  <a:schemeClr val="tx1">
                    <a:lumMod val="50000"/>
                  </a:schemeClr>
                </a:solidFill>
                <a:latin typeface="宋体" pitchFamily="2" charset="-122"/>
                <a:ea typeface="宋体" pitchFamily="2" charset="-122"/>
              </a:rPr>
              <a:t>PAYG</a:t>
            </a:r>
            <a:r>
              <a:rPr lang="zh-CN" altLang="en-US" sz="2400" b="0" dirty="0" smtClean="0">
                <a:solidFill>
                  <a:schemeClr val="tx1">
                    <a:lumMod val="50000"/>
                  </a:schemeClr>
                </a:solidFill>
                <a:latin typeface="宋体" pitchFamily="2" charset="-122"/>
                <a:ea typeface="宋体" pitchFamily="2" charset="-122"/>
              </a:rPr>
              <a:t>制更有效。</a:t>
            </a:r>
            <a:endParaRPr lang="en-US" altLang="zh-CN" sz="2400" b="0" dirty="0" smtClean="0">
              <a:solidFill>
                <a:schemeClr val="tx1">
                  <a:lumMod val="50000"/>
                </a:schemeClr>
              </a:solidFill>
              <a:latin typeface="宋体" pitchFamily="2" charset="-122"/>
              <a:ea typeface="宋体" pitchFamily="2" charset="-122"/>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8" name="AutoShape 6"/>
          <p:cNvSpPr>
            <a:spLocks noChangeArrowheads="1"/>
          </p:cNvSpPr>
          <p:nvPr/>
        </p:nvSpPr>
        <p:spPr bwMode="gray">
          <a:xfrm>
            <a:off x="1198563" y="3490913"/>
            <a:ext cx="5505450" cy="711200"/>
          </a:xfrm>
          <a:prstGeom prst="roundRect">
            <a:avLst>
              <a:gd name="adj" fmla="val 25389"/>
            </a:avLst>
          </a:prstGeom>
          <a:gradFill rotWithShape="1">
            <a:gsLst>
              <a:gs pos="0">
                <a:schemeClr val="bg1">
                  <a:gamma/>
                  <a:shade val="46275"/>
                  <a:invGamma/>
                </a:schemeClr>
              </a:gs>
              <a:gs pos="50000">
                <a:schemeClr val="bg1"/>
              </a:gs>
              <a:gs pos="100000">
                <a:schemeClr val="bg1">
                  <a:gamma/>
                  <a:shade val="46275"/>
                  <a:invGamma/>
                </a:schemeClr>
              </a:gs>
            </a:gsLst>
            <a:lin ang="2700000" scaled="1"/>
          </a:gradFill>
          <a:ln w="9525">
            <a:solidFill>
              <a:schemeClr val="bg2"/>
            </a:solidFill>
            <a:round/>
            <a:headEnd/>
            <a:tailEnd/>
          </a:ln>
          <a:effectLst/>
          <a:extLst>
            <a:ext uri="{AF507438-7753-43E0-B8FC-AC1667EBCBE1}"/>
          </a:extLst>
        </p:spPr>
        <p:txBody>
          <a:bodyPr wrap="none" anchor="ctr"/>
          <a:lstStyle/>
          <a:p>
            <a:pPr eaLnBrk="0" hangingPunct="0">
              <a:defRPr/>
            </a:pPr>
            <a:endParaRPr lang="zh-CN" altLang="en-US">
              <a:ea typeface="+mn-ea"/>
            </a:endParaRPr>
          </a:p>
        </p:txBody>
      </p:sp>
      <p:sp>
        <p:nvSpPr>
          <p:cNvPr id="38936" name="Rectangle 24"/>
          <p:cNvSpPr>
            <a:spLocks noChangeArrowheads="1"/>
          </p:cNvSpPr>
          <p:nvPr/>
        </p:nvSpPr>
        <p:spPr bwMode="gray">
          <a:xfrm>
            <a:off x="1427163" y="3592513"/>
            <a:ext cx="4633912" cy="571500"/>
          </a:xfrm>
          <a:prstGeom prst="rect">
            <a:avLst/>
          </a:prstGeom>
          <a:noFill/>
          <a:ln>
            <a:noFill/>
          </a:ln>
          <a:effectLst>
            <a:outerShdw dist="28398" dir="1593903" algn="ctr" rotWithShape="0">
              <a:schemeClr val="tx1"/>
            </a:outerShdw>
          </a:effectLst>
          <a:extLst>
            <a:ext uri="{909E8E84-426E-40DD-AFC4-6F175D3DCCD1}"/>
            <a:ext uri="{91240B29-F687-4F45-9708-019B960494DF}"/>
          </a:extLst>
        </p:spPr>
        <p:txBody>
          <a:bodyPr anchor="ctr"/>
          <a:lstStyle/>
          <a:p>
            <a:pPr>
              <a:defRPr/>
            </a:pPr>
            <a:r>
              <a:rPr lang="en-US" altLang="ko-KR" sz="2600" b="1" dirty="0">
                <a:solidFill>
                  <a:schemeClr val="hlink"/>
                </a:solidFill>
                <a:latin typeface="Verdana" pitchFamily="34" charset="0"/>
                <a:ea typeface="굴림" pitchFamily="50" charset="-127"/>
              </a:rPr>
              <a:t>4. </a:t>
            </a:r>
            <a:r>
              <a:rPr lang="zh-CN" altLang="en-US" sz="2600" b="1" dirty="0">
                <a:solidFill>
                  <a:schemeClr val="hlink"/>
                </a:solidFill>
                <a:latin typeface="黑体" pitchFamily="49" charset="-122"/>
                <a:ea typeface="黑体" pitchFamily="49" charset="-122"/>
              </a:rPr>
              <a:t>风险评估</a:t>
            </a:r>
            <a:endParaRPr lang="en-US" altLang="ko-KR" sz="2600" b="1" dirty="0">
              <a:solidFill>
                <a:schemeClr val="hlink"/>
              </a:solidFill>
              <a:latin typeface="黑体" pitchFamily="49" charset="-122"/>
              <a:ea typeface="黑体" pitchFamily="49" charset="-122"/>
            </a:endParaRPr>
          </a:p>
        </p:txBody>
      </p:sp>
      <p:sp>
        <p:nvSpPr>
          <p:cNvPr id="33795" name="标题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zh-CN" altLang="en-US" smtClean="0">
              <a:ea typeface="宋体"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4"/>
          <p:cNvSpPr>
            <a:spLocks noGrp="1" noChangeArrowheads="1"/>
          </p:cNvSpPr>
          <p:nvPr>
            <p:ph type="title"/>
          </p:nvPr>
        </p:nvSpPr>
        <p:spPr bwMode="auto">
          <a:xfrm>
            <a:off x="266700" y="215900"/>
            <a:ext cx="8356600" cy="660400"/>
          </a:xfrm>
          <a:noFill/>
          <a:ln>
            <a:miter lim="800000"/>
            <a:headEnd/>
            <a:tailEnd/>
          </a:ln>
        </p:spPr>
        <p:txBody>
          <a:bodyPr vert="horz" wrap="square" lIns="91440" tIns="45720" rIns="91440" bIns="45720" numCol="1" anchor="b" anchorCtr="0" compatLnSpc="1">
            <a:prstTxWarp prst="textNoShape">
              <a:avLst/>
            </a:prstTxWarp>
          </a:bodyPr>
          <a:lstStyle/>
          <a:p>
            <a:r>
              <a:rPr lang="zh-CN" altLang="en-US" smtClean="0">
                <a:solidFill>
                  <a:schemeClr val="hlink"/>
                </a:solidFill>
                <a:latin typeface="黑体" pitchFamily="2" charset="-122"/>
                <a:ea typeface="黑体" pitchFamily="2" charset="-122"/>
              </a:rPr>
              <a:t>提纲</a:t>
            </a:r>
            <a:endParaRPr lang="en-US" altLang="ko-KR" smtClean="0">
              <a:solidFill>
                <a:schemeClr val="hlink"/>
              </a:solidFill>
              <a:latin typeface="黑体" pitchFamily="2" charset="-122"/>
              <a:ea typeface="黑体" pitchFamily="2" charset="-122"/>
            </a:endParaRPr>
          </a:p>
        </p:txBody>
      </p:sp>
      <p:grpSp>
        <p:nvGrpSpPr>
          <p:cNvPr id="16386" name="组合 1"/>
          <p:cNvGrpSpPr>
            <a:grpSpLocks/>
          </p:cNvGrpSpPr>
          <p:nvPr/>
        </p:nvGrpSpPr>
        <p:grpSpPr bwMode="auto">
          <a:xfrm>
            <a:off x="1155700" y="1585913"/>
            <a:ext cx="5549900" cy="4489450"/>
            <a:chOff x="1155700" y="1905000"/>
            <a:chExt cx="4928750" cy="4488930"/>
          </a:xfrm>
        </p:grpSpPr>
        <p:sp>
          <p:nvSpPr>
            <p:cNvPr id="38918" name="AutoShape 6"/>
            <p:cNvSpPr>
              <a:spLocks noChangeArrowheads="1"/>
            </p:cNvSpPr>
            <p:nvPr/>
          </p:nvSpPr>
          <p:spPr bwMode="gray">
            <a:xfrm>
              <a:off x="1193766" y="4724073"/>
              <a:ext cx="4889275" cy="711118"/>
            </a:xfrm>
            <a:prstGeom prst="roundRect">
              <a:avLst>
                <a:gd name="adj" fmla="val 25389"/>
              </a:avLst>
            </a:prstGeom>
            <a:gradFill rotWithShape="1">
              <a:gsLst>
                <a:gs pos="0">
                  <a:schemeClr val="bg1">
                    <a:gamma/>
                    <a:shade val="46275"/>
                    <a:invGamma/>
                  </a:schemeClr>
                </a:gs>
                <a:gs pos="50000">
                  <a:schemeClr val="bg1"/>
                </a:gs>
                <a:gs pos="100000">
                  <a:schemeClr val="bg1">
                    <a:gamma/>
                    <a:shade val="46275"/>
                    <a:invGamma/>
                  </a:schemeClr>
                </a:gs>
              </a:gsLst>
              <a:lin ang="2700000" scaled="1"/>
            </a:gradFill>
            <a:ln w="9525">
              <a:solidFill>
                <a:schemeClr val="bg2"/>
              </a:solidFill>
              <a:round/>
              <a:headEnd/>
              <a:tailEnd/>
            </a:ln>
            <a:effectLst/>
            <a:extLst>
              <a:ext uri="{AF507438-7753-43E0-B8FC-AC1667EBCBE1}"/>
            </a:extLst>
          </p:spPr>
          <p:txBody>
            <a:bodyPr wrap="none" anchor="ctr"/>
            <a:lstStyle/>
            <a:p>
              <a:pPr eaLnBrk="0" hangingPunct="0">
                <a:defRPr/>
              </a:pPr>
              <a:endParaRPr lang="zh-CN" altLang="en-US">
                <a:ea typeface="+mn-ea"/>
              </a:endParaRPr>
            </a:p>
          </p:txBody>
        </p:sp>
        <p:sp>
          <p:nvSpPr>
            <p:cNvPr id="38922" name="AutoShape 10"/>
            <p:cNvSpPr>
              <a:spLocks noChangeArrowheads="1"/>
            </p:cNvSpPr>
            <p:nvPr/>
          </p:nvSpPr>
          <p:spPr bwMode="gray">
            <a:xfrm>
              <a:off x="1181077" y="3784382"/>
              <a:ext cx="4889275" cy="711118"/>
            </a:xfrm>
            <a:prstGeom prst="roundRect">
              <a:avLst>
                <a:gd name="adj" fmla="val 25389"/>
              </a:avLst>
            </a:prstGeom>
            <a:gradFill rotWithShape="1">
              <a:gsLst>
                <a:gs pos="0">
                  <a:schemeClr val="accent1">
                    <a:gamma/>
                    <a:shade val="46275"/>
                    <a:invGamma/>
                  </a:schemeClr>
                </a:gs>
                <a:gs pos="50000">
                  <a:schemeClr val="accent1"/>
                </a:gs>
                <a:gs pos="100000">
                  <a:schemeClr val="accent1">
                    <a:gamma/>
                    <a:shade val="46275"/>
                    <a:invGamma/>
                  </a:schemeClr>
                </a:gs>
              </a:gsLst>
              <a:lin ang="2700000" scaled="1"/>
            </a:gradFill>
            <a:ln w="9525">
              <a:solidFill>
                <a:schemeClr val="bg2"/>
              </a:solidFill>
              <a:round/>
              <a:headEnd/>
              <a:tailEnd/>
            </a:ln>
            <a:effectLst/>
            <a:extLst>
              <a:ext uri="{AF507438-7753-43E0-B8FC-AC1667EBCBE1}"/>
            </a:extLst>
          </p:spPr>
          <p:txBody>
            <a:bodyPr wrap="none" anchor="ctr"/>
            <a:lstStyle/>
            <a:p>
              <a:pPr eaLnBrk="0" hangingPunct="0">
                <a:defRPr/>
              </a:pPr>
              <a:endParaRPr lang="zh-CN" altLang="en-US">
                <a:ea typeface="+mn-ea"/>
              </a:endParaRPr>
            </a:p>
          </p:txBody>
        </p:sp>
        <p:sp>
          <p:nvSpPr>
            <p:cNvPr id="38926" name="AutoShape 14"/>
            <p:cNvSpPr>
              <a:spLocks noChangeArrowheads="1"/>
            </p:cNvSpPr>
            <p:nvPr/>
          </p:nvSpPr>
          <p:spPr bwMode="gray">
            <a:xfrm>
              <a:off x="1168389" y="2857390"/>
              <a:ext cx="4889275" cy="711118"/>
            </a:xfrm>
            <a:prstGeom prst="roundRect">
              <a:avLst>
                <a:gd name="adj" fmla="val 25389"/>
              </a:avLst>
            </a:prstGeom>
            <a:gradFill rotWithShape="1">
              <a:gsLst>
                <a:gs pos="0">
                  <a:schemeClr val="bg1">
                    <a:gamma/>
                    <a:shade val="46275"/>
                    <a:invGamma/>
                  </a:schemeClr>
                </a:gs>
                <a:gs pos="50000">
                  <a:schemeClr val="bg1"/>
                </a:gs>
                <a:gs pos="100000">
                  <a:schemeClr val="bg1">
                    <a:gamma/>
                    <a:shade val="46275"/>
                    <a:invGamma/>
                  </a:schemeClr>
                </a:gs>
              </a:gsLst>
              <a:lin ang="2700000" scaled="1"/>
            </a:gradFill>
            <a:ln w="9525">
              <a:solidFill>
                <a:schemeClr val="bg2"/>
              </a:solidFill>
              <a:round/>
              <a:headEnd/>
              <a:tailEnd/>
            </a:ln>
            <a:effectLst/>
            <a:extLst>
              <a:ext uri="{AF507438-7753-43E0-B8FC-AC1667EBCBE1}"/>
            </a:extLst>
          </p:spPr>
          <p:txBody>
            <a:bodyPr wrap="none" anchor="ctr"/>
            <a:lstStyle/>
            <a:p>
              <a:pPr eaLnBrk="0" hangingPunct="0">
                <a:defRPr/>
              </a:pPr>
              <a:endParaRPr lang="zh-CN" altLang="en-US">
                <a:ea typeface="+mn-ea"/>
              </a:endParaRPr>
            </a:p>
          </p:txBody>
        </p:sp>
        <p:sp>
          <p:nvSpPr>
            <p:cNvPr id="38930" name="AutoShape 18"/>
            <p:cNvSpPr>
              <a:spLocks noChangeArrowheads="1"/>
            </p:cNvSpPr>
            <p:nvPr/>
          </p:nvSpPr>
          <p:spPr bwMode="gray">
            <a:xfrm>
              <a:off x="1155700" y="1905000"/>
              <a:ext cx="4889275" cy="711118"/>
            </a:xfrm>
            <a:prstGeom prst="roundRect">
              <a:avLst>
                <a:gd name="adj" fmla="val 25389"/>
              </a:avLst>
            </a:prstGeom>
            <a:gradFill rotWithShape="1">
              <a:gsLst>
                <a:gs pos="0">
                  <a:schemeClr val="accent1">
                    <a:gamma/>
                    <a:shade val="46275"/>
                    <a:invGamma/>
                  </a:schemeClr>
                </a:gs>
                <a:gs pos="50000">
                  <a:schemeClr val="accent1"/>
                </a:gs>
                <a:gs pos="100000">
                  <a:schemeClr val="accent1">
                    <a:gamma/>
                    <a:shade val="46275"/>
                    <a:invGamma/>
                  </a:schemeClr>
                </a:gs>
              </a:gsLst>
              <a:lin ang="2700000" scaled="1"/>
            </a:gradFill>
            <a:ln w="9525">
              <a:solidFill>
                <a:schemeClr val="bg2"/>
              </a:solidFill>
              <a:round/>
              <a:headEnd/>
              <a:tailEnd/>
            </a:ln>
            <a:effectLst/>
            <a:extLst>
              <a:ext uri="{AF507438-7753-43E0-B8FC-AC1667EBCBE1}"/>
            </a:extLst>
          </p:spPr>
          <p:txBody>
            <a:bodyPr wrap="none" anchor="ctr"/>
            <a:lstStyle/>
            <a:p>
              <a:pPr eaLnBrk="0" hangingPunct="0">
                <a:defRPr/>
              </a:pPr>
              <a:endParaRPr lang="zh-CN" altLang="en-US">
                <a:ea typeface="+mn-ea"/>
              </a:endParaRPr>
            </a:p>
          </p:txBody>
        </p:sp>
        <p:sp>
          <p:nvSpPr>
            <p:cNvPr id="38933" name="Rectangle 21"/>
            <p:cNvSpPr>
              <a:spLocks noChangeArrowheads="1"/>
            </p:cNvSpPr>
            <p:nvPr/>
          </p:nvSpPr>
          <p:spPr bwMode="gray">
            <a:xfrm>
              <a:off x="1396781" y="2019287"/>
              <a:ext cx="4115280" cy="571434"/>
            </a:xfrm>
            <a:prstGeom prst="rect">
              <a:avLst/>
            </a:prstGeom>
            <a:noFill/>
            <a:ln>
              <a:noFill/>
            </a:ln>
            <a:effectLst>
              <a:outerShdw dist="28398" dir="1593903" algn="ctr" rotWithShape="0">
                <a:schemeClr val="tx1"/>
              </a:outerShdw>
            </a:effectLst>
            <a:extLst>
              <a:ext uri="{909E8E84-426E-40DD-AFC4-6F175D3DCCD1}"/>
              <a:ext uri="{91240B29-F687-4F45-9708-019B960494DF}"/>
            </a:extLst>
          </p:spPr>
          <p:txBody>
            <a:bodyPr anchor="ctr"/>
            <a:lstStyle/>
            <a:p>
              <a:pPr>
                <a:defRPr/>
              </a:pPr>
              <a:r>
                <a:rPr lang="en-US" altLang="ko-KR" sz="2600" b="1" dirty="0">
                  <a:solidFill>
                    <a:schemeClr val="hlink"/>
                  </a:solidFill>
                  <a:latin typeface="Verdana" pitchFamily="34" charset="0"/>
                  <a:ea typeface="굴림" pitchFamily="50" charset="-127"/>
                </a:rPr>
                <a:t>1. </a:t>
              </a:r>
              <a:r>
                <a:rPr lang="zh-CN" altLang="en-US" sz="2600" b="1" dirty="0">
                  <a:solidFill>
                    <a:schemeClr val="hlink"/>
                  </a:solidFill>
                  <a:latin typeface="黑体" pitchFamily="49" charset="-122"/>
                  <a:ea typeface="黑体" pitchFamily="49" charset="-122"/>
                </a:rPr>
                <a:t>引言</a:t>
              </a:r>
              <a:endParaRPr lang="en-US" altLang="ko-KR" sz="2600" b="1" dirty="0">
                <a:solidFill>
                  <a:schemeClr val="hlink"/>
                </a:solidFill>
                <a:latin typeface="黑体" pitchFamily="49" charset="-122"/>
                <a:ea typeface="黑体" pitchFamily="49" charset="-122"/>
              </a:endParaRPr>
            </a:p>
          </p:txBody>
        </p:sp>
        <p:sp>
          <p:nvSpPr>
            <p:cNvPr id="38934" name="Rectangle 22"/>
            <p:cNvSpPr>
              <a:spLocks noChangeArrowheads="1"/>
            </p:cNvSpPr>
            <p:nvPr/>
          </p:nvSpPr>
          <p:spPr bwMode="gray">
            <a:xfrm>
              <a:off x="1396781" y="2958978"/>
              <a:ext cx="4572064" cy="571434"/>
            </a:xfrm>
            <a:prstGeom prst="rect">
              <a:avLst/>
            </a:prstGeom>
            <a:noFill/>
            <a:ln>
              <a:noFill/>
            </a:ln>
            <a:effectLst>
              <a:outerShdw dist="28398" dir="1593903" algn="ctr" rotWithShape="0">
                <a:schemeClr val="tx1"/>
              </a:outerShdw>
            </a:effectLst>
            <a:extLst>
              <a:ext uri="{909E8E84-426E-40DD-AFC4-6F175D3DCCD1}"/>
              <a:ext uri="{91240B29-F687-4F45-9708-019B960494DF}"/>
            </a:extLst>
          </p:spPr>
          <p:txBody>
            <a:bodyPr anchor="ctr"/>
            <a:lstStyle/>
            <a:p>
              <a:pPr>
                <a:defRPr/>
              </a:pPr>
              <a:r>
                <a:rPr lang="en-US" altLang="ko-KR" sz="2600" b="1" dirty="0">
                  <a:solidFill>
                    <a:schemeClr val="hlink"/>
                  </a:solidFill>
                  <a:latin typeface="Verdana" pitchFamily="34" charset="0"/>
                  <a:ea typeface="굴림" pitchFamily="50" charset="-127"/>
                </a:rPr>
                <a:t>2. </a:t>
              </a:r>
              <a:r>
                <a:rPr lang="zh-CN" altLang="en-US" sz="2600" b="1" dirty="0">
                  <a:solidFill>
                    <a:schemeClr val="hlink"/>
                  </a:solidFill>
                  <a:latin typeface="黑体" pitchFamily="49" charset="-122"/>
                  <a:ea typeface="黑体" pitchFamily="49" charset="-122"/>
                </a:rPr>
                <a:t>改革国家的养老金制度安排</a:t>
              </a:r>
              <a:endParaRPr lang="en-US" altLang="ko-KR" sz="2600" b="1" dirty="0">
                <a:solidFill>
                  <a:schemeClr val="hlink"/>
                </a:solidFill>
                <a:latin typeface="黑体" pitchFamily="49" charset="-122"/>
                <a:ea typeface="黑体" pitchFamily="49" charset="-122"/>
              </a:endParaRPr>
            </a:p>
          </p:txBody>
        </p:sp>
        <p:sp>
          <p:nvSpPr>
            <p:cNvPr id="38935" name="Rectangle 23"/>
            <p:cNvSpPr>
              <a:spLocks noChangeArrowheads="1"/>
            </p:cNvSpPr>
            <p:nvPr/>
          </p:nvSpPr>
          <p:spPr bwMode="gray">
            <a:xfrm>
              <a:off x="1396781" y="3898669"/>
              <a:ext cx="4572064" cy="571434"/>
            </a:xfrm>
            <a:prstGeom prst="rect">
              <a:avLst/>
            </a:prstGeom>
            <a:noFill/>
            <a:ln>
              <a:noFill/>
            </a:ln>
            <a:effectLst>
              <a:outerShdw dist="28398" dir="1593903" algn="ctr" rotWithShape="0">
                <a:schemeClr val="tx1"/>
              </a:outerShdw>
            </a:effectLst>
            <a:extLst>
              <a:ext uri="{909E8E84-426E-40DD-AFC4-6F175D3DCCD1}"/>
              <a:ext uri="{91240B29-F687-4F45-9708-019B960494DF}"/>
            </a:extLst>
          </p:spPr>
          <p:txBody>
            <a:bodyPr anchor="ctr"/>
            <a:lstStyle/>
            <a:p>
              <a:pPr>
                <a:defRPr/>
              </a:pPr>
              <a:r>
                <a:rPr lang="en-US" altLang="ko-KR" sz="2600" b="1" dirty="0">
                  <a:solidFill>
                    <a:schemeClr val="hlink"/>
                  </a:solidFill>
                  <a:latin typeface="Verdana" pitchFamily="34" charset="0"/>
                  <a:ea typeface="굴림" pitchFamily="50" charset="-127"/>
                </a:rPr>
                <a:t>3. </a:t>
              </a:r>
              <a:r>
                <a:rPr lang="zh-CN" altLang="en-US" sz="2600" b="1" dirty="0">
                  <a:solidFill>
                    <a:schemeClr val="hlink"/>
                  </a:solidFill>
                  <a:latin typeface="黑体" pitchFamily="49" charset="-122"/>
                  <a:ea typeface="黑体" pitchFamily="49" charset="-122"/>
                </a:rPr>
                <a:t>收益评价</a:t>
              </a:r>
              <a:endParaRPr lang="en-US" altLang="ko-KR" sz="2600" b="1" dirty="0">
                <a:solidFill>
                  <a:schemeClr val="hlink"/>
                </a:solidFill>
                <a:latin typeface="黑体" pitchFamily="49" charset="-122"/>
                <a:ea typeface="黑体" pitchFamily="49" charset="-122"/>
              </a:endParaRPr>
            </a:p>
          </p:txBody>
        </p:sp>
        <p:sp>
          <p:nvSpPr>
            <p:cNvPr id="38936" name="Rectangle 24"/>
            <p:cNvSpPr>
              <a:spLocks noChangeArrowheads="1"/>
            </p:cNvSpPr>
            <p:nvPr/>
          </p:nvSpPr>
          <p:spPr bwMode="gray">
            <a:xfrm>
              <a:off x="1396781" y="4838360"/>
              <a:ext cx="4115280" cy="571434"/>
            </a:xfrm>
            <a:prstGeom prst="rect">
              <a:avLst/>
            </a:prstGeom>
            <a:noFill/>
            <a:ln>
              <a:noFill/>
            </a:ln>
            <a:effectLst>
              <a:outerShdw dist="28398" dir="1593903" algn="ctr" rotWithShape="0">
                <a:schemeClr val="tx1"/>
              </a:outerShdw>
            </a:effectLst>
            <a:extLst>
              <a:ext uri="{909E8E84-426E-40DD-AFC4-6F175D3DCCD1}"/>
              <a:ext uri="{91240B29-F687-4F45-9708-019B960494DF}"/>
            </a:extLst>
          </p:spPr>
          <p:txBody>
            <a:bodyPr anchor="ctr"/>
            <a:lstStyle/>
            <a:p>
              <a:pPr>
                <a:defRPr/>
              </a:pPr>
              <a:r>
                <a:rPr lang="en-US" altLang="ko-KR" sz="2600" b="1" dirty="0">
                  <a:solidFill>
                    <a:schemeClr val="hlink"/>
                  </a:solidFill>
                  <a:latin typeface="Verdana" pitchFamily="34" charset="0"/>
                  <a:ea typeface="굴림" pitchFamily="50" charset="-127"/>
                </a:rPr>
                <a:t>4. </a:t>
              </a:r>
              <a:r>
                <a:rPr lang="zh-CN" altLang="en-US" sz="2600" b="1" dirty="0">
                  <a:solidFill>
                    <a:schemeClr val="hlink"/>
                  </a:solidFill>
                  <a:latin typeface="黑体" pitchFamily="49" charset="-122"/>
                  <a:ea typeface="黑体" pitchFamily="49" charset="-122"/>
                </a:rPr>
                <a:t>风险评估</a:t>
              </a:r>
              <a:endParaRPr lang="en-US" altLang="ko-KR" sz="2600" b="1" dirty="0">
                <a:solidFill>
                  <a:schemeClr val="hlink"/>
                </a:solidFill>
                <a:latin typeface="黑体" pitchFamily="49" charset="-122"/>
                <a:ea typeface="黑体" pitchFamily="49" charset="-122"/>
              </a:endParaRPr>
            </a:p>
          </p:txBody>
        </p:sp>
        <p:sp>
          <p:nvSpPr>
            <p:cNvPr id="12" name="AutoShape 10"/>
            <p:cNvSpPr>
              <a:spLocks noChangeArrowheads="1"/>
            </p:cNvSpPr>
            <p:nvPr/>
          </p:nvSpPr>
          <p:spPr bwMode="gray">
            <a:xfrm>
              <a:off x="1195175" y="5682812"/>
              <a:ext cx="4889275" cy="711118"/>
            </a:xfrm>
            <a:prstGeom prst="roundRect">
              <a:avLst>
                <a:gd name="adj" fmla="val 25389"/>
              </a:avLst>
            </a:prstGeom>
            <a:gradFill rotWithShape="1">
              <a:gsLst>
                <a:gs pos="0">
                  <a:schemeClr val="accent1">
                    <a:gamma/>
                    <a:shade val="46275"/>
                    <a:invGamma/>
                  </a:schemeClr>
                </a:gs>
                <a:gs pos="50000">
                  <a:schemeClr val="accent1"/>
                </a:gs>
                <a:gs pos="100000">
                  <a:schemeClr val="accent1">
                    <a:gamma/>
                    <a:shade val="46275"/>
                    <a:invGamma/>
                  </a:schemeClr>
                </a:gs>
              </a:gsLst>
              <a:lin ang="2700000" scaled="1"/>
            </a:gradFill>
            <a:ln w="9525">
              <a:solidFill>
                <a:schemeClr val="bg2"/>
              </a:solidFill>
              <a:round/>
              <a:headEnd/>
              <a:tailEnd/>
            </a:ln>
            <a:effectLst/>
            <a:extLst>
              <a:ext uri="{AF507438-7753-43E0-B8FC-AC1667EBCBE1}"/>
            </a:extLst>
          </p:spPr>
          <p:txBody>
            <a:bodyPr wrap="none" anchor="ctr"/>
            <a:lstStyle/>
            <a:p>
              <a:pPr eaLnBrk="0" hangingPunct="0">
                <a:defRPr/>
              </a:pPr>
              <a:endParaRPr lang="zh-CN" altLang="en-US">
                <a:ea typeface="+mn-ea"/>
              </a:endParaRPr>
            </a:p>
          </p:txBody>
        </p:sp>
        <p:sp>
          <p:nvSpPr>
            <p:cNvPr id="13" name="Rectangle 23"/>
            <p:cNvSpPr>
              <a:spLocks noChangeArrowheads="1"/>
            </p:cNvSpPr>
            <p:nvPr/>
          </p:nvSpPr>
          <p:spPr bwMode="gray">
            <a:xfrm>
              <a:off x="1410879" y="5782813"/>
              <a:ext cx="4572064" cy="571434"/>
            </a:xfrm>
            <a:prstGeom prst="rect">
              <a:avLst/>
            </a:prstGeom>
            <a:noFill/>
            <a:ln>
              <a:noFill/>
            </a:ln>
            <a:effectLst>
              <a:outerShdw dist="28398" dir="1593903" algn="ctr" rotWithShape="0">
                <a:schemeClr val="tx1"/>
              </a:outerShdw>
            </a:effectLst>
            <a:extLst>
              <a:ext uri="{909E8E84-426E-40DD-AFC4-6F175D3DCCD1}"/>
              <a:ext uri="{91240B29-F687-4F45-9708-019B960494DF}"/>
            </a:extLst>
          </p:spPr>
          <p:txBody>
            <a:bodyPr anchor="ctr"/>
            <a:lstStyle/>
            <a:p>
              <a:pPr>
                <a:defRPr/>
              </a:pPr>
              <a:r>
                <a:rPr lang="en-US" altLang="ko-KR" sz="2600" b="1" dirty="0">
                  <a:solidFill>
                    <a:schemeClr val="hlink"/>
                  </a:solidFill>
                  <a:latin typeface="Verdana" pitchFamily="34" charset="0"/>
                  <a:ea typeface="굴림" pitchFamily="50" charset="-127"/>
                </a:rPr>
                <a:t>5. </a:t>
              </a:r>
              <a:r>
                <a:rPr lang="zh-CN" altLang="en-US" sz="2600" b="1" dirty="0">
                  <a:solidFill>
                    <a:schemeClr val="hlink"/>
                  </a:solidFill>
                  <a:latin typeface="黑体" pitchFamily="49" charset="-122"/>
                  <a:ea typeface="黑体" pitchFamily="49" charset="-122"/>
                </a:rPr>
                <a:t>结论</a:t>
              </a:r>
              <a:endParaRPr lang="en-US" altLang="ko-KR" sz="2600" b="1" dirty="0">
                <a:solidFill>
                  <a:schemeClr val="hlink"/>
                </a:solidFill>
                <a:latin typeface="黑体" pitchFamily="49" charset="-122"/>
                <a:ea typeface="黑体" pitchFamily="49" charset="-122"/>
              </a:endParaRPr>
            </a:p>
          </p:txBody>
        </p:sp>
      </p:gr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4294967295"/>
          </p:nvPr>
        </p:nvSpPr>
        <p:spPr/>
        <p:txBody>
          <a:bodyPr/>
          <a:lstStyle/>
          <a:p>
            <a:pPr>
              <a:defRPr/>
            </a:pPr>
            <a:r>
              <a:rPr lang="en-US" altLang="ko-KR" dirty="0" smtClean="0"/>
              <a:t>20</a:t>
            </a:r>
            <a:endParaRPr lang="en-US" altLang="ko-KR" dirty="0"/>
          </a:p>
        </p:txBody>
      </p:sp>
      <p:sp>
        <p:nvSpPr>
          <p:cNvPr id="34818" name="Rectangle 5"/>
          <p:cNvSpPr>
            <a:spLocks noGrp="1" noChangeArrowheads="1"/>
          </p:cNvSpPr>
          <p:nvPr>
            <p:ph type="title"/>
          </p:nvPr>
        </p:nvSpPr>
        <p:spPr bwMode="auto">
          <a:xfrm>
            <a:off x="266700" y="215900"/>
            <a:ext cx="8356600" cy="660400"/>
          </a:xfrm>
          <a:noFill/>
          <a:ln>
            <a:miter lim="800000"/>
            <a:headEnd/>
            <a:tailEnd/>
          </a:ln>
        </p:spPr>
        <p:txBody>
          <a:bodyPr vert="horz" wrap="square" lIns="91440" tIns="45720" rIns="91440" bIns="45720" numCol="1" anchor="b" anchorCtr="0" compatLnSpc="1">
            <a:prstTxWarp prst="textNoShape">
              <a:avLst/>
            </a:prstTxWarp>
          </a:bodyPr>
          <a:lstStyle/>
          <a:p>
            <a:r>
              <a:rPr lang="en-US" altLang="zh-CN" smtClean="0">
                <a:solidFill>
                  <a:schemeClr val="hlink"/>
                </a:solidFill>
                <a:latin typeface="宋体" charset="-122"/>
                <a:ea typeface="宋体" charset="-122"/>
              </a:rPr>
              <a:t>Ⅳ</a:t>
            </a:r>
            <a:r>
              <a:rPr lang="en-US" altLang="zh-CN" smtClean="0">
                <a:solidFill>
                  <a:schemeClr val="hlink"/>
                </a:solidFill>
                <a:latin typeface="黑体" pitchFamily="2" charset="-122"/>
                <a:ea typeface="黑体" pitchFamily="2" charset="-122"/>
              </a:rPr>
              <a:t>.</a:t>
            </a:r>
            <a:r>
              <a:rPr lang="zh-CN" altLang="en-US" smtClean="0">
                <a:solidFill>
                  <a:schemeClr val="hlink"/>
                </a:solidFill>
                <a:latin typeface="黑体" pitchFamily="2" charset="-122"/>
                <a:ea typeface="黑体" pitchFamily="2" charset="-122"/>
              </a:rPr>
              <a:t>风险评估</a:t>
            </a:r>
            <a:endParaRPr lang="en-US" altLang="ko-KR" smtClean="0">
              <a:solidFill>
                <a:schemeClr val="hlink"/>
              </a:solidFill>
              <a:latin typeface="黑体" pitchFamily="2" charset="-122"/>
              <a:ea typeface="黑体" pitchFamily="2" charset="-122"/>
            </a:endParaRPr>
          </a:p>
        </p:txBody>
      </p:sp>
      <p:sp>
        <p:nvSpPr>
          <p:cNvPr id="3" name="内容占位符 2"/>
          <p:cNvSpPr>
            <a:spLocks noGrp="1"/>
          </p:cNvSpPr>
          <p:nvPr>
            <p:ph idx="1"/>
          </p:nvPr>
        </p:nvSpPr>
        <p:spPr>
          <a:xfrm>
            <a:off x="193675" y="1184275"/>
            <a:ext cx="8229600" cy="4525963"/>
          </a:xfrm>
        </p:spPr>
        <p:txBody>
          <a:bodyPr/>
          <a:lstStyle/>
          <a:p>
            <a:pPr>
              <a:buSzPct val="70000"/>
              <a:buFont typeface="Wingdings" pitchFamily="2" charset="2"/>
              <a:buChar char="n"/>
              <a:defRPr/>
            </a:pPr>
            <a:r>
              <a:rPr lang="en-US" altLang="zh-CN" sz="2400" dirty="0" smtClean="0">
                <a:solidFill>
                  <a:schemeClr val="tx1">
                    <a:lumMod val="50000"/>
                  </a:schemeClr>
                </a:solidFill>
                <a:latin typeface="宋体" pitchFamily="2" charset="-122"/>
                <a:ea typeface="宋体" pitchFamily="2" charset="-122"/>
              </a:rPr>
              <a:t>A</a:t>
            </a:r>
            <a:r>
              <a:rPr lang="zh-CN" altLang="en-US" sz="2400" dirty="0" smtClean="0">
                <a:solidFill>
                  <a:schemeClr val="tx1">
                    <a:lumMod val="50000"/>
                  </a:schemeClr>
                </a:solidFill>
                <a:latin typeface="宋体" pitchFamily="2" charset="-122"/>
                <a:ea typeface="宋体" pitchFamily="2" charset="-122"/>
              </a:rPr>
              <a:t>、标准差与变异系数</a:t>
            </a:r>
            <a:endParaRPr lang="en-US" altLang="zh-CN" sz="2400" dirty="0" smtClean="0">
              <a:solidFill>
                <a:schemeClr val="tx1">
                  <a:lumMod val="50000"/>
                </a:schemeClr>
              </a:solidFill>
              <a:latin typeface="宋体" pitchFamily="2" charset="-122"/>
              <a:ea typeface="宋体" pitchFamily="2" charset="-122"/>
            </a:endParaRPr>
          </a:p>
        </p:txBody>
      </p:sp>
      <p:graphicFrame>
        <p:nvGraphicFramePr>
          <p:cNvPr id="2" name="表格 1"/>
          <p:cNvGraphicFramePr>
            <a:graphicFrameLocks noGrp="1"/>
          </p:cNvGraphicFramePr>
          <p:nvPr/>
        </p:nvGraphicFramePr>
        <p:xfrm>
          <a:off x="430213" y="2465388"/>
          <a:ext cx="8104910" cy="3463637"/>
        </p:xfrm>
        <a:graphic>
          <a:graphicData uri="http://schemas.openxmlformats.org/drawingml/2006/table">
            <a:tbl>
              <a:tblPr firstRow="1" firstCol="1" bandRow="1"/>
              <a:tblGrid>
                <a:gridCol w="1332570"/>
                <a:gridCol w="1692232"/>
                <a:gridCol w="1692232"/>
                <a:gridCol w="1693938"/>
                <a:gridCol w="1693938"/>
              </a:tblGrid>
              <a:tr h="944629">
                <a:tc gridSpan="2">
                  <a:txBody>
                    <a:bodyPr/>
                    <a:lstStyle/>
                    <a:p>
                      <a:pPr algn="ctr">
                        <a:spcAft>
                          <a:spcPts val="0"/>
                        </a:spcAft>
                      </a:pPr>
                      <a:r>
                        <a:rPr lang="en-US" sz="2000" dirty="0">
                          <a:solidFill>
                            <a:srgbClr val="000000"/>
                          </a:solidFill>
                          <a:effectLst/>
                          <a:latin typeface="Times New Roman"/>
                          <a:ea typeface="宋体"/>
                          <a:cs typeface="Times New Roman"/>
                        </a:rPr>
                        <a:t>   </a:t>
                      </a:r>
                      <a:r>
                        <a:rPr lang="zh-CN" sz="2000" dirty="0">
                          <a:solidFill>
                            <a:srgbClr val="000000"/>
                          </a:solidFill>
                          <a:effectLst/>
                          <a:latin typeface="Times New Roman"/>
                          <a:ea typeface="宋体"/>
                          <a:cs typeface="Times New Roman"/>
                        </a:rPr>
                        <a:t>风险测量</a:t>
                      </a:r>
                    </a:p>
                    <a:p>
                      <a:pPr indent="50800" algn="ctr">
                        <a:spcAft>
                          <a:spcPts val="0"/>
                        </a:spcAft>
                      </a:pPr>
                      <a:r>
                        <a:rPr lang="en-US" sz="2000" dirty="0">
                          <a:solidFill>
                            <a:srgbClr val="000000"/>
                          </a:solidFill>
                          <a:effectLst/>
                          <a:latin typeface="Times New Roman"/>
                          <a:ea typeface="宋体"/>
                          <a:cs typeface="Times New Roman"/>
                        </a:rPr>
                        <a:t> </a:t>
                      </a:r>
                      <a:endParaRPr lang="zh-CN" sz="2000" dirty="0">
                        <a:solidFill>
                          <a:srgbClr val="000000"/>
                        </a:solidFill>
                        <a:effectLst/>
                        <a:latin typeface="Times New Roman"/>
                        <a:ea typeface="宋体"/>
                        <a:cs typeface="Times New Roman"/>
                      </a:endParaRPr>
                    </a:p>
                    <a:p>
                      <a:pPr indent="50800" algn="l">
                        <a:spcAft>
                          <a:spcPts val="0"/>
                        </a:spcAft>
                      </a:pPr>
                      <a:r>
                        <a:rPr lang="zh-CN" sz="2000" dirty="0">
                          <a:solidFill>
                            <a:srgbClr val="000000"/>
                          </a:solidFill>
                          <a:effectLst/>
                          <a:latin typeface="Times New Roman"/>
                          <a:ea typeface="宋体"/>
                          <a:cs typeface="Times New Roman"/>
                        </a:rPr>
                        <a:t>国</a:t>
                      </a:r>
                      <a:r>
                        <a:rPr lang="en-US" sz="2000" dirty="0">
                          <a:solidFill>
                            <a:srgbClr val="000000"/>
                          </a:solidFill>
                          <a:effectLst/>
                          <a:latin typeface="Times New Roman"/>
                          <a:ea typeface="宋体"/>
                          <a:cs typeface="Times New Roman"/>
                        </a:rPr>
                        <a:t>  </a:t>
                      </a:r>
                      <a:r>
                        <a:rPr lang="zh-CN" sz="2000" dirty="0">
                          <a:solidFill>
                            <a:srgbClr val="000000"/>
                          </a:solidFill>
                          <a:effectLst/>
                          <a:latin typeface="Times New Roman"/>
                          <a:ea typeface="宋体"/>
                          <a:cs typeface="Times New Roman"/>
                        </a:rPr>
                        <a:t>家</a:t>
                      </a:r>
                    </a:p>
                  </a:txBody>
                  <a:tcPr marL="68580" marR="68580" marT="0" marB="0" anchor="ctr">
                    <a:lnL>
                      <a:noFill/>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ap="flat" cmpd="sng" algn="ctr">
                      <a:solidFill>
                        <a:srgbClr val="000000"/>
                      </a:solidFill>
                      <a:prstDash val="solid"/>
                      <a:round/>
                      <a:headEnd type="none" w="med" len="med"/>
                      <a:tailEnd type="none" w="med" len="med"/>
                    </a:lnTlToBr>
                  </a:tcPr>
                </a:tc>
                <a:tc hMerge="1">
                  <a:txBody>
                    <a:bodyPr/>
                    <a:lstStyle/>
                    <a:p>
                      <a:endParaRPr lang="zh-CN" altLang="en-US"/>
                    </a:p>
                  </a:txBody>
                  <a:tcPr/>
                </a:tc>
                <a:tc>
                  <a:txBody>
                    <a:bodyPr/>
                    <a:lstStyle/>
                    <a:p>
                      <a:pPr algn="ctr">
                        <a:spcAft>
                          <a:spcPts val="0"/>
                        </a:spcAft>
                      </a:pPr>
                      <a:r>
                        <a:rPr lang="zh-CN" sz="2000" dirty="0">
                          <a:solidFill>
                            <a:srgbClr val="000000"/>
                          </a:solidFill>
                          <a:effectLst/>
                          <a:latin typeface="Times New Roman"/>
                          <a:ea typeface="宋体"/>
                          <a:cs typeface="Times New Roman"/>
                        </a:rPr>
                        <a:t>均值</a:t>
                      </a:r>
                      <a:r>
                        <a:rPr lang="en-US" sz="2000" dirty="0">
                          <a:solidFill>
                            <a:srgbClr val="000000"/>
                          </a:solidFill>
                          <a:effectLst/>
                          <a:latin typeface="Times New Roman"/>
                          <a:ea typeface="宋体"/>
                          <a:cs typeface="Times New Roman"/>
                        </a:rPr>
                        <a:t>(u)</a:t>
                      </a:r>
                      <a:endParaRPr lang="zh-CN" sz="2000" dirty="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2000" dirty="0">
                          <a:solidFill>
                            <a:srgbClr val="000000"/>
                          </a:solidFill>
                          <a:effectLst/>
                          <a:latin typeface="Times New Roman"/>
                          <a:ea typeface="宋体"/>
                          <a:cs typeface="Times New Roman"/>
                        </a:rPr>
                        <a:t>标准差</a:t>
                      </a:r>
                      <a:r>
                        <a:rPr lang="en-US" sz="2000" dirty="0">
                          <a:solidFill>
                            <a:srgbClr val="000000"/>
                          </a:solidFill>
                          <a:effectLst/>
                          <a:latin typeface="Times New Roman"/>
                          <a:ea typeface="宋体"/>
                          <a:cs typeface="Times New Roman"/>
                        </a:rPr>
                        <a:t>(σ</a:t>
                      </a:r>
                      <a:r>
                        <a:rPr lang="en-US" sz="2000" dirty="0" smtClean="0">
                          <a:solidFill>
                            <a:srgbClr val="000000"/>
                          </a:solidFill>
                          <a:effectLst/>
                          <a:latin typeface="Times New Roman"/>
                          <a:ea typeface="宋体"/>
                          <a:cs typeface="Times New Roman"/>
                        </a:rPr>
                        <a:t>)</a:t>
                      </a:r>
                      <a:endParaRPr lang="zh-CN" sz="2000" dirty="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2000" dirty="0">
                          <a:solidFill>
                            <a:srgbClr val="000000"/>
                          </a:solidFill>
                          <a:effectLst/>
                          <a:latin typeface="Times New Roman"/>
                          <a:ea typeface="宋体"/>
                          <a:cs typeface="Times New Roman"/>
                        </a:rPr>
                        <a:t>变异系数</a:t>
                      </a:r>
                      <a:r>
                        <a:rPr lang="en-US" sz="2000" dirty="0">
                          <a:solidFill>
                            <a:srgbClr val="000000"/>
                          </a:solidFill>
                          <a:effectLst/>
                          <a:latin typeface="Times New Roman"/>
                          <a:ea typeface="宋体"/>
                          <a:cs typeface="Times New Roman"/>
                        </a:rPr>
                        <a:t>(</a:t>
                      </a:r>
                      <a:r>
                        <a:rPr lang="en-US" sz="2000" dirty="0" smtClean="0">
                          <a:solidFill>
                            <a:srgbClr val="000000"/>
                          </a:solidFill>
                          <a:effectLst/>
                          <a:latin typeface="Times New Roman"/>
                          <a:ea typeface="宋体"/>
                          <a:cs typeface="Times New Roman"/>
                        </a:rPr>
                        <a:t>σ/u) </a:t>
                      </a:r>
                      <a:endParaRPr lang="zh-CN" sz="2000" dirty="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4876">
                <a:tc rowSpan="2">
                  <a:txBody>
                    <a:bodyPr/>
                    <a:lstStyle/>
                    <a:p>
                      <a:pPr algn="ctr">
                        <a:spcAft>
                          <a:spcPts val="0"/>
                        </a:spcAft>
                      </a:pPr>
                      <a:r>
                        <a:rPr lang="zh-CN" sz="2000">
                          <a:solidFill>
                            <a:srgbClr val="000000"/>
                          </a:solidFill>
                          <a:effectLst/>
                          <a:latin typeface="Times New Roman"/>
                          <a:ea typeface="宋体"/>
                          <a:cs typeface="Times New Roman"/>
                        </a:rPr>
                        <a:t>智利</a:t>
                      </a: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a:solidFill>
                            <a:srgbClr val="000000"/>
                          </a:solidFill>
                          <a:effectLst/>
                          <a:latin typeface="Times New Roman"/>
                          <a:ea typeface="宋体"/>
                          <a:cs typeface="Times New Roman"/>
                        </a:rPr>
                        <a:t>r</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en-US" sz="2000">
                          <a:solidFill>
                            <a:srgbClr val="000000"/>
                          </a:solidFill>
                          <a:effectLst/>
                          <a:latin typeface="Times New Roman"/>
                          <a:ea typeface="宋体"/>
                          <a:cs typeface="Times New Roman"/>
                        </a:rPr>
                        <a:t>5.26%</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en-US" sz="2000">
                          <a:solidFill>
                            <a:srgbClr val="000000"/>
                          </a:solidFill>
                          <a:effectLst/>
                          <a:latin typeface="Times New Roman"/>
                          <a:ea typeface="宋体"/>
                          <a:cs typeface="Times New Roman"/>
                        </a:rPr>
                        <a:t>0.098</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en-US" sz="2000">
                          <a:solidFill>
                            <a:srgbClr val="000000"/>
                          </a:solidFill>
                          <a:effectLst/>
                          <a:latin typeface="Times New Roman"/>
                          <a:ea typeface="宋体"/>
                          <a:cs typeface="Times New Roman"/>
                        </a:rPr>
                        <a:t>1.863</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r>
              <a:tr h="314876">
                <a:tc vMerge="1">
                  <a:txBody>
                    <a:bodyPr/>
                    <a:lstStyle/>
                    <a:p>
                      <a:endParaRPr lang="zh-CN" altLang="en-US"/>
                    </a:p>
                  </a:txBody>
                  <a:tcPr/>
                </a:tc>
                <a:tc>
                  <a:txBody>
                    <a:bodyPr/>
                    <a:lstStyle/>
                    <a:p>
                      <a:pPr algn="ctr">
                        <a:spcAft>
                          <a:spcPts val="0"/>
                        </a:spcAft>
                      </a:pPr>
                      <a:r>
                        <a:rPr lang="en-US" sz="2000">
                          <a:solidFill>
                            <a:srgbClr val="000000"/>
                          </a:solidFill>
                          <a:effectLst/>
                          <a:latin typeface="Times New Roman"/>
                          <a:ea typeface="宋体"/>
                          <a:cs typeface="Times New Roman"/>
                        </a:rPr>
                        <a:t>n+g</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a:solidFill>
                            <a:srgbClr val="000000"/>
                          </a:solidFill>
                          <a:effectLst/>
                          <a:latin typeface="Times New Roman"/>
                          <a:ea typeface="宋体"/>
                          <a:cs typeface="Times New Roman"/>
                        </a:rPr>
                        <a:t>3.10%</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a:solidFill>
                            <a:srgbClr val="000000"/>
                          </a:solidFill>
                          <a:effectLst/>
                          <a:latin typeface="Times New Roman"/>
                          <a:ea typeface="宋体"/>
                          <a:cs typeface="Times New Roman"/>
                        </a:rPr>
                        <a:t>0.028</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a:solidFill>
                            <a:srgbClr val="000000"/>
                          </a:solidFill>
                          <a:effectLst/>
                          <a:latin typeface="Times New Roman"/>
                          <a:ea typeface="宋体"/>
                          <a:cs typeface="Times New Roman"/>
                        </a:rPr>
                        <a:t>0.903</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4876">
                <a:tc rowSpan="2">
                  <a:txBody>
                    <a:bodyPr/>
                    <a:lstStyle/>
                    <a:p>
                      <a:pPr algn="ctr">
                        <a:spcAft>
                          <a:spcPts val="0"/>
                        </a:spcAft>
                      </a:pPr>
                      <a:r>
                        <a:rPr lang="zh-CN" sz="2000">
                          <a:solidFill>
                            <a:srgbClr val="000000"/>
                          </a:solidFill>
                          <a:effectLst/>
                          <a:latin typeface="Times New Roman"/>
                          <a:ea typeface="宋体"/>
                          <a:cs typeface="Times New Roman"/>
                        </a:rPr>
                        <a:t>英国</a:t>
                      </a: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a:solidFill>
                            <a:srgbClr val="000000"/>
                          </a:solidFill>
                          <a:effectLst/>
                          <a:latin typeface="Times New Roman"/>
                          <a:ea typeface="宋体"/>
                          <a:cs typeface="Times New Roman"/>
                        </a:rPr>
                        <a:t>r</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en-US" sz="2000">
                          <a:solidFill>
                            <a:srgbClr val="000000"/>
                          </a:solidFill>
                          <a:effectLst/>
                          <a:latin typeface="Times New Roman"/>
                          <a:ea typeface="宋体"/>
                          <a:cs typeface="Times New Roman"/>
                        </a:rPr>
                        <a:t>7.38%</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en-US" sz="2000">
                          <a:solidFill>
                            <a:srgbClr val="000000"/>
                          </a:solidFill>
                          <a:effectLst/>
                          <a:latin typeface="Times New Roman"/>
                          <a:ea typeface="宋体"/>
                          <a:cs typeface="Times New Roman"/>
                        </a:rPr>
                        <a:t>0.128</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en-US" sz="2000">
                          <a:solidFill>
                            <a:srgbClr val="000000"/>
                          </a:solidFill>
                          <a:effectLst/>
                          <a:latin typeface="Times New Roman"/>
                          <a:ea typeface="宋体"/>
                          <a:cs typeface="Times New Roman"/>
                        </a:rPr>
                        <a:t>1.728</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r>
              <a:tr h="314876">
                <a:tc vMerge="1">
                  <a:txBody>
                    <a:bodyPr/>
                    <a:lstStyle/>
                    <a:p>
                      <a:endParaRPr lang="zh-CN" altLang="en-US"/>
                    </a:p>
                  </a:txBody>
                  <a:tcPr/>
                </a:tc>
                <a:tc>
                  <a:txBody>
                    <a:bodyPr/>
                    <a:lstStyle/>
                    <a:p>
                      <a:pPr algn="ctr">
                        <a:spcAft>
                          <a:spcPts val="0"/>
                        </a:spcAft>
                      </a:pPr>
                      <a:r>
                        <a:rPr lang="en-US" sz="2000">
                          <a:solidFill>
                            <a:srgbClr val="000000"/>
                          </a:solidFill>
                          <a:effectLst/>
                          <a:latin typeface="Times New Roman"/>
                          <a:ea typeface="宋体"/>
                          <a:cs typeface="Times New Roman"/>
                        </a:rPr>
                        <a:t>n+g</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a:solidFill>
                            <a:srgbClr val="000000"/>
                          </a:solidFill>
                          <a:effectLst/>
                          <a:latin typeface="Times New Roman"/>
                          <a:ea typeface="宋体"/>
                          <a:cs typeface="Times New Roman"/>
                        </a:rPr>
                        <a:t>4.21%</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a:solidFill>
                            <a:srgbClr val="000000"/>
                          </a:solidFill>
                          <a:effectLst/>
                          <a:latin typeface="Times New Roman"/>
                          <a:ea typeface="宋体"/>
                          <a:cs typeface="Times New Roman"/>
                        </a:rPr>
                        <a:t>0.017</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a:solidFill>
                            <a:srgbClr val="000000"/>
                          </a:solidFill>
                          <a:effectLst/>
                          <a:latin typeface="Times New Roman"/>
                          <a:ea typeface="宋体"/>
                          <a:cs typeface="Times New Roman"/>
                        </a:rPr>
                        <a:t>0.392</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4876">
                <a:tc rowSpan="2">
                  <a:txBody>
                    <a:bodyPr/>
                    <a:lstStyle/>
                    <a:p>
                      <a:pPr algn="ctr">
                        <a:spcAft>
                          <a:spcPts val="0"/>
                        </a:spcAft>
                      </a:pPr>
                      <a:r>
                        <a:rPr lang="zh-CN" sz="2000" dirty="0">
                          <a:solidFill>
                            <a:srgbClr val="000000"/>
                          </a:solidFill>
                          <a:effectLst/>
                          <a:latin typeface="Times New Roman"/>
                          <a:ea typeface="宋体"/>
                          <a:cs typeface="Times New Roman"/>
                        </a:rPr>
                        <a:t>澳大利亚</a:t>
                      </a: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a:solidFill>
                            <a:srgbClr val="000000"/>
                          </a:solidFill>
                          <a:effectLst/>
                          <a:latin typeface="Times New Roman"/>
                          <a:ea typeface="宋体"/>
                          <a:cs typeface="Times New Roman"/>
                        </a:rPr>
                        <a:t>r</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en-US" sz="2000">
                          <a:solidFill>
                            <a:srgbClr val="000000"/>
                          </a:solidFill>
                          <a:effectLst/>
                          <a:latin typeface="Times New Roman"/>
                          <a:ea typeface="宋体"/>
                          <a:cs typeface="Times New Roman"/>
                        </a:rPr>
                        <a:t>2.39%</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en-US" sz="2000">
                          <a:solidFill>
                            <a:srgbClr val="000000"/>
                          </a:solidFill>
                          <a:effectLst/>
                          <a:latin typeface="Times New Roman"/>
                          <a:ea typeface="宋体"/>
                          <a:cs typeface="Times New Roman"/>
                        </a:rPr>
                        <a:t>0.088</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en-US" sz="2000">
                          <a:solidFill>
                            <a:srgbClr val="000000"/>
                          </a:solidFill>
                          <a:effectLst/>
                          <a:latin typeface="Times New Roman"/>
                          <a:ea typeface="宋体"/>
                          <a:cs typeface="Times New Roman"/>
                        </a:rPr>
                        <a:t>3.675</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r>
              <a:tr h="314876">
                <a:tc vMerge="1">
                  <a:txBody>
                    <a:bodyPr/>
                    <a:lstStyle/>
                    <a:p>
                      <a:endParaRPr lang="zh-CN" altLang="en-US"/>
                    </a:p>
                  </a:txBody>
                  <a:tcPr/>
                </a:tc>
                <a:tc>
                  <a:txBody>
                    <a:bodyPr/>
                    <a:lstStyle/>
                    <a:p>
                      <a:pPr algn="ctr">
                        <a:spcAft>
                          <a:spcPts val="0"/>
                        </a:spcAft>
                      </a:pPr>
                      <a:r>
                        <a:rPr lang="en-US" sz="2000">
                          <a:solidFill>
                            <a:srgbClr val="000000"/>
                          </a:solidFill>
                          <a:effectLst/>
                          <a:latin typeface="Times New Roman"/>
                          <a:ea typeface="宋体"/>
                          <a:cs typeface="Times New Roman"/>
                        </a:rPr>
                        <a:t>n+g</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a:solidFill>
                            <a:srgbClr val="000000"/>
                          </a:solidFill>
                          <a:effectLst/>
                          <a:latin typeface="Times New Roman"/>
                          <a:ea typeface="宋体"/>
                          <a:cs typeface="Times New Roman"/>
                        </a:rPr>
                        <a:t>2.23%</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a:solidFill>
                            <a:srgbClr val="000000"/>
                          </a:solidFill>
                          <a:effectLst/>
                          <a:latin typeface="Times New Roman"/>
                          <a:ea typeface="宋体"/>
                          <a:cs typeface="Times New Roman"/>
                        </a:rPr>
                        <a:t>0.016</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a:solidFill>
                            <a:srgbClr val="000000"/>
                          </a:solidFill>
                          <a:effectLst/>
                          <a:latin typeface="Times New Roman"/>
                          <a:ea typeface="宋体"/>
                          <a:cs typeface="Times New Roman"/>
                        </a:rPr>
                        <a:t>0.737</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4876">
                <a:tc rowSpan="2">
                  <a:txBody>
                    <a:bodyPr/>
                    <a:lstStyle/>
                    <a:p>
                      <a:pPr algn="ctr">
                        <a:spcAft>
                          <a:spcPts val="0"/>
                        </a:spcAft>
                      </a:pPr>
                      <a:r>
                        <a:rPr lang="zh-CN" sz="2000">
                          <a:solidFill>
                            <a:srgbClr val="000000"/>
                          </a:solidFill>
                          <a:effectLst/>
                          <a:latin typeface="Times New Roman"/>
                          <a:ea typeface="宋体"/>
                          <a:cs typeface="Times New Roman"/>
                        </a:rPr>
                        <a:t>瑞典</a:t>
                      </a: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2000">
                          <a:solidFill>
                            <a:srgbClr val="000000"/>
                          </a:solidFill>
                          <a:effectLst/>
                          <a:latin typeface="Times New Roman"/>
                          <a:ea typeface="宋体"/>
                          <a:cs typeface="Times New Roman"/>
                        </a:rPr>
                        <a:t>r’</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en-US" sz="2000">
                          <a:solidFill>
                            <a:srgbClr val="000000"/>
                          </a:solidFill>
                          <a:effectLst/>
                          <a:latin typeface="Times New Roman"/>
                          <a:ea typeface="宋体"/>
                          <a:cs typeface="Times New Roman"/>
                        </a:rPr>
                        <a:t>2.46%</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en-US" sz="2000">
                          <a:solidFill>
                            <a:srgbClr val="000000"/>
                          </a:solidFill>
                          <a:effectLst/>
                          <a:latin typeface="Times New Roman"/>
                          <a:ea typeface="宋体"/>
                          <a:cs typeface="Times New Roman"/>
                        </a:rPr>
                        <a:t>0.022</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en-US" sz="2000">
                          <a:solidFill>
                            <a:srgbClr val="000000"/>
                          </a:solidFill>
                          <a:effectLst/>
                          <a:latin typeface="Times New Roman"/>
                          <a:ea typeface="宋体"/>
                          <a:cs typeface="Times New Roman"/>
                        </a:rPr>
                        <a:t>0.813</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r>
              <a:tr h="314876">
                <a:tc vMerge="1">
                  <a:txBody>
                    <a:bodyPr/>
                    <a:lstStyle/>
                    <a:p>
                      <a:endParaRPr lang="zh-CN" altLang="en-US"/>
                    </a:p>
                  </a:txBody>
                  <a:tcPr/>
                </a:tc>
                <a:tc>
                  <a:txBody>
                    <a:bodyPr/>
                    <a:lstStyle/>
                    <a:p>
                      <a:pPr algn="ctr">
                        <a:spcAft>
                          <a:spcPts val="0"/>
                        </a:spcAft>
                      </a:pPr>
                      <a:r>
                        <a:rPr lang="en-US" sz="2000">
                          <a:solidFill>
                            <a:srgbClr val="000000"/>
                          </a:solidFill>
                          <a:effectLst/>
                          <a:latin typeface="Times New Roman"/>
                          <a:ea typeface="宋体"/>
                          <a:cs typeface="Times New Roman"/>
                        </a:rPr>
                        <a:t>g’</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2000">
                          <a:solidFill>
                            <a:srgbClr val="000000"/>
                          </a:solidFill>
                          <a:effectLst/>
                          <a:latin typeface="Times New Roman"/>
                          <a:ea typeface="宋体"/>
                          <a:cs typeface="Times New Roman"/>
                        </a:rPr>
                        <a:t>3.53%</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2000">
                          <a:solidFill>
                            <a:srgbClr val="000000"/>
                          </a:solidFill>
                          <a:effectLst/>
                          <a:latin typeface="Times New Roman"/>
                          <a:ea typeface="宋体"/>
                          <a:cs typeface="Times New Roman"/>
                        </a:rPr>
                        <a:t>0.011</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2000" dirty="0">
                          <a:solidFill>
                            <a:srgbClr val="000000"/>
                          </a:solidFill>
                          <a:effectLst/>
                          <a:latin typeface="Times New Roman"/>
                          <a:ea typeface="宋体"/>
                          <a:cs typeface="Times New Roman"/>
                        </a:rPr>
                        <a:t>0.283</a:t>
                      </a:r>
                      <a:endParaRPr lang="zh-CN" sz="2000" dirty="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34876" name="TextBox 4"/>
          <p:cNvSpPr txBox="1">
            <a:spLocks noChangeArrowheads="1"/>
          </p:cNvSpPr>
          <p:nvPr/>
        </p:nvSpPr>
        <p:spPr bwMode="auto">
          <a:xfrm>
            <a:off x="1676400" y="1925638"/>
            <a:ext cx="5513388" cy="431800"/>
          </a:xfrm>
          <a:prstGeom prst="rect">
            <a:avLst/>
          </a:prstGeom>
          <a:noFill/>
          <a:ln w="9525">
            <a:noFill/>
            <a:miter lim="800000"/>
            <a:headEnd/>
            <a:tailEnd/>
          </a:ln>
        </p:spPr>
        <p:txBody>
          <a:bodyPr>
            <a:spAutoFit/>
          </a:bodyPr>
          <a:lstStyle/>
          <a:p>
            <a:pPr algn="ctr" eaLnBrk="0" hangingPunct="0"/>
            <a:r>
              <a:rPr lang="zh-CN" altLang="zh-CN" sz="2200" b="1"/>
              <a:t>四国养老金制度风险的一般性评价标准</a:t>
            </a:r>
            <a:endParaRPr lang="zh-CN" altLang="en-US" sz="2200"/>
          </a:p>
        </p:txBody>
      </p:sp>
      <p:sp>
        <p:nvSpPr>
          <p:cNvPr id="34877" name="TextBox 5"/>
          <p:cNvSpPr txBox="1">
            <a:spLocks noChangeArrowheads="1"/>
          </p:cNvSpPr>
          <p:nvPr/>
        </p:nvSpPr>
        <p:spPr bwMode="auto">
          <a:xfrm>
            <a:off x="1052513" y="6165850"/>
            <a:ext cx="7094537" cy="400050"/>
          </a:xfrm>
          <a:prstGeom prst="rect">
            <a:avLst/>
          </a:prstGeom>
          <a:noFill/>
          <a:ln w="9525">
            <a:noFill/>
            <a:miter lim="800000"/>
            <a:headEnd/>
            <a:tailEnd/>
          </a:ln>
        </p:spPr>
        <p:txBody>
          <a:bodyPr>
            <a:spAutoFit/>
          </a:bodyPr>
          <a:lstStyle/>
          <a:p>
            <a:pPr eaLnBrk="0" hangingPunct="0"/>
            <a:r>
              <a:rPr lang="zh-CN" altLang="zh-CN" sz="1000"/>
              <a:t>注：</a:t>
            </a:r>
            <a:r>
              <a:rPr lang="en-US" altLang="zh-CN" sz="1000"/>
              <a:t>r</a:t>
            </a:r>
            <a:r>
              <a:rPr lang="zh-CN" altLang="zh-CN" sz="1000"/>
              <a:t>表示各国养老基金的实际投资收益率，</a:t>
            </a:r>
            <a:r>
              <a:rPr lang="en-US" altLang="zh-CN" sz="1000"/>
              <a:t>n+g</a:t>
            </a:r>
            <a:r>
              <a:rPr lang="zh-CN" altLang="zh-CN" sz="1000"/>
              <a:t>表示各国现收现付制情况下的内含回报率；</a:t>
            </a:r>
            <a:r>
              <a:rPr lang="en-US" altLang="zh-CN" sz="1000"/>
              <a:t>r’</a:t>
            </a:r>
            <a:r>
              <a:rPr lang="zh-CN" altLang="zh-CN" sz="1000"/>
              <a:t>表示瑞典的名义记账利率，</a:t>
            </a:r>
            <a:r>
              <a:rPr lang="en-US" altLang="zh-CN" sz="1000"/>
              <a:t>g’</a:t>
            </a:r>
            <a:r>
              <a:rPr lang="zh-CN" altLang="zh-CN" sz="1000"/>
              <a:t>表示名义工资增长率。</a:t>
            </a:r>
            <a:endParaRPr lang="zh-CN" altLang="en-US" sz="100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4294967295"/>
          </p:nvPr>
        </p:nvSpPr>
        <p:spPr/>
        <p:txBody>
          <a:bodyPr/>
          <a:lstStyle/>
          <a:p>
            <a:pPr>
              <a:defRPr/>
            </a:pPr>
            <a:r>
              <a:rPr lang="en-US" altLang="ko-KR" dirty="0" smtClean="0"/>
              <a:t>21</a:t>
            </a:r>
            <a:endParaRPr lang="en-US" altLang="ko-KR" dirty="0"/>
          </a:p>
        </p:txBody>
      </p:sp>
      <p:sp>
        <p:nvSpPr>
          <p:cNvPr id="35842" name="Rectangle 5"/>
          <p:cNvSpPr>
            <a:spLocks noGrp="1" noChangeArrowheads="1"/>
          </p:cNvSpPr>
          <p:nvPr>
            <p:ph type="title"/>
          </p:nvPr>
        </p:nvSpPr>
        <p:spPr bwMode="auto">
          <a:xfrm>
            <a:off x="266700" y="215900"/>
            <a:ext cx="8356600" cy="660400"/>
          </a:xfrm>
          <a:noFill/>
          <a:ln>
            <a:miter lim="800000"/>
            <a:headEnd/>
            <a:tailEnd/>
          </a:ln>
        </p:spPr>
        <p:txBody>
          <a:bodyPr vert="horz" wrap="square" lIns="91440" tIns="45720" rIns="91440" bIns="45720" numCol="1" anchor="b" anchorCtr="0" compatLnSpc="1">
            <a:prstTxWarp prst="textNoShape">
              <a:avLst/>
            </a:prstTxWarp>
          </a:bodyPr>
          <a:lstStyle/>
          <a:p>
            <a:r>
              <a:rPr lang="en-US" altLang="zh-CN" smtClean="0">
                <a:solidFill>
                  <a:schemeClr val="hlink"/>
                </a:solidFill>
                <a:latin typeface="宋体" charset="-122"/>
                <a:ea typeface="宋体" charset="-122"/>
              </a:rPr>
              <a:t>Ⅳ</a:t>
            </a:r>
            <a:r>
              <a:rPr lang="en-US" altLang="zh-CN" smtClean="0">
                <a:solidFill>
                  <a:schemeClr val="hlink"/>
                </a:solidFill>
                <a:latin typeface="黑体" pitchFamily="2" charset="-122"/>
                <a:ea typeface="黑体" pitchFamily="2" charset="-122"/>
              </a:rPr>
              <a:t>.</a:t>
            </a:r>
            <a:r>
              <a:rPr lang="zh-CN" altLang="en-US" smtClean="0">
                <a:solidFill>
                  <a:schemeClr val="hlink"/>
                </a:solidFill>
                <a:latin typeface="黑体" pitchFamily="2" charset="-122"/>
                <a:ea typeface="黑体" pitchFamily="2" charset="-122"/>
              </a:rPr>
              <a:t>风险评估</a:t>
            </a:r>
            <a:endParaRPr lang="en-US" altLang="ko-KR" smtClean="0">
              <a:solidFill>
                <a:schemeClr val="hlink"/>
              </a:solidFill>
              <a:latin typeface="黑体" pitchFamily="2" charset="-122"/>
              <a:ea typeface="黑体" pitchFamily="2" charset="-122"/>
            </a:endParaRPr>
          </a:p>
        </p:txBody>
      </p:sp>
      <p:sp>
        <p:nvSpPr>
          <p:cNvPr id="3" name="内容占位符 2"/>
          <p:cNvSpPr>
            <a:spLocks noGrp="1"/>
          </p:cNvSpPr>
          <p:nvPr>
            <p:ph idx="1"/>
          </p:nvPr>
        </p:nvSpPr>
        <p:spPr>
          <a:xfrm>
            <a:off x="193675" y="1406525"/>
            <a:ext cx="8229600" cy="4525963"/>
          </a:xfrm>
        </p:spPr>
        <p:txBody>
          <a:bodyPr/>
          <a:lstStyle/>
          <a:p>
            <a:pPr>
              <a:buSzPct val="70000"/>
              <a:buFont typeface="Wingdings" pitchFamily="2" charset="2"/>
              <a:buChar char="n"/>
              <a:defRPr/>
            </a:pPr>
            <a:r>
              <a:rPr lang="zh-CN" altLang="en-US" sz="2400" b="0" dirty="0" smtClean="0">
                <a:solidFill>
                  <a:schemeClr val="tx1">
                    <a:lumMod val="50000"/>
                  </a:schemeClr>
                </a:solidFill>
                <a:latin typeface="宋体" pitchFamily="2" charset="-122"/>
                <a:ea typeface="宋体" pitchFamily="2" charset="-122"/>
              </a:rPr>
              <a:t>对于以</a:t>
            </a:r>
            <a:r>
              <a:rPr lang="en-US" altLang="zh-CN" sz="2400" b="0" dirty="0" smtClean="0">
                <a:solidFill>
                  <a:schemeClr val="tx1">
                    <a:lumMod val="50000"/>
                  </a:schemeClr>
                </a:solidFill>
                <a:latin typeface="宋体" pitchFamily="2" charset="-122"/>
                <a:ea typeface="宋体" pitchFamily="2" charset="-122"/>
              </a:rPr>
              <a:t>FDC</a:t>
            </a:r>
            <a:r>
              <a:rPr lang="zh-CN" altLang="en-US" sz="2400" b="0" dirty="0" smtClean="0">
                <a:solidFill>
                  <a:schemeClr val="tx1">
                    <a:lumMod val="50000"/>
                  </a:schemeClr>
                </a:solidFill>
                <a:latin typeface="宋体" pitchFamily="2" charset="-122"/>
                <a:ea typeface="宋体" pitchFamily="2" charset="-122"/>
              </a:rPr>
              <a:t>制代替</a:t>
            </a:r>
            <a:r>
              <a:rPr lang="en-US" altLang="zh-CN" sz="2400" b="0" dirty="0" smtClean="0">
                <a:solidFill>
                  <a:schemeClr val="tx1">
                    <a:lumMod val="50000"/>
                  </a:schemeClr>
                </a:solidFill>
                <a:latin typeface="宋体" pitchFamily="2" charset="-122"/>
                <a:ea typeface="宋体" pitchFamily="2" charset="-122"/>
              </a:rPr>
              <a:t>PAYG</a:t>
            </a:r>
            <a:r>
              <a:rPr lang="zh-CN" altLang="en-US" sz="2400" b="0" dirty="0" smtClean="0">
                <a:solidFill>
                  <a:schemeClr val="tx1">
                    <a:lumMod val="50000"/>
                  </a:schemeClr>
                </a:solidFill>
                <a:latin typeface="宋体" pitchFamily="2" charset="-122"/>
                <a:ea typeface="宋体" pitchFamily="2" charset="-122"/>
              </a:rPr>
              <a:t>制成为一国主体性养老金制度安排的智利、英国和澳大利亚，虽然基金的平均投资收益率要高于平均生物回报率，但</a:t>
            </a:r>
            <a:r>
              <a:rPr lang="zh-CN" altLang="en-US" sz="2400" b="0" dirty="0" smtClean="0">
                <a:solidFill>
                  <a:srgbClr val="FF0000"/>
                </a:solidFill>
                <a:latin typeface="宋体" pitchFamily="2" charset="-122"/>
                <a:ea typeface="宋体" pitchFamily="2" charset="-122"/>
              </a:rPr>
              <a:t>简单平均数</a:t>
            </a:r>
            <a:r>
              <a:rPr lang="zh-CN" altLang="en-US" sz="2400" b="0" dirty="0" smtClean="0">
                <a:solidFill>
                  <a:schemeClr val="tx1">
                    <a:lumMod val="50000"/>
                  </a:schemeClr>
                </a:solidFill>
                <a:latin typeface="宋体" pitchFamily="2" charset="-122"/>
                <a:ea typeface="宋体" pitchFamily="2" charset="-122"/>
              </a:rPr>
              <a:t>的背后忽略了</a:t>
            </a:r>
            <a:r>
              <a:rPr lang="zh-CN" altLang="en-US" sz="2400" b="0" dirty="0" smtClean="0">
                <a:solidFill>
                  <a:srgbClr val="FF0000"/>
                </a:solidFill>
                <a:latin typeface="宋体" pitchFamily="2" charset="-122"/>
                <a:ea typeface="宋体" pitchFamily="2" charset="-122"/>
              </a:rPr>
              <a:t>经济波动的风险</a:t>
            </a:r>
            <a:r>
              <a:rPr lang="en-US" altLang="zh-CN" sz="2400" b="0" dirty="0" smtClean="0">
                <a:solidFill>
                  <a:schemeClr val="tx1">
                    <a:lumMod val="50000"/>
                  </a:schemeClr>
                </a:solidFill>
                <a:latin typeface="宋体" pitchFamily="2" charset="-122"/>
                <a:ea typeface="宋体" pitchFamily="2" charset="-122"/>
              </a:rPr>
              <a:t>——</a:t>
            </a:r>
            <a:r>
              <a:rPr lang="zh-CN" altLang="en-US" sz="2400" b="0" dirty="0" smtClean="0">
                <a:solidFill>
                  <a:schemeClr val="tx1">
                    <a:lumMod val="50000"/>
                  </a:schemeClr>
                </a:solidFill>
                <a:latin typeface="宋体" pitchFamily="2" charset="-122"/>
                <a:ea typeface="宋体" pitchFamily="2" charset="-122"/>
              </a:rPr>
              <a:t>这种风险涵盖了一国的宏观经济状况、养老金投资组合策略、基金的监管环境与管理效率等一系列与养老金制度设计息息相关的因素。因此，我们还有必要考察收益背后的风险。</a:t>
            </a:r>
            <a:endParaRPr lang="en-US" altLang="zh-CN" sz="2400" b="0" dirty="0" smtClean="0">
              <a:solidFill>
                <a:schemeClr val="tx1">
                  <a:lumMod val="50000"/>
                </a:schemeClr>
              </a:solidFill>
              <a:latin typeface="宋体" pitchFamily="2" charset="-122"/>
              <a:ea typeface="宋体" pitchFamily="2" charset="-122"/>
            </a:endParaRPr>
          </a:p>
          <a:p>
            <a:pPr>
              <a:buSzPct val="70000"/>
              <a:buFont typeface="Wingdings" pitchFamily="2" charset="2"/>
              <a:buChar char="n"/>
              <a:defRPr/>
            </a:pPr>
            <a:r>
              <a:rPr lang="zh-CN" altLang="en-US" sz="2400" b="0" dirty="0" smtClean="0">
                <a:solidFill>
                  <a:schemeClr val="tx1">
                    <a:lumMod val="50000"/>
                  </a:schemeClr>
                </a:solidFill>
                <a:latin typeface="宋体" pitchFamily="2" charset="-122"/>
                <a:ea typeface="宋体" pitchFamily="2" charset="-122"/>
              </a:rPr>
              <a:t>一般而言，标准差和变异系数是衡量风险的简化指标。</a:t>
            </a:r>
            <a:endParaRPr lang="en-US" altLang="zh-CN" sz="2400" b="0" dirty="0" smtClean="0">
              <a:solidFill>
                <a:schemeClr val="tx1">
                  <a:lumMod val="50000"/>
                </a:schemeClr>
              </a:solidFill>
              <a:latin typeface="宋体" pitchFamily="2" charset="-122"/>
              <a:ea typeface="宋体" pitchFamily="2" charset="-122"/>
            </a:endParaRPr>
          </a:p>
          <a:p>
            <a:pPr>
              <a:buSzPct val="70000"/>
              <a:buFont typeface="Wingdings" pitchFamily="2" charset="2"/>
              <a:buChar char="n"/>
              <a:defRPr/>
            </a:pPr>
            <a:r>
              <a:rPr lang="zh-CN" altLang="en-US" sz="2400" b="0" dirty="0" smtClean="0">
                <a:solidFill>
                  <a:schemeClr val="tx1">
                    <a:lumMod val="50000"/>
                  </a:schemeClr>
                </a:solidFill>
                <a:latin typeface="宋体" pitchFamily="2" charset="-122"/>
                <a:ea typeface="宋体" pitchFamily="2" charset="-122"/>
              </a:rPr>
              <a:t>智利、英国、澳大利亚的投资收益率的标准差与变异系数均大于生物回报率的相应数值，说明</a:t>
            </a:r>
            <a:r>
              <a:rPr lang="en-US" altLang="zh-CN" sz="2400" b="0" dirty="0" smtClean="0">
                <a:solidFill>
                  <a:schemeClr val="tx1">
                    <a:lumMod val="50000"/>
                  </a:schemeClr>
                </a:solidFill>
                <a:latin typeface="宋体" pitchFamily="2" charset="-122"/>
                <a:ea typeface="宋体" pitchFamily="2" charset="-122"/>
              </a:rPr>
              <a:t>FDC</a:t>
            </a:r>
            <a:r>
              <a:rPr lang="zh-CN" altLang="en-US" sz="2400" b="0" dirty="0" smtClean="0">
                <a:solidFill>
                  <a:schemeClr val="tx1">
                    <a:lumMod val="50000"/>
                  </a:schemeClr>
                </a:solidFill>
                <a:latin typeface="宋体" pitchFamily="2" charset="-122"/>
                <a:ea typeface="宋体" pitchFamily="2" charset="-122"/>
              </a:rPr>
              <a:t>制的风险均明显高于</a:t>
            </a:r>
            <a:r>
              <a:rPr lang="en-US" altLang="zh-CN" sz="2400" b="0" dirty="0" smtClean="0">
                <a:solidFill>
                  <a:schemeClr val="tx1">
                    <a:lumMod val="50000"/>
                  </a:schemeClr>
                </a:solidFill>
                <a:latin typeface="宋体" pitchFamily="2" charset="-122"/>
                <a:ea typeface="宋体" pitchFamily="2" charset="-122"/>
              </a:rPr>
              <a:t>PAYG</a:t>
            </a:r>
            <a:r>
              <a:rPr lang="zh-CN" altLang="en-US" sz="2400" b="0" dirty="0" smtClean="0">
                <a:solidFill>
                  <a:schemeClr val="tx1">
                    <a:lumMod val="50000"/>
                  </a:schemeClr>
                </a:solidFill>
                <a:latin typeface="宋体" pitchFamily="2" charset="-122"/>
                <a:ea typeface="宋体" pitchFamily="2" charset="-122"/>
              </a:rPr>
              <a:t>。对于实行</a:t>
            </a:r>
            <a:r>
              <a:rPr lang="en-US" altLang="zh-CN" sz="2400" b="0" dirty="0" smtClean="0">
                <a:solidFill>
                  <a:schemeClr val="tx1">
                    <a:lumMod val="50000"/>
                  </a:schemeClr>
                </a:solidFill>
                <a:latin typeface="宋体" pitchFamily="2" charset="-122"/>
                <a:ea typeface="宋体" pitchFamily="2" charset="-122"/>
              </a:rPr>
              <a:t>NDC</a:t>
            </a:r>
            <a:r>
              <a:rPr lang="zh-CN" altLang="en-US" sz="2400" b="0" dirty="0" smtClean="0">
                <a:solidFill>
                  <a:schemeClr val="tx1">
                    <a:lumMod val="50000"/>
                  </a:schemeClr>
                </a:solidFill>
                <a:latin typeface="宋体" pitchFamily="2" charset="-122"/>
                <a:ea typeface="宋体" pitchFamily="2" charset="-122"/>
              </a:rPr>
              <a:t>制的瑞典，名义记账利率不仅没能盯上名义工资的增长率，而且制度风险也相对较大（变异系数</a:t>
            </a:r>
            <a:r>
              <a:rPr lang="en-US" altLang="zh-CN" sz="2400" b="0" dirty="0" smtClean="0">
                <a:solidFill>
                  <a:schemeClr val="tx1">
                    <a:lumMod val="50000"/>
                  </a:schemeClr>
                </a:solidFill>
                <a:latin typeface="宋体" pitchFamily="2" charset="-122"/>
                <a:ea typeface="宋体" pitchFamily="2" charset="-122"/>
              </a:rPr>
              <a:t>0.813&gt;0.283</a:t>
            </a:r>
            <a:r>
              <a:rPr lang="zh-CN" altLang="en-US" sz="2400" b="0" dirty="0" smtClean="0">
                <a:solidFill>
                  <a:schemeClr val="tx1">
                    <a:lumMod val="50000"/>
                  </a:schemeClr>
                </a:solidFill>
                <a:latin typeface="宋体" pitchFamily="2" charset="-122"/>
                <a:ea typeface="宋体" pitchFamily="2" charset="-122"/>
              </a:rPr>
              <a:t>）。</a:t>
            </a:r>
            <a:endParaRPr lang="en-US" altLang="zh-CN" sz="2400" b="0" dirty="0" smtClean="0">
              <a:solidFill>
                <a:schemeClr val="tx1">
                  <a:lumMod val="50000"/>
                </a:schemeClr>
              </a:solidFill>
              <a:latin typeface="宋体" pitchFamily="2" charset="-122"/>
              <a:ea typeface="宋体" pitchFamily="2" charset="-122"/>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4294967295"/>
          </p:nvPr>
        </p:nvSpPr>
        <p:spPr/>
        <p:txBody>
          <a:bodyPr/>
          <a:lstStyle/>
          <a:p>
            <a:pPr>
              <a:defRPr/>
            </a:pPr>
            <a:r>
              <a:rPr lang="en-US" altLang="ko-KR" dirty="0" smtClean="0"/>
              <a:t>22</a:t>
            </a:r>
            <a:endParaRPr lang="en-US" altLang="ko-KR" dirty="0"/>
          </a:p>
        </p:txBody>
      </p:sp>
      <p:sp>
        <p:nvSpPr>
          <p:cNvPr id="36866" name="Rectangle 5"/>
          <p:cNvSpPr>
            <a:spLocks noGrp="1" noChangeArrowheads="1"/>
          </p:cNvSpPr>
          <p:nvPr>
            <p:ph type="title"/>
          </p:nvPr>
        </p:nvSpPr>
        <p:spPr bwMode="auto">
          <a:xfrm>
            <a:off x="266700" y="215900"/>
            <a:ext cx="8356600" cy="660400"/>
          </a:xfrm>
          <a:noFill/>
          <a:ln>
            <a:miter lim="800000"/>
            <a:headEnd/>
            <a:tailEnd/>
          </a:ln>
        </p:spPr>
        <p:txBody>
          <a:bodyPr vert="horz" wrap="square" lIns="91440" tIns="45720" rIns="91440" bIns="45720" numCol="1" anchor="b" anchorCtr="0" compatLnSpc="1">
            <a:prstTxWarp prst="textNoShape">
              <a:avLst/>
            </a:prstTxWarp>
          </a:bodyPr>
          <a:lstStyle/>
          <a:p>
            <a:r>
              <a:rPr lang="en-US" altLang="zh-CN" smtClean="0">
                <a:solidFill>
                  <a:schemeClr val="hlink"/>
                </a:solidFill>
                <a:latin typeface="宋体" charset="-122"/>
                <a:ea typeface="宋体" charset="-122"/>
              </a:rPr>
              <a:t>Ⅳ</a:t>
            </a:r>
            <a:r>
              <a:rPr lang="en-US" altLang="zh-CN" smtClean="0">
                <a:solidFill>
                  <a:schemeClr val="hlink"/>
                </a:solidFill>
                <a:latin typeface="黑体" pitchFamily="2" charset="-122"/>
                <a:ea typeface="黑体" pitchFamily="2" charset="-122"/>
              </a:rPr>
              <a:t>.</a:t>
            </a:r>
            <a:r>
              <a:rPr lang="zh-CN" altLang="en-US" smtClean="0">
                <a:solidFill>
                  <a:schemeClr val="hlink"/>
                </a:solidFill>
                <a:latin typeface="黑体" pitchFamily="2" charset="-122"/>
                <a:ea typeface="黑体" pitchFamily="2" charset="-122"/>
              </a:rPr>
              <a:t>风险评估</a:t>
            </a:r>
            <a:endParaRPr lang="en-US" altLang="ko-KR" smtClean="0">
              <a:solidFill>
                <a:schemeClr val="hlink"/>
              </a:solidFill>
              <a:latin typeface="黑体" pitchFamily="2" charset="-122"/>
              <a:ea typeface="黑体" pitchFamily="2" charset="-122"/>
            </a:endParaRPr>
          </a:p>
        </p:txBody>
      </p:sp>
      <p:sp>
        <p:nvSpPr>
          <p:cNvPr id="3" name="内容占位符 2"/>
          <p:cNvSpPr>
            <a:spLocks noGrp="1"/>
          </p:cNvSpPr>
          <p:nvPr>
            <p:ph idx="1"/>
          </p:nvPr>
        </p:nvSpPr>
        <p:spPr>
          <a:xfrm>
            <a:off x="249238" y="1060450"/>
            <a:ext cx="8548687" cy="4525963"/>
          </a:xfrm>
        </p:spPr>
        <p:txBody>
          <a:bodyPr/>
          <a:lstStyle/>
          <a:p>
            <a:pPr>
              <a:buSzPct val="70000"/>
              <a:buFont typeface="Wingdings" pitchFamily="2" charset="2"/>
              <a:buChar char="n"/>
              <a:defRPr/>
            </a:pPr>
            <a:r>
              <a:rPr lang="en-US" altLang="zh-CN" sz="2400" dirty="0" smtClean="0">
                <a:solidFill>
                  <a:schemeClr val="tx1">
                    <a:lumMod val="50000"/>
                  </a:schemeClr>
                </a:solidFill>
                <a:latin typeface="宋体" pitchFamily="2" charset="-122"/>
                <a:ea typeface="宋体" pitchFamily="2" charset="-122"/>
              </a:rPr>
              <a:t>B</a:t>
            </a:r>
            <a:r>
              <a:rPr lang="zh-CN" altLang="en-US" sz="2400" dirty="0" smtClean="0">
                <a:solidFill>
                  <a:schemeClr val="tx1">
                    <a:lumMod val="50000"/>
                  </a:schemeClr>
                </a:solidFill>
                <a:latin typeface="宋体" pitchFamily="2" charset="-122"/>
                <a:ea typeface="宋体" pitchFamily="2" charset="-122"/>
              </a:rPr>
              <a:t>、</a:t>
            </a:r>
            <a:r>
              <a:rPr lang="en-US" altLang="zh-CN" sz="2400" dirty="0" smtClean="0">
                <a:solidFill>
                  <a:schemeClr val="tx1">
                    <a:lumMod val="50000"/>
                  </a:schemeClr>
                </a:solidFill>
                <a:latin typeface="宋体" pitchFamily="2" charset="-122"/>
                <a:ea typeface="宋体" pitchFamily="2" charset="-122"/>
              </a:rPr>
              <a:t>VAR</a:t>
            </a:r>
            <a:r>
              <a:rPr lang="zh-CN" altLang="en-US" sz="2400" dirty="0" smtClean="0">
                <a:solidFill>
                  <a:schemeClr val="tx1">
                    <a:lumMod val="50000"/>
                  </a:schemeClr>
                </a:solidFill>
                <a:latin typeface="宋体" pitchFamily="2" charset="-122"/>
                <a:ea typeface="宋体" pitchFamily="2" charset="-122"/>
              </a:rPr>
              <a:t>技术衡量</a:t>
            </a:r>
            <a:endParaRPr lang="en-US" altLang="zh-CN" sz="2400" dirty="0" smtClean="0">
              <a:solidFill>
                <a:schemeClr val="tx1">
                  <a:lumMod val="50000"/>
                </a:schemeClr>
              </a:solidFill>
              <a:latin typeface="宋体" pitchFamily="2" charset="-122"/>
              <a:ea typeface="宋体" pitchFamily="2" charset="-122"/>
            </a:endParaRPr>
          </a:p>
          <a:p>
            <a:pPr>
              <a:buSzPct val="70000"/>
              <a:buFont typeface="Wingdings" pitchFamily="2" charset="2"/>
              <a:buChar char="n"/>
              <a:defRPr/>
            </a:pPr>
            <a:r>
              <a:rPr lang="en-US" altLang="zh-CN" sz="2400" b="0" dirty="0" smtClean="0">
                <a:solidFill>
                  <a:schemeClr val="tx1">
                    <a:lumMod val="50000"/>
                  </a:schemeClr>
                </a:solidFill>
                <a:latin typeface="宋体" pitchFamily="2" charset="-122"/>
                <a:ea typeface="宋体" pitchFamily="2" charset="-122"/>
              </a:rPr>
              <a:t>VAR(Value at Risk)</a:t>
            </a:r>
            <a:r>
              <a:rPr lang="zh-CN" altLang="en-US" sz="2400" b="0" dirty="0" smtClean="0">
                <a:solidFill>
                  <a:schemeClr val="tx1">
                    <a:lumMod val="50000"/>
                  </a:schemeClr>
                </a:solidFill>
                <a:latin typeface="宋体" pitchFamily="2" charset="-122"/>
                <a:ea typeface="宋体" pitchFamily="2" charset="-122"/>
              </a:rPr>
              <a:t>，表示受险价值，</a:t>
            </a:r>
            <a:r>
              <a:rPr lang="en-US" altLang="zh-CN" sz="2400" b="0" dirty="0" smtClean="0">
                <a:solidFill>
                  <a:schemeClr val="tx1">
                    <a:lumMod val="50000"/>
                  </a:schemeClr>
                </a:solidFill>
                <a:latin typeface="宋体" pitchFamily="2" charset="-122"/>
                <a:ea typeface="宋体" pitchFamily="2" charset="-122"/>
              </a:rPr>
              <a:t>VAR</a:t>
            </a:r>
            <a:r>
              <a:rPr lang="zh-CN" altLang="en-US" sz="2400" b="0" dirty="0" smtClean="0">
                <a:solidFill>
                  <a:schemeClr val="tx1">
                    <a:lumMod val="50000"/>
                  </a:schemeClr>
                </a:solidFill>
                <a:latin typeface="宋体" pitchFamily="2" charset="-122"/>
                <a:ea typeface="宋体" pitchFamily="2" charset="-122"/>
              </a:rPr>
              <a:t>值指在一定的持有期与一定的置信度范围内，某金融工具或投资组合所面临的潜在的最大损失。下面将用</a:t>
            </a:r>
            <a:r>
              <a:rPr lang="en-US" altLang="zh-CN" sz="2400" b="0" dirty="0" smtClean="0">
                <a:solidFill>
                  <a:schemeClr val="tx1">
                    <a:lumMod val="50000"/>
                  </a:schemeClr>
                </a:solidFill>
                <a:latin typeface="宋体" pitchFamily="2" charset="-122"/>
                <a:ea typeface="宋体" pitchFamily="2" charset="-122"/>
              </a:rPr>
              <a:t>VAR</a:t>
            </a:r>
            <a:r>
              <a:rPr lang="zh-CN" altLang="en-US" sz="2400" b="0" dirty="0" smtClean="0">
                <a:solidFill>
                  <a:schemeClr val="tx1">
                    <a:lumMod val="50000"/>
                  </a:schemeClr>
                </a:solidFill>
                <a:latin typeface="宋体" pitchFamily="2" charset="-122"/>
                <a:ea typeface="宋体" pitchFamily="2" charset="-122"/>
              </a:rPr>
              <a:t>模型对各国养老金制度的风险进行更为精确的测量。</a:t>
            </a:r>
            <a:r>
              <a:rPr lang="en-US" altLang="zh-CN" sz="2400" b="0" dirty="0" smtClean="0">
                <a:solidFill>
                  <a:schemeClr val="tx1">
                    <a:lumMod val="50000"/>
                  </a:schemeClr>
                </a:solidFill>
                <a:latin typeface="宋体" pitchFamily="2" charset="-122"/>
                <a:ea typeface="宋体" pitchFamily="2" charset="-122"/>
              </a:rPr>
              <a:t>VAR</a:t>
            </a:r>
            <a:r>
              <a:rPr lang="zh-CN" altLang="en-US" sz="2400" b="0" dirty="0" smtClean="0">
                <a:solidFill>
                  <a:schemeClr val="tx1">
                    <a:lumMod val="50000"/>
                  </a:schemeClr>
                </a:solidFill>
                <a:latin typeface="宋体" pitchFamily="2" charset="-122"/>
                <a:ea typeface="宋体" pitchFamily="2" charset="-122"/>
              </a:rPr>
              <a:t>模型定义如下：          </a:t>
            </a:r>
          </a:p>
          <a:p>
            <a:pPr marL="0" indent="0" algn="ctr">
              <a:buSzPct val="70000"/>
              <a:buFont typeface="Wingdings" pitchFamily="2" charset="2"/>
              <a:buNone/>
              <a:defRPr/>
            </a:pPr>
            <a:r>
              <a:rPr lang="zh-CN" altLang="en-US" sz="2400" b="0" dirty="0" smtClean="0">
                <a:solidFill>
                  <a:schemeClr val="tx1">
                    <a:lumMod val="50000"/>
                  </a:schemeClr>
                </a:solidFill>
                <a:latin typeface="宋体" pitchFamily="2" charset="-122"/>
                <a:ea typeface="宋体" pitchFamily="2" charset="-122"/>
              </a:rPr>
              <a:t> </a:t>
            </a:r>
            <a:r>
              <a:rPr lang="en-US" altLang="zh-CN" sz="2400" b="0" dirty="0" smtClean="0">
                <a:solidFill>
                  <a:schemeClr val="tx1">
                    <a:lumMod val="50000"/>
                  </a:schemeClr>
                </a:solidFill>
                <a:latin typeface="宋体" pitchFamily="2" charset="-122"/>
                <a:ea typeface="宋体" pitchFamily="2" charset="-122"/>
              </a:rPr>
              <a:t>P(L&gt;VAR)≤1-c           (1)</a:t>
            </a:r>
          </a:p>
          <a:p>
            <a:pPr>
              <a:buSzPct val="70000"/>
              <a:buFont typeface="Wingdings" pitchFamily="2" charset="2"/>
              <a:buChar char="n"/>
              <a:defRPr/>
            </a:pPr>
            <a:r>
              <a:rPr lang="zh-CN" altLang="en-US" sz="2000" b="0" dirty="0" smtClean="0">
                <a:solidFill>
                  <a:schemeClr val="tx1">
                    <a:lumMod val="50000"/>
                  </a:schemeClr>
                </a:solidFill>
                <a:latin typeface="楷体" pitchFamily="49" charset="-122"/>
                <a:ea typeface="楷体" pitchFamily="49" charset="-122"/>
              </a:rPr>
              <a:t>其中，</a:t>
            </a:r>
            <a:r>
              <a:rPr lang="en-US" altLang="zh-CN" sz="2000" b="0" dirty="0" smtClean="0">
                <a:solidFill>
                  <a:schemeClr val="tx1">
                    <a:lumMod val="50000"/>
                  </a:schemeClr>
                </a:solidFill>
                <a:latin typeface="楷体" pitchFamily="49" charset="-122"/>
                <a:ea typeface="楷体" pitchFamily="49" charset="-122"/>
              </a:rPr>
              <a:t>L</a:t>
            </a:r>
            <a:r>
              <a:rPr lang="zh-CN" altLang="en-US" sz="2000" b="0" dirty="0" smtClean="0">
                <a:solidFill>
                  <a:schemeClr val="tx1">
                    <a:lumMod val="50000"/>
                  </a:schemeClr>
                </a:solidFill>
                <a:latin typeface="楷体" pitchFamily="49" charset="-122"/>
                <a:ea typeface="楷体" pitchFamily="49" charset="-122"/>
              </a:rPr>
              <a:t>表示损失，</a:t>
            </a:r>
            <a:r>
              <a:rPr lang="en-US" altLang="zh-CN" sz="2000" b="0" dirty="0" smtClean="0">
                <a:solidFill>
                  <a:schemeClr val="tx1">
                    <a:lumMod val="50000"/>
                  </a:schemeClr>
                </a:solidFill>
                <a:latin typeface="楷体" pitchFamily="49" charset="-122"/>
                <a:ea typeface="楷体" pitchFamily="49" charset="-122"/>
              </a:rPr>
              <a:t>c</a:t>
            </a:r>
            <a:r>
              <a:rPr lang="zh-CN" altLang="en-US" sz="2000" b="0" dirty="0" smtClean="0">
                <a:solidFill>
                  <a:schemeClr val="tx1">
                    <a:lumMod val="50000"/>
                  </a:schemeClr>
                </a:solidFill>
                <a:latin typeface="楷体" pitchFamily="49" charset="-122"/>
                <a:ea typeface="楷体" pitchFamily="49" charset="-122"/>
              </a:rPr>
              <a:t>为置信水平，取</a:t>
            </a:r>
            <a:r>
              <a:rPr lang="en-US" altLang="zh-CN" sz="2000" b="0" dirty="0" smtClean="0">
                <a:solidFill>
                  <a:schemeClr val="tx1">
                    <a:lumMod val="50000"/>
                  </a:schemeClr>
                </a:solidFill>
                <a:latin typeface="楷体" pitchFamily="49" charset="-122"/>
                <a:ea typeface="楷体" pitchFamily="49" charset="-122"/>
              </a:rPr>
              <a:t>c=0.99</a:t>
            </a:r>
            <a:r>
              <a:rPr lang="zh-CN" altLang="en-US" sz="2000" b="0" dirty="0" smtClean="0">
                <a:solidFill>
                  <a:schemeClr val="tx1">
                    <a:lumMod val="50000"/>
                  </a:schemeClr>
                </a:solidFill>
                <a:latin typeface="楷体" pitchFamily="49" charset="-122"/>
                <a:ea typeface="楷体" pitchFamily="49" charset="-122"/>
              </a:rPr>
              <a:t>。模型表示养老金资产损失超过某一固定值</a:t>
            </a:r>
            <a:r>
              <a:rPr lang="en-US" altLang="zh-CN" sz="2000" b="0" dirty="0" smtClean="0">
                <a:solidFill>
                  <a:schemeClr val="tx1">
                    <a:lumMod val="50000"/>
                  </a:schemeClr>
                </a:solidFill>
                <a:latin typeface="楷体" pitchFamily="49" charset="-122"/>
                <a:ea typeface="楷体" pitchFamily="49" charset="-122"/>
              </a:rPr>
              <a:t>(VAR)</a:t>
            </a:r>
            <a:r>
              <a:rPr lang="zh-CN" altLang="en-US" sz="2000" b="0" dirty="0" smtClean="0">
                <a:solidFill>
                  <a:schemeClr val="tx1">
                    <a:lumMod val="50000"/>
                  </a:schemeClr>
                </a:solidFill>
                <a:latin typeface="楷体" pitchFamily="49" charset="-122"/>
                <a:ea typeface="楷体" pitchFamily="49" charset="-122"/>
              </a:rPr>
              <a:t>的概率为</a:t>
            </a:r>
            <a:r>
              <a:rPr lang="en-US" altLang="zh-CN" sz="2000" b="0" dirty="0" smtClean="0">
                <a:solidFill>
                  <a:schemeClr val="tx1">
                    <a:lumMod val="50000"/>
                  </a:schemeClr>
                </a:solidFill>
                <a:latin typeface="楷体" pitchFamily="49" charset="-122"/>
                <a:ea typeface="楷体" pitchFamily="49" charset="-122"/>
              </a:rPr>
              <a:t>1%</a:t>
            </a:r>
            <a:r>
              <a:rPr lang="zh-CN" altLang="en-US" sz="2000" b="0" dirty="0" smtClean="0">
                <a:solidFill>
                  <a:schemeClr val="tx1">
                    <a:lumMod val="50000"/>
                  </a:schemeClr>
                </a:solidFill>
                <a:latin typeface="楷体" pitchFamily="49" charset="-122"/>
                <a:ea typeface="楷体" pitchFamily="49" charset="-122"/>
              </a:rPr>
              <a:t>，或者是养老金损失不超过固定值</a:t>
            </a:r>
            <a:r>
              <a:rPr lang="en-US" altLang="zh-CN" sz="2000" b="0" dirty="0" smtClean="0">
                <a:solidFill>
                  <a:schemeClr val="tx1">
                    <a:lumMod val="50000"/>
                  </a:schemeClr>
                </a:solidFill>
                <a:latin typeface="楷体" pitchFamily="49" charset="-122"/>
                <a:ea typeface="楷体" pitchFamily="49" charset="-122"/>
              </a:rPr>
              <a:t>(VAR)</a:t>
            </a:r>
            <a:r>
              <a:rPr lang="zh-CN" altLang="en-US" sz="2000" b="0" dirty="0" smtClean="0">
                <a:solidFill>
                  <a:schemeClr val="tx1">
                    <a:lumMod val="50000"/>
                  </a:schemeClr>
                </a:solidFill>
                <a:latin typeface="楷体" pitchFamily="49" charset="-122"/>
                <a:ea typeface="楷体" pitchFamily="49" charset="-122"/>
              </a:rPr>
              <a:t>的概率为</a:t>
            </a:r>
            <a:r>
              <a:rPr lang="en-US" altLang="zh-CN" sz="2000" b="0" dirty="0" smtClean="0">
                <a:solidFill>
                  <a:schemeClr val="tx1">
                    <a:lumMod val="50000"/>
                  </a:schemeClr>
                </a:solidFill>
                <a:latin typeface="楷体" pitchFamily="49" charset="-122"/>
                <a:ea typeface="楷体" pitchFamily="49" charset="-122"/>
              </a:rPr>
              <a:t>99%</a:t>
            </a:r>
            <a:r>
              <a:rPr lang="zh-CN" altLang="en-US" sz="2000" b="0" dirty="0" smtClean="0">
                <a:solidFill>
                  <a:schemeClr val="tx1">
                    <a:lumMod val="50000"/>
                  </a:schemeClr>
                </a:solidFill>
                <a:latin typeface="楷体" pitchFamily="49" charset="-122"/>
                <a:ea typeface="楷体" pitchFamily="49" charset="-122"/>
              </a:rPr>
              <a:t>。</a:t>
            </a:r>
            <a:endParaRPr lang="en-US" altLang="zh-CN" sz="2000" b="0" dirty="0" smtClean="0">
              <a:solidFill>
                <a:schemeClr val="tx1">
                  <a:lumMod val="50000"/>
                </a:schemeClr>
              </a:solidFill>
              <a:latin typeface="楷体" pitchFamily="49" charset="-122"/>
              <a:ea typeface="楷体" pitchFamily="49" charset="-122"/>
            </a:endParaRPr>
          </a:p>
          <a:p>
            <a:pPr>
              <a:buSzPct val="70000"/>
              <a:buFont typeface="Wingdings" pitchFamily="2" charset="2"/>
              <a:buChar char="n"/>
              <a:defRPr/>
            </a:pPr>
            <a:r>
              <a:rPr lang="zh-CN" altLang="en-US" sz="2400" b="0" dirty="0" smtClean="0">
                <a:solidFill>
                  <a:schemeClr val="tx1">
                    <a:lumMod val="50000"/>
                  </a:schemeClr>
                </a:solidFill>
                <a:latin typeface="宋体" pitchFamily="2" charset="-122"/>
                <a:ea typeface="宋体" pitchFamily="2" charset="-122"/>
              </a:rPr>
              <a:t>假设养老金的资产损失是服从正态分布的分位数函数，即</a:t>
            </a:r>
            <a:r>
              <a:rPr lang="en-US" altLang="zh-CN" sz="2400" b="0" dirty="0" smtClean="0">
                <a:solidFill>
                  <a:schemeClr val="tx1">
                    <a:lumMod val="50000"/>
                  </a:schemeClr>
                </a:solidFill>
                <a:latin typeface="宋体" pitchFamily="2" charset="-122"/>
                <a:ea typeface="宋体" pitchFamily="2" charset="-122"/>
              </a:rPr>
              <a:t>L</a:t>
            </a:r>
            <a:r>
              <a:rPr lang="zh-CN" altLang="en-US" sz="2400" b="0" dirty="0" smtClean="0">
                <a:solidFill>
                  <a:schemeClr val="tx1">
                    <a:lumMod val="50000"/>
                  </a:schemeClr>
                </a:solidFill>
                <a:latin typeface="宋体" pitchFamily="2" charset="-122"/>
                <a:ea typeface="宋体" pitchFamily="2" charset="-122"/>
              </a:rPr>
              <a:t>～</a:t>
            </a:r>
            <a:r>
              <a:rPr lang="en-US" altLang="zh-CN" sz="2400" b="0" dirty="0" smtClean="0">
                <a:solidFill>
                  <a:schemeClr val="tx1">
                    <a:lumMod val="50000"/>
                  </a:schemeClr>
                </a:solidFill>
                <a:latin typeface="宋体" pitchFamily="2" charset="-122"/>
                <a:ea typeface="宋体" pitchFamily="2" charset="-122"/>
              </a:rPr>
              <a:t>N(u,</a:t>
            </a:r>
            <a:r>
              <a:rPr lang="en-US" altLang="zh-CN" sz="2400" b="0" dirty="0" smtClean="0">
                <a:solidFill>
                  <a:srgbClr val="002060"/>
                </a:solidFill>
                <a:latin typeface="Times New Roman"/>
                <a:ea typeface="宋体"/>
              </a:rPr>
              <a:t> σ</a:t>
            </a:r>
            <a:r>
              <a:rPr lang="en-US" altLang="zh-CN" sz="2400" b="0" baseline="30000" dirty="0" smtClean="0">
                <a:solidFill>
                  <a:srgbClr val="002060"/>
                </a:solidFill>
                <a:latin typeface="Times New Roman"/>
                <a:ea typeface="宋体"/>
              </a:rPr>
              <a:t>2</a:t>
            </a:r>
            <a:r>
              <a:rPr lang="en-US" altLang="zh-CN" sz="2400" b="0" dirty="0" smtClean="0">
                <a:solidFill>
                  <a:schemeClr val="tx1">
                    <a:lumMod val="50000"/>
                  </a:schemeClr>
                </a:solidFill>
                <a:latin typeface="宋体" pitchFamily="2" charset="-122"/>
                <a:ea typeface="宋体" pitchFamily="2" charset="-122"/>
              </a:rPr>
              <a:t>)</a:t>
            </a:r>
            <a:r>
              <a:rPr lang="zh-CN" altLang="en-US" sz="2400" b="0" dirty="0" smtClean="0">
                <a:solidFill>
                  <a:schemeClr val="tx1">
                    <a:lumMod val="50000"/>
                  </a:schemeClr>
                </a:solidFill>
                <a:latin typeface="宋体" pitchFamily="2" charset="-122"/>
                <a:ea typeface="宋体" pitchFamily="2" charset="-122"/>
              </a:rPr>
              <a:t>，</a:t>
            </a:r>
            <a:r>
              <a:rPr lang="en-US" altLang="zh-CN" sz="2400" b="0" dirty="0" smtClean="0">
                <a:solidFill>
                  <a:schemeClr val="tx1">
                    <a:lumMod val="50000"/>
                  </a:schemeClr>
                </a:solidFill>
                <a:latin typeface="宋体" pitchFamily="2" charset="-122"/>
                <a:ea typeface="宋体" pitchFamily="2" charset="-122"/>
              </a:rPr>
              <a:t>FDC/NDC</a:t>
            </a:r>
            <a:r>
              <a:rPr lang="zh-CN" altLang="en-US" sz="2400" b="0" dirty="0" smtClean="0">
                <a:solidFill>
                  <a:schemeClr val="tx1">
                    <a:lumMod val="50000"/>
                  </a:schemeClr>
                </a:solidFill>
                <a:latin typeface="宋体" pitchFamily="2" charset="-122"/>
                <a:ea typeface="宋体" pitchFamily="2" charset="-122"/>
              </a:rPr>
              <a:t>制与</a:t>
            </a:r>
            <a:r>
              <a:rPr lang="en-US" altLang="zh-CN" sz="2400" b="0" dirty="0" smtClean="0">
                <a:solidFill>
                  <a:schemeClr val="tx1">
                    <a:lumMod val="50000"/>
                  </a:schemeClr>
                </a:solidFill>
                <a:latin typeface="宋体" pitchFamily="2" charset="-122"/>
                <a:ea typeface="宋体" pitchFamily="2" charset="-122"/>
              </a:rPr>
              <a:t>PAYG</a:t>
            </a:r>
            <a:r>
              <a:rPr lang="zh-CN" altLang="en-US" sz="2400" b="0" dirty="0" smtClean="0">
                <a:solidFill>
                  <a:schemeClr val="tx1">
                    <a:lumMod val="50000"/>
                  </a:schemeClr>
                </a:solidFill>
                <a:latin typeface="宋体" pitchFamily="2" charset="-122"/>
                <a:ea typeface="宋体" pitchFamily="2" charset="-122"/>
              </a:rPr>
              <a:t>制下的养老金</a:t>
            </a:r>
            <a:r>
              <a:rPr lang="zh-CN" altLang="en-US" sz="2400" b="0" dirty="0" smtClean="0">
                <a:solidFill>
                  <a:srgbClr val="FF0000"/>
                </a:solidFill>
                <a:latin typeface="宋体" pitchFamily="2" charset="-122"/>
                <a:ea typeface="宋体" pitchFamily="2" charset="-122"/>
              </a:rPr>
              <a:t>损失</a:t>
            </a:r>
            <a:r>
              <a:rPr lang="zh-CN" altLang="en-US" sz="2400" b="0" dirty="0" smtClean="0">
                <a:solidFill>
                  <a:schemeClr val="tx1">
                    <a:lumMod val="50000"/>
                  </a:schemeClr>
                </a:solidFill>
                <a:latin typeface="宋体" pitchFamily="2" charset="-122"/>
                <a:ea typeface="宋体" pitchFamily="2" charset="-122"/>
              </a:rPr>
              <a:t>分别取各自</a:t>
            </a:r>
            <a:r>
              <a:rPr lang="zh-CN" altLang="en-US" sz="2400" b="0" dirty="0" smtClean="0">
                <a:solidFill>
                  <a:srgbClr val="FF0000"/>
                </a:solidFill>
                <a:latin typeface="宋体" pitchFamily="2" charset="-122"/>
                <a:ea typeface="宋体" pitchFamily="2" charset="-122"/>
              </a:rPr>
              <a:t>回报率的负值</a:t>
            </a:r>
            <a:r>
              <a:rPr lang="zh-CN" altLang="en-US" sz="2400" b="0" dirty="0" smtClean="0">
                <a:solidFill>
                  <a:schemeClr val="tx1">
                    <a:lumMod val="50000"/>
                  </a:schemeClr>
                </a:solidFill>
                <a:latin typeface="宋体" pitchFamily="2" charset="-122"/>
                <a:ea typeface="宋体" pitchFamily="2" charset="-122"/>
              </a:rPr>
              <a:t>表示。根据均值及标准差，用</a:t>
            </a:r>
            <a:r>
              <a:rPr lang="en-US" altLang="zh-CN" sz="2400" b="0" dirty="0" smtClean="0">
                <a:solidFill>
                  <a:schemeClr val="tx1">
                    <a:lumMod val="50000"/>
                  </a:schemeClr>
                </a:solidFill>
                <a:latin typeface="宋体" pitchFamily="2" charset="-122"/>
                <a:ea typeface="宋体" pitchFamily="2" charset="-122"/>
              </a:rPr>
              <a:t>Excel</a:t>
            </a:r>
            <a:r>
              <a:rPr lang="zh-CN" altLang="en-US" sz="2400" b="0" dirty="0" smtClean="0">
                <a:solidFill>
                  <a:schemeClr val="tx1">
                    <a:lumMod val="50000"/>
                  </a:schemeClr>
                </a:solidFill>
                <a:latin typeface="宋体" pitchFamily="2" charset="-122"/>
                <a:ea typeface="宋体" pitchFamily="2" charset="-122"/>
              </a:rPr>
              <a:t>软件中的统计函数，各国养老金不同财务机制下“损失”的下分位数值（</a:t>
            </a:r>
            <a:r>
              <a:rPr lang="en-US" altLang="zh-CN" sz="2400" b="0" dirty="0" smtClean="0">
                <a:solidFill>
                  <a:schemeClr val="tx1">
                    <a:lumMod val="50000"/>
                  </a:schemeClr>
                </a:solidFill>
                <a:latin typeface="宋体" pitchFamily="2" charset="-122"/>
                <a:ea typeface="宋体" pitchFamily="2" charset="-122"/>
              </a:rPr>
              <a:t>VAR</a:t>
            </a:r>
            <a:r>
              <a:rPr lang="zh-CN" altLang="en-US" sz="2400" b="0" dirty="0" smtClean="0">
                <a:solidFill>
                  <a:schemeClr val="tx1">
                    <a:lumMod val="50000"/>
                  </a:schemeClr>
                </a:solidFill>
                <a:latin typeface="宋体" pitchFamily="2" charset="-122"/>
                <a:ea typeface="宋体" pitchFamily="2" charset="-122"/>
              </a:rPr>
              <a:t>）计算如</a:t>
            </a:r>
            <a:r>
              <a:rPr lang="zh-CN" altLang="en-US" sz="2400" b="0" dirty="0">
                <a:solidFill>
                  <a:schemeClr val="tx1">
                    <a:lumMod val="50000"/>
                  </a:schemeClr>
                </a:solidFill>
                <a:latin typeface="宋体" pitchFamily="2" charset="-122"/>
                <a:ea typeface="宋体" pitchFamily="2" charset="-122"/>
              </a:rPr>
              <a:t>下表</a:t>
            </a:r>
            <a:r>
              <a:rPr lang="zh-CN" altLang="en-US" sz="2400" b="0" dirty="0" smtClean="0">
                <a:solidFill>
                  <a:schemeClr val="tx1">
                    <a:lumMod val="50000"/>
                  </a:schemeClr>
                </a:solidFill>
                <a:latin typeface="宋体" pitchFamily="2" charset="-122"/>
                <a:ea typeface="宋体" pitchFamily="2" charset="-122"/>
              </a:rPr>
              <a:t>所示。</a:t>
            </a:r>
          </a:p>
          <a:p>
            <a:pPr>
              <a:buSzPct val="70000"/>
              <a:buFont typeface="Wingdings" pitchFamily="2" charset="2"/>
              <a:buChar char="n"/>
              <a:defRPr/>
            </a:pPr>
            <a:endParaRPr lang="en-US" altLang="zh-CN" sz="2400" dirty="0" smtClean="0">
              <a:solidFill>
                <a:schemeClr val="tx1">
                  <a:lumMod val="50000"/>
                </a:schemeClr>
              </a:solidFill>
              <a:latin typeface="宋体" pitchFamily="2" charset="-122"/>
              <a:ea typeface="宋体" pitchFamily="2" charset="-122"/>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4294967295"/>
          </p:nvPr>
        </p:nvSpPr>
        <p:spPr/>
        <p:txBody>
          <a:bodyPr/>
          <a:lstStyle/>
          <a:p>
            <a:pPr>
              <a:defRPr/>
            </a:pPr>
            <a:r>
              <a:rPr lang="en-US" altLang="ko-KR" dirty="0" smtClean="0"/>
              <a:t>23</a:t>
            </a:r>
            <a:endParaRPr lang="en-US" altLang="ko-KR" dirty="0"/>
          </a:p>
        </p:txBody>
      </p:sp>
      <p:sp>
        <p:nvSpPr>
          <p:cNvPr id="37890" name="Rectangle 5"/>
          <p:cNvSpPr>
            <a:spLocks noGrp="1" noChangeArrowheads="1"/>
          </p:cNvSpPr>
          <p:nvPr>
            <p:ph type="title"/>
          </p:nvPr>
        </p:nvSpPr>
        <p:spPr bwMode="auto">
          <a:xfrm>
            <a:off x="266700" y="215900"/>
            <a:ext cx="8356600" cy="660400"/>
          </a:xfrm>
          <a:noFill/>
          <a:ln>
            <a:miter lim="800000"/>
            <a:headEnd/>
            <a:tailEnd/>
          </a:ln>
        </p:spPr>
        <p:txBody>
          <a:bodyPr vert="horz" wrap="square" lIns="91440" tIns="45720" rIns="91440" bIns="45720" numCol="1" anchor="b" anchorCtr="0" compatLnSpc="1">
            <a:prstTxWarp prst="textNoShape">
              <a:avLst/>
            </a:prstTxWarp>
          </a:bodyPr>
          <a:lstStyle/>
          <a:p>
            <a:r>
              <a:rPr lang="en-US" altLang="zh-CN" smtClean="0">
                <a:solidFill>
                  <a:schemeClr val="hlink"/>
                </a:solidFill>
                <a:latin typeface="宋体" charset="-122"/>
                <a:ea typeface="宋体" charset="-122"/>
              </a:rPr>
              <a:t>Ⅳ</a:t>
            </a:r>
            <a:r>
              <a:rPr lang="en-US" altLang="zh-CN" smtClean="0">
                <a:solidFill>
                  <a:schemeClr val="hlink"/>
                </a:solidFill>
                <a:latin typeface="黑体" pitchFamily="2" charset="-122"/>
                <a:ea typeface="黑体" pitchFamily="2" charset="-122"/>
              </a:rPr>
              <a:t>.</a:t>
            </a:r>
            <a:r>
              <a:rPr lang="zh-CN" altLang="en-US" smtClean="0">
                <a:solidFill>
                  <a:schemeClr val="hlink"/>
                </a:solidFill>
                <a:latin typeface="黑体" pitchFamily="2" charset="-122"/>
                <a:ea typeface="黑体" pitchFamily="2" charset="-122"/>
              </a:rPr>
              <a:t>风险评估</a:t>
            </a:r>
            <a:endParaRPr lang="en-US" altLang="ko-KR" smtClean="0">
              <a:solidFill>
                <a:schemeClr val="hlink"/>
              </a:solidFill>
              <a:latin typeface="黑体" pitchFamily="2" charset="-122"/>
              <a:ea typeface="黑体" pitchFamily="2" charset="-122"/>
            </a:endParaRPr>
          </a:p>
        </p:txBody>
      </p:sp>
      <p:sp>
        <p:nvSpPr>
          <p:cNvPr id="3" name="内容占位符 2"/>
          <p:cNvSpPr>
            <a:spLocks noGrp="1"/>
          </p:cNvSpPr>
          <p:nvPr>
            <p:ph idx="1"/>
          </p:nvPr>
        </p:nvSpPr>
        <p:spPr>
          <a:xfrm>
            <a:off x="249238" y="1060450"/>
            <a:ext cx="8548687" cy="4525963"/>
          </a:xfrm>
        </p:spPr>
        <p:txBody>
          <a:bodyPr/>
          <a:lstStyle/>
          <a:p>
            <a:pPr>
              <a:buSzPct val="70000"/>
              <a:buFont typeface="Wingdings" pitchFamily="2" charset="2"/>
              <a:buChar char="n"/>
              <a:defRPr/>
            </a:pPr>
            <a:r>
              <a:rPr lang="en-US" altLang="zh-CN" sz="2400" dirty="0" smtClean="0">
                <a:solidFill>
                  <a:schemeClr val="tx1">
                    <a:lumMod val="50000"/>
                  </a:schemeClr>
                </a:solidFill>
                <a:latin typeface="宋体" pitchFamily="2" charset="-122"/>
                <a:ea typeface="宋体" pitchFamily="2" charset="-122"/>
              </a:rPr>
              <a:t>B</a:t>
            </a:r>
            <a:r>
              <a:rPr lang="zh-CN" altLang="en-US" sz="2400" dirty="0" smtClean="0">
                <a:solidFill>
                  <a:schemeClr val="tx1">
                    <a:lumMod val="50000"/>
                  </a:schemeClr>
                </a:solidFill>
                <a:latin typeface="宋体" pitchFamily="2" charset="-122"/>
                <a:ea typeface="宋体" pitchFamily="2" charset="-122"/>
              </a:rPr>
              <a:t>、</a:t>
            </a:r>
            <a:r>
              <a:rPr lang="en-US" altLang="zh-CN" sz="2400" dirty="0" smtClean="0">
                <a:solidFill>
                  <a:schemeClr val="tx1">
                    <a:lumMod val="50000"/>
                  </a:schemeClr>
                </a:solidFill>
                <a:latin typeface="宋体" pitchFamily="2" charset="-122"/>
                <a:ea typeface="宋体" pitchFamily="2" charset="-122"/>
              </a:rPr>
              <a:t>VAR</a:t>
            </a:r>
            <a:r>
              <a:rPr lang="zh-CN" altLang="en-US" sz="2400" dirty="0" smtClean="0">
                <a:solidFill>
                  <a:schemeClr val="tx1">
                    <a:lumMod val="50000"/>
                  </a:schemeClr>
                </a:solidFill>
                <a:latin typeface="宋体" pitchFamily="2" charset="-122"/>
                <a:ea typeface="宋体" pitchFamily="2" charset="-122"/>
              </a:rPr>
              <a:t>技术衡量</a:t>
            </a:r>
            <a:endParaRPr lang="en-US" altLang="zh-CN" sz="2400" dirty="0" smtClean="0">
              <a:solidFill>
                <a:schemeClr val="tx1">
                  <a:lumMod val="50000"/>
                </a:schemeClr>
              </a:solidFill>
              <a:latin typeface="宋体" pitchFamily="2" charset="-122"/>
              <a:ea typeface="宋体" pitchFamily="2" charset="-122"/>
            </a:endParaRPr>
          </a:p>
          <a:p>
            <a:pPr>
              <a:buSzPct val="70000"/>
              <a:buFont typeface="Wingdings" pitchFamily="2" charset="2"/>
              <a:buChar char="n"/>
              <a:defRPr/>
            </a:pPr>
            <a:endParaRPr lang="en-US" altLang="zh-CN" sz="2400" dirty="0" smtClean="0">
              <a:solidFill>
                <a:schemeClr val="tx1">
                  <a:lumMod val="50000"/>
                </a:schemeClr>
              </a:solidFill>
              <a:latin typeface="宋体" pitchFamily="2" charset="-122"/>
              <a:ea typeface="宋体" pitchFamily="2" charset="-122"/>
            </a:endParaRPr>
          </a:p>
        </p:txBody>
      </p:sp>
      <p:graphicFrame>
        <p:nvGraphicFramePr>
          <p:cNvPr id="2" name="表格 1"/>
          <p:cNvGraphicFramePr>
            <a:graphicFrameLocks noGrp="1"/>
          </p:cNvGraphicFramePr>
          <p:nvPr/>
        </p:nvGraphicFramePr>
        <p:xfrm>
          <a:off x="1025525" y="2341563"/>
          <a:ext cx="7038108" cy="3426068"/>
        </p:xfrm>
        <a:graphic>
          <a:graphicData uri="http://schemas.openxmlformats.org/drawingml/2006/table">
            <a:tbl>
              <a:tblPr firstRow="1" firstCol="1" bandRow="1"/>
              <a:tblGrid>
                <a:gridCol w="1390902"/>
                <a:gridCol w="1220488"/>
                <a:gridCol w="1334998"/>
                <a:gridCol w="1545860"/>
                <a:gridCol w="1545860"/>
              </a:tblGrid>
              <a:tr h="987668">
                <a:tc gridSpan="2">
                  <a:txBody>
                    <a:bodyPr/>
                    <a:lstStyle/>
                    <a:p>
                      <a:pPr algn="ctr">
                        <a:spcAft>
                          <a:spcPts val="0"/>
                        </a:spcAft>
                      </a:pPr>
                      <a:r>
                        <a:rPr lang="en-US" sz="2000" dirty="0">
                          <a:solidFill>
                            <a:srgbClr val="000000"/>
                          </a:solidFill>
                          <a:effectLst/>
                          <a:latin typeface="Times New Roman"/>
                          <a:ea typeface="宋体"/>
                          <a:cs typeface="Times New Roman"/>
                        </a:rPr>
                        <a:t>    </a:t>
                      </a:r>
                      <a:r>
                        <a:rPr lang="zh-CN" sz="2000" kern="100" dirty="0">
                          <a:solidFill>
                            <a:srgbClr val="000000"/>
                          </a:solidFill>
                          <a:effectLst/>
                          <a:latin typeface="Times New Roman"/>
                          <a:ea typeface="宋体"/>
                          <a:cs typeface="Times New Roman"/>
                        </a:rPr>
                        <a:t>风险测量</a:t>
                      </a:r>
                      <a:endParaRPr lang="zh-CN" sz="2000" dirty="0">
                        <a:solidFill>
                          <a:srgbClr val="000000"/>
                        </a:solidFill>
                        <a:effectLst/>
                        <a:latin typeface="Times New Roman"/>
                        <a:ea typeface="宋体"/>
                        <a:cs typeface="Times New Roman"/>
                      </a:endParaRPr>
                    </a:p>
                    <a:p>
                      <a:pPr indent="355600" algn="ctr">
                        <a:spcAft>
                          <a:spcPts val="0"/>
                        </a:spcAft>
                      </a:pPr>
                      <a:r>
                        <a:rPr lang="en-US" sz="2000" dirty="0">
                          <a:solidFill>
                            <a:srgbClr val="000000"/>
                          </a:solidFill>
                          <a:effectLst/>
                          <a:latin typeface="Times New Roman"/>
                          <a:ea typeface="宋体"/>
                          <a:cs typeface="Times New Roman"/>
                        </a:rPr>
                        <a:t> </a:t>
                      </a:r>
                      <a:endParaRPr lang="zh-CN" sz="2000" dirty="0">
                        <a:solidFill>
                          <a:srgbClr val="000000"/>
                        </a:solidFill>
                        <a:effectLst/>
                        <a:latin typeface="Times New Roman"/>
                        <a:ea typeface="宋体"/>
                        <a:cs typeface="Times New Roman"/>
                      </a:endParaRPr>
                    </a:p>
                    <a:p>
                      <a:pPr indent="50800" algn="l">
                        <a:spcAft>
                          <a:spcPts val="0"/>
                        </a:spcAft>
                      </a:pPr>
                      <a:r>
                        <a:rPr lang="zh-CN" sz="2000" kern="100" dirty="0">
                          <a:solidFill>
                            <a:srgbClr val="000000"/>
                          </a:solidFill>
                          <a:effectLst/>
                          <a:latin typeface="Times New Roman"/>
                          <a:ea typeface="宋体"/>
                          <a:cs typeface="Times New Roman"/>
                        </a:rPr>
                        <a:t>国</a:t>
                      </a:r>
                      <a:r>
                        <a:rPr lang="en-US" sz="2000" kern="100" dirty="0">
                          <a:solidFill>
                            <a:srgbClr val="000000"/>
                          </a:solidFill>
                          <a:effectLst/>
                          <a:latin typeface="Times New Roman"/>
                          <a:ea typeface="宋体"/>
                          <a:cs typeface="Times New Roman"/>
                        </a:rPr>
                        <a:t>  </a:t>
                      </a:r>
                      <a:r>
                        <a:rPr lang="zh-CN" sz="2000" kern="100" dirty="0">
                          <a:solidFill>
                            <a:srgbClr val="000000"/>
                          </a:solidFill>
                          <a:effectLst/>
                          <a:latin typeface="Times New Roman"/>
                          <a:ea typeface="宋体"/>
                          <a:cs typeface="Times New Roman"/>
                        </a:rPr>
                        <a:t>家</a:t>
                      </a:r>
                      <a:endParaRPr lang="zh-CN" sz="2000" dirty="0">
                        <a:solidFill>
                          <a:srgbClr val="000000"/>
                        </a:solidFill>
                        <a:effectLst/>
                        <a:latin typeface="Times New Roman"/>
                        <a:ea typeface="宋体"/>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ap="flat" cmpd="sng" algn="ctr">
                      <a:solidFill>
                        <a:srgbClr val="000000"/>
                      </a:solidFill>
                      <a:prstDash val="solid"/>
                      <a:round/>
                      <a:headEnd type="none" w="med" len="med"/>
                      <a:tailEnd type="none" w="med" len="med"/>
                    </a:lnTlToBr>
                  </a:tcPr>
                </a:tc>
                <a:tc hMerge="1">
                  <a:txBody>
                    <a:bodyPr/>
                    <a:lstStyle/>
                    <a:p>
                      <a:endParaRPr lang="zh-CN" altLang="en-US"/>
                    </a:p>
                  </a:txBody>
                  <a:tcPr/>
                </a:tc>
                <a:tc>
                  <a:txBody>
                    <a:bodyPr/>
                    <a:lstStyle/>
                    <a:p>
                      <a:pPr algn="ctr">
                        <a:spcAft>
                          <a:spcPts val="0"/>
                        </a:spcAft>
                      </a:pPr>
                      <a:r>
                        <a:rPr lang="zh-CN" sz="2000" kern="100">
                          <a:solidFill>
                            <a:srgbClr val="000000"/>
                          </a:solidFill>
                          <a:effectLst/>
                          <a:latin typeface="Times New Roman"/>
                          <a:ea typeface="宋体"/>
                          <a:cs typeface="Times New Roman"/>
                        </a:rPr>
                        <a:t>均值</a:t>
                      </a:r>
                      <a:r>
                        <a:rPr lang="en-US" sz="2000" kern="100">
                          <a:solidFill>
                            <a:srgbClr val="000000"/>
                          </a:solidFill>
                          <a:effectLst/>
                          <a:latin typeface="Times New Roman"/>
                          <a:ea typeface="宋体"/>
                          <a:cs typeface="Times New Roman"/>
                        </a:rPr>
                        <a:t>(u)</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2000" kern="100" dirty="0">
                          <a:solidFill>
                            <a:srgbClr val="000000"/>
                          </a:solidFill>
                          <a:effectLst/>
                          <a:latin typeface="Times New Roman"/>
                          <a:ea typeface="宋体"/>
                          <a:cs typeface="Times New Roman"/>
                        </a:rPr>
                        <a:t>标准差</a:t>
                      </a:r>
                      <a:r>
                        <a:rPr lang="en-US" sz="2000" kern="100" dirty="0">
                          <a:solidFill>
                            <a:srgbClr val="000000"/>
                          </a:solidFill>
                          <a:effectLst/>
                          <a:latin typeface="Times New Roman"/>
                          <a:ea typeface="宋体"/>
                          <a:cs typeface="Times New Roman"/>
                        </a:rPr>
                        <a:t>(σ</a:t>
                      </a:r>
                      <a:r>
                        <a:rPr lang="en-US" sz="2000" kern="100" dirty="0" smtClean="0">
                          <a:solidFill>
                            <a:srgbClr val="000000"/>
                          </a:solidFill>
                          <a:effectLst/>
                          <a:latin typeface="Times New Roman"/>
                          <a:ea typeface="宋体"/>
                          <a:cs typeface="Times New Roman"/>
                        </a:rPr>
                        <a:t>)</a:t>
                      </a:r>
                      <a:r>
                        <a:rPr lang="en-US" sz="2000" kern="100" dirty="0">
                          <a:solidFill>
                            <a:srgbClr val="000000"/>
                          </a:solidFill>
                          <a:effectLst/>
                          <a:latin typeface="Times New Roman"/>
                          <a:ea typeface="宋体"/>
                          <a:cs typeface="Times New Roman"/>
                        </a:rPr>
                        <a:t> </a:t>
                      </a:r>
                      <a:endParaRPr lang="zh-CN" sz="2000" dirty="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solidFill>
                            <a:srgbClr val="000000"/>
                          </a:solidFill>
                          <a:effectLst/>
                          <a:latin typeface="Times New Roman"/>
                          <a:ea typeface="宋体"/>
                          <a:cs typeface="Times New Roman"/>
                        </a:rPr>
                        <a:t>VAR</a:t>
                      </a:r>
                      <a:r>
                        <a:rPr lang="zh-CN" sz="2000" kern="100" dirty="0">
                          <a:solidFill>
                            <a:srgbClr val="000000"/>
                          </a:solidFill>
                          <a:effectLst/>
                          <a:latin typeface="Times New Roman"/>
                          <a:ea typeface="宋体"/>
                          <a:cs typeface="Times New Roman"/>
                        </a:rPr>
                        <a:t>值</a:t>
                      </a:r>
                      <a:endParaRPr lang="zh-CN" sz="2000" dirty="0">
                        <a:solidFill>
                          <a:srgbClr val="000000"/>
                        </a:solidFill>
                        <a:effectLst/>
                        <a:latin typeface="Times New Roman"/>
                        <a:ea typeface="宋体"/>
                        <a:cs typeface="Times New Roman"/>
                      </a:endParaRPr>
                    </a:p>
                    <a:p>
                      <a:pPr algn="ctr">
                        <a:spcAft>
                          <a:spcPts val="0"/>
                        </a:spcAft>
                      </a:pPr>
                      <a:r>
                        <a:rPr lang="en-US" sz="2000" kern="100" dirty="0">
                          <a:solidFill>
                            <a:srgbClr val="000000"/>
                          </a:solidFill>
                          <a:effectLst/>
                          <a:latin typeface="Times New Roman"/>
                          <a:ea typeface="宋体"/>
                          <a:cs typeface="Times New Roman"/>
                        </a:rPr>
                        <a:t>(</a:t>
                      </a:r>
                      <a:r>
                        <a:rPr lang="zh-CN" sz="2000" kern="100" dirty="0">
                          <a:solidFill>
                            <a:srgbClr val="000000"/>
                          </a:solidFill>
                          <a:effectLst/>
                          <a:latin typeface="Times New Roman"/>
                          <a:ea typeface="宋体"/>
                          <a:cs typeface="Times New Roman"/>
                        </a:rPr>
                        <a:t>下分位数</a:t>
                      </a:r>
                      <a:r>
                        <a:rPr lang="en-US" sz="2000" kern="100" dirty="0" smtClean="0">
                          <a:solidFill>
                            <a:srgbClr val="000000"/>
                          </a:solidFill>
                          <a:effectLst/>
                          <a:latin typeface="Times New Roman"/>
                          <a:ea typeface="宋体"/>
                          <a:cs typeface="Times New Roman"/>
                        </a:rPr>
                        <a:t>)</a:t>
                      </a:r>
                      <a:r>
                        <a:rPr lang="en-US" sz="2000" kern="100" dirty="0">
                          <a:solidFill>
                            <a:srgbClr val="000000"/>
                          </a:solidFill>
                          <a:effectLst/>
                          <a:latin typeface="Times New Roman"/>
                          <a:ea typeface="宋体"/>
                          <a:cs typeface="Times New Roman"/>
                        </a:rPr>
                        <a:t> </a:t>
                      </a:r>
                      <a:endParaRPr lang="zh-CN" sz="2000" dirty="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9105">
                <a:tc rowSpan="2">
                  <a:txBody>
                    <a:bodyPr/>
                    <a:lstStyle/>
                    <a:p>
                      <a:pPr algn="ctr">
                        <a:spcAft>
                          <a:spcPts val="0"/>
                        </a:spcAft>
                      </a:pPr>
                      <a:r>
                        <a:rPr lang="zh-CN" sz="2000" kern="100">
                          <a:solidFill>
                            <a:srgbClr val="000000"/>
                          </a:solidFill>
                          <a:effectLst/>
                          <a:latin typeface="Times New Roman"/>
                          <a:ea typeface="宋体"/>
                          <a:cs typeface="Times New Roman"/>
                        </a:rPr>
                        <a:t>智利</a:t>
                      </a:r>
                      <a:endParaRPr lang="zh-CN" sz="2000">
                        <a:solidFill>
                          <a:srgbClr val="000000"/>
                        </a:solidFill>
                        <a:effectLst/>
                        <a:latin typeface="Times New Roman"/>
                        <a:ea typeface="宋体"/>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a:solidFill>
                            <a:srgbClr val="000000"/>
                          </a:solidFill>
                          <a:effectLst/>
                          <a:latin typeface="Times New Roman"/>
                          <a:ea typeface="宋体"/>
                          <a:cs typeface="Times New Roman"/>
                        </a:rPr>
                        <a:t>r</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en-US" sz="2000" kern="100">
                          <a:solidFill>
                            <a:srgbClr val="000000"/>
                          </a:solidFill>
                          <a:effectLst/>
                          <a:latin typeface="Times New Roman"/>
                          <a:ea typeface="宋体"/>
                          <a:cs typeface="Times New Roman"/>
                        </a:rPr>
                        <a:t>5.26%</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en-US" sz="2000">
                          <a:solidFill>
                            <a:srgbClr val="000000"/>
                          </a:solidFill>
                          <a:effectLst/>
                          <a:latin typeface="Times New Roman"/>
                          <a:ea typeface="宋体"/>
                          <a:cs typeface="Times New Roman"/>
                        </a:rPr>
                        <a:t>0.098</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en-US" sz="2000" kern="100">
                          <a:solidFill>
                            <a:srgbClr val="000000"/>
                          </a:solidFill>
                          <a:effectLst/>
                          <a:latin typeface="Times New Roman"/>
                          <a:ea typeface="宋体"/>
                          <a:cs typeface="Times New Roman"/>
                        </a:rPr>
                        <a:t>-0.281</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r>
              <a:tr h="299105">
                <a:tc vMerge="1">
                  <a:txBody>
                    <a:bodyPr/>
                    <a:lstStyle/>
                    <a:p>
                      <a:endParaRPr lang="zh-CN" altLang="en-US"/>
                    </a:p>
                  </a:txBody>
                  <a:tcPr/>
                </a:tc>
                <a:tc>
                  <a:txBody>
                    <a:bodyPr/>
                    <a:lstStyle/>
                    <a:p>
                      <a:pPr algn="ctr">
                        <a:spcAft>
                          <a:spcPts val="0"/>
                        </a:spcAft>
                      </a:pPr>
                      <a:r>
                        <a:rPr lang="en-US" sz="2000" kern="100">
                          <a:solidFill>
                            <a:srgbClr val="000000"/>
                          </a:solidFill>
                          <a:effectLst/>
                          <a:latin typeface="Times New Roman"/>
                          <a:ea typeface="宋体"/>
                          <a:cs typeface="Times New Roman"/>
                        </a:rPr>
                        <a:t>n+g</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a:solidFill>
                            <a:srgbClr val="000000"/>
                          </a:solidFill>
                          <a:effectLst/>
                          <a:latin typeface="Times New Roman"/>
                          <a:ea typeface="宋体"/>
                          <a:cs typeface="Times New Roman"/>
                        </a:rPr>
                        <a:t>3.10%</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a:solidFill>
                            <a:srgbClr val="000000"/>
                          </a:solidFill>
                          <a:effectLst/>
                          <a:latin typeface="Times New Roman"/>
                          <a:ea typeface="宋体"/>
                          <a:cs typeface="Times New Roman"/>
                        </a:rPr>
                        <a:t>0.028</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a:solidFill>
                            <a:srgbClr val="000000"/>
                          </a:solidFill>
                          <a:effectLst/>
                          <a:latin typeface="Times New Roman"/>
                          <a:ea typeface="宋体"/>
                          <a:cs typeface="Times New Roman"/>
                        </a:rPr>
                        <a:t>-0.096</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9105">
                <a:tc rowSpan="2">
                  <a:txBody>
                    <a:bodyPr/>
                    <a:lstStyle/>
                    <a:p>
                      <a:pPr algn="ctr">
                        <a:spcAft>
                          <a:spcPts val="0"/>
                        </a:spcAft>
                      </a:pPr>
                      <a:r>
                        <a:rPr lang="zh-CN" sz="2000" kern="100">
                          <a:solidFill>
                            <a:srgbClr val="000000"/>
                          </a:solidFill>
                          <a:effectLst/>
                          <a:latin typeface="Times New Roman"/>
                          <a:ea typeface="宋体"/>
                          <a:cs typeface="Times New Roman"/>
                        </a:rPr>
                        <a:t>英国</a:t>
                      </a:r>
                      <a:endParaRPr lang="zh-CN" sz="2000">
                        <a:solidFill>
                          <a:srgbClr val="000000"/>
                        </a:solidFill>
                        <a:effectLst/>
                        <a:latin typeface="Times New Roman"/>
                        <a:ea typeface="宋体"/>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a:solidFill>
                            <a:srgbClr val="000000"/>
                          </a:solidFill>
                          <a:effectLst/>
                          <a:latin typeface="Times New Roman"/>
                          <a:ea typeface="宋体"/>
                          <a:cs typeface="Times New Roman"/>
                        </a:rPr>
                        <a:t>r</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en-US" sz="2000" kern="100">
                          <a:solidFill>
                            <a:srgbClr val="000000"/>
                          </a:solidFill>
                          <a:effectLst/>
                          <a:latin typeface="Times New Roman"/>
                          <a:ea typeface="宋体"/>
                          <a:cs typeface="Times New Roman"/>
                        </a:rPr>
                        <a:t>7.38%</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en-US" sz="2000">
                          <a:solidFill>
                            <a:srgbClr val="000000"/>
                          </a:solidFill>
                          <a:effectLst/>
                          <a:latin typeface="Times New Roman"/>
                          <a:ea typeface="宋体"/>
                          <a:cs typeface="Times New Roman"/>
                        </a:rPr>
                        <a:t>0.128</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en-US" sz="2000" kern="100">
                          <a:solidFill>
                            <a:srgbClr val="000000"/>
                          </a:solidFill>
                          <a:effectLst/>
                          <a:latin typeface="Times New Roman"/>
                          <a:ea typeface="宋体"/>
                          <a:cs typeface="Times New Roman"/>
                        </a:rPr>
                        <a:t>-0.37</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r>
              <a:tr h="299105">
                <a:tc vMerge="1">
                  <a:txBody>
                    <a:bodyPr/>
                    <a:lstStyle/>
                    <a:p>
                      <a:endParaRPr lang="zh-CN" altLang="en-US"/>
                    </a:p>
                  </a:txBody>
                  <a:tcPr/>
                </a:tc>
                <a:tc>
                  <a:txBody>
                    <a:bodyPr/>
                    <a:lstStyle/>
                    <a:p>
                      <a:pPr algn="ctr">
                        <a:spcAft>
                          <a:spcPts val="0"/>
                        </a:spcAft>
                      </a:pPr>
                      <a:r>
                        <a:rPr lang="en-US" sz="2000" kern="100">
                          <a:solidFill>
                            <a:srgbClr val="000000"/>
                          </a:solidFill>
                          <a:effectLst/>
                          <a:latin typeface="Times New Roman"/>
                          <a:ea typeface="宋体"/>
                          <a:cs typeface="Times New Roman"/>
                        </a:rPr>
                        <a:t>n+g</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a:solidFill>
                            <a:srgbClr val="000000"/>
                          </a:solidFill>
                          <a:effectLst/>
                          <a:latin typeface="Times New Roman"/>
                          <a:ea typeface="宋体"/>
                          <a:cs typeface="Times New Roman"/>
                        </a:rPr>
                        <a:t>4.21%</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a:solidFill>
                            <a:srgbClr val="000000"/>
                          </a:solidFill>
                          <a:effectLst/>
                          <a:latin typeface="Times New Roman"/>
                          <a:ea typeface="宋体"/>
                          <a:cs typeface="Times New Roman"/>
                        </a:rPr>
                        <a:t>0.017</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a:solidFill>
                            <a:srgbClr val="000000"/>
                          </a:solidFill>
                          <a:effectLst/>
                          <a:latin typeface="Times New Roman"/>
                          <a:ea typeface="宋体"/>
                          <a:cs typeface="Times New Roman"/>
                        </a:rPr>
                        <a:t>-0.08</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9105">
                <a:tc rowSpan="2">
                  <a:txBody>
                    <a:bodyPr/>
                    <a:lstStyle/>
                    <a:p>
                      <a:pPr algn="ctr">
                        <a:spcAft>
                          <a:spcPts val="0"/>
                        </a:spcAft>
                      </a:pPr>
                      <a:r>
                        <a:rPr lang="zh-CN" sz="2000" kern="100">
                          <a:solidFill>
                            <a:srgbClr val="000000"/>
                          </a:solidFill>
                          <a:effectLst/>
                          <a:latin typeface="Times New Roman"/>
                          <a:ea typeface="宋体"/>
                          <a:cs typeface="Times New Roman"/>
                        </a:rPr>
                        <a:t>澳大利亚</a:t>
                      </a:r>
                      <a:endParaRPr lang="zh-CN" sz="2000">
                        <a:solidFill>
                          <a:srgbClr val="000000"/>
                        </a:solidFill>
                        <a:effectLst/>
                        <a:latin typeface="Times New Roman"/>
                        <a:ea typeface="宋体"/>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a:solidFill>
                            <a:srgbClr val="000000"/>
                          </a:solidFill>
                          <a:effectLst/>
                          <a:latin typeface="Times New Roman"/>
                          <a:ea typeface="宋体"/>
                          <a:cs typeface="Times New Roman"/>
                        </a:rPr>
                        <a:t>r</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en-US" sz="2000" kern="100">
                          <a:solidFill>
                            <a:srgbClr val="000000"/>
                          </a:solidFill>
                          <a:effectLst/>
                          <a:latin typeface="Times New Roman"/>
                          <a:ea typeface="宋体"/>
                          <a:cs typeface="Times New Roman"/>
                        </a:rPr>
                        <a:t>2.39%</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en-US" sz="2000">
                          <a:solidFill>
                            <a:srgbClr val="000000"/>
                          </a:solidFill>
                          <a:effectLst/>
                          <a:latin typeface="Times New Roman"/>
                          <a:ea typeface="宋体"/>
                          <a:cs typeface="Times New Roman"/>
                        </a:rPr>
                        <a:t>0.088</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en-US" sz="2000" kern="100">
                          <a:solidFill>
                            <a:srgbClr val="000000"/>
                          </a:solidFill>
                          <a:effectLst/>
                          <a:latin typeface="Times New Roman"/>
                          <a:ea typeface="宋体"/>
                          <a:cs typeface="Times New Roman"/>
                        </a:rPr>
                        <a:t>-0.228</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r>
              <a:tr h="299105">
                <a:tc vMerge="1">
                  <a:txBody>
                    <a:bodyPr/>
                    <a:lstStyle/>
                    <a:p>
                      <a:endParaRPr lang="zh-CN" altLang="en-US"/>
                    </a:p>
                  </a:txBody>
                  <a:tcPr/>
                </a:tc>
                <a:tc>
                  <a:txBody>
                    <a:bodyPr/>
                    <a:lstStyle/>
                    <a:p>
                      <a:pPr algn="ctr">
                        <a:spcAft>
                          <a:spcPts val="0"/>
                        </a:spcAft>
                      </a:pPr>
                      <a:r>
                        <a:rPr lang="en-US" sz="2000" kern="100">
                          <a:solidFill>
                            <a:srgbClr val="000000"/>
                          </a:solidFill>
                          <a:effectLst/>
                          <a:latin typeface="Times New Roman"/>
                          <a:ea typeface="宋体"/>
                          <a:cs typeface="Times New Roman"/>
                        </a:rPr>
                        <a:t>n+g</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a:solidFill>
                            <a:srgbClr val="000000"/>
                          </a:solidFill>
                          <a:effectLst/>
                          <a:latin typeface="Times New Roman"/>
                          <a:ea typeface="宋体"/>
                          <a:cs typeface="Times New Roman"/>
                        </a:rPr>
                        <a:t>2.23%</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a:solidFill>
                            <a:srgbClr val="000000"/>
                          </a:solidFill>
                          <a:effectLst/>
                          <a:latin typeface="Times New Roman"/>
                          <a:ea typeface="宋体"/>
                          <a:cs typeface="Times New Roman"/>
                        </a:rPr>
                        <a:t>0.016</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a:solidFill>
                            <a:srgbClr val="000000"/>
                          </a:solidFill>
                          <a:effectLst/>
                          <a:latin typeface="Times New Roman"/>
                          <a:ea typeface="宋体"/>
                          <a:cs typeface="Times New Roman"/>
                        </a:rPr>
                        <a:t>-0.061</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9105">
                <a:tc rowSpan="2">
                  <a:txBody>
                    <a:bodyPr/>
                    <a:lstStyle/>
                    <a:p>
                      <a:pPr algn="ctr">
                        <a:spcAft>
                          <a:spcPts val="0"/>
                        </a:spcAft>
                      </a:pPr>
                      <a:r>
                        <a:rPr lang="zh-CN" sz="2000" kern="100">
                          <a:solidFill>
                            <a:srgbClr val="000000"/>
                          </a:solidFill>
                          <a:effectLst/>
                          <a:latin typeface="Times New Roman"/>
                          <a:ea typeface="宋体"/>
                          <a:cs typeface="Times New Roman"/>
                        </a:rPr>
                        <a:t>瑞典</a:t>
                      </a:r>
                      <a:endParaRPr lang="zh-CN" sz="2000">
                        <a:solidFill>
                          <a:srgbClr val="000000"/>
                        </a:solidFill>
                        <a:effectLst/>
                        <a:latin typeface="Times New Roman"/>
                        <a:ea typeface="宋体"/>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a:solidFill>
                            <a:srgbClr val="000000"/>
                          </a:solidFill>
                          <a:effectLst/>
                          <a:latin typeface="Times New Roman"/>
                          <a:ea typeface="宋体"/>
                          <a:cs typeface="Times New Roman"/>
                        </a:rPr>
                        <a:t>r’</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en-US" sz="2000" kern="100">
                          <a:solidFill>
                            <a:srgbClr val="000000"/>
                          </a:solidFill>
                          <a:effectLst/>
                          <a:latin typeface="Times New Roman"/>
                          <a:ea typeface="宋体"/>
                          <a:cs typeface="Times New Roman"/>
                        </a:rPr>
                        <a:t>2.46%</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en-US" sz="2000">
                          <a:solidFill>
                            <a:srgbClr val="000000"/>
                          </a:solidFill>
                          <a:effectLst/>
                          <a:latin typeface="Times New Roman"/>
                          <a:ea typeface="宋体"/>
                          <a:cs typeface="Times New Roman"/>
                        </a:rPr>
                        <a:t>0.022</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spcAft>
                          <a:spcPts val="0"/>
                        </a:spcAft>
                      </a:pPr>
                      <a:r>
                        <a:rPr lang="en-US" sz="2000" kern="100">
                          <a:solidFill>
                            <a:srgbClr val="000000"/>
                          </a:solidFill>
                          <a:effectLst/>
                          <a:latin typeface="Times New Roman"/>
                          <a:ea typeface="宋体"/>
                          <a:cs typeface="Times New Roman"/>
                        </a:rPr>
                        <a:t>-0.071</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r>
              <a:tr h="299105">
                <a:tc vMerge="1">
                  <a:txBody>
                    <a:bodyPr/>
                    <a:lstStyle/>
                    <a:p>
                      <a:endParaRPr lang="zh-CN" altLang="en-US"/>
                    </a:p>
                  </a:txBody>
                  <a:tcPr/>
                </a:tc>
                <a:tc>
                  <a:txBody>
                    <a:bodyPr/>
                    <a:lstStyle/>
                    <a:p>
                      <a:pPr algn="ctr">
                        <a:spcAft>
                          <a:spcPts val="0"/>
                        </a:spcAft>
                      </a:pPr>
                      <a:r>
                        <a:rPr lang="en-US" sz="2000" kern="100">
                          <a:solidFill>
                            <a:srgbClr val="000000"/>
                          </a:solidFill>
                          <a:effectLst/>
                          <a:latin typeface="Times New Roman"/>
                          <a:ea typeface="宋体"/>
                          <a:cs typeface="Times New Roman"/>
                        </a:rPr>
                        <a:t>g’</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solidFill>
                            <a:srgbClr val="000000"/>
                          </a:solidFill>
                          <a:effectLst/>
                          <a:latin typeface="Times New Roman"/>
                          <a:ea typeface="宋体"/>
                          <a:cs typeface="Times New Roman"/>
                        </a:rPr>
                        <a:t>3.53%</a:t>
                      </a:r>
                      <a:endParaRPr lang="zh-CN" sz="2000" dirty="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2000">
                          <a:solidFill>
                            <a:srgbClr val="000000"/>
                          </a:solidFill>
                          <a:effectLst/>
                          <a:latin typeface="Times New Roman"/>
                          <a:ea typeface="宋体"/>
                          <a:cs typeface="Times New Roman"/>
                        </a:rPr>
                        <a:t>0.011</a:t>
                      </a:r>
                      <a:endParaRPr lang="zh-CN" sz="200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solidFill>
                            <a:srgbClr val="000000"/>
                          </a:solidFill>
                          <a:effectLst/>
                          <a:latin typeface="Times New Roman"/>
                          <a:ea typeface="宋体"/>
                          <a:cs typeface="Times New Roman"/>
                        </a:rPr>
                        <a:t>-0.059</a:t>
                      </a:r>
                      <a:endParaRPr lang="zh-CN" sz="2000" dirty="0">
                        <a:solidFill>
                          <a:srgbClr val="000000"/>
                        </a:solidFill>
                        <a:effectLst/>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37948" name="TextBox 4"/>
          <p:cNvSpPr txBox="1">
            <a:spLocks noChangeArrowheads="1"/>
          </p:cNvSpPr>
          <p:nvPr/>
        </p:nvSpPr>
        <p:spPr bwMode="auto">
          <a:xfrm>
            <a:off x="2133600" y="1746250"/>
            <a:ext cx="5126038" cy="768350"/>
          </a:xfrm>
          <a:prstGeom prst="rect">
            <a:avLst/>
          </a:prstGeom>
          <a:noFill/>
          <a:ln w="9525">
            <a:noFill/>
            <a:miter lim="800000"/>
            <a:headEnd/>
            <a:tailEnd/>
          </a:ln>
        </p:spPr>
        <p:txBody>
          <a:bodyPr>
            <a:spAutoFit/>
          </a:bodyPr>
          <a:lstStyle/>
          <a:p>
            <a:pPr algn="ctr" eaLnBrk="0" hangingPunct="0"/>
            <a:r>
              <a:rPr lang="zh-CN" altLang="zh-CN" sz="2200" b="1"/>
              <a:t>四国养老金损失的</a:t>
            </a:r>
            <a:r>
              <a:rPr lang="en-US" altLang="zh-CN" sz="2200" b="1"/>
              <a:t>VAR</a:t>
            </a:r>
            <a:r>
              <a:rPr lang="zh-CN" altLang="zh-CN" sz="2200" b="1"/>
              <a:t>评估</a:t>
            </a:r>
            <a:endParaRPr lang="zh-CN" altLang="zh-CN" sz="2200"/>
          </a:p>
          <a:p>
            <a:pPr algn="ctr" eaLnBrk="0" hangingPunct="0"/>
            <a:endParaRPr lang="zh-CN" altLang="en-US" sz="220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4294967295"/>
          </p:nvPr>
        </p:nvSpPr>
        <p:spPr/>
        <p:txBody>
          <a:bodyPr/>
          <a:lstStyle/>
          <a:p>
            <a:pPr>
              <a:defRPr/>
            </a:pPr>
            <a:r>
              <a:rPr lang="en-US" altLang="ko-KR" dirty="0" smtClean="0"/>
              <a:t>24</a:t>
            </a:r>
            <a:endParaRPr lang="en-US" altLang="ko-KR" dirty="0"/>
          </a:p>
        </p:txBody>
      </p:sp>
      <p:sp>
        <p:nvSpPr>
          <p:cNvPr id="38914" name="Rectangle 5"/>
          <p:cNvSpPr>
            <a:spLocks noGrp="1" noChangeArrowheads="1"/>
          </p:cNvSpPr>
          <p:nvPr>
            <p:ph type="title"/>
          </p:nvPr>
        </p:nvSpPr>
        <p:spPr bwMode="auto">
          <a:xfrm>
            <a:off x="266700" y="215900"/>
            <a:ext cx="8356600" cy="660400"/>
          </a:xfrm>
          <a:noFill/>
          <a:ln>
            <a:miter lim="800000"/>
            <a:headEnd/>
            <a:tailEnd/>
          </a:ln>
        </p:spPr>
        <p:txBody>
          <a:bodyPr vert="horz" wrap="square" lIns="91440" tIns="45720" rIns="91440" bIns="45720" numCol="1" anchor="b" anchorCtr="0" compatLnSpc="1">
            <a:prstTxWarp prst="textNoShape">
              <a:avLst/>
            </a:prstTxWarp>
          </a:bodyPr>
          <a:lstStyle/>
          <a:p>
            <a:r>
              <a:rPr lang="en-US" altLang="zh-CN" smtClean="0">
                <a:solidFill>
                  <a:schemeClr val="hlink"/>
                </a:solidFill>
                <a:latin typeface="宋体" charset="-122"/>
                <a:ea typeface="宋体" charset="-122"/>
              </a:rPr>
              <a:t>Ⅳ</a:t>
            </a:r>
            <a:r>
              <a:rPr lang="en-US" altLang="zh-CN" smtClean="0">
                <a:solidFill>
                  <a:schemeClr val="hlink"/>
                </a:solidFill>
                <a:latin typeface="黑体" pitchFamily="2" charset="-122"/>
                <a:ea typeface="黑体" pitchFamily="2" charset="-122"/>
              </a:rPr>
              <a:t>.</a:t>
            </a:r>
            <a:r>
              <a:rPr lang="zh-CN" altLang="en-US" smtClean="0">
                <a:solidFill>
                  <a:schemeClr val="hlink"/>
                </a:solidFill>
                <a:latin typeface="黑体" pitchFamily="2" charset="-122"/>
                <a:ea typeface="黑体" pitchFamily="2" charset="-122"/>
              </a:rPr>
              <a:t>风险评估</a:t>
            </a:r>
            <a:endParaRPr lang="en-US" altLang="ko-KR" smtClean="0">
              <a:solidFill>
                <a:schemeClr val="hlink"/>
              </a:solidFill>
              <a:latin typeface="黑体" pitchFamily="2" charset="-122"/>
              <a:ea typeface="黑体" pitchFamily="2" charset="-122"/>
            </a:endParaRPr>
          </a:p>
        </p:txBody>
      </p:sp>
      <p:sp>
        <p:nvSpPr>
          <p:cNvPr id="3" name="内容占位符 2"/>
          <p:cNvSpPr>
            <a:spLocks noGrp="1"/>
          </p:cNvSpPr>
          <p:nvPr>
            <p:ph idx="1"/>
          </p:nvPr>
        </p:nvSpPr>
        <p:spPr>
          <a:xfrm>
            <a:off x="290513" y="1468438"/>
            <a:ext cx="8202612" cy="4851400"/>
          </a:xfrm>
        </p:spPr>
        <p:txBody>
          <a:bodyPr/>
          <a:lstStyle/>
          <a:p>
            <a:pPr>
              <a:buSzPct val="70000"/>
              <a:buFont typeface="Wingdings" pitchFamily="2" charset="2"/>
              <a:buChar char="n"/>
              <a:defRPr/>
            </a:pPr>
            <a:r>
              <a:rPr lang="en-US" altLang="zh-CN" sz="2400" b="0" dirty="0" smtClean="0">
                <a:solidFill>
                  <a:schemeClr val="tx1">
                    <a:lumMod val="50000"/>
                  </a:schemeClr>
                </a:solidFill>
                <a:latin typeface="宋体" pitchFamily="2" charset="-122"/>
                <a:ea typeface="宋体" pitchFamily="2" charset="-122"/>
              </a:rPr>
              <a:t>VAR</a:t>
            </a:r>
            <a:r>
              <a:rPr lang="zh-CN" altLang="en-US" sz="2400" b="0" dirty="0" smtClean="0">
                <a:solidFill>
                  <a:schemeClr val="tx1">
                    <a:lumMod val="50000"/>
                  </a:schemeClr>
                </a:solidFill>
                <a:latin typeface="宋体" pitchFamily="2" charset="-122"/>
                <a:ea typeface="宋体" pitchFamily="2" charset="-122"/>
              </a:rPr>
              <a:t>评估结果如下：</a:t>
            </a:r>
            <a:endParaRPr lang="en-US" altLang="zh-CN" sz="2400" b="0" dirty="0" smtClean="0">
              <a:solidFill>
                <a:schemeClr val="tx1">
                  <a:lumMod val="50000"/>
                </a:schemeClr>
              </a:solidFill>
              <a:latin typeface="宋体" pitchFamily="2" charset="-122"/>
              <a:ea typeface="宋体" pitchFamily="2" charset="-122"/>
            </a:endParaRPr>
          </a:p>
          <a:p>
            <a:pPr>
              <a:spcBef>
                <a:spcPts val="1500"/>
              </a:spcBef>
              <a:buSzPct val="70000"/>
              <a:buFont typeface="Wingdings" pitchFamily="2" charset="2"/>
              <a:buChar char="n"/>
              <a:defRPr/>
            </a:pPr>
            <a:r>
              <a:rPr lang="zh-CN" altLang="en-US" sz="2400" b="0" dirty="0" smtClean="0">
                <a:solidFill>
                  <a:schemeClr val="tx1">
                    <a:lumMod val="50000"/>
                  </a:schemeClr>
                </a:solidFill>
                <a:latin typeface="宋体" pitchFamily="2" charset="-122"/>
                <a:ea typeface="宋体" pitchFamily="2" charset="-122"/>
              </a:rPr>
              <a:t>以智利为例，有</a:t>
            </a:r>
            <a:r>
              <a:rPr lang="en-US" altLang="zh-CN" sz="2400" b="0" dirty="0" smtClean="0">
                <a:solidFill>
                  <a:schemeClr val="tx1">
                    <a:lumMod val="50000"/>
                  </a:schemeClr>
                </a:solidFill>
                <a:latin typeface="宋体" pitchFamily="2" charset="-122"/>
                <a:ea typeface="宋体" pitchFamily="2" charset="-122"/>
              </a:rPr>
              <a:t>99%</a:t>
            </a:r>
            <a:r>
              <a:rPr lang="zh-CN" altLang="en-US" sz="2400" b="0" dirty="0" smtClean="0">
                <a:solidFill>
                  <a:schemeClr val="tx1">
                    <a:lumMod val="50000"/>
                  </a:schemeClr>
                </a:solidFill>
                <a:latin typeface="宋体" pitchFamily="2" charset="-122"/>
                <a:ea typeface="宋体" pitchFamily="2" charset="-122"/>
              </a:rPr>
              <a:t>的概率能够保证基金积累制下的养老金损失不超过</a:t>
            </a:r>
            <a:r>
              <a:rPr lang="en-US" altLang="zh-CN" sz="2400" b="0" dirty="0" smtClean="0">
                <a:solidFill>
                  <a:schemeClr val="tx1">
                    <a:lumMod val="50000"/>
                  </a:schemeClr>
                </a:solidFill>
                <a:latin typeface="宋体" pitchFamily="2" charset="-122"/>
                <a:ea typeface="宋体" pitchFamily="2" charset="-122"/>
              </a:rPr>
              <a:t>28.1%</a:t>
            </a:r>
            <a:r>
              <a:rPr lang="zh-CN" altLang="en-US" sz="2400" b="0" dirty="0" smtClean="0">
                <a:solidFill>
                  <a:schemeClr val="tx1">
                    <a:lumMod val="50000"/>
                  </a:schemeClr>
                </a:solidFill>
                <a:latin typeface="宋体" pitchFamily="2" charset="-122"/>
                <a:ea typeface="宋体" pitchFamily="2" charset="-122"/>
              </a:rPr>
              <a:t>，有</a:t>
            </a:r>
            <a:r>
              <a:rPr lang="en-US" altLang="zh-CN" sz="2400" b="0" dirty="0" smtClean="0">
                <a:solidFill>
                  <a:schemeClr val="tx1">
                    <a:lumMod val="50000"/>
                  </a:schemeClr>
                </a:solidFill>
                <a:latin typeface="宋体" pitchFamily="2" charset="-122"/>
                <a:ea typeface="宋体" pitchFamily="2" charset="-122"/>
              </a:rPr>
              <a:t>99%</a:t>
            </a:r>
            <a:r>
              <a:rPr lang="zh-CN" altLang="en-US" sz="2400" b="0" dirty="0" smtClean="0">
                <a:solidFill>
                  <a:schemeClr val="tx1">
                    <a:lumMod val="50000"/>
                  </a:schemeClr>
                </a:solidFill>
                <a:latin typeface="宋体" pitchFamily="2" charset="-122"/>
                <a:ea typeface="宋体" pitchFamily="2" charset="-122"/>
              </a:rPr>
              <a:t>的概率保证现收现付制下的养老金损失不超过</a:t>
            </a:r>
            <a:r>
              <a:rPr lang="en-US" altLang="zh-CN" sz="2400" b="0" dirty="0" smtClean="0">
                <a:solidFill>
                  <a:schemeClr val="tx1">
                    <a:lumMod val="50000"/>
                  </a:schemeClr>
                </a:solidFill>
                <a:latin typeface="宋体" pitchFamily="2" charset="-122"/>
                <a:ea typeface="宋体" pitchFamily="2" charset="-122"/>
              </a:rPr>
              <a:t>9.6%</a:t>
            </a:r>
            <a:r>
              <a:rPr lang="zh-CN" altLang="en-US" sz="2400" b="0" dirty="0" smtClean="0">
                <a:solidFill>
                  <a:schemeClr val="tx1">
                    <a:lumMod val="50000"/>
                  </a:schemeClr>
                </a:solidFill>
                <a:latin typeface="宋体" pitchFamily="2" charset="-122"/>
                <a:ea typeface="宋体" pitchFamily="2" charset="-122"/>
              </a:rPr>
              <a:t>，因而智利的基金积累制风险更大。对于英国、澳大利亚和瑞典，同样的概率（置信水平）下，</a:t>
            </a:r>
            <a:r>
              <a:rPr lang="en-US" altLang="zh-CN" sz="2400" b="0" dirty="0" smtClean="0">
                <a:solidFill>
                  <a:schemeClr val="tx1">
                    <a:lumMod val="50000"/>
                  </a:schemeClr>
                </a:solidFill>
                <a:latin typeface="宋体" pitchFamily="2" charset="-122"/>
                <a:ea typeface="宋体" pitchFamily="2" charset="-122"/>
              </a:rPr>
              <a:t>PAYG</a:t>
            </a:r>
            <a:r>
              <a:rPr lang="zh-CN" altLang="en-US" sz="2400" b="0" dirty="0" smtClean="0">
                <a:solidFill>
                  <a:schemeClr val="tx1">
                    <a:lumMod val="50000"/>
                  </a:schemeClr>
                </a:solidFill>
                <a:latin typeface="宋体" pitchFamily="2" charset="-122"/>
                <a:ea typeface="宋体" pitchFamily="2" charset="-122"/>
              </a:rPr>
              <a:t>的养老金损失也明显小于</a:t>
            </a:r>
            <a:r>
              <a:rPr lang="en-US" altLang="zh-CN" sz="2400" b="0" dirty="0" smtClean="0">
                <a:solidFill>
                  <a:schemeClr val="tx1">
                    <a:lumMod val="50000"/>
                  </a:schemeClr>
                </a:solidFill>
                <a:latin typeface="宋体" pitchFamily="2" charset="-122"/>
                <a:ea typeface="宋体" pitchFamily="2" charset="-122"/>
              </a:rPr>
              <a:t>FDC/NDC</a:t>
            </a:r>
            <a:r>
              <a:rPr lang="zh-CN" altLang="en-US" sz="2400" b="0" dirty="0" smtClean="0">
                <a:solidFill>
                  <a:schemeClr val="tx1">
                    <a:lumMod val="50000"/>
                  </a:schemeClr>
                </a:solidFill>
                <a:latin typeface="宋体" pitchFamily="2" charset="-122"/>
                <a:ea typeface="宋体" pitchFamily="2" charset="-122"/>
              </a:rPr>
              <a:t>（即</a:t>
            </a:r>
            <a:r>
              <a:rPr lang="en-US" altLang="zh-CN" sz="2400" b="0" dirty="0" smtClean="0">
                <a:solidFill>
                  <a:schemeClr val="tx1">
                    <a:lumMod val="50000"/>
                  </a:schemeClr>
                </a:solidFill>
                <a:latin typeface="宋体" pitchFamily="2" charset="-122"/>
                <a:ea typeface="宋体" pitchFamily="2" charset="-122"/>
              </a:rPr>
              <a:t>37%</a:t>
            </a:r>
            <a:r>
              <a:rPr lang="zh-CN" altLang="en-US" sz="2400" b="0" dirty="0" smtClean="0">
                <a:solidFill>
                  <a:schemeClr val="tx1">
                    <a:lumMod val="50000"/>
                  </a:schemeClr>
                </a:solidFill>
                <a:latin typeface="宋体" pitchFamily="2" charset="-122"/>
                <a:ea typeface="宋体" pitchFamily="2" charset="-122"/>
              </a:rPr>
              <a:t>、</a:t>
            </a:r>
            <a:r>
              <a:rPr lang="en-US" altLang="zh-CN" sz="2400" b="0" dirty="0" smtClean="0">
                <a:solidFill>
                  <a:schemeClr val="tx1">
                    <a:lumMod val="50000"/>
                  </a:schemeClr>
                </a:solidFill>
                <a:latin typeface="宋体" pitchFamily="2" charset="-122"/>
                <a:ea typeface="宋体" pitchFamily="2" charset="-122"/>
              </a:rPr>
              <a:t>22.8%</a:t>
            </a:r>
            <a:r>
              <a:rPr lang="zh-CN" altLang="en-US" sz="2400" b="0" dirty="0" smtClean="0">
                <a:solidFill>
                  <a:schemeClr val="tx1">
                    <a:lumMod val="50000"/>
                  </a:schemeClr>
                </a:solidFill>
                <a:latin typeface="宋体" pitchFamily="2" charset="-122"/>
                <a:ea typeface="宋体" pitchFamily="2" charset="-122"/>
              </a:rPr>
              <a:t>、</a:t>
            </a:r>
            <a:r>
              <a:rPr lang="en-US" altLang="zh-CN" sz="2400" b="0" dirty="0" smtClean="0">
                <a:solidFill>
                  <a:schemeClr val="tx1">
                    <a:lumMod val="50000"/>
                  </a:schemeClr>
                </a:solidFill>
                <a:latin typeface="宋体" pitchFamily="2" charset="-122"/>
                <a:ea typeface="宋体" pitchFamily="2" charset="-122"/>
              </a:rPr>
              <a:t>7.1%</a:t>
            </a:r>
            <a:r>
              <a:rPr lang="zh-CN" altLang="en-US" sz="2400" b="0" dirty="0" smtClean="0">
                <a:solidFill>
                  <a:schemeClr val="tx1">
                    <a:lumMod val="50000"/>
                  </a:schemeClr>
                </a:solidFill>
                <a:latin typeface="宋体" pitchFamily="2" charset="-122"/>
                <a:ea typeface="宋体" pitchFamily="2" charset="-122"/>
              </a:rPr>
              <a:t>的损失分别小于</a:t>
            </a:r>
            <a:r>
              <a:rPr lang="en-US" altLang="zh-CN" sz="2400" b="0" dirty="0" smtClean="0">
                <a:solidFill>
                  <a:schemeClr val="tx1">
                    <a:lumMod val="50000"/>
                  </a:schemeClr>
                </a:solidFill>
                <a:latin typeface="宋体" pitchFamily="2" charset="-122"/>
                <a:ea typeface="宋体" pitchFamily="2" charset="-122"/>
              </a:rPr>
              <a:t>8%</a:t>
            </a:r>
            <a:r>
              <a:rPr lang="zh-CN" altLang="en-US" sz="2400" b="0" dirty="0" smtClean="0">
                <a:solidFill>
                  <a:schemeClr val="tx1">
                    <a:lumMod val="50000"/>
                  </a:schemeClr>
                </a:solidFill>
                <a:latin typeface="宋体" pitchFamily="2" charset="-122"/>
                <a:ea typeface="宋体" pitchFamily="2" charset="-122"/>
              </a:rPr>
              <a:t>、</a:t>
            </a:r>
            <a:r>
              <a:rPr lang="en-US" altLang="zh-CN" sz="2400" b="0" dirty="0" smtClean="0">
                <a:solidFill>
                  <a:schemeClr val="tx1">
                    <a:lumMod val="50000"/>
                  </a:schemeClr>
                </a:solidFill>
                <a:latin typeface="宋体" pitchFamily="2" charset="-122"/>
                <a:ea typeface="宋体" pitchFamily="2" charset="-122"/>
              </a:rPr>
              <a:t>6.1%</a:t>
            </a:r>
            <a:r>
              <a:rPr lang="zh-CN" altLang="en-US" sz="2400" b="0" dirty="0" smtClean="0">
                <a:solidFill>
                  <a:schemeClr val="tx1">
                    <a:lumMod val="50000"/>
                  </a:schemeClr>
                </a:solidFill>
                <a:latin typeface="宋体" pitchFamily="2" charset="-122"/>
                <a:ea typeface="宋体" pitchFamily="2" charset="-122"/>
              </a:rPr>
              <a:t>、</a:t>
            </a:r>
            <a:r>
              <a:rPr lang="en-US" altLang="zh-CN" sz="2400" b="0" dirty="0" smtClean="0">
                <a:solidFill>
                  <a:schemeClr val="tx1">
                    <a:lumMod val="50000"/>
                  </a:schemeClr>
                </a:solidFill>
                <a:latin typeface="宋体" pitchFamily="2" charset="-122"/>
                <a:ea typeface="宋体" pitchFamily="2" charset="-122"/>
              </a:rPr>
              <a:t>5.9%</a:t>
            </a:r>
            <a:r>
              <a:rPr lang="zh-CN" altLang="en-US" sz="2400" b="0" dirty="0" smtClean="0">
                <a:solidFill>
                  <a:schemeClr val="tx1">
                    <a:lumMod val="50000"/>
                  </a:schemeClr>
                </a:solidFill>
                <a:latin typeface="宋体" pitchFamily="2" charset="-122"/>
                <a:ea typeface="宋体" pitchFamily="2" charset="-122"/>
              </a:rPr>
              <a:t>的损失），故而</a:t>
            </a:r>
            <a:r>
              <a:rPr lang="en-US" altLang="zh-CN" sz="2400" b="0" dirty="0" smtClean="0">
                <a:solidFill>
                  <a:schemeClr val="tx1">
                    <a:lumMod val="50000"/>
                  </a:schemeClr>
                </a:solidFill>
                <a:latin typeface="宋体" pitchFamily="2" charset="-122"/>
                <a:ea typeface="宋体" pitchFamily="2" charset="-122"/>
              </a:rPr>
              <a:t>PAYG</a:t>
            </a:r>
            <a:r>
              <a:rPr lang="zh-CN" altLang="en-US" sz="2400" b="0" dirty="0" smtClean="0">
                <a:solidFill>
                  <a:schemeClr val="tx1">
                    <a:lumMod val="50000"/>
                  </a:schemeClr>
                </a:solidFill>
                <a:latin typeface="宋体" pitchFamily="2" charset="-122"/>
                <a:ea typeface="宋体" pitchFamily="2" charset="-122"/>
              </a:rPr>
              <a:t>的风险总体较小。</a:t>
            </a:r>
            <a:endParaRPr lang="en-US" altLang="zh-CN" sz="2400" b="0" dirty="0" smtClean="0">
              <a:solidFill>
                <a:schemeClr val="tx1">
                  <a:lumMod val="50000"/>
                </a:schemeClr>
              </a:solidFill>
              <a:latin typeface="宋体" pitchFamily="2" charset="-122"/>
              <a:ea typeface="宋体" pitchFamily="2" charset="-122"/>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4"/>
          <p:cNvSpPr>
            <a:spLocks noGrp="1" noChangeArrowheads="1"/>
          </p:cNvSpPr>
          <p:nvPr>
            <p:ph type="title"/>
          </p:nvPr>
        </p:nvSpPr>
        <p:spPr bwMode="auto">
          <a:xfrm>
            <a:off x="266700" y="215900"/>
            <a:ext cx="8356600" cy="660400"/>
          </a:xfrm>
          <a:noFill/>
          <a:ln>
            <a:miter lim="800000"/>
            <a:headEnd/>
            <a:tailEnd/>
          </a:ln>
        </p:spPr>
        <p:txBody>
          <a:bodyPr vert="horz" wrap="square" lIns="91440" tIns="45720" rIns="91440" bIns="45720" numCol="1" anchor="b" anchorCtr="0" compatLnSpc="1">
            <a:prstTxWarp prst="textNoShape">
              <a:avLst/>
            </a:prstTxWarp>
          </a:bodyPr>
          <a:lstStyle/>
          <a:p>
            <a:r>
              <a:rPr lang="en-US" altLang="ko-KR" smtClean="0">
                <a:solidFill>
                  <a:schemeClr val="hlink"/>
                </a:solidFill>
                <a:ea typeface="굴림" pitchFamily="34" charset="-127"/>
              </a:rPr>
              <a:t>Contents</a:t>
            </a:r>
          </a:p>
        </p:txBody>
      </p:sp>
      <p:sp>
        <p:nvSpPr>
          <p:cNvPr id="12" name="AutoShape 10"/>
          <p:cNvSpPr>
            <a:spLocks noChangeArrowheads="1"/>
          </p:cNvSpPr>
          <p:nvPr/>
        </p:nvSpPr>
        <p:spPr bwMode="gray">
          <a:xfrm>
            <a:off x="1200150" y="3452813"/>
            <a:ext cx="5505450" cy="711200"/>
          </a:xfrm>
          <a:prstGeom prst="roundRect">
            <a:avLst>
              <a:gd name="adj" fmla="val 25389"/>
            </a:avLst>
          </a:prstGeom>
          <a:gradFill rotWithShape="1">
            <a:gsLst>
              <a:gs pos="0">
                <a:schemeClr val="accent1">
                  <a:gamma/>
                  <a:shade val="46275"/>
                  <a:invGamma/>
                </a:schemeClr>
              </a:gs>
              <a:gs pos="50000">
                <a:schemeClr val="accent1"/>
              </a:gs>
              <a:gs pos="100000">
                <a:schemeClr val="accent1">
                  <a:gamma/>
                  <a:shade val="46275"/>
                  <a:invGamma/>
                </a:schemeClr>
              </a:gs>
            </a:gsLst>
            <a:lin ang="2700000" scaled="1"/>
          </a:gradFill>
          <a:ln w="9525">
            <a:solidFill>
              <a:schemeClr val="bg2"/>
            </a:solidFill>
            <a:round/>
            <a:headEnd/>
            <a:tailEnd/>
          </a:ln>
          <a:effectLst/>
          <a:extLst>
            <a:ext uri="{AF507438-7753-43E0-B8FC-AC1667EBCBE1}"/>
          </a:extLst>
        </p:spPr>
        <p:txBody>
          <a:bodyPr wrap="none" anchor="ctr"/>
          <a:lstStyle/>
          <a:p>
            <a:pPr eaLnBrk="0" hangingPunct="0">
              <a:defRPr/>
            </a:pPr>
            <a:endParaRPr lang="zh-CN" altLang="en-US">
              <a:ea typeface="+mn-ea"/>
            </a:endParaRPr>
          </a:p>
        </p:txBody>
      </p:sp>
      <p:sp>
        <p:nvSpPr>
          <p:cNvPr id="13" name="Rectangle 23"/>
          <p:cNvSpPr>
            <a:spLocks noChangeArrowheads="1"/>
          </p:cNvSpPr>
          <p:nvPr/>
        </p:nvSpPr>
        <p:spPr bwMode="gray">
          <a:xfrm>
            <a:off x="1443038" y="3552825"/>
            <a:ext cx="5148262" cy="571500"/>
          </a:xfrm>
          <a:prstGeom prst="rect">
            <a:avLst/>
          </a:prstGeom>
          <a:noFill/>
          <a:ln>
            <a:noFill/>
          </a:ln>
          <a:effectLst>
            <a:outerShdw dist="28398" dir="1593903" algn="ctr" rotWithShape="0">
              <a:schemeClr val="tx1"/>
            </a:outerShdw>
          </a:effectLst>
          <a:extLst>
            <a:ext uri="{909E8E84-426E-40DD-AFC4-6F175D3DCCD1}"/>
            <a:ext uri="{91240B29-F687-4F45-9708-019B960494DF}"/>
          </a:extLst>
        </p:spPr>
        <p:txBody>
          <a:bodyPr anchor="ctr"/>
          <a:lstStyle/>
          <a:p>
            <a:pPr>
              <a:defRPr/>
            </a:pPr>
            <a:r>
              <a:rPr lang="en-US" altLang="ko-KR" sz="2600" b="1" dirty="0">
                <a:solidFill>
                  <a:schemeClr val="hlink"/>
                </a:solidFill>
                <a:latin typeface="Verdana" pitchFamily="34" charset="0"/>
                <a:ea typeface="굴림" pitchFamily="50" charset="-127"/>
              </a:rPr>
              <a:t>5. </a:t>
            </a:r>
            <a:r>
              <a:rPr lang="zh-CN" altLang="en-US" sz="2600" b="1" dirty="0">
                <a:solidFill>
                  <a:schemeClr val="hlink"/>
                </a:solidFill>
                <a:latin typeface="黑体" pitchFamily="49" charset="-122"/>
                <a:ea typeface="黑体" pitchFamily="49" charset="-122"/>
              </a:rPr>
              <a:t>结论</a:t>
            </a:r>
            <a:endParaRPr lang="en-US" altLang="ko-KR" sz="2600" b="1" dirty="0">
              <a:solidFill>
                <a:schemeClr val="hlink"/>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4294967295"/>
          </p:nvPr>
        </p:nvSpPr>
        <p:spPr/>
        <p:txBody>
          <a:bodyPr/>
          <a:lstStyle/>
          <a:p>
            <a:pPr>
              <a:defRPr/>
            </a:pPr>
            <a:r>
              <a:rPr lang="en-US" altLang="ko-KR" dirty="0" smtClean="0"/>
              <a:t>26</a:t>
            </a:r>
            <a:endParaRPr lang="en-US" altLang="ko-KR" dirty="0"/>
          </a:p>
        </p:txBody>
      </p:sp>
      <p:sp>
        <p:nvSpPr>
          <p:cNvPr id="40962" name="Rectangle 5"/>
          <p:cNvSpPr>
            <a:spLocks noGrp="1" noChangeArrowheads="1"/>
          </p:cNvSpPr>
          <p:nvPr>
            <p:ph type="title"/>
          </p:nvPr>
        </p:nvSpPr>
        <p:spPr bwMode="auto">
          <a:xfrm>
            <a:off x="266700" y="215900"/>
            <a:ext cx="8356600" cy="660400"/>
          </a:xfrm>
          <a:noFill/>
          <a:ln>
            <a:miter lim="800000"/>
            <a:headEnd/>
            <a:tailEnd/>
          </a:ln>
        </p:spPr>
        <p:txBody>
          <a:bodyPr vert="horz" wrap="square" lIns="91440" tIns="45720" rIns="91440" bIns="45720" numCol="1" anchor="b" anchorCtr="0" compatLnSpc="1">
            <a:prstTxWarp prst="textNoShape">
              <a:avLst/>
            </a:prstTxWarp>
          </a:bodyPr>
          <a:lstStyle/>
          <a:p>
            <a:r>
              <a:rPr lang="en-US" altLang="zh-CN" smtClean="0">
                <a:solidFill>
                  <a:schemeClr val="hlink"/>
                </a:solidFill>
                <a:latin typeface="宋体" charset="-122"/>
                <a:ea typeface="宋体" charset="-122"/>
              </a:rPr>
              <a:t>Ⅴ</a:t>
            </a:r>
            <a:r>
              <a:rPr lang="en-US" altLang="zh-CN" smtClean="0">
                <a:solidFill>
                  <a:schemeClr val="hlink"/>
                </a:solidFill>
                <a:latin typeface="黑体" pitchFamily="2" charset="-122"/>
                <a:ea typeface="黑体" pitchFamily="2" charset="-122"/>
              </a:rPr>
              <a:t>.</a:t>
            </a:r>
            <a:r>
              <a:rPr lang="zh-CN" altLang="en-US" smtClean="0">
                <a:solidFill>
                  <a:schemeClr val="hlink"/>
                </a:solidFill>
                <a:latin typeface="黑体" pitchFamily="2" charset="-122"/>
                <a:ea typeface="黑体" pitchFamily="2" charset="-122"/>
              </a:rPr>
              <a:t>结 论</a:t>
            </a:r>
            <a:endParaRPr lang="en-US" altLang="ko-KR" smtClean="0">
              <a:solidFill>
                <a:schemeClr val="hlink"/>
              </a:solidFill>
              <a:latin typeface="黑体" pitchFamily="2" charset="-122"/>
              <a:ea typeface="黑体" pitchFamily="2" charset="-122"/>
            </a:endParaRPr>
          </a:p>
        </p:txBody>
      </p:sp>
      <p:sp>
        <p:nvSpPr>
          <p:cNvPr id="3" name="内容占位符 2"/>
          <p:cNvSpPr>
            <a:spLocks noGrp="1"/>
          </p:cNvSpPr>
          <p:nvPr>
            <p:ph idx="1"/>
          </p:nvPr>
        </p:nvSpPr>
        <p:spPr>
          <a:xfrm>
            <a:off x="249238" y="1427163"/>
            <a:ext cx="8202612" cy="4851400"/>
          </a:xfrm>
        </p:spPr>
        <p:txBody>
          <a:bodyPr/>
          <a:lstStyle/>
          <a:p>
            <a:pPr>
              <a:buSzPct val="70000"/>
              <a:buFont typeface="Wingdings" pitchFamily="2" charset="2"/>
              <a:buChar char="n"/>
              <a:defRPr/>
            </a:pPr>
            <a:r>
              <a:rPr lang="zh-CN" altLang="en-US" sz="2400" b="0" dirty="0" smtClean="0">
                <a:solidFill>
                  <a:schemeClr val="tx1">
                    <a:lumMod val="50000"/>
                  </a:schemeClr>
                </a:solidFill>
                <a:latin typeface="宋体" pitchFamily="2" charset="-122"/>
                <a:ea typeface="宋体" pitchFamily="2" charset="-122"/>
              </a:rPr>
              <a:t>智利、英国、澳大利亚、瑞典的养老金体系虽各有差异，但共同点在于完全或部分的</a:t>
            </a:r>
            <a:r>
              <a:rPr lang="en-US" altLang="zh-CN" sz="2400" b="0" dirty="0" smtClean="0">
                <a:solidFill>
                  <a:schemeClr val="tx1">
                    <a:lumMod val="50000"/>
                  </a:schemeClr>
                </a:solidFill>
                <a:latin typeface="宋体" pitchFamily="2" charset="-122"/>
                <a:ea typeface="宋体" pitchFamily="2" charset="-122"/>
              </a:rPr>
              <a:t>FDC</a:t>
            </a:r>
            <a:r>
              <a:rPr lang="zh-CN" altLang="en-US" sz="2400" b="0" dirty="0" smtClean="0">
                <a:solidFill>
                  <a:schemeClr val="tx1">
                    <a:lumMod val="50000"/>
                  </a:schemeClr>
                </a:solidFill>
                <a:latin typeface="宋体" pitchFamily="2" charset="-122"/>
                <a:ea typeface="宋体" pitchFamily="2" charset="-122"/>
              </a:rPr>
              <a:t>和</a:t>
            </a:r>
            <a:r>
              <a:rPr lang="en-US" altLang="zh-CN" sz="2400" b="0" dirty="0" smtClean="0">
                <a:solidFill>
                  <a:schemeClr val="tx1">
                    <a:lumMod val="50000"/>
                  </a:schemeClr>
                </a:solidFill>
                <a:latin typeface="宋体" pitchFamily="2" charset="-122"/>
                <a:ea typeface="宋体" pitchFamily="2" charset="-122"/>
              </a:rPr>
              <a:t>NDC</a:t>
            </a:r>
            <a:r>
              <a:rPr lang="zh-CN" altLang="en-US" sz="2400" b="0" dirty="0" smtClean="0">
                <a:solidFill>
                  <a:schemeClr val="tx1">
                    <a:lumMod val="50000"/>
                  </a:schemeClr>
                </a:solidFill>
                <a:latin typeface="宋体" pitchFamily="2" charset="-122"/>
                <a:ea typeface="宋体" pitchFamily="2" charset="-122"/>
              </a:rPr>
              <a:t>成为了该国的主体性养老金制度安排</a:t>
            </a:r>
            <a:r>
              <a:rPr lang="en-US" altLang="zh-CN" sz="2400" b="0" dirty="0" smtClean="0">
                <a:solidFill>
                  <a:schemeClr val="tx1">
                    <a:lumMod val="50000"/>
                  </a:schemeClr>
                </a:solidFill>
                <a:latin typeface="宋体" pitchFamily="2" charset="-122"/>
                <a:ea typeface="宋体" pitchFamily="2" charset="-122"/>
              </a:rPr>
              <a:t>——</a:t>
            </a:r>
            <a:r>
              <a:rPr lang="zh-CN" altLang="en-US" sz="2400" b="0" dirty="0" smtClean="0">
                <a:solidFill>
                  <a:schemeClr val="tx1">
                    <a:lumMod val="50000"/>
                  </a:schemeClr>
                </a:solidFill>
                <a:latin typeface="宋体" pitchFamily="2" charset="-122"/>
                <a:ea typeface="宋体" pitchFamily="2" charset="-122"/>
              </a:rPr>
              <a:t>而制度形成的历史原因，有的是基于制度发展的路径惯性，如澳大利亚，有的是受“社会保障私有化”改革浪潮的影响，将原有的现收现付制彻底或部分放弃，智利尤为突出。</a:t>
            </a:r>
            <a:endParaRPr lang="en-US" altLang="zh-CN" sz="2400" b="0" dirty="0" smtClean="0">
              <a:solidFill>
                <a:schemeClr val="tx1">
                  <a:lumMod val="50000"/>
                </a:schemeClr>
              </a:solidFill>
              <a:latin typeface="宋体" pitchFamily="2" charset="-122"/>
              <a:ea typeface="宋体" pitchFamily="2" charset="-122"/>
            </a:endParaRPr>
          </a:p>
          <a:p>
            <a:pPr>
              <a:spcBef>
                <a:spcPts val="1200"/>
              </a:spcBef>
              <a:buSzPct val="70000"/>
              <a:buFont typeface="Wingdings" pitchFamily="2" charset="2"/>
              <a:buChar char="n"/>
              <a:defRPr/>
            </a:pPr>
            <a:r>
              <a:rPr lang="zh-CN" altLang="en-US" sz="2400" b="0" dirty="0" smtClean="0">
                <a:solidFill>
                  <a:schemeClr val="tx1">
                    <a:lumMod val="50000"/>
                  </a:schemeClr>
                </a:solidFill>
                <a:latin typeface="宋体" pitchFamily="2" charset="-122"/>
                <a:ea typeface="宋体" pitchFamily="2" charset="-122"/>
              </a:rPr>
              <a:t>各国近</a:t>
            </a:r>
            <a:r>
              <a:rPr lang="en-US" altLang="zh-CN" sz="2400" b="0" dirty="0" smtClean="0">
                <a:solidFill>
                  <a:schemeClr val="tx1">
                    <a:lumMod val="50000"/>
                  </a:schemeClr>
                </a:solidFill>
                <a:latin typeface="宋体" pitchFamily="2" charset="-122"/>
                <a:ea typeface="宋体" pitchFamily="2" charset="-122"/>
              </a:rPr>
              <a:t>10-20</a:t>
            </a:r>
            <a:r>
              <a:rPr lang="zh-CN" altLang="en-US" sz="2400" b="0" dirty="0" smtClean="0">
                <a:solidFill>
                  <a:schemeClr val="tx1">
                    <a:lumMod val="50000"/>
                  </a:schemeClr>
                </a:solidFill>
                <a:latin typeface="宋体" pitchFamily="2" charset="-122"/>
                <a:ea typeface="宋体" pitchFamily="2" charset="-122"/>
              </a:rPr>
              <a:t>年的数据表明，基金积累制的回报率均值一般高于现收现付制下的内含回报率，但若从年末累积收益的角度看，澳大利亚超级年金近</a:t>
            </a:r>
            <a:r>
              <a:rPr lang="en-US" altLang="zh-CN" sz="2400" b="0" dirty="0" smtClean="0">
                <a:solidFill>
                  <a:schemeClr val="tx1">
                    <a:lumMod val="50000"/>
                  </a:schemeClr>
                </a:solidFill>
                <a:latin typeface="宋体" pitchFamily="2" charset="-122"/>
                <a:ea typeface="宋体" pitchFamily="2" charset="-122"/>
              </a:rPr>
              <a:t>14</a:t>
            </a:r>
            <a:r>
              <a:rPr lang="zh-CN" altLang="en-US" sz="2400" b="0" dirty="0" smtClean="0">
                <a:solidFill>
                  <a:schemeClr val="tx1">
                    <a:lumMod val="50000"/>
                  </a:schemeClr>
                </a:solidFill>
                <a:latin typeface="宋体" pitchFamily="2" charset="-122"/>
                <a:ea typeface="宋体" pitchFamily="2" charset="-122"/>
              </a:rPr>
              <a:t>年通过投资运营积累的养老金资产并不如现收现付制下盯住生物回报率积累的资产可观；即使对于</a:t>
            </a:r>
            <a:r>
              <a:rPr lang="en-US" altLang="zh-CN" sz="2400" b="0" dirty="0" smtClean="0">
                <a:solidFill>
                  <a:schemeClr val="tx1">
                    <a:lumMod val="50000"/>
                  </a:schemeClr>
                </a:solidFill>
                <a:latin typeface="宋体" pitchFamily="2" charset="-122"/>
                <a:ea typeface="宋体" pitchFamily="2" charset="-122"/>
              </a:rPr>
              <a:t>FDC</a:t>
            </a:r>
            <a:r>
              <a:rPr lang="zh-CN" altLang="en-US" sz="2400" b="0" dirty="0" smtClean="0">
                <a:solidFill>
                  <a:schemeClr val="tx1">
                    <a:lumMod val="50000"/>
                  </a:schemeClr>
                </a:solidFill>
                <a:latin typeface="宋体" pitchFamily="2" charset="-122"/>
                <a:ea typeface="宋体" pitchFamily="2" charset="-122"/>
              </a:rPr>
              <a:t>制下均值、年末积累收益值均较大的智利和英国，若考虑基金的运营成本和转换费用，其实际的净投资收益率恐怕要大打折扣。</a:t>
            </a:r>
            <a:endParaRPr lang="en-US" altLang="zh-CN" sz="2400" b="0" dirty="0" smtClean="0">
              <a:solidFill>
                <a:schemeClr val="tx1">
                  <a:lumMod val="50000"/>
                </a:schemeClr>
              </a:solidFill>
              <a:latin typeface="宋体" pitchFamily="2" charset="-122"/>
              <a:ea typeface="宋体" pitchFamily="2" charset="-122"/>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4294967295"/>
          </p:nvPr>
        </p:nvSpPr>
        <p:spPr/>
        <p:txBody>
          <a:bodyPr/>
          <a:lstStyle/>
          <a:p>
            <a:pPr>
              <a:defRPr/>
            </a:pPr>
            <a:r>
              <a:rPr lang="en-US" altLang="ko-KR" dirty="0" smtClean="0"/>
              <a:t>27</a:t>
            </a:r>
            <a:endParaRPr lang="en-US" altLang="ko-KR" dirty="0"/>
          </a:p>
        </p:txBody>
      </p:sp>
      <p:sp>
        <p:nvSpPr>
          <p:cNvPr id="41986" name="Rectangle 5"/>
          <p:cNvSpPr>
            <a:spLocks noGrp="1" noChangeArrowheads="1"/>
          </p:cNvSpPr>
          <p:nvPr>
            <p:ph type="title"/>
          </p:nvPr>
        </p:nvSpPr>
        <p:spPr bwMode="auto">
          <a:xfrm>
            <a:off x="266700" y="215900"/>
            <a:ext cx="8356600" cy="660400"/>
          </a:xfrm>
          <a:noFill/>
          <a:ln>
            <a:miter lim="800000"/>
            <a:headEnd/>
            <a:tailEnd/>
          </a:ln>
        </p:spPr>
        <p:txBody>
          <a:bodyPr vert="horz" wrap="square" lIns="91440" tIns="45720" rIns="91440" bIns="45720" numCol="1" anchor="b" anchorCtr="0" compatLnSpc="1">
            <a:prstTxWarp prst="textNoShape">
              <a:avLst/>
            </a:prstTxWarp>
          </a:bodyPr>
          <a:lstStyle/>
          <a:p>
            <a:r>
              <a:rPr lang="en-US" altLang="zh-CN" smtClean="0">
                <a:solidFill>
                  <a:schemeClr val="hlink"/>
                </a:solidFill>
                <a:latin typeface="宋体" charset="-122"/>
                <a:ea typeface="宋体" charset="-122"/>
              </a:rPr>
              <a:t>Ⅴ</a:t>
            </a:r>
            <a:r>
              <a:rPr lang="en-US" altLang="zh-CN" smtClean="0">
                <a:solidFill>
                  <a:schemeClr val="hlink"/>
                </a:solidFill>
                <a:latin typeface="黑体" pitchFamily="2" charset="-122"/>
                <a:ea typeface="黑体" pitchFamily="2" charset="-122"/>
              </a:rPr>
              <a:t>.</a:t>
            </a:r>
            <a:r>
              <a:rPr lang="zh-CN" altLang="en-US" smtClean="0">
                <a:solidFill>
                  <a:schemeClr val="hlink"/>
                </a:solidFill>
                <a:latin typeface="黑体" pitchFamily="2" charset="-122"/>
                <a:ea typeface="黑体" pitchFamily="2" charset="-122"/>
              </a:rPr>
              <a:t>结 论</a:t>
            </a:r>
            <a:endParaRPr lang="en-US" altLang="ko-KR" smtClean="0">
              <a:solidFill>
                <a:schemeClr val="hlink"/>
              </a:solidFill>
              <a:latin typeface="黑体" pitchFamily="2" charset="-122"/>
              <a:ea typeface="黑体" pitchFamily="2" charset="-122"/>
            </a:endParaRPr>
          </a:p>
        </p:txBody>
      </p:sp>
      <p:sp>
        <p:nvSpPr>
          <p:cNvPr id="3" name="内容占位符 2"/>
          <p:cNvSpPr>
            <a:spLocks noGrp="1"/>
          </p:cNvSpPr>
          <p:nvPr>
            <p:ph idx="1"/>
          </p:nvPr>
        </p:nvSpPr>
        <p:spPr>
          <a:xfrm>
            <a:off x="249238" y="1427163"/>
            <a:ext cx="8202612" cy="4851400"/>
          </a:xfrm>
        </p:spPr>
        <p:txBody>
          <a:bodyPr/>
          <a:lstStyle/>
          <a:p>
            <a:pPr>
              <a:buSzPct val="70000"/>
              <a:buFont typeface="Wingdings" pitchFamily="2" charset="2"/>
              <a:buChar char="n"/>
              <a:defRPr/>
            </a:pPr>
            <a:r>
              <a:rPr lang="zh-CN" altLang="en-US" sz="2400" b="0" dirty="0" smtClean="0">
                <a:solidFill>
                  <a:schemeClr val="tx1">
                    <a:lumMod val="50000"/>
                  </a:schemeClr>
                </a:solidFill>
                <a:latin typeface="宋体" pitchFamily="2" charset="-122"/>
                <a:ea typeface="宋体" pitchFamily="2" charset="-122"/>
              </a:rPr>
              <a:t>从整个经济周期来看，积累制养老金相对于现收现付制的收益</a:t>
            </a:r>
            <a:r>
              <a:rPr lang="zh-CN" altLang="en-US" sz="2400" b="0" dirty="0" smtClean="0">
                <a:solidFill>
                  <a:srgbClr val="FF0000"/>
                </a:solidFill>
                <a:latin typeface="宋体" pitchFamily="2" charset="-122"/>
                <a:ea typeface="宋体" pitchFamily="2" charset="-122"/>
              </a:rPr>
              <a:t>优势并不是十分突出</a:t>
            </a:r>
            <a:r>
              <a:rPr lang="zh-CN" altLang="en-US" sz="2400" b="0" dirty="0" smtClean="0">
                <a:solidFill>
                  <a:srgbClr val="000000"/>
                </a:solidFill>
                <a:latin typeface="宋体" pitchFamily="2" charset="-122"/>
                <a:ea typeface="宋体" pitchFamily="2" charset="-122"/>
              </a:rPr>
              <a:t>；而</a:t>
            </a:r>
            <a:r>
              <a:rPr lang="zh-CN" altLang="en-US" sz="2400" b="0" dirty="0" smtClean="0">
                <a:solidFill>
                  <a:schemeClr val="tx1">
                    <a:lumMod val="50000"/>
                  </a:schemeClr>
                </a:solidFill>
                <a:latin typeface="宋体" pitchFamily="2" charset="-122"/>
                <a:ea typeface="宋体" pitchFamily="2" charset="-122"/>
              </a:rPr>
              <a:t>基金积累制与现收现付制相比，其所潜藏的风险，即</a:t>
            </a:r>
            <a:r>
              <a:rPr lang="zh-CN" altLang="en-US" sz="2400" b="0" dirty="0" smtClean="0">
                <a:solidFill>
                  <a:srgbClr val="FF0000"/>
                </a:solidFill>
                <a:latin typeface="宋体" pitchFamily="2" charset="-122"/>
                <a:ea typeface="宋体" pitchFamily="2" charset="-122"/>
              </a:rPr>
              <a:t>劣势</a:t>
            </a:r>
            <a:r>
              <a:rPr lang="en-US" altLang="zh-CN" sz="2400" b="0" dirty="0" smtClean="0">
                <a:solidFill>
                  <a:srgbClr val="FF0000"/>
                </a:solidFill>
                <a:latin typeface="宋体" pitchFamily="2" charset="-122"/>
                <a:ea typeface="宋体" pitchFamily="2" charset="-122"/>
              </a:rPr>
              <a:t>,</a:t>
            </a:r>
            <a:r>
              <a:rPr lang="zh-CN" altLang="en-US" sz="2400" b="0" dirty="0" smtClean="0">
                <a:solidFill>
                  <a:srgbClr val="FF0000"/>
                </a:solidFill>
                <a:latin typeface="宋体" pitchFamily="2" charset="-122"/>
                <a:ea typeface="宋体" pitchFamily="2" charset="-122"/>
              </a:rPr>
              <a:t>却是比较明显的</a:t>
            </a:r>
            <a:r>
              <a:rPr lang="zh-CN" altLang="en-US" sz="2400" b="0" dirty="0" smtClean="0">
                <a:solidFill>
                  <a:schemeClr val="tx1">
                    <a:lumMod val="50000"/>
                  </a:schemeClr>
                </a:solidFill>
                <a:latin typeface="宋体" pitchFamily="2" charset="-122"/>
                <a:ea typeface="宋体" pitchFamily="2" charset="-122"/>
              </a:rPr>
              <a:t>。无论是从风险的一般性指标（标准差与变异系数），还是从更加精确与定量化的</a:t>
            </a:r>
            <a:r>
              <a:rPr lang="en-US" altLang="zh-CN" sz="2400" b="0" dirty="0" smtClean="0">
                <a:solidFill>
                  <a:schemeClr val="tx1">
                    <a:lumMod val="50000"/>
                  </a:schemeClr>
                </a:solidFill>
                <a:latin typeface="宋体" pitchFamily="2" charset="-122"/>
                <a:ea typeface="宋体" pitchFamily="2" charset="-122"/>
              </a:rPr>
              <a:t>VAR</a:t>
            </a:r>
            <a:r>
              <a:rPr lang="zh-CN" altLang="en-US" sz="2400" b="0" dirty="0" smtClean="0">
                <a:solidFill>
                  <a:schemeClr val="tx1">
                    <a:lumMod val="50000"/>
                  </a:schemeClr>
                </a:solidFill>
                <a:latin typeface="宋体" pitchFamily="2" charset="-122"/>
                <a:ea typeface="宋体" pitchFamily="2" charset="-122"/>
              </a:rPr>
              <a:t>模型来评估，基金积累制的风险均明显高于现收现付制。瑞典的</a:t>
            </a:r>
            <a:r>
              <a:rPr lang="en-US" altLang="zh-CN" sz="2400" b="0" dirty="0" smtClean="0">
                <a:solidFill>
                  <a:schemeClr val="tx1">
                    <a:lumMod val="50000"/>
                  </a:schemeClr>
                </a:solidFill>
                <a:latin typeface="宋体" pitchFamily="2" charset="-122"/>
                <a:ea typeface="宋体" pitchFamily="2" charset="-122"/>
              </a:rPr>
              <a:t>NDC</a:t>
            </a:r>
            <a:r>
              <a:rPr lang="zh-CN" altLang="en-US" sz="2400" b="0" dirty="0" smtClean="0">
                <a:solidFill>
                  <a:schemeClr val="tx1">
                    <a:lumMod val="50000"/>
                  </a:schemeClr>
                </a:solidFill>
                <a:latin typeface="宋体" pitchFamily="2" charset="-122"/>
                <a:ea typeface="宋体" pitchFamily="2" charset="-122"/>
              </a:rPr>
              <a:t>制在收益性与抵抗风险的能力方面均不如旧有的现收现付制。</a:t>
            </a:r>
            <a:endParaRPr lang="en-US" altLang="zh-CN" sz="2400" b="0" dirty="0" smtClean="0">
              <a:solidFill>
                <a:schemeClr val="tx1">
                  <a:lumMod val="50000"/>
                </a:schemeClr>
              </a:solidFill>
              <a:latin typeface="宋体" pitchFamily="2" charset="-122"/>
              <a:ea typeface="宋体" pitchFamily="2" charset="-122"/>
            </a:endParaRPr>
          </a:p>
          <a:p>
            <a:pPr>
              <a:buSzPct val="70000"/>
              <a:buFont typeface="Wingdings" pitchFamily="2" charset="2"/>
              <a:buChar char="n"/>
              <a:defRPr/>
            </a:pPr>
            <a:r>
              <a:rPr lang="zh-CN" altLang="en-US" sz="2400" b="0" dirty="0" smtClean="0">
                <a:solidFill>
                  <a:schemeClr val="tx1">
                    <a:lumMod val="50000"/>
                  </a:schemeClr>
                </a:solidFill>
                <a:latin typeface="宋体" pitchFamily="2" charset="-122"/>
                <a:ea typeface="宋体" pitchFamily="2" charset="-122"/>
              </a:rPr>
              <a:t>总之，</a:t>
            </a:r>
            <a:r>
              <a:rPr lang="en-US" altLang="zh-CN" sz="2400" b="0" dirty="0" smtClean="0">
                <a:solidFill>
                  <a:schemeClr val="tx1">
                    <a:lumMod val="50000"/>
                  </a:schemeClr>
                </a:solidFill>
                <a:latin typeface="宋体" pitchFamily="2" charset="-122"/>
                <a:ea typeface="宋体" pitchFamily="2" charset="-122"/>
              </a:rPr>
              <a:t>FDC</a:t>
            </a:r>
            <a:r>
              <a:rPr lang="zh-CN" altLang="en-US" sz="2400" b="0" dirty="0" smtClean="0">
                <a:solidFill>
                  <a:schemeClr val="tx1">
                    <a:lumMod val="50000"/>
                  </a:schemeClr>
                </a:solidFill>
                <a:latin typeface="宋体" pitchFamily="2" charset="-122"/>
                <a:ea typeface="宋体" pitchFamily="2" charset="-122"/>
              </a:rPr>
              <a:t>和</a:t>
            </a:r>
            <a:r>
              <a:rPr lang="en-US" altLang="zh-CN" sz="2400" b="0" dirty="0" smtClean="0">
                <a:solidFill>
                  <a:schemeClr val="tx1">
                    <a:lumMod val="50000"/>
                  </a:schemeClr>
                </a:solidFill>
                <a:latin typeface="宋体" pitchFamily="2" charset="-122"/>
                <a:ea typeface="宋体" pitchFamily="2" charset="-122"/>
              </a:rPr>
              <a:t>NDC</a:t>
            </a:r>
            <a:r>
              <a:rPr lang="zh-CN" altLang="en-US" sz="2400" b="0" dirty="0" smtClean="0">
                <a:solidFill>
                  <a:schemeClr val="tx1">
                    <a:lumMod val="50000"/>
                  </a:schemeClr>
                </a:solidFill>
                <a:latin typeface="宋体" pitchFamily="2" charset="-122"/>
                <a:ea typeface="宋体" pitchFamily="2" charset="-122"/>
              </a:rPr>
              <a:t>的养老金制度的优点并不十分明显，但缺点却比较突出。</a:t>
            </a:r>
            <a:endParaRPr lang="en-US" altLang="zh-CN" sz="2400" b="0" dirty="0" smtClean="0">
              <a:solidFill>
                <a:schemeClr val="tx1">
                  <a:lumMod val="50000"/>
                </a:schemeClr>
              </a:solidFill>
              <a:latin typeface="宋体" pitchFamily="2" charset="-122"/>
              <a:ea typeface="宋体" pitchFamily="2" charset="-122"/>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4294967295"/>
          </p:nvPr>
        </p:nvSpPr>
        <p:spPr/>
        <p:txBody>
          <a:bodyPr/>
          <a:lstStyle/>
          <a:p>
            <a:pPr>
              <a:defRPr/>
            </a:pPr>
            <a:r>
              <a:rPr lang="en-US" altLang="ko-KR" dirty="0" smtClean="0"/>
              <a:t>28</a:t>
            </a:r>
            <a:endParaRPr lang="en-US" altLang="ko-KR" dirty="0"/>
          </a:p>
        </p:txBody>
      </p:sp>
      <p:sp>
        <p:nvSpPr>
          <p:cNvPr id="43010" name="Rectangle 5"/>
          <p:cNvSpPr>
            <a:spLocks noGrp="1" noChangeArrowheads="1"/>
          </p:cNvSpPr>
          <p:nvPr>
            <p:ph type="title"/>
          </p:nvPr>
        </p:nvSpPr>
        <p:spPr bwMode="auto">
          <a:xfrm>
            <a:off x="266700" y="215900"/>
            <a:ext cx="8356600" cy="660400"/>
          </a:xfrm>
          <a:noFill/>
          <a:ln>
            <a:miter lim="800000"/>
            <a:headEnd/>
            <a:tailEnd/>
          </a:ln>
        </p:spPr>
        <p:txBody>
          <a:bodyPr vert="horz" wrap="square" lIns="91440" tIns="45720" rIns="91440" bIns="45720" numCol="1" anchor="b" anchorCtr="0" compatLnSpc="1">
            <a:prstTxWarp prst="textNoShape">
              <a:avLst/>
            </a:prstTxWarp>
          </a:bodyPr>
          <a:lstStyle/>
          <a:p>
            <a:r>
              <a:rPr lang="en-US" altLang="zh-CN" smtClean="0">
                <a:solidFill>
                  <a:schemeClr val="hlink"/>
                </a:solidFill>
                <a:latin typeface="宋体" charset="-122"/>
                <a:ea typeface="宋体" charset="-122"/>
              </a:rPr>
              <a:t>Ⅴ</a:t>
            </a:r>
            <a:r>
              <a:rPr lang="en-US" altLang="zh-CN" smtClean="0">
                <a:solidFill>
                  <a:schemeClr val="hlink"/>
                </a:solidFill>
                <a:latin typeface="黑体" pitchFamily="2" charset="-122"/>
                <a:ea typeface="黑体" pitchFamily="2" charset="-122"/>
              </a:rPr>
              <a:t>.</a:t>
            </a:r>
            <a:r>
              <a:rPr lang="zh-CN" altLang="en-US" smtClean="0">
                <a:solidFill>
                  <a:schemeClr val="hlink"/>
                </a:solidFill>
                <a:latin typeface="黑体" pitchFamily="2" charset="-122"/>
                <a:ea typeface="黑体" pitchFamily="2" charset="-122"/>
              </a:rPr>
              <a:t>结 论</a:t>
            </a:r>
            <a:endParaRPr lang="en-US" altLang="ko-KR" smtClean="0">
              <a:solidFill>
                <a:schemeClr val="hlink"/>
              </a:solidFill>
              <a:latin typeface="黑体" pitchFamily="2" charset="-122"/>
              <a:ea typeface="黑体" pitchFamily="2" charset="-122"/>
            </a:endParaRPr>
          </a:p>
        </p:txBody>
      </p:sp>
      <p:sp>
        <p:nvSpPr>
          <p:cNvPr id="3" name="内容占位符 2"/>
          <p:cNvSpPr>
            <a:spLocks noGrp="1"/>
          </p:cNvSpPr>
          <p:nvPr>
            <p:ph idx="1"/>
          </p:nvPr>
        </p:nvSpPr>
        <p:spPr>
          <a:xfrm>
            <a:off x="207963" y="1039813"/>
            <a:ext cx="8201025" cy="4851400"/>
          </a:xfrm>
        </p:spPr>
        <p:txBody>
          <a:bodyPr/>
          <a:lstStyle/>
          <a:p>
            <a:pPr>
              <a:buSzPct val="70000"/>
              <a:buFont typeface="Wingdings" pitchFamily="2" charset="2"/>
              <a:buChar char="n"/>
              <a:defRPr/>
            </a:pPr>
            <a:r>
              <a:rPr lang="en-US" altLang="zh-CN" sz="2400" dirty="0" smtClean="0">
                <a:solidFill>
                  <a:schemeClr val="tx1">
                    <a:lumMod val="50000"/>
                  </a:schemeClr>
                </a:solidFill>
                <a:latin typeface="宋体" pitchFamily="2" charset="-122"/>
                <a:ea typeface="宋体" pitchFamily="2" charset="-122"/>
              </a:rPr>
              <a:t>A</a:t>
            </a:r>
            <a:r>
              <a:rPr lang="zh-CN" altLang="en-US" sz="2400" dirty="0" smtClean="0">
                <a:solidFill>
                  <a:schemeClr val="tx1">
                    <a:lumMod val="50000"/>
                  </a:schemeClr>
                </a:solidFill>
                <a:latin typeface="宋体" pitchFamily="2" charset="-122"/>
                <a:ea typeface="宋体" pitchFamily="2" charset="-122"/>
              </a:rPr>
              <a:t>、理念性反思</a:t>
            </a:r>
            <a:endParaRPr lang="en-US" altLang="zh-CN" sz="2400" dirty="0" smtClean="0">
              <a:solidFill>
                <a:schemeClr val="tx1">
                  <a:lumMod val="50000"/>
                </a:schemeClr>
              </a:solidFill>
              <a:latin typeface="宋体" pitchFamily="2" charset="-122"/>
              <a:ea typeface="宋体" pitchFamily="2" charset="-122"/>
            </a:endParaRPr>
          </a:p>
          <a:p>
            <a:pPr>
              <a:spcBef>
                <a:spcPts val="1200"/>
              </a:spcBef>
              <a:buSzPct val="70000"/>
              <a:buFont typeface="Wingdings" pitchFamily="2" charset="2"/>
              <a:buChar char="n"/>
              <a:defRPr/>
            </a:pPr>
            <a:r>
              <a:rPr lang="en-US" altLang="zh-CN" sz="2200" b="0" dirty="0" smtClean="0">
                <a:solidFill>
                  <a:schemeClr val="tx1">
                    <a:lumMod val="50000"/>
                  </a:schemeClr>
                </a:solidFill>
                <a:latin typeface="宋体" pitchFamily="2" charset="-122"/>
                <a:ea typeface="宋体" pitchFamily="2" charset="-122"/>
              </a:rPr>
              <a:t>FDC</a:t>
            </a:r>
            <a:r>
              <a:rPr lang="zh-CN" altLang="en-US" sz="2200" b="0" dirty="0" smtClean="0">
                <a:solidFill>
                  <a:schemeClr val="tx1">
                    <a:lumMod val="50000"/>
                  </a:schemeClr>
                </a:solidFill>
                <a:latin typeface="宋体" pitchFamily="2" charset="-122"/>
                <a:ea typeface="宋体" pitchFamily="2" charset="-122"/>
              </a:rPr>
              <a:t>和</a:t>
            </a:r>
            <a:r>
              <a:rPr lang="en-US" altLang="zh-CN" sz="2200" b="0" dirty="0" smtClean="0">
                <a:solidFill>
                  <a:schemeClr val="tx1">
                    <a:lumMod val="50000"/>
                  </a:schemeClr>
                </a:solidFill>
                <a:latin typeface="宋体" pitchFamily="2" charset="-122"/>
                <a:ea typeface="宋体" pitchFamily="2" charset="-122"/>
              </a:rPr>
              <a:t>NDC</a:t>
            </a:r>
            <a:r>
              <a:rPr lang="zh-CN" altLang="en-US" sz="2200" b="0" dirty="0" smtClean="0">
                <a:solidFill>
                  <a:schemeClr val="tx1">
                    <a:lumMod val="50000"/>
                  </a:schemeClr>
                </a:solidFill>
                <a:latin typeface="宋体" pitchFamily="2" charset="-122"/>
                <a:ea typeface="宋体" pitchFamily="2" charset="-122"/>
              </a:rPr>
              <a:t>制的运行效果之所以如此不尽人意，一个最主要的原因就是它们在抵御市场风险方面的脆弱性，尤其是在经历</a:t>
            </a:r>
            <a:r>
              <a:rPr lang="en-US" altLang="zh-CN" sz="2200" b="0" dirty="0" smtClean="0">
                <a:solidFill>
                  <a:schemeClr val="tx1">
                    <a:lumMod val="50000"/>
                  </a:schemeClr>
                </a:solidFill>
                <a:latin typeface="宋体" pitchFamily="2" charset="-122"/>
                <a:ea typeface="宋体" pitchFamily="2" charset="-122"/>
              </a:rPr>
              <a:t>2008-2009</a:t>
            </a:r>
            <a:r>
              <a:rPr lang="zh-CN" altLang="en-US" sz="2200" b="0" dirty="0" smtClean="0">
                <a:solidFill>
                  <a:schemeClr val="tx1">
                    <a:lumMod val="50000"/>
                  </a:schemeClr>
                </a:solidFill>
                <a:latin typeface="宋体" pitchFamily="2" charset="-122"/>
                <a:ea typeface="宋体" pitchFamily="2" charset="-122"/>
              </a:rPr>
              <a:t>年波及全球的经济大萧条的过程中。</a:t>
            </a:r>
            <a:endParaRPr lang="en-US" altLang="zh-CN" sz="2200" b="0" dirty="0" smtClean="0">
              <a:solidFill>
                <a:schemeClr val="tx1">
                  <a:lumMod val="50000"/>
                </a:schemeClr>
              </a:solidFill>
              <a:latin typeface="宋体" pitchFamily="2" charset="-122"/>
              <a:ea typeface="宋体" pitchFamily="2" charset="-122"/>
            </a:endParaRPr>
          </a:p>
          <a:p>
            <a:pPr>
              <a:spcBef>
                <a:spcPts val="1200"/>
              </a:spcBef>
              <a:buSzPct val="70000"/>
              <a:buFont typeface="Wingdings" pitchFamily="2" charset="2"/>
              <a:buChar char="n"/>
              <a:defRPr/>
            </a:pPr>
            <a:r>
              <a:rPr lang="zh-CN" altLang="en-US" sz="2200" b="0" dirty="0" smtClean="0">
                <a:solidFill>
                  <a:schemeClr val="tx1">
                    <a:lumMod val="50000"/>
                  </a:schemeClr>
                </a:solidFill>
                <a:latin typeface="宋体" pitchFamily="2" charset="-122"/>
                <a:ea typeface="宋体" pitchFamily="2" charset="-122"/>
              </a:rPr>
              <a:t>各国实践已表明，以增加积累比重与个人责任、减少现收现付制比重与政府责任为主要特征的社会保障改革并不能有效应对此次经济危机的冲击：风险的放大必将导致收益的不确定，进而带来替代率的不确定，最后将给在职者未来的退休生活带来相当大的</a:t>
            </a:r>
            <a:r>
              <a:rPr lang="zh-CN" altLang="en-US" sz="2200" dirty="0" smtClean="0">
                <a:solidFill>
                  <a:srgbClr val="FF0000"/>
                </a:solidFill>
                <a:latin typeface="宋体" pitchFamily="2" charset="-122"/>
                <a:ea typeface="宋体" pitchFamily="2" charset="-122"/>
              </a:rPr>
              <a:t>不确定性</a:t>
            </a:r>
            <a:r>
              <a:rPr lang="en-US" altLang="zh-CN" sz="2200" b="0" dirty="0" smtClean="0">
                <a:solidFill>
                  <a:schemeClr val="tx1">
                    <a:lumMod val="50000"/>
                  </a:schemeClr>
                </a:solidFill>
                <a:latin typeface="宋体" pitchFamily="2" charset="-122"/>
                <a:ea typeface="宋体" pitchFamily="2" charset="-122"/>
              </a:rPr>
              <a:t>——</a:t>
            </a:r>
            <a:r>
              <a:rPr lang="zh-CN" altLang="en-US" sz="2200" b="0" dirty="0" smtClean="0">
                <a:solidFill>
                  <a:schemeClr val="tx1">
                    <a:lumMod val="50000"/>
                  </a:schemeClr>
                </a:solidFill>
                <a:latin typeface="宋体" pitchFamily="2" charset="-122"/>
                <a:ea typeface="宋体" pitchFamily="2" charset="-122"/>
              </a:rPr>
              <a:t>这就与养老金制度的本质相违背。</a:t>
            </a:r>
            <a:endParaRPr lang="en-US" altLang="zh-CN" sz="2200" b="0" dirty="0" smtClean="0">
              <a:solidFill>
                <a:schemeClr val="tx1">
                  <a:lumMod val="50000"/>
                </a:schemeClr>
              </a:solidFill>
              <a:latin typeface="宋体" pitchFamily="2" charset="-122"/>
              <a:ea typeface="宋体" pitchFamily="2" charset="-122"/>
            </a:endParaRPr>
          </a:p>
          <a:p>
            <a:pPr>
              <a:spcBef>
                <a:spcPts val="1200"/>
              </a:spcBef>
              <a:buSzPct val="70000"/>
              <a:buFont typeface="Wingdings" pitchFamily="2" charset="2"/>
              <a:buChar char="n"/>
              <a:defRPr/>
            </a:pPr>
            <a:r>
              <a:rPr lang="zh-CN" altLang="en-US" sz="2200" b="0" dirty="0" smtClean="0">
                <a:solidFill>
                  <a:schemeClr val="tx1">
                    <a:lumMod val="50000"/>
                  </a:schemeClr>
                </a:solidFill>
                <a:latin typeface="宋体" pitchFamily="2" charset="-122"/>
                <a:ea typeface="宋体" pitchFamily="2" charset="-122"/>
              </a:rPr>
              <a:t>现收现付制则体现了代际之间的责任分担、互助共济，有益于社会的公平，符合人类的天性、本能与自然法则。待遇既定型的养老金又为在职者提供退休时确定的待遇给付承诺，进而使人们拥有对未来的</a:t>
            </a:r>
            <a:r>
              <a:rPr lang="zh-CN" altLang="en-US" sz="2200" dirty="0" smtClean="0">
                <a:solidFill>
                  <a:srgbClr val="FF0000"/>
                </a:solidFill>
                <a:latin typeface="宋体" pitchFamily="2" charset="-122"/>
                <a:ea typeface="宋体" pitchFamily="2" charset="-122"/>
              </a:rPr>
              <a:t>安全、稳定预期</a:t>
            </a:r>
            <a:r>
              <a:rPr lang="zh-CN" altLang="en-US" sz="2200" b="0" dirty="0" smtClean="0">
                <a:solidFill>
                  <a:schemeClr val="tx1">
                    <a:lumMod val="50000"/>
                  </a:schemeClr>
                </a:solidFill>
                <a:latin typeface="宋体" pitchFamily="2" charset="-122"/>
                <a:ea typeface="宋体" pitchFamily="2" charset="-122"/>
              </a:rPr>
              <a:t>。没有后顾之忧，老年人才能拥有从容、幸福的生活。由此看来，</a:t>
            </a:r>
            <a:r>
              <a:rPr lang="en-US" altLang="zh-CN" sz="2200" b="0" dirty="0" smtClean="0">
                <a:solidFill>
                  <a:schemeClr val="tx1">
                    <a:lumMod val="50000"/>
                  </a:schemeClr>
                </a:solidFill>
                <a:latin typeface="宋体" pitchFamily="2" charset="-122"/>
                <a:ea typeface="宋体" pitchFamily="2" charset="-122"/>
              </a:rPr>
              <a:t>DB</a:t>
            </a:r>
            <a:r>
              <a:rPr lang="zh-CN" altLang="en-US" sz="2200" b="0" dirty="0" smtClean="0">
                <a:solidFill>
                  <a:schemeClr val="tx1">
                    <a:lumMod val="50000"/>
                  </a:schemeClr>
                </a:solidFill>
                <a:latin typeface="宋体" pitchFamily="2" charset="-122"/>
                <a:ea typeface="宋体" pitchFamily="2" charset="-122"/>
              </a:rPr>
              <a:t>型</a:t>
            </a:r>
            <a:r>
              <a:rPr lang="en-US" altLang="zh-CN" sz="2200" b="0" dirty="0" smtClean="0">
                <a:solidFill>
                  <a:schemeClr val="tx1">
                    <a:lumMod val="50000"/>
                  </a:schemeClr>
                </a:solidFill>
                <a:latin typeface="宋体" pitchFamily="2" charset="-122"/>
                <a:ea typeface="宋体" pitchFamily="2" charset="-122"/>
              </a:rPr>
              <a:t>PAYG</a:t>
            </a:r>
            <a:r>
              <a:rPr lang="zh-CN" altLang="en-US" sz="2200" b="0" dirty="0" smtClean="0">
                <a:solidFill>
                  <a:schemeClr val="tx1">
                    <a:lumMod val="50000"/>
                  </a:schemeClr>
                </a:solidFill>
                <a:latin typeface="宋体" pitchFamily="2" charset="-122"/>
                <a:ea typeface="宋体" pitchFamily="2" charset="-122"/>
              </a:rPr>
              <a:t>制度是体现养老金本质的良性制度安排。</a:t>
            </a:r>
            <a:endParaRPr lang="en-US" altLang="zh-CN" sz="2200" b="0" dirty="0" smtClean="0">
              <a:solidFill>
                <a:schemeClr val="tx1">
                  <a:lumMod val="50000"/>
                </a:schemeClr>
              </a:solidFill>
              <a:latin typeface="宋体" pitchFamily="2" charset="-122"/>
              <a:ea typeface="宋体" pitchFamily="2" charset="-122"/>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4294967295"/>
          </p:nvPr>
        </p:nvSpPr>
        <p:spPr/>
        <p:txBody>
          <a:bodyPr/>
          <a:lstStyle/>
          <a:p>
            <a:pPr>
              <a:defRPr/>
            </a:pPr>
            <a:r>
              <a:rPr lang="en-US" altLang="ko-KR" dirty="0" smtClean="0"/>
              <a:t>29</a:t>
            </a:r>
            <a:endParaRPr lang="en-US" altLang="ko-KR" dirty="0"/>
          </a:p>
        </p:txBody>
      </p:sp>
      <p:sp>
        <p:nvSpPr>
          <p:cNvPr id="44034" name="Rectangle 5"/>
          <p:cNvSpPr>
            <a:spLocks noGrp="1" noChangeArrowheads="1"/>
          </p:cNvSpPr>
          <p:nvPr>
            <p:ph type="title"/>
          </p:nvPr>
        </p:nvSpPr>
        <p:spPr bwMode="auto">
          <a:xfrm>
            <a:off x="266700" y="215900"/>
            <a:ext cx="8356600" cy="660400"/>
          </a:xfrm>
          <a:noFill/>
          <a:ln>
            <a:miter lim="800000"/>
            <a:headEnd/>
            <a:tailEnd/>
          </a:ln>
        </p:spPr>
        <p:txBody>
          <a:bodyPr vert="horz" wrap="square" lIns="91440" tIns="45720" rIns="91440" bIns="45720" numCol="1" anchor="b" anchorCtr="0" compatLnSpc="1">
            <a:prstTxWarp prst="textNoShape">
              <a:avLst/>
            </a:prstTxWarp>
          </a:bodyPr>
          <a:lstStyle/>
          <a:p>
            <a:r>
              <a:rPr lang="en-US" altLang="zh-CN" smtClean="0">
                <a:solidFill>
                  <a:schemeClr val="hlink"/>
                </a:solidFill>
                <a:latin typeface="宋体" charset="-122"/>
                <a:ea typeface="宋体" charset="-122"/>
              </a:rPr>
              <a:t>Ⅴ</a:t>
            </a:r>
            <a:r>
              <a:rPr lang="en-US" altLang="zh-CN" smtClean="0">
                <a:solidFill>
                  <a:schemeClr val="hlink"/>
                </a:solidFill>
                <a:latin typeface="黑体" pitchFamily="2" charset="-122"/>
                <a:ea typeface="黑体" pitchFamily="2" charset="-122"/>
              </a:rPr>
              <a:t>.</a:t>
            </a:r>
            <a:r>
              <a:rPr lang="zh-CN" altLang="en-US" smtClean="0">
                <a:solidFill>
                  <a:schemeClr val="hlink"/>
                </a:solidFill>
                <a:latin typeface="黑体" pitchFamily="2" charset="-122"/>
                <a:ea typeface="黑体" pitchFamily="2" charset="-122"/>
              </a:rPr>
              <a:t>结 论</a:t>
            </a:r>
            <a:endParaRPr lang="en-US" altLang="ko-KR" smtClean="0">
              <a:solidFill>
                <a:schemeClr val="hlink"/>
              </a:solidFill>
              <a:latin typeface="黑体" pitchFamily="2" charset="-122"/>
              <a:ea typeface="黑体" pitchFamily="2" charset="-122"/>
            </a:endParaRPr>
          </a:p>
        </p:txBody>
      </p:sp>
      <p:sp>
        <p:nvSpPr>
          <p:cNvPr id="3" name="内容占位符 2"/>
          <p:cNvSpPr>
            <a:spLocks noGrp="1"/>
          </p:cNvSpPr>
          <p:nvPr>
            <p:ph idx="1"/>
          </p:nvPr>
        </p:nvSpPr>
        <p:spPr>
          <a:xfrm>
            <a:off x="207963" y="1025525"/>
            <a:ext cx="8201025" cy="4851400"/>
          </a:xfrm>
        </p:spPr>
        <p:txBody>
          <a:bodyPr/>
          <a:lstStyle/>
          <a:p>
            <a:pPr>
              <a:buSzPct val="70000"/>
              <a:buFont typeface="Wingdings" pitchFamily="2" charset="2"/>
              <a:buChar char="n"/>
              <a:defRPr/>
            </a:pPr>
            <a:r>
              <a:rPr lang="en-US" altLang="zh-CN" sz="2400" dirty="0" smtClean="0">
                <a:solidFill>
                  <a:schemeClr val="tx1">
                    <a:lumMod val="50000"/>
                  </a:schemeClr>
                </a:solidFill>
                <a:latin typeface="宋体" pitchFamily="2" charset="-122"/>
                <a:ea typeface="宋体" pitchFamily="2" charset="-122"/>
              </a:rPr>
              <a:t>B</a:t>
            </a:r>
            <a:r>
              <a:rPr lang="zh-CN" altLang="en-US" sz="2400" dirty="0" smtClean="0">
                <a:solidFill>
                  <a:schemeClr val="tx1">
                    <a:lumMod val="50000"/>
                  </a:schemeClr>
                </a:solidFill>
                <a:latin typeface="宋体" pitchFamily="2" charset="-122"/>
                <a:ea typeface="宋体" pitchFamily="2" charset="-122"/>
              </a:rPr>
              <a:t>、技术性改进</a:t>
            </a:r>
            <a:endParaRPr lang="en-US" altLang="zh-CN" sz="2400" dirty="0" smtClean="0">
              <a:solidFill>
                <a:schemeClr val="tx1">
                  <a:lumMod val="50000"/>
                </a:schemeClr>
              </a:solidFill>
              <a:latin typeface="宋体" pitchFamily="2" charset="-122"/>
              <a:ea typeface="宋体" pitchFamily="2" charset="-122"/>
            </a:endParaRPr>
          </a:p>
          <a:p>
            <a:pPr>
              <a:spcBef>
                <a:spcPts val="1200"/>
              </a:spcBef>
              <a:buSzPct val="70000"/>
              <a:buFont typeface="Wingdings" pitchFamily="2" charset="2"/>
              <a:buChar char="n"/>
              <a:defRPr/>
            </a:pPr>
            <a:r>
              <a:rPr lang="zh-CN" altLang="en-US" sz="2200" b="0" dirty="0" smtClean="0">
                <a:solidFill>
                  <a:schemeClr val="tx1">
                    <a:lumMod val="50000"/>
                  </a:schemeClr>
                </a:solidFill>
                <a:latin typeface="宋体" pitchFamily="2" charset="-122"/>
                <a:ea typeface="宋体" pitchFamily="2" charset="-122"/>
              </a:rPr>
              <a:t>人口老龄化下养老金制度的支付危机成为现收现付制备受诟病的主要原因，但是，我们应当明确的是，老年人真正感兴趣的不是现金，而是对食物、医疗服务、取暖、活动设施等的</a:t>
            </a:r>
            <a:r>
              <a:rPr lang="zh-CN" altLang="en-US" sz="2200" b="0" dirty="0" smtClean="0">
                <a:solidFill>
                  <a:srgbClr val="FF0000"/>
                </a:solidFill>
                <a:latin typeface="宋体" pitchFamily="2" charset="-122"/>
                <a:ea typeface="宋体" pitchFamily="2" charset="-122"/>
              </a:rPr>
              <a:t>实物消费需求</a:t>
            </a:r>
            <a:r>
              <a:rPr lang="zh-CN" altLang="en-US" sz="2200" b="0" dirty="0" smtClean="0">
                <a:solidFill>
                  <a:schemeClr val="tx1">
                    <a:lumMod val="50000"/>
                  </a:schemeClr>
                </a:solidFill>
                <a:latin typeface="宋体" pitchFamily="2" charset="-122"/>
                <a:ea typeface="宋体" pitchFamily="2" charset="-122"/>
              </a:rPr>
              <a:t>。</a:t>
            </a:r>
            <a:endParaRPr lang="en-US" altLang="zh-CN" sz="2200" b="0" dirty="0" smtClean="0">
              <a:solidFill>
                <a:schemeClr val="tx1">
                  <a:lumMod val="50000"/>
                </a:schemeClr>
              </a:solidFill>
              <a:latin typeface="宋体" pitchFamily="2" charset="-122"/>
              <a:ea typeface="宋体" pitchFamily="2" charset="-122"/>
            </a:endParaRPr>
          </a:p>
          <a:p>
            <a:pPr>
              <a:spcBef>
                <a:spcPts val="1200"/>
              </a:spcBef>
              <a:buSzPct val="70000"/>
              <a:buFont typeface="Wingdings" pitchFamily="2" charset="2"/>
              <a:buChar char="n"/>
              <a:defRPr/>
            </a:pPr>
            <a:r>
              <a:rPr lang="zh-CN" altLang="en-US" sz="2200" b="0" dirty="0" smtClean="0">
                <a:solidFill>
                  <a:schemeClr val="tx1">
                    <a:lumMod val="50000"/>
                  </a:schemeClr>
                </a:solidFill>
                <a:latin typeface="宋体" pitchFamily="2" charset="-122"/>
                <a:ea typeface="宋体" pitchFamily="2" charset="-122"/>
              </a:rPr>
              <a:t>学者已从理论上证明，只要在职者劳动生产率增长率大于或等于赡养率的增长率，</a:t>
            </a:r>
            <a:r>
              <a:rPr lang="zh-CN" altLang="en-US" sz="2200" b="0" dirty="0" smtClean="0">
                <a:solidFill>
                  <a:srgbClr val="FF0000"/>
                </a:solidFill>
                <a:latin typeface="宋体" pitchFamily="2" charset="-122"/>
                <a:ea typeface="宋体" pitchFamily="2" charset="-122"/>
              </a:rPr>
              <a:t>现收现付制不必然发生支付危机</a:t>
            </a:r>
            <a:r>
              <a:rPr lang="zh-CN" altLang="en-US" sz="2200" b="0" dirty="0" smtClean="0">
                <a:solidFill>
                  <a:schemeClr val="tx1">
                    <a:lumMod val="50000"/>
                  </a:schemeClr>
                </a:solidFill>
                <a:latin typeface="宋体" pitchFamily="2" charset="-122"/>
                <a:ea typeface="宋体" pitchFamily="2" charset="-122"/>
              </a:rPr>
              <a:t>。（程永宏，</a:t>
            </a:r>
            <a:r>
              <a:rPr lang="en-US" altLang="zh-CN" sz="2200" b="0" dirty="0" smtClean="0">
                <a:solidFill>
                  <a:schemeClr val="tx1">
                    <a:lumMod val="50000"/>
                  </a:schemeClr>
                </a:solidFill>
                <a:latin typeface="宋体" pitchFamily="2" charset="-122"/>
                <a:ea typeface="宋体" pitchFamily="2" charset="-122"/>
              </a:rPr>
              <a:t>2005</a:t>
            </a:r>
            <a:r>
              <a:rPr lang="zh-CN" altLang="en-US" sz="2200" b="0" dirty="0" smtClean="0">
                <a:solidFill>
                  <a:schemeClr val="tx1">
                    <a:lumMod val="50000"/>
                  </a:schemeClr>
                </a:solidFill>
                <a:latin typeface="宋体" pitchFamily="2" charset="-122"/>
                <a:ea typeface="宋体" pitchFamily="2" charset="-122"/>
              </a:rPr>
              <a:t>）</a:t>
            </a:r>
            <a:endParaRPr lang="en-US" altLang="zh-CN" sz="2200" b="0" dirty="0" smtClean="0">
              <a:solidFill>
                <a:schemeClr val="tx1">
                  <a:lumMod val="50000"/>
                </a:schemeClr>
              </a:solidFill>
              <a:latin typeface="宋体" pitchFamily="2" charset="-122"/>
              <a:ea typeface="宋体" pitchFamily="2" charset="-122"/>
            </a:endParaRPr>
          </a:p>
          <a:p>
            <a:pPr>
              <a:spcBef>
                <a:spcPts val="1200"/>
              </a:spcBef>
              <a:buSzPct val="70000"/>
              <a:buFont typeface="Wingdings" pitchFamily="2" charset="2"/>
              <a:buChar char="n"/>
              <a:defRPr/>
            </a:pPr>
            <a:r>
              <a:rPr lang="zh-CN" altLang="en-US" sz="2200" b="0" dirty="0" smtClean="0">
                <a:solidFill>
                  <a:schemeClr val="tx1">
                    <a:lumMod val="50000"/>
                  </a:schemeClr>
                </a:solidFill>
                <a:latin typeface="宋体" pitchFamily="2" charset="-122"/>
                <a:ea typeface="宋体" pitchFamily="2" charset="-122"/>
              </a:rPr>
              <a:t>问题的关键在于一国的国民产出水平，而不是通过哪些特别的方式为养老金融资。随着生产率水平的提高、财富的积累，未来老年人对实物（而不仅是现金）的需求能够得到有效解决。</a:t>
            </a:r>
            <a:endParaRPr lang="en-US" altLang="zh-CN" sz="2200" b="0" dirty="0" smtClean="0">
              <a:solidFill>
                <a:schemeClr val="tx1">
                  <a:lumMod val="50000"/>
                </a:schemeClr>
              </a:solidFill>
              <a:latin typeface="宋体" pitchFamily="2" charset="-122"/>
              <a:ea typeface="宋体" pitchFamily="2" charset="-122"/>
            </a:endParaRPr>
          </a:p>
          <a:p>
            <a:pPr>
              <a:spcBef>
                <a:spcPts val="1200"/>
              </a:spcBef>
              <a:buSzPct val="70000"/>
              <a:buFont typeface="Wingdings" pitchFamily="2" charset="2"/>
              <a:buChar char="n"/>
              <a:defRPr/>
            </a:pPr>
            <a:r>
              <a:rPr lang="zh-CN" altLang="en-US" sz="2200" b="0" dirty="0" smtClean="0">
                <a:solidFill>
                  <a:srgbClr val="FF0000"/>
                </a:solidFill>
                <a:latin typeface="宋体" pitchFamily="2" charset="-122"/>
                <a:ea typeface="宋体" pitchFamily="2" charset="-122"/>
              </a:rPr>
              <a:t>老龄化</a:t>
            </a:r>
            <a:r>
              <a:rPr lang="zh-CN" altLang="en-US" sz="2200" b="0" dirty="0" smtClean="0">
                <a:solidFill>
                  <a:schemeClr val="tx1">
                    <a:lumMod val="50000"/>
                  </a:schemeClr>
                </a:solidFill>
                <a:latin typeface="宋体" pitchFamily="2" charset="-122"/>
                <a:ea typeface="宋体" pitchFamily="2" charset="-122"/>
              </a:rPr>
              <a:t>是一个</a:t>
            </a:r>
            <a:r>
              <a:rPr lang="zh-CN" altLang="en-US" sz="2200" b="0" dirty="0" smtClean="0">
                <a:solidFill>
                  <a:srgbClr val="FF0000"/>
                </a:solidFill>
                <a:latin typeface="宋体" pitchFamily="2" charset="-122"/>
                <a:ea typeface="宋体" pitchFamily="2" charset="-122"/>
              </a:rPr>
              <a:t>动态化过程</a:t>
            </a:r>
            <a:r>
              <a:rPr lang="zh-CN" altLang="en-US" sz="2200" b="0" dirty="0" smtClean="0">
                <a:solidFill>
                  <a:schemeClr val="tx1">
                    <a:lumMod val="50000"/>
                  </a:schemeClr>
                </a:solidFill>
                <a:latin typeface="宋体" pitchFamily="2" charset="-122"/>
                <a:ea typeface="宋体" pitchFamily="2" charset="-122"/>
              </a:rPr>
              <a:t>，它意味着赡养者（照顾者）与被赡养者（被照顾者）寿命的同时延长，</a:t>
            </a:r>
            <a:r>
              <a:rPr lang="zh-CN" altLang="en-US" sz="2200" b="0" dirty="0" smtClean="0">
                <a:solidFill>
                  <a:srgbClr val="FF0000"/>
                </a:solidFill>
                <a:latin typeface="宋体" pitchFamily="2" charset="-122"/>
                <a:ea typeface="宋体" pitchFamily="2" charset="-122"/>
              </a:rPr>
              <a:t>政策的参量调整</a:t>
            </a:r>
            <a:r>
              <a:rPr lang="zh-CN" altLang="en-US" sz="2200" b="0" dirty="0" smtClean="0">
                <a:solidFill>
                  <a:schemeClr val="tx1">
                    <a:lumMod val="50000"/>
                  </a:schemeClr>
                </a:solidFill>
                <a:latin typeface="宋体" pitchFamily="2" charset="-122"/>
                <a:ea typeface="宋体" pitchFamily="2" charset="-122"/>
              </a:rPr>
              <a:t>（如延长退休年龄）能够使现收现付制的</a:t>
            </a:r>
            <a:r>
              <a:rPr lang="zh-CN" altLang="en-US" sz="2200" dirty="0" smtClean="0">
                <a:solidFill>
                  <a:schemeClr val="tx1">
                    <a:lumMod val="50000"/>
                  </a:schemeClr>
                </a:solidFill>
                <a:latin typeface="宋体" pitchFamily="2" charset="-122"/>
                <a:ea typeface="宋体" pitchFamily="2" charset="-122"/>
              </a:rPr>
              <a:t>可持续性</a:t>
            </a:r>
            <a:r>
              <a:rPr lang="zh-CN" altLang="en-US" sz="2200" b="0" dirty="0" smtClean="0">
                <a:solidFill>
                  <a:schemeClr val="tx1">
                    <a:lumMod val="50000"/>
                  </a:schemeClr>
                </a:solidFill>
                <a:latin typeface="宋体" pitchFamily="2" charset="-122"/>
                <a:ea typeface="宋体" pitchFamily="2" charset="-122"/>
              </a:rPr>
              <a:t>得以实现。</a:t>
            </a:r>
            <a:endParaRPr lang="en-US" altLang="zh-CN" sz="2200" b="0" dirty="0" smtClean="0">
              <a:solidFill>
                <a:schemeClr val="tx1">
                  <a:lumMod val="50000"/>
                </a:schemeClr>
              </a:solidFill>
              <a:latin typeface="宋体" pitchFamily="2" charset="-122"/>
              <a:ea typeface="宋体" pitchFamily="2"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4294967295"/>
          </p:nvPr>
        </p:nvSpPr>
        <p:spPr/>
        <p:txBody>
          <a:bodyPr/>
          <a:lstStyle/>
          <a:p>
            <a:pPr>
              <a:defRPr/>
            </a:pPr>
            <a:r>
              <a:rPr lang="en-US" altLang="ko-KR" dirty="0" smtClean="0"/>
              <a:t>3</a:t>
            </a:r>
            <a:endParaRPr lang="en-US" altLang="ko-KR" dirty="0"/>
          </a:p>
        </p:txBody>
      </p:sp>
      <p:sp>
        <p:nvSpPr>
          <p:cNvPr id="17410" name="Rectangle 5"/>
          <p:cNvSpPr>
            <a:spLocks noGrp="1" noChangeArrowheads="1"/>
          </p:cNvSpPr>
          <p:nvPr>
            <p:ph type="title"/>
          </p:nvPr>
        </p:nvSpPr>
        <p:spPr bwMode="auto">
          <a:xfrm>
            <a:off x="266700" y="215900"/>
            <a:ext cx="8356600" cy="660400"/>
          </a:xfrm>
          <a:noFill/>
          <a:ln>
            <a:miter lim="800000"/>
            <a:headEnd/>
            <a:tailEnd/>
          </a:ln>
        </p:spPr>
        <p:txBody>
          <a:bodyPr vert="horz" wrap="square" lIns="91440" tIns="45720" rIns="91440" bIns="45720" numCol="1" anchor="b" anchorCtr="0" compatLnSpc="1">
            <a:prstTxWarp prst="textNoShape">
              <a:avLst/>
            </a:prstTxWarp>
          </a:bodyPr>
          <a:lstStyle/>
          <a:p>
            <a:r>
              <a:rPr lang="el-GR" altLang="zh-CN" smtClean="0">
                <a:solidFill>
                  <a:schemeClr val="hlink"/>
                </a:solidFill>
                <a:latin typeface="Times New Roman" pitchFamily="18" charset="0"/>
                <a:ea typeface="黑体" pitchFamily="2" charset="-122"/>
                <a:cs typeface="Times New Roman" pitchFamily="18" charset="0"/>
              </a:rPr>
              <a:t>Ι</a:t>
            </a:r>
            <a:r>
              <a:rPr lang="en-US" altLang="zh-CN" smtClean="0">
                <a:solidFill>
                  <a:schemeClr val="hlink"/>
                </a:solidFill>
                <a:latin typeface="黑体" pitchFamily="2" charset="-122"/>
                <a:ea typeface="黑体" pitchFamily="2" charset="-122"/>
                <a:cs typeface="Times New Roman" pitchFamily="18" charset="0"/>
              </a:rPr>
              <a:t>.</a:t>
            </a:r>
            <a:r>
              <a:rPr lang="zh-CN" altLang="en-US" smtClean="0">
                <a:solidFill>
                  <a:schemeClr val="hlink"/>
                </a:solidFill>
                <a:latin typeface="黑体" pitchFamily="2" charset="-122"/>
                <a:ea typeface="黑体" pitchFamily="2" charset="-122"/>
                <a:cs typeface="Times New Roman" pitchFamily="18" charset="0"/>
              </a:rPr>
              <a:t>引言</a:t>
            </a:r>
            <a:endParaRPr lang="en-US" altLang="ko-KR" smtClean="0">
              <a:solidFill>
                <a:schemeClr val="hlink"/>
              </a:solidFill>
              <a:latin typeface="黑体" pitchFamily="2" charset="-122"/>
              <a:ea typeface="黑体" pitchFamily="2" charset="-122"/>
              <a:cs typeface="Times New Roman" pitchFamily="18" charset="0"/>
            </a:endParaRPr>
          </a:p>
        </p:txBody>
      </p:sp>
      <p:sp>
        <p:nvSpPr>
          <p:cNvPr id="3" name="内容占位符 2"/>
          <p:cNvSpPr>
            <a:spLocks noGrp="1"/>
          </p:cNvSpPr>
          <p:nvPr>
            <p:ph idx="1"/>
          </p:nvPr>
        </p:nvSpPr>
        <p:spPr>
          <a:xfrm>
            <a:off x="234950" y="1530350"/>
            <a:ext cx="8229600" cy="4525963"/>
          </a:xfrm>
        </p:spPr>
        <p:txBody>
          <a:bodyPr/>
          <a:lstStyle/>
          <a:p>
            <a:pPr>
              <a:buSzPct val="70000"/>
              <a:buFont typeface="Wingdings" pitchFamily="2" charset="2"/>
              <a:buChar char="n"/>
              <a:defRPr/>
            </a:pPr>
            <a:r>
              <a:rPr lang="zh-CN" altLang="en-US" sz="2400" dirty="0" smtClean="0">
                <a:solidFill>
                  <a:schemeClr val="tx1">
                    <a:lumMod val="50000"/>
                  </a:schemeClr>
                </a:solidFill>
                <a:latin typeface="宋体" pitchFamily="2" charset="-122"/>
                <a:ea typeface="宋体" pitchFamily="2" charset="-122"/>
              </a:rPr>
              <a:t>背景</a:t>
            </a:r>
            <a:r>
              <a:rPr lang="zh-CN" altLang="en-US" sz="2400" b="0" dirty="0" smtClean="0">
                <a:solidFill>
                  <a:schemeClr val="tx1">
                    <a:lumMod val="50000"/>
                  </a:schemeClr>
                </a:solidFill>
                <a:latin typeface="宋体" pitchFamily="2" charset="-122"/>
                <a:ea typeface="宋体" pitchFamily="2" charset="-122"/>
              </a:rPr>
              <a:t>：随着</a:t>
            </a:r>
            <a:r>
              <a:rPr lang="en-US" altLang="zh-CN" sz="2400" b="0" dirty="0" smtClean="0">
                <a:solidFill>
                  <a:schemeClr val="tx1">
                    <a:lumMod val="50000"/>
                  </a:schemeClr>
                </a:solidFill>
                <a:latin typeface="宋体" pitchFamily="2" charset="-122"/>
                <a:ea typeface="宋体" pitchFamily="2" charset="-122"/>
              </a:rPr>
              <a:t>20</a:t>
            </a:r>
            <a:r>
              <a:rPr lang="zh-CN" altLang="en-US" sz="2400" b="0" dirty="0" smtClean="0">
                <a:solidFill>
                  <a:schemeClr val="tx1">
                    <a:lumMod val="50000"/>
                  </a:schemeClr>
                </a:solidFill>
                <a:latin typeface="宋体" pitchFamily="2" charset="-122"/>
                <a:ea typeface="宋体" pitchFamily="2" charset="-122"/>
              </a:rPr>
              <a:t>世纪</a:t>
            </a:r>
            <a:r>
              <a:rPr lang="en-US" altLang="zh-CN" sz="2400" b="0" dirty="0" smtClean="0">
                <a:solidFill>
                  <a:schemeClr val="tx1">
                    <a:lumMod val="50000"/>
                  </a:schemeClr>
                </a:solidFill>
                <a:latin typeface="宋体" pitchFamily="2" charset="-122"/>
                <a:ea typeface="宋体" pitchFamily="2" charset="-122"/>
              </a:rPr>
              <a:t>70</a:t>
            </a:r>
            <a:r>
              <a:rPr lang="zh-CN" altLang="en-US" sz="2400" b="0" dirty="0" smtClean="0">
                <a:solidFill>
                  <a:schemeClr val="tx1">
                    <a:lumMod val="50000"/>
                  </a:schemeClr>
                </a:solidFill>
                <a:latin typeface="宋体" pitchFamily="2" charset="-122"/>
                <a:ea typeface="宋体" pitchFamily="2" charset="-122"/>
              </a:rPr>
              <a:t>年代爆发的石油危机引发经济滞涨，加上日益严峻的人口老龄化问题，各国纷纷对传统的养老保险德国模式进行改革。</a:t>
            </a:r>
            <a:endParaRPr lang="en-US" altLang="zh-CN" sz="2400" b="0" dirty="0">
              <a:solidFill>
                <a:schemeClr val="tx1">
                  <a:lumMod val="50000"/>
                </a:schemeClr>
              </a:solidFill>
              <a:latin typeface="宋体" pitchFamily="2" charset="-122"/>
              <a:ea typeface="宋体" pitchFamily="2" charset="-122"/>
            </a:endParaRPr>
          </a:p>
          <a:p>
            <a:pPr>
              <a:spcBef>
                <a:spcPts val="1200"/>
              </a:spcBef>
              <a:buSzPct val="70000"/>
              <a:buFont typeface="Wingdings" pitchFamily="2" charset="2"/>
              <a:buChar char="n"/>
              <a:defRPr/>
            </a:pPr>
            <a:r>
              <a:rPr lang="zh-CN" altLang="en-US" sz="2400" dirty="0">
                <a:solidFill>
                  <a:schemeClr val="tx1">
                    <a:lumMod val="50000"/>
                  </a:schemeClr>
                </a:solidFill>
                <a:latin typeface="宋体" pitchFamily="2" charset="-122"/>
                <a:ea typeface="宋体" pitchFamily="2" charset="-122"/>
              </a:rPr>
              <a:t>改革特征</a:t>
            </a:r>
            <a:r>
              <a:rPr lang="zh-CN" altLang="en-US" sz="2400" b="0" dirty="0" smtClean="0">
                <a:solidFill>
                  <a:schemeClr val="tx1">
                    <a:lumMod val="50000"/>
                  </a:schemeClr>
                </a:solidFill>
                <a:latin typeface="宋体" pitchFamily="2" charset="-122"/>
                <a:ea typeface="宋体" pitchFamily="2" charset="-122"/>
              </a:rPr>
              <a:t>：降低现收现付养老金权重、增加积累制比例、减少待遇确定型计划（</a:t>
            </a:r>
            <a:r>
              <a:rPr lang="en-US" altLang="zh-CN" sz="2400" b="0" dirty="0" smtClean="0">
                <a:solidFill>
                  <a:schemeClr val="tx1">
                    <a:lumMod val="50000"/>
                  </a:schemeClr>
                </a:solidFill>
                <a:latin typeface="宋体" pitchFamily="2" charset="-122"/>
                <a:ea typeface="宋体" pitchFamily="2" charset="-122"/>
              </a:rPr>
              <a:t>DB</a:t>
            </a:r>
            <a:r>
              <a:rPr lang="zh-CN" altLang="en-US" sz="2400" b="0" dirty="0" smtClean="0">
                <a:solidFill>
                  <a:schemeClr val="tx1">
                    <a:lumMod val="50000"/>
                  </a:schemeClr>
                </a:solidFill>
                <a:latin typeface="宋体" pitchFamily="2" charset="-122"/>
                <a:ea typeface="宋体" pitchFamily="2" charset="-122"/>
              </a:rPr>
              <a:t>）、增加缴费确定型计划（</a:t>
            </a:r>
            <a:r>
              <a:rPr lang="en-US" altLang="zh-CN" sz="2400" b="0" dirty="0" smtClean="0">
                <a:solidFill>
                  <a:schemeClr val="tx1">
                    <a:lumMod val="50000"/>
                  </a:schemeClr>
                </a:solidFill>
                <a:latin typeface="宋体" pitchFamily="2" charset="-122"/>
                <a:ea typeface="宋体" pitchFamily="2" charset="-122"/>
              </a:rPr>
              <a:t>DC</a:t>
            </a:r>
            <a:r>
              <a:rPr lang="zh-CN" altLang="en-US" sz="2400" b="0" dirty="0" smtClean="0">
                <a:solidFill>
                  <a:schemeClr val="tx1">
                    <a:lumMod val="50000"/>
                  </a:schemeClr>
                </a:solidFill>
                <a:latin typeface="宋体" pitchFamily="2" charset="-122"/>
                <a:ea typeface="宋体" pitchFamily="2" charset="-122"/>
              </a:rPr>
              <a:t>）。</a:t>
            </a:r>
            <a:endParaRPr lang="en-US" altLang="zh-CN" sz="2400" b="0" dirty="0">
              <a:solidFill>
                <a:schemeClr val="tx1">
                  <a:lumMod val="50000"/>
                </a:schemeClr>
              </a:solidFill>
              <a:latin typeface="宋体" pitchFamily="2" charset="-122"/>
              <a:ea typeface="宋体" pitchFamily="2" charset="-122"/>
            </a:endParaRPr>
          </a:p>
          <a:p>
            <a:pPr>
              <a:spcBef>
                <a:spcPts val="1200"/>
              </a:spcBef>
              <a:buSzPct val="70000"/>
              <a:buFont typeface="Wingdings" pitchFamily="2" charset="2"/>
              <a:buChar char="n"/>
              <a:defRPr/>
            </a:pPr>
            <a:r>
              <a:rPr lang="zh-CN" altLang="en-US" sz="2400" dirty="0">
                <a:solidFill>
                  <a:schemeClr val="tx1">
                    <a:lumMod val="50000"/>
                  </a:schemeClr>
                </a:solidFill>
                <a:latin typeface="宋体" pitchFamily="2" charset="-122"/>
                <a:ea typeface="宋体" pitchFamily="2" charset="-122"/>
              </a:rPr>
              <a:t>概况</a:t>
            </a:r>
            <a:r>
              <a:rPr lang="zh-CN" altLang="en-US" sz="2400" b="0" dirty="0" smtClean="0">
                <a:solidFill>
                  <a:schemeClr val="tx1">
                    <a:lumMod val="50000"/>
                  </a:schemeClr>
                </a:solidFill>
                <a:latin typeface="宋体" pitchFamily="2" charset="-122"/>
                <a:ea typeface="宋体" pitchFamily="2" charset="-122"/>
              </a:rPr>
              <a:t>：至今，已有二十多个国家引入了完全或部分基金积累型（</a:t>
            </a:r>
            <a:r>
              <a:rPr lang="en-US" altLang="zh-CN" sz="2400" b="0" dirty="0" smtClean="0">
                <a:solidFill>
                  <a:schemeClr val="tx1">
                    <a:lumMod val="50000"/>
                  </a:schemeClr>
                </a:solidFill>
                <a:latin typeface="宋体" pitchFamily="2" charset="-122"/>
                <a:ea typeface="宋体" pitchFamily="2" charset="-122"/>
              </a:rPr>
              <a:t>Financial Defined Contribution, FDC</a:t>
            </a:r>
            <a:r>
              <a:rPr lang="zh-CN" altLang="en-US" sz="2400" b="0" dirty="0" smtClean="0">
                <a:solidFill>
                  <a:schemeClr val="tx1">
                    <a:lumMod val="50000"/>
                  </a:schemeClr>
                </a:solidFill>
                <a:latin typeface="宋体" pitchFamily="2" charset="-122"/>
                <a:ea typeface="宋体" pitchFamily="2" charset="-122"/>
              </a:rPr>
              <a:t>），以及名义积累的个人账户制度（</a:t>
            </a:r>
            <a:r>
              <a:rPr lang="en-US" altLang="zh-CN" sz="2400" b="0" dirty="0" smtClean="0">
                <a:solidFill>
                  <a:schemeClr val="tx1">
                    <a:lumMod val="50000"/>
                  </a:schemeClr>
                </a:solidFill>
                <a:latin typeface="宋体" pitchFamily="2" charset="-122"/>
                <a:ea typeface="宋体" pitchFamily="2" charset="-122"/>
              </a:rPr>
              <a:t>Non-Financial Defined Contribution, NDC</a:t>
            </a:r>
            <a:r>
              <a:rPr lang="zh-CN" altLang="en-US" sz="2400" b="0" dirty="0" smtClean="0">
                <a:solidFill>
                  <a:schemeClr val="tx1">
                    <a:lumMod val="50000"/>
                  </a:schemeClr>
                </a:solidFill>
                <a:latin typeface="宋体" pitchFamily="2" charset="-122"/>
                <a:ea typeface="宋体" pitchFamily="2" charset="-122"/>
              </a:rPr>
              <a:t>），将实际的或名义的基金积累制替换了过去以现收现付制为主的养老金制度体系。</a:t>
            </a:r>
            <a:endParaRPr lang="zh-CN" altLang="en-US" sz="2400" b="0" dirty="0">
              <a:solidFill>
                <a:schemeClr val="tx1">
                  <a:lumMod val="50000"/>
                </a:schemeClr>
              </a:solidFill>
              <a:latin typeface="宋体" pitchFamily="2" charset="-122"/>
              <a:ea typeface="宋体" pitchFamily="2" charset="-122"/>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4294967295"/>
          </p:nvPr>
        </p:nvSpPr>
        <p:spPr/>
        <p:txBody>
          <a:bodyPr/>
          <a:lstStyle/>
          <a:p>
            <a:pPr>
              <a:defRPr/>
            </a:pPr>
            <a:r>
              <a:rPr lang="en-US" altLang="ko-KR" dirty="0" smtClean="0"/>
              <a:t>31</a:t>
            </a:r>
            <a:endParaRPr lang="en-US" altLang="ko-KR" dirty="0"/>
          </a:p>
        </p:txBody>
      </p:sp>
      <p:sp>
        <p:nvSpPr>
          <p:cNvPr id="46082" name="Rectangle 5"/>
          <p:cNvSpPr>
            <a:spLocks noGrp="1" noChangeArrowheads="1"/>
          </p:cNvSpPr>
          <p:nvPr>
            <p:ph type="title"/>
          </p:nvPr>
        </p:nvSpPr>
        <p:spPr bwMode="auto">
          <a:xfrm>
            <a:off x="266700" y="215900"/>
            <a:ext cx="8356600" cy="660400"/>
          </a:xfrm>
          <a:noFill/>
          <a:ln>
            <a:miter lim="800000"/>
            <a:headEnd/>
            <a:tailEnd/>
          </a:ln>
        </p:spPr>
        <p:txBody>
          <a:bodyPr vert="horz" wrap="square" lIns="91440" tIns="45720" rIns="91440" bIns="45720" numCol="1" anchor="b" anchorCtr="0" compatLnSpc="1">
            <a:prstTxWarp prst="textNoShape">
              <a:avLst/>
            </a:prstTxWarp>
          </a:bodyPr>
          <a:lstStyle/>
          <a:p>
            <a:r>
              <a:rPr lang="en-US" altLang="zh-CN" smtClean="0">
                <a:solidFill>
                  <a:schemeClr val="hlink"/>
                </a:solidFill>
                <a:latin typeface="宋体" charset="-122"/>
                <a:ea typeface="宋体" charset="-122"/>
              </a:rPr>
              <a:t>Ⅴ</a:t>
            </a:r>
            <a:r>
              <a:rPr lang="en-US" altLang="zh-CN" smtClean="0">
                <a:solidFill>
                  <a:schemeClr val="hlink"/>
                </a:solidFill>
                <a:latin typeface="黑体" pitchFamily="2" charset="-122"/>
                <a:ea typeface="黑体" pitchFamily="2" charset="-122"/>
              </a:rPr>
              <a:t>.</a:t>
            </a:r>
            <a:r>
              <a:rPr lang="zh-CN" altLang="en-US" smtClean="0">
                <a:solidFill>
                  <a:schemeClr val="hlink"/>
                </a:solidFill>
                <a:latin typeface="黑体" pitchFamily="2" charset="-122"/>
                <a:ea typeface="黑体" pitchFamily="2" charset="-122"/>
              </a:rPr>
              <a:t>结 论</a:t>
            </a:r>
            <a:endParaRPr lang="en-US" altLang="ko-KR" smtClean="0">
              <a:solidFill>
                <a:schemeClr val="hlink"/>
              </a:solidFill>
              <a:latin typeface="黑体" pitchFamily="2" charset="-122"/>
              <a:ea typeface="黑体" pitchFamily="2" charset="-122"/>
            </a:endParaRPr>
          </a:p>
        </p:txBody>
      </p:sp>
      <p:sp>
        <p:nvSpPr>
          <p:cNvPr id="3" name="内容占位符 2"/>
          <p:cNvSpPr>
            <a:spLocks noGrp="1"/>
          </p:cNvSpPr>
          <p:nvPr>
            <p:ph idx="1"/>
          </p:nvPr>
        </p:nvSpPr>
        <p:spPr>
          <a:xfrm>
            <a:off x="207963" y="1703388"/>
            <a:ext cx="8201025" cy="4852987"/>
          </a:xfrm>
        </p:spPr>
        <p:txBody>
          <a:bodyPr/>
          <a:lstStyle/>
          <a:p>
            <a:pPr>
              <a:buSzPct val="70000"/>
              <a:buFont typeface="Wingdings" pitchFamily="2" charset="2"/>
              <a:buChar char="n"/>
              <a:defRPr/>
            </a:pPr>
            <a:r>
              <a:rPr lang="zh-CN" altLang="en-US" sz="2400" b="0" dirty="0" smtClean="0">
                <a:solidFill>
                  <a:schemeClr val="tx1">
                    <a:lumMod val="50000"/>
                  </a:schemeClr>
                </a:solidFill>
                <a:latin typeface="宋体" pitchFamily="2" charset="-122"/>
                <a:ea typeface="宋体" pitchFamily="2" charset="-122"/>
              </a:rPr>
              <a:t>因此，对一国</a:t>
            </a:r>
            <a:r>
              <a:rPr lang="zh-CN" altLang="en-US" sz="2400" b="0" dirty="0" smtClean="0">
                <a:solidFill>
                  <a:srgbClr val="FF0000"/>
                </a:solidFill>
                <a:latin typeface="宋体" pitchFamily="2" charset="-122"/>
                <a:ea typeface="宋体" pitchFamily="2" charset="-122"/>
              </a:rPr>
              <a:t>主体性养老金制度的选择</a:t>
            </a:r>
            <a:r>
              <a:rPr lang="zh-CN" altLang="en-US" sz="2400" b="0" dirty="0" smtClean="0">
                <a:solidFill>
                  <a:schemeClr val="tx1">
                    <a:lumMod val="50000"/>
                  </a:schemeClr>
                </a:solidFill>
                <a:latin typeface="宋体" pitchFamily="2" charset="-122"/>
                <a:ea typeface="宋体" pitchFamily="2" charset="-122"/>
              </a:rPr>
              <a:t>，重返</a:t>
            </a:r>
            <a:r>
              <a:rPr lang="en-US" altLang="zh-CN" sz="2400" b="0" dirty="0" smtClean="0">
                <a:solidFill>
                  <a:schemeClr val="tx1">
                    <a:lumMod val="50000"/>
                  </a:schemeClr>
                </a:solidFill>
                <a:latin typeface="宋体" pitchFamily="2" charset="-122"/>
                <a:ea typeface="宋体" pitchFamily="2" charset="-122"/>
              </a:rPr>
              <a:t>DB</a:t>
            </a:r>
            <a:r>
              <a:rPr lang="zh-CN" altLang="en-US" sz="2400" b="0" dirty="0" smtClean="0">
                <a:solidFill>
                  <a:schemeClr val="tx1">
                    <a:lumMod val="50000"/>
                  </a:schemeClr>
                </a:solidFill>
                <a:latin typeface="宋体" pitchFamily="2" charset="-122"/>
                <a:ea typeface="宋体" pitchFamily="2" charset="-122"/>
              </a:rPr>
              <a:t>型</a:t>
            </a:r>
            <a:r>
              <a:rPr lang="en-US" altLang="zh-CN" sz="2400" b="0" dirty="0" smtClean="0">
                <a:solidFill>
                  <a:schemeClr val="tx1">
                    <a:lumMod val="50000"/>
                  </a:schemeClr>
                </a:solidFill>
                <a:latin typeface="宋体" pitchFamily="2" charset="-122"/>
                <a:ea typeface="宋体" pitchFamily="2" charset="-122"/>
              </a:rPr>
              <a:t>PAYG</a:t>
            </a:r>
            <a:r>
              <a:rPr lang="zh-CN" altLang="en-US" sz="2400" b="0" dirty="0" smtClean="0">
                <a:solidFill>
                  <a:schemeClr val="tx1">
                    <a:lumMod val="50000"/>
                  </a:schemeClr>
                </a:solidFill>
                <a:latin typeface="宋体" pitchFamily="2" charset="-122"/>
                <a:ea typeface="宋体" pitchFamily="2" charset="-122"/>
              </a:rPr>
              <a:t>制既必要亦可行；当然，我们也需要把握好度，不能像希腊等国走向了另一个极端（</a:t>
            </a:r>
            <a:r>
              <a:rPr lang="zh-CN" altLang="en-US" sz="2200" b="0" dirty="0" smtClean="0">
                <a:solidFill>
                  <a:schemeClr val="tx1">
                    <a:lumMod val="50000"/>
                  </a:schemeClr>
                </a:solidFill>
                <a:latin typeface="楷体" pitchFamily="49" charset="-122"/>
                <a:ea typeface="楷体" pitchFamily="49" charset="-122"/>
              </a:rPr>
              <a:t>希腊养老金制度层次单一，现收现付制高达</a:t>
            </a:r>
            <a:r>
              <a:rPr lang="en-US" altLang="zh-CN" sz="2200" b="0" dirty="0" smtClean="0">
                <a:solidFill>
                  <a:schemeClr val="tx1">
                    <a:lumMod val="50000"/>
                  </a:schemeClr>
                </a:solidFill>
                <a:latin typeface="楷体" pitchFamily="49" charset="-122"/>
                <a:ea typeface="楷体" pitchFamily="49" charset="-122"/>
              </a:rPr>
              <a:t>95%</a:t>
            </a:r>
            <a:r>
              <a:rPr lang="zh-CN" altLang="en-US" sz="2200" b="0" dirty="0" smtClean="0">
                <a:solidFill>
                  <a:schemeClr val="tx1">
                    <a:lumMod val="50000"/>
                  </a:schemeClr>
                </a:solidFill>
                <a:latin typeface="楷体" pitchFamily="49" charset="-122"/>
                <a:ea typeface="楷体" pitchFamily="49" charset="-122"/>
              </a:rPr>
              <a:t>的养老金替代率是导致支付危机，进而衍生债务危机的重要原因</a:t>
            </a:r>
            <a:r>
              <a:rPr lang="zh-CN" altLang="en-US" sz="2400" b="0" dirty="0" smtClean="0">
                <a:solidFill>
                  <a:schemeClr val="tx1">
                    <a:lumMod val="50000"/>
                  </a:schemeClr>
                </a:solidFill>
                <a:latin typeface="宋体" pitchFamily="2" charset="-122"/>
                <a:ea typeface="宋体" pitchFamily="2" charset="-122"/>
              </a:rPr>
              <a:t>）。</a:t>
            </a:r>
            <a:endParaRPr lang="en-US" altLang="zh-CN" sz="2400" b="0" dirty="0" smtClean="0">
              <a:solidFill>
                <a:schemeClr val="tx1">
                  <a:lumMod val="50000"/>
                </a:schemeClr>
              </a:solidFill>
              <a:latin typeface="宋体" pitchFamily="2" charset="-122"/>
              <a:ea typeface="宋体" pitchFamily="2" charset="-122"/>
            </a:endParaRPr>
          </a:p>
          <a:p>
            <a:pPr>
              <a:buSzPct val="70000"/>
              <a:buFont typeface="Wingdings" pitchFamily="2" charset="2"/>
              <a:buChar char="n"/>
              <a:defRPr/>
            </a:pPr>
            <a:r>
              <a:rPr lang="zh-CN" altLang="en-US" sz="2400" b="0" dirty="0" smtClean="0">
                <a:solidFill>
                  <a:schemeClr val="tx1">
                    <a:lumMod val="50000"/>
                  </a:schemeClr>
                </a:solidFill>
                <a:latin typeface="宋体" pitchFamily="2" charset="-122"/>
                <a:ea typeface="宋体" pitchFamily="2" charset="-122"/>
              </a:rPr>
              <a:t>应根据各国实际情况，在主体性制度安排之外建立起有兜底、有基金积累的</a:t>
            </a:r>
            <a:r>
              <a:rPr lang="zh-CN" altLang="en-US" sz="2400" b="0" dirty="0" smtClean="0">
                <a:solidFill>
                  <a:srgbClr val="FF0000"/>
                </a:solidFill>
                <a:latin typeface="宋体" pitchFamily="2" charset="-122"/>
                <a:ea typeface="宋体" pitchFamily="2" charset="-122"/>
              </a:rPr>
              <a:t>多层次养老金体系</a:t>
            </a:r>
            <a:r>
              <a:rPr lang="en-US" altLang="zh-CN" sz="2400" b="0" dirty="0" smtClean="0">
                <a:solidFill>
                  <a:schemeClr val="tx1">
                    <a:lumMod val="50000"/>
                  </a:schemeClr>
                </a:solidFill>
                <a:latin typeface="宋体" pitchFamily="2" charset="-122"/>
                <a:ea typeface="宋体" pitchFamily="2" charset="-122"/>
              </a:rPr>
              <a:t>——</a:t>
            </a:r>
            <a:r>
              <a:rPr lang="zh-CN" altLang="en-US" sz="2400" b="0" dirty="0" smtClean="0">
                <a:solidFill>
                  <a:schemeClr val="tx1">
                    <a:lumMod val="50000"/>
                  </a:schemeClr>
                </a:solidFill>
                <a:latin typeface="宋体" pitchFamily="2" charset="-122"/>
                <a:ea typeface="宋体" pitchFamily="2" charset="-122"/>
              </a:rPr>
              <a:t>这可谓后危机时代，国家养老金制度的一个理性选择。</a:t>
            </a:r>
            <a:endParaRPr lang="en-US" altLang="zh-CN" sz="2400" b="0" dirty="0" smtClean="0">
              <a:solidFill>
                <a:schemeClr val="tx1">
                  <a:lumMod val="50000"/>
                </a:schemeClr>
              </a:solidFill>
              <a:latin typeface="宋体" pitchFamily="2" charset="-122"/>
              <a:ea typeface="宋体" pitchFamily="2" charset="-122"/>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35"/>
          <p:cNvSpPr>
            <a:spLocks noGrp="1" noChangeArrowheads="1"/>
          </p:cNvSpPr>
          <p:nvPr>
            <p:ph type="ctrTitle" sz="quarter" idx="4294967295"/>
          </p:nvPr>
        </p:nvSpPr>
        <p:spPr bwMode="gray">
          <a:xfrm>
            <a:off x="369888" y="3973513"/>
            <a:ext cx="8115300" cy="708025"/>
          </a:xfrm>
          <a:prstGeom prst="rect">
            <a:avLst/>
          </a:prstGeom>
          <a:noFill/>
          <a:ln>
            <a:miter lim="800000"/>
            <a:headEnd/>
            <a:tailEnd/>
          </a:ln>
        </p:spPr>
        <p:txBody>
          <a:bodyPr anchor="ctr"/>
          <a:lstStyle/>
          <a:p>
            <a:r>
              <a:rPr lang="en-US" altLang="ko-KR" sz="4000" i="1" smtClean="0">
                <a:latin typeface="楷体"/>
                <a:ea typeface="楷体"/>
                <a:cs typeface="楷体"/>
              </a:rPr>
              <a:t>    </a:t>
            </a:r>
            <a:r>
              <a:rPr lang="zh-CN" altLang="en-US" sz="4000" i="1" smtClean="0">
                <a:latin typeface="楷体"/>
                <a:ea typeface="楷体"/>
                <a:cs typeface="楷体"/>
              </a:rPr>
              <a:t>感 谢！</a:t>
            </a:r>
            <a:r>
              <a:rPr lang="en-US" altLang="zh-CN" sz="4000" i="1" smtClean="0">
                <a:latin typeface="楷体"/>
                <a:ea typeface="楷体"/>
                <a:cs typeface="楷体"/>
              </a:rPr>
              <a:t/>
            </a:r>
            <a:br>
              <a:rPr lang="en-US" altLang="zh-CN" sz="4000" i="1" smtClean="0">
                <a:latin typeface="楷体"/>
                <a:ea typeface="楷体"/>
                <a:cs typeface="楷体"/>
              </a:rPr>
            </a:br>
            <a:r>
              <a:rPr lang="en-US" altLang="zh-CN" sz="4000" i="1" smtClean="0">
                <a:latin typeface="楷体"/>
                <a:ea typeface="楷体"/>
                <a:cs typeface="楷体"/>
              </a:rPr>
              <a:t>    </a:t>
            </a:r>
            <a:r>
              <a:rPr lang="zh-CN" altLang="en-US" sz="4000" i="1" smtClean="0">
                <a:latin typeface="楷体"/>
                <a:ea typeface="楷体"/>
                <a:cs typeface="楷体"/>
              </a:rPr>
              <a:t>恳请各位批评指正！</a:t>
            </a:r>
            <a:endParaRPr lang="en-US" altLang="ko-KR" sz="4000" i="1" smtClean="0">
              <a:latin typeface="楷体"/>
              <a:ea typeface="楷体"/>
              <a:cs typeface="楷体"/>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4294967295"/>
          </p:nvPr>
        </p:nvSpPr>
        <p:spPr/>
        <p:txBody>
          <a:bodyPr/>
          <a:lstStyle/>
          <a:p>
            <a:pPr>
              <a:defRPr/>
            </a:pPr>
            <a:r>
              <a:rPr lang="en-US" altLang="ko-KR" dirty="0"/>
              <a:t>4</a:t>
            </a:r>
          </a:p>
        </p:txBody>
      </p:sp>
      <p:sp>
        <p:nvSpPr>
          <p:cNvPr id="18434" name="Rectangle 5"/>
          <p:cNvSpPr>
            <a:spLocks noGrp="1" noChangeArrowheads="1"/>
          </p:cNvSpPr>
          <p:nvPr>
            <p:ph type="title"/>
          </p:nvPr>
        </p:nvSpPr>
        <p:spPr bwMode="auto">
          <a:xfrm>
            <a:off x="266700" y="215900"/>
            <a:ext cx="8356600" cy="660400"/>
          </a:xfrm>
          <a:noFill/>
          <a:ln>
            <a:miter lim="800000"/>
            <a:headEnd/>
            <a:tailEnd/>
          </a:ln>
        </p:spPr>
        <p:txBody>
          <a:bodyPr vert="horz" wrap="square" lIns="91440" tIns="45720" rIns="91440" bIns="45720" numCol="1" anchor="b" anchorCtr="0" compatLnSpc="1">
            <a:prstTxWarp prst="textNoShape">
              <a:avLst/>
            </a:prstTxWarp>
          </a:bodyPr>
          <a:lstStyle/>
          <a:p>
            <a:r>
              <a:rPr lang="el-GR" altLang="zh-CN" smtClean="0">
                <a:solidFill>
                  <a:schemeClr val="hlink"/>
                </a:solidFill>
                <a:latin typeface="Times New Roman" pitchFamily="18" charset="0"/>
                <a:ea typeface="黑体" pitchFamily="2" charset="-122"/>
                <a:cs typeface="Times New Roman" pitchFamily="18" charset="0"/>
              </a:rPr>
              <a:t>Ι</a:t>
            </a:r>
            <a:r>
              <a:rPr lang="en-US" altLang="zh-CN" smtClean="0">
                <a:solidFill>
                  <a:schemeClr val="hlink"/>
                </a:solidFill>
                <a:latin typeface="黑体" pitchFamily="2" charset="-122"/>
                <a:ea typeface="黑体" pitchFamily="2" charset="-122"/>
                <a:cs typeface="Times New Roman" pitchFamily="18" charset="0"/>
              </a:rPr>
              <a:t>.</a:t>
            </a:r>
            <a:r>
              <a:rPr lang="zh-CN" altLang="en-US" smtClean="0">
                <a:solidFill>
                  <a:schemeClr val="hlink"/>
                </a:solidFill>
                <a:latin typeface="黑体" pitchFamily="2" charset="-122"/>
                <a:ea typeface="黑体" pitchFamily="2" charset="-122"/>
                <a:cs typeface="Times New Roman" pitchFamily="18" charset="0"/>
              </a:rPr>
              <a:t>引言</a:t>
            </a:r>
            <a:endParaRPr lang="en-US" altLang="ko-KR" smtClean="0">
              <a:solidFill>
                <a:schemeClr val="hlink"/>
              </a:solidFill>
              <a:latin typeface="黑体" pitchFamily="2" charset="-122"/>
              <a:ea typeface="黑体" pitchFamily="2" charset="-122"/>
              <a:cs typeface="Times New Roman" pitchFamily="18" charset="0"/>
            </a:endParaRPr>
          </a:p>
        </p:txBody>
      </p:sp>
      <p:sp>
        <p:nvSpPr>
          <p:cNvPr id="3" name="内容占位符 2"/>
          <p:cNvSpPr>
            <a:spLocks noGrp="1"/>
          </p:cNvSpPr>
          <p:nvPr>
            <p:ph idx="1"/>
          </p:nvPr>
        </p:nvSpPr>
        <p:spPr>
          <a:xfrm>
            <a:off x="346075" y="1530350"/>
            <a:ext cx="8118475" cy="4525963"/>
          </a:xfrm>
        </p:spPr>
        <p:txBody>
          <a:bodyPr/>
          <a:lstStyle/>
          <a:p>
            <a:pPr>
              <a:buSzPct val="70000"/>
              <a:buFont typeface="Wingdings" pitchFamily="2" charset="2"/>
              <a:buChar char="n"/>
              <a:defRPr/>
            </a:pPr>
            <a:r>
              <a:rPr lang="zh-CN" altLang="en-US" sz="2400" dirty="0" smtClean="0">
                <a:solidFill>
                  <a:schemeClr val="tx1">
                    <a:lumMod val="50000"/>
                  </a:schemeClr>
                </a:solidFill>
                <a:latin typeface="宋体" pitchFamily="2" charset="-122"/>
                <a:ea typeface="宋体" pitchFamily="2" charset="-122"/>
              </a:rPr>
              <a:t>本文探讨：</a:t>
            </a:r>
            <a:endParaRPr lang="en-US" altLang="zh-CN" sz="2400" dirty="0" smtClean="0">
              <a:solidFill>
                <a:schemeClr val="tx1">
                  <a:lumMod val="50000"/>
                </a:schemeClr>
              </a:solidFill>
              <a:latin typeface="宋体" pitchFamily="2" charset="-122"/>
              <a:ea typeface="宋体" pitchFamily="2" charset="-122"/>
            </a:endParaRPr>
          </a:p>
          <a:p>
            <a:pPr marL="0" indent="0">
              <a:buSzPct val="70000"/>
              <a:buFont typeface="Wingdings" pitchFamily="2" charset="2"/>
              <a:buNone/>
              <a:defRPr/>
            </a:pPr>
            <a:r>
              <a:rPr lang="zh-CN" altLang="en-US" sz="2400" dirty="0" smtClean="0">
                <a:solidFill>
                  <a:srgbClr val="FF0000"/>
                </a:solidFill>
                <a:latin typeface="楷体" pitchFamily="49" charset="-122"/>
                <a:ea typeface="楷体" pitchFamily="49" charset="-122"/>
              </a:rPr>
              <a:t>  </a:t>
            </a:r>
            <a:endParaRPr lang="en-US" altLang="zh-CN" sz="2400" dirty="0" smtClean="0">
              <a:solidFill>
                <a:srgbClr val="FF0000"/>
              </a:solidFill>
              <a:latin typeface="楷体" pitchFamily="49" charset="-122"/>
              <a:ea typeface="楷体" pitchFamily="49" charset="-122"/>
            </a:endParaRPr>
          </a:p>
          <a:p>
            <a:pPr marL="0" indent="0">
              <a:buSzPct val="70000"/>
              <a:buFont typeface="Wingdings" pitchFamily="2" charset="2"/>
              <a:buNone/>
              <a:defRPr/>
            </a:pPr>
            <a:r>
              <a:rPr lang="zh-CN" altLang="en-US" sz="2600" dirty="0" smtClean="0">
                <a:solidFill>
                  <a:srgbClr val="FF0000"/>
                </a:solidFill>
                <a:latin typeface="楷体" pitchFamily="49" charset="-122"/>
                <a:ea typeface="楷体" pitchFamily="49" charset="-122"/>
              </a:rPr>
              <a:t>基金积累制度在各国的实际运行效果究竟如何？</a:t>
            </a:r>
            <a:endParaRPr lang="en-US" altLang="zh-CN" sz="2600" dirty="0" smtClean="0">
              <a:solidFill>
                <a:srgbClr val="FF0000"/>
              </a:solidFill>
              <a:latin typeface="楷体" pitchFamily="49" charset="-122"/>
              <a:ea typeface="楷体" pitchFamily="49" charset="-122"/>
            </a:endParaRPr>
          </a:p>
          <a:p>
            <a:pPr marL="0" indent="0">
              <a:buSzPct val="70000"/>
              <a:buFont typeface="Wingdings" pitchFamily="2" charset="2"/>
              <a:buNone/>
              <a:defRPr/>
            </a:pPr>
            <a:r>
              <a:rPr lang="zh-CN" altLang="zh-CN" sz="2600" dirty="0" smtClean="0">
                <a:solidFill>
                  <a:srgbClr val="FF0000"/>
                </a:solidFill>
                <a:latin typeface="楷体" pitchFamily="49" charset="-122"/>
                <a:ea typeface="楷体" pitchFamily="49" charset="-122"/>
              </a:rPr>
              <a:t>它</a:t>
            </a:r>
            <a:r>
              <a:rPr lang="zh-CN" altLang="zh-CN" sz="2600" dirty="0">
                <a:solidFill>
                  <a:srgbClr val="FF0000"/>
                </a:solidFill>
                <a:latin typeface="楷体" pitchFamily="49" charset="-122"/>
                <a:ea typeface="楷体" pitchFamily="49" charset="-122"/>
              </a:rPr>
              <a:t>果真比现收现付制更有效吗</a:t>
            </a:r>
            <a:r>
              <a:rPr lang="zh-CN" altLang="zh-CN" sz="2600" dirty="0" smtClean="0">
                <a:solidFill>
                  <a:srgbClr val="FF0000"/>
                </a:solidFill>
                <a:latin typeface="楷体" pitchFamily="49" charset="-122"/>
                <a:ea typeface="楷体" pitchFamily="49" charset="-122"/>
              </a:rPr>
              <a:t>？</a:t>
            </a:r>
            <a:endParaRPr lang="en-US" altLang="zh-CN" sz="2600" dirty="0" smtClean="0">
              <a:solidFill>
                <a:srgbClr val="FF0000"/>
              </a:solidFill>
              <a:latin typeface="楷体" pitchFamily="49" charset="-122"/>
              <a:ea typeface="楷体" pitchFamily="49" charset="-122"/>
            </a:endParaRPr>
          </a:p>
          <a:p>
            <a:pPr marL="0" indent="0">
              <a:buSzPct val="70000"/>
              <a:buFont typeface="Wingdings" pitchFamily="2" charset="2"/>
              <a:buNone/>
              <a:defRPr/>
            </a:pPr>
            <a:r>
              <a:rPr lang="zh-CN" altLang="zh-CN" sz="2600" dirty="0" smtClean="0">
                <a:solidFill>
                  <a:srgbClr val="FF0000"/>
                </a:solidFill>
                <a:latin typeface="楷体" pitchFamily="49" charset="-122"/>
                <a:ea typeface="楷体" pitchFamily="49" charset="-122"/>
              </a:rPr>
              <a:t>还是</a:t>
            </a:r>
            <a:r>
              <a:rPr lang="zh-CN" altLang="zh-CN" sz="2600" dirty="0">
                <a:solidFill>
                  <a:srgbClr val="FF0000"/>
                </a:solidFill>
                <a:latin typeface="楷体" pitchFamily="49" charset="-122"/>
                <a:ea typeface="楷体" pitchFamily="49" charset="-122"/>
              </a:rPr>
              <a:t>会在新的经济环境中产生新的问题？</a:t>
            </a:r>
            <a:endParaRPr lang="zh-CN" altLang="en-US" sz="2600" dirty="0">
              <a:solidFill>
                <a:srgbClr val="FF0000"/>
              </a:solidFill>
              <a:latin typeface="楷体" pitchFamily="49" charset="-122"/>
              <a:ea typeface="楷体" pitchFamily="49"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26" name="AutoShape 14"/>
          <p:cNvSpPr>
            <a:spLocks noChangeArrowheads="1"/>
          </p:cNvSpPr>
          <p:nvPr/>
        </p:nvSpPr>
        <p:spPr bwMode="gray">
          <a:xfrm>
            <a:off x="1169988" y="2678113"/>
            <a:ext cx="5505450" cy="711200"/>
          </a:xfrm>
          <a:prstGeom prst="roundRect">
            <a:avLst>
              <a:gd name="adj" fmla="val 25389"/>
            </a:avLst>
          </a:prstGeom>
          <a:gradFill rotWithShape="1">
            <a:gsLst>
              <a:gs pos="0">
                <a:schemeClr val="bg1">
                  <a:gamma/>
                  <a:shade val="46275"/>
                  <a:invGamma/>
                </a:schemeClr>
              </a:gs>
              <a:gs pos="50000">
                <a:schemeClr val="bg1"/>
              </a:gs>
              <a:gs pos="100000">
                <a:schemeClr val="bg1">
                  <a:gamma/>
                  <a:shade val="46275"/>
                  <a:invGamma/>
                </a:schemeClr>
              </a:gs>
            </a:gsLst>
            <a:lin ang="2700000" scaled="1"/>
          </a:gradFill>
          <a:ln w="9525">
            <a:solidFill>
              <a:schemeClr val="bg2"/>
            </a:solidFill>
            <a:round/>
            <a:headEnd/>
            <a:tailEnd/>
          </a:ln>
          <a:effectLst/>
          <a:extLst>
            <a:ext uri="{AF507438-7753-43E0-B8FC-AC1667EBCBE1}"/>
          </a:extLst>
        </p:spPr>
        <p:txBody>
          <a:bodyPr wrap="none" anchor="ctr"/>
          <a:lstStyle/>
          <a:p>
            <a:pPr eaLnBrk="0" hangingPunct="0">
              <a:defRPr/>
            </a:pPr>
            <a:endParaRPr lang="zh-CN" altLang="en-US">
              <a:ea typeface="+mn-ea"/>
            </a:endParaRPr>
          </a:p>
        </p:txBody>
      </p:sp>
      <p:sp>
        <p:nvSpPr>
          <p:cNvPr id="38934" name="Rectangle 22"/>
          <p:cNvSpPr>
            <a:spLocks noChangeArrowheads="1"/>
          </p:cNvSpPr>
          <p:nvPr/>
        </p:nvSpPr>
        <p:spPr bwMode="gray">
          <a:xfrm>
            <a:off x="1427163" y="2779713"/>
            <a:ext cx="5148262" cy="571500"/>
          </a:xfrm>
          <a:prstGeom prst="rect">
            <a:avLst/>
          </a:prstGeom>
          <a:noFill/>
          <a:ln>
            <a:noFill/>
          </a:ln>
          <a:effectLst>
            <a:outerShdw dist="28398" dir="1593903" algn="ctr" rotWithShape="0">
              <a:schemeClr val="tx1"/>
            </a:outerShdw>
          </a:effectLst>
          <a:extLst>
            <a:ext uri="{909E8E84-426E-40DD-AFC4-6F175D3DCCD1}"/>
            <a:ext uri="{91240B29-F687-4F45-9708-019B960494DF}"/>
          </a:extLst>
        </p:spPr>
        <p:txBody>
          <a:bodyPr anchor="ctr"/>
          <a:lstStyle/>
          <a:p>
            <a:pPr>
              <a:defRPr/>
            </a:pPr>
            <a:r>
              <a:rPr lang="en-US" altLang="ko-KR" sz="2600" b="1" dirty="0">
                <a:solidFill>
                  <a:schemeClr val="hlink"/>
                </a:solidFill>
                <a:latin typeface="Verdana" pitchFamily="34" charset="0"/>
                <a:ea typeface="굴림" pitchFamily="50" charset="-127"/>
              </a:rPr>
              <a:t>2. </a:t>
            </a:r>
            <a:r>
              <a:rPr lang="zh-CN" altLang="en-US" sz="2600" b="1" dirty="0">
                <a:solidFill>
                  <a:schemeClr val="hlink"/>
                </a:solidFill>
                <a:latin typeface="黑体" pitchFamily="49" charset="-122"/>
                <a:ea typeface="黑体" pitchFamily="49" charset="-122"/>
              </a:rPr>
              <a:t>改革国家的养老金制度安排</a:t>
            </a:r>
            <a:endParaRPr lang="en-US" altLang="ko-KR" sz="2600" b="1" dirty="0">
              <a:solidFill>
                <a:schemeClr val="hlink"/>
              </a:solidFill>
              <a:latin typeface="黑体" pitchFamily="49" charset="-122"/>
              <a:ea typeface="黑体" pitchFamily="49" charset="-122"/>
            </a:endParaRPr>
          </a:p>
        </p:txBody>
      </p:sp>
      <p:sp>
        <p:nvSpPr>
          <p:cNvPr id="19459" name="标题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zh-CN" altLang="en-US" smtClean="0">
              <a:ea typeface="宋体"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4294967295"/>
          </p:nvPr>
        </p:nvSpPr>
        <p:spPr/>
        <p:txBody>
          <a:bodyPr/>
          <a:lstStyle/>
          <a:p>
            <a:pPr>
              <a:defRPr/>
            </a:pPr>
            <a:r>
              <a:rPr lang="en-US" altLang="ko-KR" dirty="0" smtClean="0"/>
              <a:t>6</a:t>
            </a:r>
            <a:endParaRPr lang="en-US" altLang="ko-KR" dirty="0"/>
          </a:p>
        </p:txBody>
      </p:sp>
      <p:sp>
        <p:nvSpPr>
          <p:cNvPr id="20482" name="Rectangle 5"/>
          <p:cNvSpPr>
            <a:spLocks noGrp="1" noChangeArrowheads="1"/>
          </p:cNvSpPr>
          <p:nvPr>
            <p:ph type="title"/>
          </p:nvPr>
        </p:nvSpPr>
        <p:spPr bwMode="auto">
          <a:xfrm>
            <a:off x="266700" y="215900"/>
            <a:ext cx="8356600" cy="660400"/>
          </a:xfrm>
          <a:noFill/>
          <a:ln>
            <a:miter lim="800000"/>
            <a:headEnd/>
            <a:tailEnd/>
          </a:ln>
        </p:spPr>
        <p:txBody>
          <a:bodyPr vert="horz" wrap="square" lIns="91440" tIns="45720" rIns="91440" bIns="45720" numCol="1" anchor="b" anchorCtr="0" compatLnSpc="1">
            <a:prstTxWarp prst="textNoShape">
              <a:avLst/>
            </a:prstTxWarp>
          </a:bodyPr>
          <a:lstStyle/>
          <a:p>
            <a:r>
              <a:rPr lang="el-GR" altLang="zh-CN" smtClean="0">
                <a:solidFill>
                  <a:schemeClr val="hlink"/>
                </a:solidFill>
                <a:latin typeface="Times New Roman" pitchFamily="18" charset="0"/>
                <a:ea typeface="宋体" charset="-122"/>
                <a:cs typeface="Times New Roman" pitchFamily="18" charset="0"/>
              </a:rPr>
              <a:t>Ⅱ</a:t>
            </a:r>
            <a:r>
              <a:rPr lang="en-US" altLang="zh-CN" smtClean="0">
                <a:solidFill>
                  <a:schemeClr val="hlink"/>
                </a:solidFill>
                <a:latin typeface="黑体" pitchFamily="2" charset="-122"/>
                <a:ea typeface="黑体" pitchFamily="2" charset="-122"/>
                <a:cs typeface="Times New Roman" pitchFamily="18" charset="0"/>
              </a:rPr>
              <a:t>.</a:t>
            </a:r>
            <a:r>
              <a:rPr lang="zh-CN" altLang="en-US" smtClean="0">
                <a:solidFill>
                  <a:schemeClr val="hlink"/>
                </a:solidFill>
                <a:latin typeface="黑体" pitchFamily="2" charset="-122"/>
                <a:ea typeface="黑体" pitchFamily="2" charset="-122"/>
                <a:cs typeface="Times New Roman" pitchFamily="18" charset="0"/>
              </a:rPr>
              <a:t>改革国家养老金制度的安排</a:t>
            </a:r>
            <a:endParaRPr lang="en-US" altLang="ko-KR" smtClean="0">
              <a:solidFill>
                <a:schemeClr val="hlink"/>
              </a:solidFill>
              <a:latin typeface="黑体" pitchFamily="2" charset="-122"/>
              <a:ea typeface="黑体" pitchFamily="2" charset="-122"/>
              <a:cs typeface="Times New Roman" pitchFamily="18" charset="0"/>
            </a:endParaRPr>
          </a:p>
        </p:txBody>
      </p:sp>
      <p:sp>
        <p:nvSpPr>
          <p:cNvPr id="3" name="内容占位符 2"/>
          <p:cNvSpPr>
            <a:spLocks noGrp="1"/>
          </p:cNvSpPr>
          <p:nvPr>
            <p:ph idx="1"/>
          </p:nvPr>
        </p:nvSpPr>
        <p:spPr>
          <a:xfrm>
            <a:off x="234950" y="1530350"/>
            <a:ext cx="8229600" cy="4525963"/>
          </a:xfrm>
        </p:spPr>
        <p:txBody>
          <a:bodyPr/>
          <a:lstStyle/>
          <a:p>
            <a:pPr>
              <a:buSzPct val="70000"/>
              <a:buFont typeface="Wingdings" pitchFamily="2" charset="2"/>
              <a:buChar char="n"/>
              <a:defRPr/>
            </a:pPr>
            <a:r>
              <a:rPr lang="en-US" altLang="zh-CN" sz="2400" b="0" dirty="0" smtClean="0">
                <a:solidFill>
                  <a:schemeClr val="tx1">
                    <a:lumMod val="50000"/>
                  </a:schemeClr>
                </a:solidFill>
                <a:latin typeface="宋体" pitchFamily="2" charset="-122"/>
                <a:ea typeface="宋体" pitchFamily="2" charset="-122"/>
              </a:rPr>
              <a:t>20</a:t>
            </a:r>
            <a:r>
              <a:rPr lang="zh-CN" altLang="en-US" sz="2400" b="0" dirty="0" smtClean="0">
                <a:solidFill>
                  <a:schemeClr val="tx1">
                    <a:lumMod val="50000"/>
                  </a:schemeClr>
                </a:solidFill>
                <a:latin typeface="宋体" pitchFamily="2" charset="-122"/>
                <a:ea typeface="宋体" pitchFamily="2" charset="-122"/>
              </a:rPr>
              <a:t>世纪</a:t>
            </a:r>
            <a:r>
              <a:rPr lang="en-US" altLang="zh-CN" sz="2400" b="0" dirty="0" smtClean="0">
                <a:solidFill>
                  <a:schemeClr val="tx1">
                    <a:lumMod val="50000"/>
                  </a:schemeClr>
                </a:solidFill>
                <a:latin typeface="宋体" pitchFamily="2" charset="-122"/>
                <a:ea typeface="宋体" pitchFamily="2" charset="-122"/>
              </a:rPr>
              <a:t>70</a:t>
            </a:r>
            <a:r>
              <a:rPr lang="zh-CN" altLang="en-US" sz="2400" b="0" dirty="0" smtClean="0">
                <a:solidFill>
                  <a:schemeClr val="tx1">
                    <a:lumMod val="50000"/>
                  </a:schemeClr>
                </a:solidFill>
                <a:latin typeface="宋体" pitchFamily="2" charset="-122"/>
                <a:ea typeface="宋体" pitchFamily="2" charset="-122"/>
              </a:rPr>
              <a:t>年代以来，改革传统现收现付制养老金制度的国家可以分为两大类。</a:t>
            </a:r>
            <a:endParaRPr lang="en-US" altLang="zh-CN" sz="2400" b="0" dirty="0" smtClean="0">
              <a:solidFill>
                <a:schemeClr val="tx1">
                  <a:lumMod val="50000"/>
                </a:schemeClr>
              </a:solidFill>
              <a:latin typeface="宋体" pitchFamily="2" charset="-122"/>
              <a:ea typeface="宋体" pitchFamily="2" charset="-122"/>
            </a:endParaRPr>
          </a:p>
          <a:p>
            <a:pPr>
              <a:buSzPct val="70000"/>
              <a:buFont typeface="Wingdings" pitchFamily="2" charset="2"/>
              <a:buChar char="n"/>
              <a:defRPr/>
            </a:pPr>
            <a:r>
              <a:rPr lang="zh-CN" altLang="en-US" sz="2400" b="0" dirty="0" smtClean="0">
                <a:solidFill>
                  <a:schemeClr val="tx1">
                    <a:lumMod val="50000"/>
                  </a:schemeClr>
                </a:solidFill>
                <a:latin typeface="宋体" pitchFamily="2" charset="-122"/>
                <a:ea typeface="宋体" pitchFamily="2" charset="-122"/>
              </a:rPr>
              <a:t>第一类是将待遇既定型（</a:t>
            </a:r>
            <a:r>
              <a:rPr lang="en-US" altLang="zh-CN" sz="2400" b="0" dirty="0" smtClean="0">
                <a:solidFill>
                  <a:schemeClr val="tx1">
                    <a:lumMod val="50000"/>
                  </a:schemeClr>
                </a:solidFill>
                <a:latin typeface="宋体" pitchFamily="2" charset="-122"/>
                <a:ea typeface="宋体" pitchFamily="2" charset="-122"/>
              </a:rPr>
              <a:t>DB</a:t>
            </a:r>
            <a:r>
              <a:rPr lang="zh-CN" altLang="en-US" sz="2400" b="0" dirty="0" smtClean="0">
                <a:solidFill>
                  <a:schemeClr val="tx1">
                    <a:lumMod val="50000"/>
                  </a:schemeClr>
                </a:solidFill>
                <a:latin typeface="宋体" pitchFamily="2" charset="-122"/>
                <a:ea typeface="宋体" pitchFamily="2" charset="-122"/>
              </a:rPr>
              <a:t>）现收现付制（</a:t>
            </a:r>
            <a:r>
              <a:rPr lang="en-US" altLang="zh-CN" sz="2400" b="0" dirty="0" smtClean="0">
                <a:solidFill>
                  <a:schemeClr val="tx1">
                    <a:lumMod val="50000"/>
                  </a:schemeClr>
                </a:solidFill>
                <a:latin typeface="宋体" pitchFamily="2" charset="-122"/>
                <a:ea typeface="宋体" pitchFamily="2" charset="-122"/>
              </a:rPr>
              <a:t>PAYG</a:t>
            </a:r>
            <a:r>
              <a:rPr lang="zh-CN" altLang="en-US" sz="2400" b="0" dirty="0" smtClean="0">
                <a:solidFill>
                  <a:schemeClr val="tx1">
                    <a:lumMod val="50000"/>
                  </a:schemeClr>
                </a:solidFill>
                <a:latin typeface="宋体" pitchFamily="2" charset="-122"/>
                <a:ea typeface="宋体" pitchFamily="2" charset="-122"/>
              </a:rPr>
              <a:t>）改为完全或部分的基金积累制（</a:t>
            </a:r>
            <a:r>
              <a:rPr lang="en-US" altLang="zh-CN" sz="2400" b="0" dirty="0" smtClean="0">
                <a:solidFill>
                  <a:schemeClr val="tx1">
                    <a:lumMod val="50000"/>
                  </a:schemeClr>
                </a:solidFill>
                <a:latin typeface="宋体" pitchFamily="2" charset="-122"/>
                <a:ea typeface="宋体" pitchFamily="2" charset="-122"/>
              </a:rPr>
              <a:t>FDC</a:t>
            </a:r>
            <a:r>
              <a:rPr lang="zh-CN" altLang="en-US" sz="2400" b="0" dirty="0" smtClean="0">
                <a:solidFill>
                  <a:schemeClr val="tx1">
                    <a:lumMod val="50000"/>
                  </a:schemeClr>
                </a:solidFill>
                <a:latin typeface="宋体" pitchFamily="2" charset="-122"/>
                <a:ea typeface="宋体" pitchFamily="2" charset="-122"/>
              </a:rPr>
              <a:t>），以智利、英国、澳大利亚为代表。</a:t>
            </a:r>
            <a:r>
              <a:rPr lang="zh-CN" altLang="en-US" sz="2400" b="0" dirty="0" smtClean="0">
                <a:solidFill>
                  <a:schemeClr val="accent3">
                    <a:lumMod val="50000"/>
                  </a:schemeClr>
                </a:solidFill>
                <a:latin typeface="宋体" pitchFamily="2" charset="-122"/>
                <a:ea typeface="宋体" pitchFamily="2" charset="-122"/>
              </a:rPr>
              <a:t>智利</a:t>
            </a:r>
            <a:r>
              <a:rPr lang="zh-CN" altLang="en-US" sz="2400" b="0" dirty="0" smtClean="0">
                <a:solidFill>
                  <a:schemeClr val="tx1">
                    <a:lumMod val="50000"/>
                  </a:schemeClr>
                </a:solidFill>
                <a:latin typeface="宋体" pitchFamily="2" charset="-122"/>
                <a:ea typeface="宋体" pitchFamily="2" charset="-122"/>
              </a:rPr>
              <a:t>是将完全积累制替代了过去的现收现付制，而</a:t>
            </a:r>
            <a:r>
              <a:rPr lang="zh-CN" altLang="en-US" sz="2400" b="0" dirty="0">
                <a:solidFill>
                  <a:schemeClr val="accent3">
                    <a:lumMod val="50000"/>
                  </a:schemeClr>
                </a:solidFill>
                <a:latin typeface="宋体" pitchFamily="2" charset="-122"/>
                <a:ea typeface="宋体" pitchFamily="2" charset="-122"/>
              </a:rPr>
              <a:t>英国</a:t>
            </a:r>
            <a:r>
              <a:rPr lang="zh-CN" altLang="en-US" sz="2400" b="0" dirty="0" smtClean="0">
                <a:solidFill>
                  <a:schemeClr val="tx1">
                    <a:lumMod val="50000"/>
                  </a:schemeClr>
                </a:solidFill>
                <a:latin typeface="宋体" pitchFamily="2" charset="-122"/>
                <a:ea typeface="宋体" pitchFamily="2" charset="-122"/>
              </a:rPr>
              <a:t>通过“合同退出”，在保留了少部分现收现付制养老金制度的基础上推出了职业和个人养老金计划。相比于前两个国家，</a:t>
            </a:r>
            <a:r>
              <a:rPr lang="zh-CN" altLang="en-US" sz="2400" b="0" dirty="0">
                <a:solidFill>
                  <a:schemeClr val="accent3">
                    <a:lumMod val="50000"/>
                  </a:schemeClr>
                </a:solidFill>
                <a:latin typeface="宋体" pitchFamily="2" charset="-122"/>
                <a:ea typeface="宋体" pitchFamily="2" charset="-122"/>
              </a:rPr>
              <a:t>澳大利亚</a:t>
            </a:r>
            <a:r>
              <a:rPr lang="zh-CN" altLang="en-US" sz="2400" b="0" dirty="0" smtClean="0">
                <a:solidFill>
                  <a:schemeClr val="tx1">
                    <a:lumMod val="50000"/>
                  </a:schemeClr>
                </a:solidFill>
                <a:latin typeface="宋体" pitchFamily="2" charset="-122"/>
                <a:ea typeface="宋体" pitchFamily="2" charset="-122"/>
              </a:rPr>
              <a:t>以超级年金为主体的养老金体系更多是依赖历史路径发展的产物。</a:t>
            </a:r>
            <a:endParaRPr lang="en-US" altLang="zh-CN" sz="2400" b="0" dirty="0" smtClean="0">
              <a:solidFill>
                <a:schemeClr val="tx1">
                  <a:lumMod val="50000"/>
                </a:schemeClr>
              </a:solidFill>
              <a:latin typeface="宋体" pitchFamily="2" charset="-122"/>
              <a:ea typeface="宋体" pitchFamily="2" charset="-122"/>
            </a:endParaRPr>
          </a:p>
          <a:p>
            <a:pPr>
              <a:buSzPct val="70000"/>
              <a:buFont typeface="Wingdings" pitchFamily="2" charset="2"/>
              <a:buChar char="n"/>
              <a:defRPr/>
            </a:pPr>
            <a:r>
              <a:rPr lang="zh-CN" altLang="en-US" sz="2400" b="0" dirty="0" smtClean="0">
                <a:solidFill>
                  <a:schemeClr val="tx1">
                    <a:lumMod val="50000"/>
                  </a:schemeClr>
                </a:solidFill>
                <a:latin typeface="宋体" pitchFamily="2" charset="-122"/>
                <a:ea typeface="宋体" pitchFamily="2" charset="-122"/>
              </a:rPr>
              <a:t>第二类则是将</a:t>
            </a:r>
            <a:r>
              <a:rPr lang="en-US" altLang="zh-CN" sz="2400" b="0" dirty="0" smtClean="0">
                <a:solidFill>
                  <a:schemeClr val="tx1">
                    <a:lumMod val="50000"/>
                  </a:schemeClr>
                </a:solidFill>
                <a:latin typeface="宋体" pitchFamily="2" charset="-122"/>
                <a:ea typeface="宋体" pitchFamily="2" charset="-122"/>
              </a:rPr>
              <a:t>DB</a:t>
            </a:r>
            <a:r>
              <a:rPr lang="zh-CN" altLang="en-US" sz="2400" b="0" dirty="0" smtClean="0">
                <a:solidFill>
                  <a:schemeClr val="tx1">
                    <a:lumMod val="50000"/>
                  </a:schemeClr>
                </a:solidFill>
                <a:latin typeface="宋体" pitchFamily="2" charset="-122"/>
                <a:ea typeface="宋体" pitchFamily="2" charset="-122"/>
              </a:rPr>
              <a:t>型</a:t>
            </a:r>
            <a:r>
              <a:rPr lang="en-US" altLang="zh-CN" sz="2400" b="0" dirty="0" smtClean="0">
                <a:solidFill>
                  <a:schemeClr val="tx1">
                    <a:lumMod val="50000"/>
                  </a:schemeClr>
                </a:solidFill>
                <a:latin typeface="宋体" pitchFamily="2" charset="-122"/>
                <a:ea typeface="宋体" pitchFamily="2" charset="-122"/>
              </a:rPr>
              <a:t>PAYG</a:t>
            </a:r>
            <a:r>
              <a:rPr lang="zh-CN" altLang="en-US" sz="2400" b="0" dirty="0" smtClean="0">
                <a:solidFill>
                  <a:schemeClr val="tx1">
                    <a:lumMod val="50000"/>
                  </a:schemeClr>
                </a:solidFill>
                <a:latin typeface="宋体" pitchFamily="2" charset="-122"/>
                <a:ea typeface="宋体" pitchFamily="2" charset="-122"/>
              </a:rPr>
              <a:t>转变为名义账户制（</a:t>
            </a:r>
            <a:r>
              <a:rPr lang="en-US" altLang="zh-CN" sz="2400" b="0" dirty="0" smtClean="0">
                <a:solidFill>
                  <a:schemeClr val="tx1">
                    <a:lumMod val="50000"/>
                  </a:schemeClr>
                </a:solidFill>
                <a:latin typeface="宋体" pitchFamily="2" charset="-122"/>
                <a:ea typeface="宋体" pitchFamily="2" charset="-122"/>
              </a:rPr>
              <a:t>NDC</a:t>
            </a:r>
            <a:r>
              <a:rPr lang="zh-CN" altLang="en-US" sz="2400" b="0" dirty="0" smtClean="0">
                <a:solidFill>
                  <a:schemeClr val="tx1">
                    <a:lumMod val="50000"/>
                  </a:schemeClr>
                </a:solidFill>
                <a:latin typeface="宋体" pitchFamily="2" charset="-122"/>
                <a:ea typeface="宋体" pitchFamily="2" charset="-122"/>
              </a:rPr>
              <a:t>），财务机制仍是</a:t>
            </a:r>
            <a:r>
              <a:rPr lang="en-US" altLang="zh-CN" sz="2400" b="0" dirty="0" smtClean="0">
                <a:solidFill>
                  <a:schemeClr val="tx1">
                    <a:lumMod val="50000"/>
                  </a:schemeClr>
                </a:solidFill>
                <a:latin typeface="宋体" pitchFamily="2" charset="-122"/>
                <a:ea typeface="宋体" pitchFamily="2" charset="-122"/>
              </a:rPr>
              <a:t>PAYG</a:t>
            </a:r>
            <a:r>
              <a:rPr lang="zh-CN" altLang="en-US" sz="2400" b="0" dirty="0" smtClean="0">
                <a:solidFill>
                  <a:schemeClr val="tx1">
                    <a:lumMod val="50000"/>
                  </a:schemeClr>
                </a:solidFill>
                <a:latin typeface="宋体" pitchFamily="2" charset="-122"/>
                <a:ea typeface="宋体" pitchFamily="2" charset="-122"/>
              </a:rPr>
              <a:t>，但待遇与缴费挂钩，</a:t>
            </a:r>
            <a:r>
              <a:rPr lang="zh-CN" altLang="en-US" sz="2400" b="0" dirty="0">
                <a:solidFill>
                  <a:schemeClr val="accent3">
                    <a:lumMod val="50000"/>
                  </a:schemeClr>
                </a:solidFill>
                <a:latin typeface="宋体" pitchFamily="2" charset="-122"/>
                <a:ea typeface="宋体" pitchFamily="2" charset="-122"/>
              </a:rPr>
              <a:t>瑞典</a:t>
            </a:r>
            <a:r>
              <a:rPr lang="zh-CN" altLang="en-US" sz="2400" b="0" dirty="0" smtClean="0">
                <a:solidFill>
                  <a:schemeClr val="tx1">
                    <a:lumMod val="50000"/>
                  </a:schemeClr>
                </a:solidFill>
                <a:latin typeface="宋体" pitchFamily="2" charset="-122"/>
                <a:ea typeface="宋体" pitchFamily="2" charset="-122"/>
              </a:rPr>
              <a:t>及东欧的转型国家是这类模式的践行者。</a:t>
            </a:r>
            <a:endParaRPr lang="en-US" altLang="zh-CN" sz="2400" b="0" dirty="0">
              <a:solidFill>
                <a:schemeClr val="tx1">
                  <a:lumMod val="50000"/>
                </a:schemeClr>
              </a:solidFill>
              <a:latin typeface="宋体" pitchFamily="2" charset="-122"/>
              <a:ea typeface="宋体" pitchFamily="2"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4294967295"/>
          </p:nvPr>
        </p:nvSpPr>
        <p:spPr/>
        <p:txBody>
          <a:bodyPr/>
          <a:lstStyle/>
          <a:p>
            <a:pPr>
              <a:defRPr/>
            </a:pPr>
            <a:r>
              <a:rPr lang="en-US" altLang="ko-KR" dirty="0" smtClean="0"/>
              <a:t>7</a:t>
            </a:r>
            <a:endParaRPr lang="en-US" altLang="ko-KR" dirty="0"/>
          </a:p>
        </p:txBody>
      </p:sp>
      <p:sp>
        <p:nvSpPr>
          <p:cNvPr id="21506" name="Rectangle 5"/>
          <p:cNvSpPr>
            <a:spLocks noGrp="1" noChangeArrowheads="1"/>
          </p:cNvSpPr>
          <p:nvPr>
            <p:ph type="title"/>
          </p:nvPr>
        </p:nvSpPr>
        <p:spPr bwMode="auto">
          <a:xfrm>
            <a:off x="266700" y="215900"/>
            <a:ext cx="8356600" cy="660400"/>
          </a:xfrm>
          <a:noFill/>
          <a:ln>
            <a:miter lim="800000"/>
            <a:headEnd/>
            <a:tailEnd/>
          </a:ln>
        </p:spPr>
        <p:txBody>
          <a:bodyPr vert="horz" wrap="square" lIns="91440" tIns="45720" rIns="91440" bIns="45720" numCol="1" anchor="b" anchorCtr="0" compatLnSpc="1">
            <a:prstTxWarp prst="textNoShape">
              <a:avLst/>
            </a:prstTxWarp>
          </a:bodyPr>
          <a:lstStyle/>
          <a:p>
            <a:r>
              <a:rPr lang="el-GR" altLang="zh-CN" smtClean="0">
                <a:solidFill>
                  <a:schemeClr val="hlink"/>
                </a:solidFill>
                <a:latin typeface="Times New Roman" pitchFamily="18" charset="0"/>
                <a:ea typeface="宋体" charset="-122"/>
                <a:cs typeface="Times New Roman" pitchFamily="18" charset="0"/>
              </a:rPr>
              <a:t>Ⅱ</a:t>
            </a:r>
            <a:r>
              <a:rPr lang="en-US" altLang="zh-CN" smtClean="0">
                <a:solidFill>
                  <a:schemeClr val="hlink"/>
                </a:solidFill>
                <a:latin typeface="黑体" pitchFamily="2" charset="-122"/>
                <a:ea typeface="黑体" pitchFamily="2" charset="-122"/>
                <a:cs typeface="Times New Roman" pitchFamily="18" charset="0"/>
              </a:rPr>
              <a:t>.</a:t>
            </a:r>
            <a:r>
              <a:rPr lang="zh-CN" altLang="en-US" smtClean="0">
                <a:solidFill>
                  <a:schemeClr val="hlink"/>
                </a:solidFill>
                <a:latin typeface="黑体" pitchFamily="2" charset="-122"/>
                <a:ea typeface="黑体" pitchFamily="2" charset="-122"/>
                <a:cs typeface="Times New Roman" pitchFamily="18" charset="0"/>
              </a:rPr>
              <a:t>改革国家养老金制度的安排</a:t>
            </a:r>
            <a:endParaRPr lang="en-US" altLang="ko-KR" smtClean="0">
              <a:solidFill>
                <a:schemeClr val="hlink"/>
              </a:solidFill>
              <a:latin typeface="黑体" pitchFamily="2" charset="-122"/>
              <a:ea typeface="黑体" pitchFamily="2" charset="-122"/>
              <a:cs typeface="Times New Roman" pitchFamily="18" charset="0"/>
            </a:endParaRPr>
          </a:p>
        </p:txBody>
      </p:sp>
      <p:graphicFrame>
        <p:nvGraphicFramePr>
          <p:cNvPr id="10" name="表格 9"/>
          <p:cNvGraphicFramePr>
            <a:graphicFrameLocks noGrp="1"/>
          </p:cNvGraphicFramePr>
          <p:nvPr/>
        </p:nvGraphicFramePr>
        <p:xfrm>
          <a:off x="82550" y="1800225"/>
          <a:ext cx="9019307" cy="4336934"/>
        </p:xfrm>
        <a:graphic>
          <a:graphicData uri="http://schemas.openxmlformats.org/drawingml/2006/table">
            <a:tbl>
              <a:tblPr firstRow="1" bandRow="1">
                <a:tableStyleId>{C083E6E3-FA7D-4D7B-A595-EF9225AFEA82}</a:tableStyleId>
              </a:tblPr>
              <a:tblGrid>
                <a:gridCol w="734290"/>
                <a:gridCol w="2230582"/>
                <a:gridCol w="1931767"/>
                <a:gridCol w="1864376"/>
                <a:gridCol w="2258292"/>
              </a:tblGrid>
              <a:tr h="770774">
                <a:tc>
                  <a:txBody>
                    <a:bodyPr/>
                    <a:lstStyle/>
                    <a:p>
                      <a:pPr algn="ctr">
                        <a:spcAft>
                          <a:spcPts val="0"/>
                        </a:spcAft>
                      </a:pPr>
                      <a:r>
                        <a:rPr lang="zh-CN" sz="1800" b="1" dirty="0">
                          <a:effectLst/>
                          <a:latin typeface="Times New Roman"/>
                          <a:ea typeface="宋体"/>
                          <a:cs typeface="Times New Roman"/>
                        </a:rPr>
                        <a:t>国</a:t>
                      </a:r>
                      <a:r>
                        <a:rPr lang="en-US" sz="1800" b="1" dirty="0">
                          <a:effectLst/>
                          <a:latin typeface="Times New Roman"/>
                          <a:ea typeface="宋体"/>
                          <a:cs typeface="Times New Roman"/>
                        </a:rPr>
                        <a:t>  </a:t>
                      </a:r>
                      <a:r>
                        <a:rPr lang="zh-CN" sz="1800" b="1" dirty="0">
                          <a:effectLst/>
                          <a:latin typeface="Times New Roman"/>
                          <a:ea typeface="宋体"/>
                          <a:cs typeface="Times New Roman"/>
                        </a:rPr>
                        <a:t>家</a:t>
                      </a:r>
                      <a:endParaRPr lang="zh-CN" sz="1800" dirty="0">
                        <a:effectLst/>
                        <a:latin typeface="Times New Roman"/>
                        <a:ea typeface="宋体"/>
                        <a:cs typeface="Times New Roman"/>
                      </a:endParaRPr>
                    </a:p>
                  </a:txBody>
                  <a:tcPr marL="68580" marR="68580" marT="0" marB="0" anchor="ctr"/>
                </a:tc>
                <a:tc>
                  <a:txBody>
                    <a:bodyPr/>
                    <a:lstStyle/>
                    <a:p>
                      <a:pPr algn="ctr">
                        <a:spcAft>
                          <a:spcPts val="0"/>
                        </a:spcAft>
                      </a:pPr>
                      <a:r>
                        <a:rPr lang="zh-CN" sz="1800" b="1" dirty="0">
                          <a:effectLst/>
                          <a:latin typeface="Times New Roman"/>
                          <a:ea typeface="宋体"/>
                          <a:cs typeface="Times New Roman"/>
                        </a:rPr>
                        <a:t>零支柱</a:t>
                      </a:r>
                      <a:endParaRPr lang="zh-CN" sz="1800" dirty="0">
                        <a:effectLst/>
                        <a:latin typeface="Times New Roman"/>
                        <a:ea typeface="宋体"/>
                        <a:cs typeface="Times New Roman"/>
                      </a:endParaRPr>
                    </a:p>
                  </a:txBody>
                  <a:tcPr marL="68580" marR="68580" marT="0" marB="0" anchor="ctr"/>
                </a:tc>
                <a:tc>
                  <a:txBody>
                    <a:bodyPr/>
                    <a:lstStyle/>
                    <a:p>
                      <a:pPr algn="ctr">
                        <a:spcAft>
                          <a:spcPts val="0"/>
                        </a:spcAft>
                      </a:pPr>
                      <a:r>
                        <a:rPr lang="zh-CN" sz="1800" b="1" dirty="0">
                          <a:effectLst/>
                          <a:latin typeface="Times New Roman"/>
                          <a:ea typeface="宋体"/>
                          <a:cs typeface="Times New Roman"/>
                        </a:rPr>
                        <a:t>一支柱</a:t>
                      </a:r>
                      <a:endParaRPr lang="zh-CN" sz="1800" dirty="0">
                        <a:effectLst/>
                        <a:latin typeface="Times New Roman"/>
                        <a:ea typeface="宋体"/>
                        <a:cs typeface="Times New Roman"/>
                      </a:endParaRPr>
                    </a:p>
                  </a:txBody>
                  <a:tcPr marL="68580" marR="68580" marT="0" marB="0" anchor="ctr"/>
                </a:tc>
                <a:tc>
                  <a:txBody>
                    <a:bodyPr/>
                    <a:lstStyle/>
                    <a:p>
                      <a:pPr algn="ctr">
                        <a:spcAft>
                          <a:spcPts val="0"/>
                        </a:spcAft>
                      </a:pPr>
                      <a:r>
                        <a:rPr lang="zh-CN" sz="1800" b="1">
                          <a:effectLst/>
                          <a:latin typeface="Times New Roman"/>
                          <a:ea typeface="宋体"/>
                          <a:cs typeface="Times New Roman"/>
                        </a:rPr>
                        <a:t>二支柱</a:t>
                      </a:r>
                      <a:endParaRPr lang="zh-CN" sz="1800">
                        <a:effectLst/>
                        <a:latin typeface="Times New Roman"/>
                        <a:ea typeface="宋体"/>
                        <a:cs typeface="Times New Roman"/>
                      </a:endParaRPr>
                    </a:p>
                  </a:txBody>
                  <a:tcPr marL="68580" marR="68580" marT="0" marB="0" anchor="ctr"/>
                </a:tc>
                <a:tc>
                  <a:txBody>
                    <a:bodyPr/>
                    <a:lstStyle/>
                    <a:p>
                      <a:pPr algn="ctr">
                        <a:spcAft>
                          <a:spcPts val="0"/>
                        </a:spcAft>
                      </a:pPr>
                      <a:r>
                        <a:rPr lang="zh-CN" sz="1800" b="1" dirty="0">
                          <a:effectLst/>
                          <a:latin typeface="Times New Roman"/>
                          <a:ea typeface="宋体"/>
                          <a:cs typeface="Times New Roman"/>
                        </a:rPr>
                        <a:t>三支柱</a:t>
                      </a:r>
                      <a:endParaRPr lang="zh-CN" sz="1800" dirty="0">
                        <a:effectLst/>
                        <a:latin typeface="Times New Roman"/>
                        <a:ea typeface="宋体"/>
                        <a:cs typeface="Times New Roman"/>
                      </a:endParaRPr>
                    </a:p>
                  </a:txBody>
                  <a:tcPr marL="68580" marR="68580" marT="0" marB="0" anchor="ctr"/>
                </a:tc>
              </a:tr>
              <a:tr h="770774">
                <a:tc>
                  <a:txBody>
                    <a:bodyPr/>
                    <a:lstStyle/>
                    <a:p>
                      <a:pPr algn="ctr">
                        <a:spcAft>
                          <a:spcPts val="0"/>
                        </a:spcAft>
                      </a:pPr>
                      <a:r>
                        <a:rPr lang="zh-CN" sz="1800" b="1">
                          <a:effectLst/>
                          <a:latin typeface="Times New Roman"/>
                          <a:ea typeface="宋体"/>
                          <a:cs typeface="Times New Roman"/>
                        </a:rPr>
                        <a:t>智 利</a:t>
                      </a:r>
                      <a:endParaRPr lang="zh-CN" sz="1800">
                        <a:effectLst/>
                        <a:latin typeface="Times New Roman"/>
                        <a:ea typeface="宋体"/>
                        <a:cs typeface="Times New Roman"/>
                      </a:endParaRPr>
                    </a:p>
                  </a:txBody>
                  <a:tcPr marL="68580" marR="68580" marT="0" marB="0" anchor="ctr"/>
                </a:tc>
                <a:tc>
                  <a:txBody>
                    <a:bodyPr/>
                    <a:lstStyle/>
                    <a:p>
                      <a:pPr indent="152400" algn="ctr">
                        <a:spcAft>
                          <a:spcPts val="0"/>
                        </a:spcAft>
                      </a:pPr>
                      <a:r>
                        <a:rPr lang="zh-CN" sz="1800" dirty="0">
                          <a:effectLst/>
                          <a:latin typeface="Times New Roman"/>
                          <a:ea typeface="宋体"/>
                          <a:cs typeface="Times New Roman"/>
                        </a:rPr>
                        <a:t>养老救济金</a:t>
                      </a:r>
                    </a:p>
                    <a:p>
                      <a:pPr indent="101600" algn="ctr">
                        <a:spcAft>
                          <a:spcPts val="0"/>
                        </a:spcAft>
                      </a:pPr>
                      <a:r>
                        <a:rPr lang="zh-CN" sz="1800" dirty="0">
                          <a:effectLst/>
                          <a:latin typeface="Times New Roman"/>
                          <a:ea typeface="宋体"/>
                          <a:cs typeface="Times New Roman"/>
                        </a:rPr>
                        <a:t>（家计调查</a:t>
                      </a:r>
                      <a:r>
                        <a:rPr lang="en-US" sz="1800" dirty="0">
                          <a:effectLst/>
                          <a:latin typeface="Times New Roman"/>
                          <a:ea typeface="宋体"/>
                          <a:cs typeface="Times New Roman"/>
                        </a:rPr>
                        <a:t>/</a:t>
                      </a:r>
                      <a:r>
                        <a:rPr lang="zh-CN" sz="1800" dirty="0">
                          <a:effectLst/>
                          <a:latin typeface="Times New Roman"/>
                          <a:ea typeface="宋体"/>
                          <a:cs typeface="Times New Roman"/>
                        </a:rPr>
                        <a:t>法定）</a:t>
                      </a:r>
                    </a:p>
                  </a:txBody>
                  <a:tcPr marL="68580" marR="68580" marT="0" marB="0" anchor="ctr"/>
                </a:tc>
                <a:tc>
                  <a:txBody>
                    <a:bodyPr/>
                    <a:lstStyle/>
                    <a:p>
                      <a:pPr algn="ctr">
                        <a:spcAft>
                          <a:spcPts val="0"/>
                        </a:spcAft>
                      </a:pPr>
                      <a:r>
                        <a:rPr lang="zh-CN" sz="1800" dirty="0">
                          <a:effectLst/>
                          <a:latin typeface="Times New Roman"/>
                          <a:ea typeface="宋体"/>
                          <a:cs typeface="Times New Roman"/>
                        </a:rPr>
                        <a:t>无（保留改革前参加</a:t>
                      </a:r>
                      <a:r>
                        <a:rPr lang="en-US" sz="1800" dirty="0">
                          <a:effectLst/>
                          <a:latin typeface="Times New Roman"/>
                          <a:ea typeface="宋体"/>
                          <a:cs typeface="Times New Roman"/>
                        </a:rPr>
                        <a:t>PAYG</a:t>
                      </a:r>
                      <a:r>
                        <a:rPr lang="zh-CN" sz="1800" dirty="0">
                          <a:effectLst/>
                          <a:latin typeface="Times New Roman"/>
                          <a:ea typeface="宋体"/>
                          <a:cs typeface="Times New Roman"/>
                        </a:rPr>
                        <a:t>的部分雇员和军人）</a:t>
                      </a:r>
                    </a:p>
                  </a:txBody>
                  <a:tcPr marL="68580" marR="68580" marT="0" marB="0" anchor="ctr"/>
                </a:tc>
                <a:tc>
                  <a:txBody>
                    <a:bodyPr/>
                    <a:lstStyle/>
                    <a:p>
                      <a:pPr algn="l">
                        <a:spcAft>
                          <a:spcPts val="0"/>
                        </a:spcAft>
                      </a:pPr>
                      <a:r>
                        <a:rPr lang="zh-CN" sz="1800" dirty="0">
                          <a:effectLst/>
                          <a:latin typeface="Times New Roman"/>
                          <a:ea typeface="宋体"/>
                          <a:cs typeface="Times New Roman"/>
                        </a:rPr>
                        <a:t>个人账户养老金</a:t>
                      </a:r>
                      <a:r>
                        <a:rPr lang="zh-CN" sz="1800" dirty="0" smtClean="0">
                          <a:effectLst/>
                          <a:latin typeface="Times New Roman"/>
                          <a:ea typeface="宋体"/>
                          <a:cs typeface="Times New Roman"/>
                        </a:rPr>
                        <a:t>计划（</a:t>
                      </a:r>
                      <a:r>
                        <a:rPr lang="en-US" sz="1800" dirty="0">
                          <a:effectLst/>
                          <a:latin typeface="Times New Roman"/>
                          <a:ea typeface="宋体"/>
                          <a:cs typeface="Times New Roman"/>
                        </a:rPr>
                        <a:t>FDC/</a:t>
                      </a:r>
                      <a:r>
                        <a:rPr lang="zh-CN" sz="1800" dirty="0">
                          <a:effectLst/>
                          <a:latin typeface="Times New Roman"/>
                          <a:ea typeface="宋体"/>
                          <a:cs typeface="Times New Roman"/>
                        </a:rPr>
                        <a:t>强制性）</a:t>
                      </a:r>
                    </a:p>
                  </a:txBody>
                  <a:tcPr marL="68580" marR="68580" marT="0" marB="0" anchor="ctr"/>
                </a:tc>
                <a:tc>
                  <a:txBody>
                    <a:bodyPr/>
                    <a:lstStyle/>
                    <a:p>
                      <a:pPr indent="203200" algn="ctr">
                        <a:spcAft>
                          <a:spcPts val="0"/>
                        </a:spcAft>
                      </a:pPr>
                      <a:r>
                        <a:rPr lang="zh-CN" sz="1800" dirty="0">
                          <a:effectLst/>
                          <a:latin typeface="Times New Roman"/>
                          <a:ea typeface="宋体"/>
                          <a:cs typeface="Times New Roman"/>
                        </a:rPr>
                        <a:t>个人自愿</a:t>
                      </a:r>
                    </a:p>
                    <a:p>
                      <a:pPr indent="203200" algn="ctr">
                        <a:spcAft>
                          <a:spcPts val="0"/>
                        </a:spcAft>
                      </a:pPr>
                      <a:r>
                        <a:rPr lang="zh-CN" sz="1800" dirty="0">
                          <a:effectLst/>
                          <a:latin typeface="Times New Roman"/>
                          <a:ea typeface="宋体"/>
                          <a:cs typeface="Times New Roman"/>
                        </a:rPr>
                        <a:t>储蓄计划</a:t>
                      </a:r>
                    </a:p>
                  </a:txBody>
                  <a:tcPr marL="68580" marR="68580" marT="0" marB="0" anchor="ctr"/>
                </a:tc>
              </a:tr>
              <a:tr h="770774">
                <a:tc>
                  <a:txBody>
                    <a:bodyPr/>
                    <a:lstStyle/>
                    <a:p>
                      <a:pPr algn="ctr">
                        <a:spcAft>
                          <a:spcPts val="0"/>
                        </a:spcAft>
                      </a:pPr>
                      <a:r>
                        <a:rPr lang="zh-CN" sz="1800" b="1" dirty="0">
                          <a:effectLst/>
                          <a:latin typeface="Times New Roman"/>
                          <a:ea typeface="宋体"/>
                          <a:cs typeface="Times New Roman"/>
                        </a:rPr>
                        <a:t>英 国</a:t>
                      </a:r>
                      <a:endParaRPr lang="zh-CN" sz="1800" dirty="0">
                        <a:effectLst/>
                        <a:latin typeface="Times New Roman"/>
                        <a:ea typeface="宋体"/>
                        <a:cs typeface="Times New Roman"/>
                      </a:endParaRPr>
                    </a:p>
                  </a:txBody>
                  <a:tcPr marL="68580" marR="68580" marT="0" marB="0" anchor="ctr"/>
                </a:tc>
                <a:tc>
                  <a:txBody>
                    <a:bodyPr/>
                    <a:lstStyle/>
                    <a:p>
                      <a:pPr indent="101600" algn="l">
                        <a:spcAft>
                          <a:spcPts val="0"/>
                        </a:spcAft>
                      </a:pPr>
                      <a:r>
                        <a:rPr lang="zh-CN" sz="1800" dirty="0">
                          <a:effectLst/>
                          <a:latin typeface="Times New Roman"/>
                          <a:ea typeface="宋体"/>
                          <a:cs typeface="Times New Roman"/>
                        </a:rPr>
                        <a:t>最低养老金保障</a:t>
                      </a:r>
                      <a:r>
                        <a:rPr lang="zh-CN" sz="1800" dirty="0" smtClean="0">
                          <a:effectLst/>
                          <a:latin typeface="Times New Roman"/>
                          <a:ea typeface="宋体"/>
                          <a:cs typeface="Times New Roman"/>
                        </a:rPr>
                        <a:t>计划（</a:t>
                      </a:r>
                      <a:r>
                        <a:rPr lang="zh-CN" sz="1800" dirty="0">
                          <a:effectLst/>
                          <a:latin typeface="Times New Roman"/>
                          <a:ea typeface="宋体"/>
                          <a:cs typeface="Times New Roman"/>
                        </a:rPr>
                        <a:t>家计调查</a:t>
                      </a:r>
                      <a:r>
                        <a:rPr lang="en-US" sz="1800" dirty="0">
                          <a:effectLst/>
                          <a:latin typeface="Times New Roman"/>
                          <a:ea typeface="宋体"/>
                          <a:cs typeface="Times New Roman"/>
                        </a:rPr>
                        <a:t>/</a:t>
                      </a:r>
                      <a:r>
                        <a:rPr lang="zh-CN" sz="1800" dirty="0">
                          <a:effectLst/>
                          <a:latin typeface="Times New Roman"/>
                          <a:ea typeface="宋体"/>
                          <a:cs typeface="Times New Roman"/>
                        </a:rPr>
                        <a:t>法定</a:t>
                      </a:r>
                      <a:r>
                        <a:rPr lang="en-US" sz="1800" dirty="0">
                          <a:effectLst/>
                          <a:latin typeface="Times New Roman"/>
                          <a:ea typeface="宋体"/>
                          <a:cs typeface="Times New Roman"/>
                        </a:rPr>
                        <a:t>/</a:t>
                      </a:r>
                      <a:r>
                        <a:rPr lang="zh-CN" sz="1800" dirty="0">
                          <a:effectLst/>
                          <a:latin typeface="Times New Roman"/>
                          <a:ea typeface="宋体"/>
                          <a:cs typeface="Times New Roman"/>
                        </a:rPr>
                        <a:t>非缴费型）</a:t>
                      </a:r>
                    </a:p>
                  </a:txBody>
                  <a:tcPr marL="68580" marR="68580" marT="0" marB="0" anchor="ctr"/>
                </a:tc>
                <a:tc>
                  <a:txBody>
                    <a:bodyPr/>
                    <a:lstStyle/>
                    <a:p>
                      <a:pPr algn="ctr">
                        <a:spcAft>
                          <a:spcPts val="0"/>
                        </a:spcAft>
                      </a:pPr>
                      <a:r>
                        <a:rPr lang="zh-CN" sz="1800" dirty="0">
                          <a:effectLst/>
                          <a:latin typeface="Times New Roman"/>
                          <a:ea typeface="宋体"/>
                          <a:cs typeface="Times New Roman"/>
                        </a:rPr>
                        <a:t>国家基本养老金（缴费型</a:t>
                      </a:r>
                      <a:r>
                        <a:rPr lang="en-US" sz="1800" dirty="0">
                          <a:effectLst/>
                          <a:latin typeface="Times New Roman"/>
                          <a:ea typeface="宋体"/>
                          <a:cs typeface="Times New Roman"/>
                        </a:rPr>
                        <a:t>/PAYG/</a:t>
                      </a:r>
                      <a:r>
                        <a:rPr lang="zh-CN" sz="1800" dirty="0">
                          <a:effectLst/>
                          <a:latin typeface="Times New Roman"/>
                          <a:ea typeface="宋体"/>
                          <a:cs typeface="Times New Roman"/>
                        </a:rPr>
                        <a:t>均等化水平）</a:t>
                      </a:r>
                    </a:p>
                  </a:txBody>
                  <a:tcPr marL="68580" marR="68580" marT="0" marB="0" anchor="ctr"/>
                </a:tc>
                <a:tc>
                  <a:txBody>
                    <a:bodyPr/>
                    <a:lstStyle/>
                    <a:p>
                      <a:pPr algn="l">
                        <a:spcAft>
                          <a:spcPts val="0"/>
                        </a:spcAft>
                      </a:pPr>
                      <a:r>
                        <a:rPr lang="zh-CN" sz="1800" dirty="0">
                          <a:effectLst/>
                          <a:latin typeface="Times New Roman"/>
                          <a:ea typeface="宋体"/>
                          <a:cs typeface="Times New Roman"/>
                        </a:rPr>
                        <a:t>国家收入关联</a:t>
                      </a:r>
                      <a:r>
                        <a:rPr lang="zh-CN" sz="1800" dirty="0" smtClean="0">
                          <a:effectLst/>
                          <a:latin typeface="Times New Roman"/>
                          <a:ea typeface="宋体"/>
                          <a:cs typeface="Times New Roman"/>
                        </a:rPr>
                        <a:t>养老金</a:t>
                      </a:r>
                      <a:r>
                        <a:rPr lang="zh-CN" sz="1800" dirty="0">
                          <a:effectLst/>
                          <a:latin typeface="Times New Roman"/>
                          <a:ea typeface="宋体"/>
                          <a:cs typeface="Times New Roman"/>
                        </a:rPr>
                        <a:t>（</a:t>
                      </a:r>
                      <a:r>
                        <a:rPr lang="en-US" sz="1800" dirty="0">
                          <a:effectLst/>
                          <a:latin typeface="Times New Roman"/>
                          <a:ea typeface="宋体"/>
                          <a:cs typeface="Times New Roman"/>
                        </a:rPr>
                        <a:t>PAYG/DB/</a:t>
                      </a:r>
                      <a:r>
                        <a:rPr lang="zh-CN" sz="1800" dirty="0">
                          <a:effectLst/>
                          <a:latin typeface="Times New Roman"/>
                          <a:ea typeface="宋体"/>
                          <a:cs typeface="Times New Roman"/>
                        </a:rPr>
                        <a:t>强制）</a:t>
                      </a:r>
                    </a:p>
                    <a:p>
                      <a:pPr algn="l">
                        <a:spcAft>
                          <a:spcPts val="0"/>
                        </a:spcAft>
                      </a:pPr>
                      <a:r>
                        <a:rPr lang="en-US" sz="1800" dirty="0" smtClean="0">
                          <a:effectLst/>
                          <a:latin typeface="宋体"/>
                          <a:ea typeface="宋体"/>
                          <a:cs typeface="Times New Roman"/>
                        </a:rPr>
                        <a:t>    S2P</a:t>
                      </a:r>
                      <a:endParaRPr lang="zh-CN" sz="1800" dirty="0">
                        <a:effectLst/>
                        <a:latin typeface="Times New Roman"/>
                        <a:ea typeface="宋体"/>
                        <a:cs typeface="Times New Roman"/>
                      </a:endParaRPr>
                    </a:p>
                  </a:txBody>
                  <a:tcPr marL="68580" marR="68580" marT="0" marB="0" anchor="ctr"/>
                </a:tc>
                <a:tc>
                  <a:txBody>
                    <a:bodyPr/>
                    <a:lstStyle/>
                    <a:p>
                      <a:pPr indent="203200" algn="l">
                        <a:spcAft>
                          <a:spcPts val="0"/>
                        </a:spcAft>
                      </a:pPr>
                      <a:r>
                        <a:rPr lang="zh-CN" sz="1800" dirty="0">
                          <a:effectLst/>
                          <a:latin typeface="Times New Roman"/>
                          <a:ea typeface="宋体"/>
                          <a:cs typeface="Times New Roman"/>
                        </a:rPr>
                        <a:t>职业养老金计划</a:t>
                      </a:r>
                    </a:p>
                    <a:p>
                      <a:pPr indent="203200" algn="l">
                        <a:spcAft>
                          <a:spcPts val="0"/>
                        </a:spcAft>
                      </a:pPr>
                      <a:r>
                        <a:rPr lang="zh-CN" sz="1800" dirty="0">
                          <a:effectLst/>
                          <a:latin typeface="Times New Roman"/>
                          <a:ea typeface="宋体"/>
                          <a:cs typeface="Times New Roman"/>
                        </a:rPr>
                        <a:t>个人账户</a:t>
                      </a:r>
                      <a:r>
                        <a:rPr lang="zh-CN" sz="1800" dirty="0" smtClean="0">
                          <a:effectLst/>
                          <a:latin typeface="Times New Roman"/>
                          <a:ea typeface="宋体"/>
                          <a:cs typeface="Times New Roman"/>
                        </a:rPr>
                        <a:t>计划（</a:t>
                      </a:r>
                      <a:r>
                        <a:rPr lang="en-US" sz="1800" dirty="0">
                          <a:effectLst/>
                          <a:latin typeface="Times New Roman"/>
                          <a:ea typeface="宋体"/>
                          <a:cs typeface="Times New Roman"/>
                        </a:rPr>
                        <a:t>FDC</a:t>
                      </a:r>
                      <a:r>
                        <a:rPr lang="zh-CN" sz="1800" dirty="0">
                          <a:effectLst/>
                          <a:latin typeface="Times New Roman"/>
                          <a:ea typeface="宋体"/>
                          <a:cs typeface="Times New Roman"/>
                        </a:rPr>
                        <a:t>或</a:t>
                      </a:r>
                      <a:r>
                        <a:rPr lang="en-US" sz="1800" dirty="0">
                          <a:effectLst/>
                          <a:latin typeface="Times New Roman"/>
                          <a:ea typeface="宋体"/>
                          <a:cs typeface="Times New Roman"/>
                        </a:rPr>
                        <a:t>FDB/</a:t>
                      </a:r>
                      <a:r>
                        <a:rPr lang="zh-CN" sz="1800" dirty="0">
                          <a:effectLst/>
                          <a:latin typeface="Times New Roman"/>
                          <a:ea typeface="宋体"/>
                          <a:cs typeface="Times New Roman"/>
                        </a:rPr>
                        <a:t>自愿）</a:t>
                      </a:r>
                    </a:p>
                  </a:txBody>
                  <a:tcPr marL="68580" marR="68580" marT="0" marB="0" anchor="ctr"/>
                </a:tc>
              </a:tr>
              <a:tr h="770774">
                <a:tc>
                  <a:txBody>
                    <a:bodyPr/>
                    <a:lstStyle/>
                    <a:p>
                      <a:pPr algn="ctr">
                        <a:spcAft>
                          <a:spcPts val="0"/>
                        </a:spcAft>
                      </a:pPr>
                      <a:r>
                        <a:rPr lang="zh-CN" sz="1800" b="1">
                          <a:effectLst/>
                          <a:latin typeface="Times New Roman"/>
                          <a:ea typeface="宋体"/>
                          <a:cs typeface="Times New Roman"/>
                        </a:rPr>
                        <a:t>澳大利亚</a:t>
                      </a:r>
                      <a:endParaRPr lang="zh-CN" sz="1800">
                        <a:effectLst/>
                        <a:latin typeface="Times New Roman"/>
                        <a:ea typeface="宋体"/>
                        <a:cs typeface="Times New Roman"/>
                      </a:endParaRPr>
                    </a:p>
                  </a:txBody>
                  <a:tcPr marL="68580" marR="68580" marT="0" marB="0" anchor="ctr"/>
                </a:tc>
                <a:tc>
                  <a:txBody>
                    <a:bodyPr/>
                    <a:lstStyle/>
                    <a:p>
                      <a:pPr indent="101600" algn="l">
                        <a:spcAft>
                          <a:spcPts val="0"/>
                        </a:spcAft>
                      </a:pPr>
                      <a:r>
                        <a:rPr lang="zh-CN" sz="1800" dirty="0">
                          <a:effectLst/>
                          <a:latin typeface="Times New Roman"/>
                          <a:ea typeface="宋体"/>
                          <a:cs typeface="Times New Roman"/>
                        </a:rPr>
                        <a:t>国家养老金制度</a:t>
                      </a:r>
                    </a:p>
                    <a:p>
                      <a:pPr algn="l">
                        <a:spcAft>
                          <a:spcPts val="0"/>
                        </a:spcAft>
                      </a:pPr>
                      <a:r>
                        <a:rPr lang="zh-CN" sz="1800" dirty="0">
                          <a:effectLst/>
                          <a:latin typeface="Times New Roman"/>
                          <a:ea typeface="宋体"/>
                          <a:cs typeface="Times New Roman"/>
                        </a:rPr>
                        <a:t>（收入审查</a:t>
                      </a:r>
                      <a:r>
                        <a:rPr lang="en-US" sz="1800" dirty="0">
                          <a:effectLst/>
                          <a:latin typeface="Times New Roman"/>
                          <a:ea typeface="宋体"/>
                          <a:cs typeface="Times New Roman"/>
                        </a:rPr>
                        <a:t>/</a:t>
                      </a:r>
                      <a:r>
                        <a:rPr lang="zh-CN" sz="1800" dirty="0">
                          <a:effectLst/>
                          <a:latin typeface="Times New Roman"/>
                          <a:ea typeface="宋体"/>
                          <a:cs typeface="Times New Roman"/>
                        </a:rPr>
                        <a:t>法定</a:t>
                      </a:r>
                      <a:r>
                        <a:rPr lang="en-US" sz="1800" dirty="0">
                          <a:effectLst/>
                          <a:latin typeface="Times New Roman"/>
                          <a:ea typeface="宋体"/>
                          <a:cs typeface="Times New Roman"/>
                        </a:rPr>
                        <a:t>/</a:t>
                      </a:r>
                      <a:r>
                        <a:rPr lang="zh-CN" sz="1800" dirty="0">
                          <a:effectLst/>
                          <a:latin typeface="Times New Roman"/>
                          <a:ea typeface="宋体"/>
                          <a:cs typeface="Times New Roman"/>
                        </a:rPr>
                        <a:t>非缴费型）</a:t>
                      </a:r>
                    </a:p>
                  </a:txBody>
                  <a:tcPr marL="68580" marR="68580" marT="0" marB="0" anchor="ctr"/>
                </a:tc>
                <a:tc>
                  <a:txBody>
                    <a:bodyPr/>
                    <a:lstStyle/>
                    <a:p>
                      <a:pPr algn="ctr">
                        <a:spcAft>
                          <a:spcPts val="0"/>
                        </a:spcAft>
                      </a:pPr>
                      <a:r>
                        <a:rPr lang="zh-CN" sz="1800">
                          <a:effectLst/>
                          <a:latin typeface="Times New Roman"/>
                          <a:ea typeface="宋体"/>
                          <a:cs typeface="Times New Roman"/>
                        </a:rPr>
                        <a:t>无</a:t>
                      </a:r>
                    </a:p>
                  </a:txBody>
                  <a:tcPr marL="68580" marR="68580" marT="0" marB="0" anchor="ctr"/>
                </a:tc>
                <a:tc>
                  <a:txBody>
                    <a:bodyPr/>
                    <a:lstStyle/>
                    <a:p>
                      <a:pPr algn="ctr">
                        <a:spcAft>
                          <a:spcPts val="0"/>
                        </a:spcAft>
                      </a:pPr>
                      <a:r>
                        <a:rPr lang="zh-CN" sz="1800" dirty="0">
                          <a:effectLst/>
                          <a:latin typeface="Times New Roman"/>
                          <a:ea typeface="宋体"/>
                          <a:cs typeface="Times New Roman"/>
                        </a:rPr>
                        <a:t>超级年金制度</a:t>
                      </a:r>
                    </a:p>
                    <a:p>
                      <a:pPr algn="ctr">
                        <a:spcAft>
                          <a:spcPts val="0"/>
                        </a:spcAft>
                      </a:pPr>
                      <a:r>
                        <a:rPr lang="zh-CN" sz="1800" dirty="0">
                          <a:effectLst/>
                          <a:latin typeface="Times New Roman"/>
                          <a:ea typeface="宋体"/>
                          <a:cs typeface="Times New Roman"/>
                        </a:rPr>
                        <a:t>（</a:t>
                      </a:r>
                      <a:r>
                        <a:rPr lang="en-US" sz="1800" dirty="0">
                          <a:effectLst/>
                          <a:latin typeface="Times New Roman"/>
                          <a:ea typeface="宋体"/>
                          <a:cs typeface="Times New Roman"/>
                        </a:rPr>
                        <a:t>FDC/</a:t>
                      </a:r>
                      <a:r>
                        <a:rPr lang="zh-CN" sz="1800" dirty="0">
                          <a:effectLst/>
                          <a:latin typeface="Times New Roman"/>
                          <a:ea typeface="宋体"/>
                          <a:cs typeface="Times New Roman"/>
                        </a:rPr>
                        <a:t>强制）</a:t>
                      </a:r>
                    </a:p>
                  </a:txBody>
                  <a:tcPr marL="68580" marR="68580" marT="0" marB="0" anchor="ctr"/>
                </a:tc>
                <a:tc>
                  <a:txBody>
                    <a:bodyPr/>
                    <a:lstStyle/>
                    <a:p>
                      <a:pPr algn="ctr">
                        <a:spcAft>
                          <a:spcPts val="0"/>
                        </a:spcAft>
                      </a:pPr>
                      <a:r>
                        <a:rPr lang="zh-CN" sz="1800" dirty="0">
                          <a:effectLst/>
                          <a:latin typeface="Times New Roman"/>
                          <a:ea typeface="宋体"/>
                          <a:cs typeface="Times New Roman"/>
                        </a:rPr>
                        <a:t>个人储蓄</a:t>
                      </a:r>
                    </a:p>
                    <a:p>
                      <a:pPr algn="ctr">
                        <a:spcAft>
                          <a:spcPts val="0"/>
                        </a:spcAft>
                      </a:pPr>
                      <a:r>
                        <a:rPr lang="zh-CN" sz="1800" dirty="0">
                          <a:effectLst/>
                          <a:latin typeface="Times New Roman"/>
                          <a:ea typeface="宋体"/>
                          <a:cs typeface="Times New Roman"/>
                        </a:rPr>
                        <a:t>（自愿）</a:t>
                      </a:r>
                    </a:p>
                  </a:txBody>
                  <a:tcPr marL="68580" marR="68580" marT="0" marB="0" anchor="ctr"/>
                </a:tc>
              </a:tr>
              <a:tr h="770774">
                <a:tc>
                  <a:txBody>
                    <a:bodyPr/>
                    <a:lstStyle/>
                    <a:p>
                      <a:pPr algn="ctr">
                        <a:spcAft>
                          <a:spcPts val="0"/>
                        </a:spcAft>
                      </a:pPr>
                      <a:r>
                        <a:rPr lang="zh-CN" sz="1800" b="1">
                          <a:effectLst/>
                          <a:latin typeface="Times New Roman"/>
                          <a:ea typeface="宋体"/>
                          <a:cs typeface="Times New Roman"/>
                        </a:rPr>
                        <a:t>瑞 典</a:t>
                      </a:r>
                      <a:endParaRPr lang="zh-CN" sz="1800">
                        <a:effectLst/>
                        <a:latin typeface="Times New Roman"/>
                        <a:ea typeface="宋体"/>
                        <a:cs typeface="Times New Roman"/>
                      </a:endParaRPr>
                    </a:p>
                  </a:txBody>
                  <a:tcPr marL="68580" marR="68580" marT="0" marB="0" anchor="ctr"/>
                </a:tc>
                <a:tc>
                  <a:txBody>
                    <a:bodyPr/>
                    <a:lstStyle/>
                    <a:p>
                      <a:pPr indent="101600" algn="l">
                        <a:spcAft>
                          <a:spcPts val="0"/>
                        </a:spcAft>
                      </a:pPr>
                      <a:r>
                        <a:rPr lang="zh-CN" sz="1800" dirty="0">
                          <a:effectLst/>
                          <a:latin typeface="Times New Roman"/>
                          <a:ea typeface="宋体"/>
                          <a:cs typeface="Times New Roman"/>
                        </a:rPr>
                        <a:t>最低保障养老金</a:t>
                      </a:r>
                    </a:p>
                    <a:p>
                      <a:pPr algn="l">
                        <a:spcAft>
                          <a:spcPts val="0"/>
                        </a:spcAft>
                      </a:pPr>
                      <a:r>
                        <a:rPr lang="zh-CN" sz="1800" dirty="0">
                          <a:effectLst/>
                          <a:latin typeface="Times New Roman"/>
                          <a:ea typeface="宋体"/>
                          <a:cs typeface="Times New Roman"/>
                        </a:rPr>
                        <a:t>（针对低收入老人</a:t>
                      </a:r>
                      <a:r>
                        <a:rPr lang="en-US" sz="1800" dirty="0">
                          <a:effectLst/>
                          <a:latin typeface="Times New Roman"/>
                          <a:ea typeface="宋体"/>
                          <a:cs typeface="Times New Roman"/>
                        </a:rPr>
                        <a:t>/</a:t>
                      </a:r>
                      <a:r>
                        <a:rPr lang="zh-CN" sz="1800" dirty="0">
                          <a:effectLst/>
                          <a:latin typeface="Times New Roman"/>
                          <a:ea typeface="宋体"/>
                          <a:cs typeface="Times New Roman"/>
                        </a:rPr>
                        <a:t>法定）</a:t>
                      </a:r>
                    </a:p>
                  </a:txBody>
                  <a:tcPr marL="68580" marR="68580" marT="0" marB="0" anchor="ctr"/>
                </a:tc>
                <a:tc>
                  <a:txBody>
                    <a:bodyPr/>
                    <a:lstStyle/>
                    <a:p>
                      <a:pPr algn="l">
                        <a:spcAft>
                          <a:spcPts val="0"/>
                        </a:spcAft>
                      </a:pPr>
                      <a:r>
                        <a:rPr lang="zh-CN" sz="1800" dirty="0">
                          <a:effectLst/>
                          <a:latin typeface="Times New Roman"/>
                          <a:ea typeface="宋体"/>
                          <a:cs typeface="Times New Roman"/>
                        </a:rPr>
                        <a:t>名义账户制（缴费型</a:t>
                      </a:r>
                      <a:r>
                        <a:rPr lang="en-US" sz="1800" dirty="0" smtClean="0">
                          <a:effectLst/>
                          <a:latin typeface="Times New Roman"/>
                          <a:ea typeface="宋体"/>
                          <a:cs typeface="Times New Roman"/>
                        </a:rPr>
                        <a:t>/</a:t>
                      </a:r>
                      <a:r>
                        <a:rPr lang="zh-CN" sz="1800" dirty="0" smtClean="0">
                          <a:effectLst/>
                          <a:latin typeface="Times New Roman"/>
                          <a:ea typeface="宋体"/>
                          <a:cs typeface="Times New Roman"/>
                        </a:rPr>
                        <a:t>收入</a:t>
                      </a:r>
                      <a:r>
                        <a:rPr lang="zh-CN" sz="1800" dirty="0">
                          <a:effectLst/>
                          <a:latin typeface="Times New Roman"/>
                          <a:ea typeface="宋体"/>
                          <a:cs typeface="Times New Roman"/>
                        </a:rPr>
                        <a:t>关联</a:t>
                      </a:r>
                      <a:r>
                        <a:rPr lang="en-US" sz="1800" dirty="0">
                          <a:effectLst/>
                          <a:latin typeface="Times New Roman"/>
                          <a:ea typeface="宋体"/>
                          <a:cs typeface="Times New Roman"/>
                        </a:rPr>
                        <a:t>/PAYG/DC</a:t>
                      </a:r>
                      <a:r>
                        <a:rPr lang="zh-CN" sz="1800" dirty="0">
                          <a:effectLst/>
                          <a:latin typeface="Times New Roman"/>
                          <a:ea typeface="宋体"/>
                          <a:cs typeface="Times New Roman"/>
                        </a:rPr>
                        <a:t>）</a:t>
                      </a:r>
                    </a:p>
                  </a:txBody>
                  <a:tcPr marL="68580" marR="68580" marT="0" marB="0" anchor="ctr"/>
                </a:tc>
                <a:tc>
                  <a:txBody>
                    <a:bodyPr/>
                    <a:lstStyle/>
                    <a:p>
                      <a:pPr algn="ctr">
                        <a:spcAft>
                          <a:spcPts val="0"/>
                        </a:spcAft>
                      </a:pPr>
                      <a:r>
                        <a:rPr lang="zh-CN" sz="1800" dirty="0">
                          <a:effectLst/>
                          <a:latin typeface="Times New Roman"/>
                          <a:ea typeface="宋体"/>
                          <a:cs typeface="Times New Roman"/>
                        </a:rPr>
                        <a:t>个人账户计划</a:t>
                      </a:r>
                    </a:p>
                    <a:p>
                      <a:pPr algn="ctr">
                        <a:spcAft>
                          <a:spcPts val="0"/>
                        </a:spcAft>
                      </a:pPr>
                      <a:r>
                        <a:rPr lang="zh-CN" sz="1800" dirty="0">
                          <a:effectLst/>
                          <a:latin typeface="Times New Roman"/>
                          <a:ea typeface="宋体"/>
                          <a:cs typeface="Times New Roman"/>
                        </a:rPr>
                        <a:t>（</a:t>
                      </a:r>
                      <a:r>
                        <a:rPr lang="en-US" sz="1800" dirty="0">
                          <a:effectLst/>
                          <a:latin typeface="Times New Roman"/>
                          <a:ea typeface="宋体"/>
                          <a:cs typeface="Times New Roman"/>
                        </a:rPr>
                        <a:t>FDC/</a:t>
                      </a:r>
                      <a:r>
                        <a:rPr lang="zh-CN" sz="1800" dirty="0">
                          <a:effectLst/>
                          <a:latin typeface="Times New Roman"/>
                          <a:ea typeface="宋体"/>
                          <a:cs typeface="Times New Roman"/>
                        </a:rPr>
                        <a:t>强制）</a:t>
                      </a:r>
                    </a:p>
                  </a:txBody>
                  <a:tcPr marL="68580" marR="68580" marT="0" marB="0" anchor="ctr"/>
                </a:tc>
                <a:tc>
                  <a:txBody>
                    <a:bodyPr/>
                    <a:lstStyle/>
                    <a:p>
                      <a:pPr algn="ctr">
                        <a:spcAft>
                          <a:spcPts val="0"/>
                        </a:spcAft>
                      </a:pPr>
                      <a:r>
                        <a:rPr lang="zh-CN" sz="1800" dirty="0">
                          <a:effectLst/>
                          <a:latin typeface="Times New Roman"/>
                          <a:ea typeface="宋体"/>
                          <a:cs typeface="Times New Roman"/>
                        </a:rPr>
                        <a:t>职业养老金计划</a:t>
                      </a:r>
                    </a:p>
                    <a:p>
                      <a:pPr algn="ctr">
                        <a:spcAft>
                          <a:spcPts val="0"/>
                        </a:spcAft>
                      </a:pPr>
                      <a:r>
                        <a:rPr lang="zh-CN" sz="1800" dirty="0">
                          <a:effectLst/>
                          <a:latin typeface="Times New Roman"/>
                          <a:ea typeface="宋体"/>
                          <a:cs typeface="Times New Roman"/>
                        </a:rPr>
                        <a:t>（</a:t>
                      </a:r>
                      <a:r>
                        <a:rPr lang="en-US" sz="1800" dirty="0">
                          <a:effectLst/>
                          <a:latin typeface="Times New Roman"/>
                          <a:ea typeface="宋体"/>
                          <a:cs typeface="Times New Roman"/>
                        </a:rPr>
                        <a:t>FDC/</a:t>
                      </a:r>
                      <a:r>
                        <a:rPr lang="zh-CN" sz="1800" dirty="0">
                          <a:effectLst/>
                          <a:latin typeface="Times New Roman"/>
                          <a:ea typeface="宋体"/>
                          <a:cs typeface="Times New Roman"/>
                        </a:rPr>
                        <a:t>自愿）</a:t>
                      </a:r>
                    </a:p>
                  </a:txBody>
                  <a:tcPr marL="68580" marR="68580" marT="0" marB="0" anchor="ctr"/>
                </a:tc>
              </a:tr>
            </a:tbl>
          </a:graphicData>
        </a:graphic>
      </p:graphicFrame>
      <p:cxnSp>
        <p:nvCxnSpPr>
          <p:cNvPr id="21536" name="直接箭头连接符 11"/>
          <p:cNvCxnSpPr>
            <a:cxnSpLocks noChangeShapeType="1"/>
          </p:cNvCxnSpPr>
          <p:nvPr/>
        </p:nvCxnSpPr>
        <p:spPr bwMode="auto">
          <a:xfrm>
            <a:off x="6788150" y="3684588"/>
            <a:ext cx="347663" cy="0"/>
          </a:xfrm>
          <a:prstGeom prst="straightConnector1">
            <a:avLst/>
          </a:prstGeom>
          <a:noFill/>
          <a:ln w="9525" algn="ctr">
            <a:solidFill>
              <a:schemeClr val="tx1"/>
            </a:solidFill>
            <a:round/>
            <a:headEnd/>
            <a:tailEnd type="triangle" w="med" len="med"/>
          </a:ln>
        </p:spPr>
      </p:cxnSp>
      <p:cxnSp>
        <p:nvCxnSpPr>
          <p:cNvPr id="21537" name="直接箭头连接符 14"/>
          <p:cNvCxnSpPr>
            <a:cxnSpLocks noChangeShapeType="1"/>
          </p:cNvCxnSpPr>
          <p:nvPr/>
        </p:nvCxnSpPr>
        <p:spPr bwMode="auto">
          <a:xfrm>
            <a:off x="6775450" y="3698875"/>
            <a:ext cx="346075" cy="277813"/>
          </a:xfrm>
          <a:prstGeom prst="straightConnector1">
            <a:avLst/>
          </a:prstGeom>
          <a:noFill/>
          <a:ln w="9525" algn="ctr">
            <a:solidFill>
              <a:schemeClr val="tx1"/>
            </a:solidFill>
            <a:round/>
            <a:headEnd/>
            <a:tailEnd type="triangle" w="med" len="med"/>
          </a:ln>
        </p:spPr>
      </p:cxnSp>
      <p:sp>
        <p:nvSpPr>
          <p:cNvPr id="24" name="TextBox 23"/>
          <p:cNvSpPr txBox="1"/>
          <p:nvPr/>
        </p:nvSpPr>
        <p:spPr>
          <a:xfrm>
            <a:off x="1136650" y="1301750"/>
            <a:ext cx="5880100" cy="431800"/>
          </a:xfrm>
          <a:prstGeom prst="rect">
            <a:avLst/>
          </a:prstGeom>
          <a:noFill/>
        </p:spPr>
        <p:txBody>
          <a:bodyPr>
            <a:spAutoFit/>
          </a:bodyPr>
          <a:lstStyle/>
          <a:p>
            <a:pPr eaLnBrk="0" hangingPunct="0">
              <a:defRPr/>
            </a:pPr>
            <a:r>
              <a:rPr lang="zh-CN" altLang="zh-CN" sz="2200" b="1" kern="100" dirty="0">
                <a:ea typeface="宋体"/>
                <a:cs typeface="Times New Roman"/>
              </a:rPr>
              <a:t>智利、英国、澳大利亚、瑞典养老金体系比较</a:t>
            </a:r>
            <a:endParaRPr lang="zh-CN" altLang="en-US" sz="2200" dirty="0">
              <a:ea typeface="+mn-ea"/>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22" name="AutoShape 10"/>
          <p:cNvSpPr>
            <a:spLocks noChangeArrowheads="1"/>
          </p:cNvSpPr>
          <p:nvPr/>
        </p:nvSpPr>
        <p:spPr bwMode="gray">
          <a:xfrm>
            <a:off x="1184275" y="3327400"/>
            <a:ext cx="5505450" cy="711200"/>
          </a:xfrm>
          <a:prstGeom prst="roundRect">
            <a:avLst>
              <a:gd name="adj" fmla="val 25389"/>
            </a:avLst>
          </a:prstGeom>
          <a:gradFill rotWithShape="1">
            <a:gsLst>
              <a:gs pos="0">
                <a:schemeClr val="accent1">
                  <a:gamma/>
                  <a:shade val="46275"/>
                  <a:invGamma/>
                </a:schemeClr>
              </a:gs>
              <a:gs pos="50000">
                <a:schemeClr val="accent1"/>
              </a:gs>
              <a:gs pos="100000">
                <a:schemeClr val="accent1">
                  <a:gamma/>
                  <a:shade val="46275"/>
                  <a:invGamma/>
                </a:schemeClr>
              </a:gs>
            </a:gsLst>
            <a:lin ang="2700000" scaled="1"/>
          </a:gradFill>
          <a:ln w="9525">
            <a:solidFill>
              <a:schemeClr val="bg2"/>
            </a:solidFill>
            <a:round/>
            <a:headEnd/>
            <a:tailEnd/>
          </a:ln>
          <a:effectLst/>
          <a:extLst>
            <a:ext uri="{AF507438-7753-43E0-B8FC-AC1667EBCBE1}"/>
          </a:extLst>
        </p:spPr>
        <p:txBody>
          <a:bodyPr wrap="none" anchor="ctr"/>
          <a:lstStyle/>
          <a:p>
            <a:pPr eaLnBrk="0" hangingPunct="0">
              <a:defRPr/>
            </a:pPr>
            <a:endParaRPr lang="zh-CN" altLang="en-US">
              <a:ea typeface="+mn-ea"/>
            </a:endParaRPr>
          </a:p>
        </p:txBody>
      </p:sp>
      <p:sp>
        <p:nvSpPr>
          <p:cNvPr id="38935" name="Rectangle 23"/>
          <p:cNvSpPr>
            <a:spLocks noChangeArrowheads="1"/>
          </p:cNvSpPr>
          <p:nvPr/>
        </p:nvSpPr>
        <p:spPr bwMode="gray">
          <a:xfrm>
            <a:off x="1427163" y="3441700"/>
            <a:ext cx="5148262" cy="571500"/>
          </a:xfrm>
          <a:prstGeom prst="rect">
            <a:avLst/>
          </a:prstGeom>
          <a:noFill/>
          <a:ln>
            <a:noFill/>
          </a:ln>
          <a:effectLst>
            <a:outerShdw dist="28398" dir="1593903" algn="ctr" rotWithShape="0">
              <a:schemeClr val="tx1"/>
            </a:outerShdw>
          </a:effectLst>
          <a:extLst>
            <a:ext uri="{909E8E84-426E-40DD-AFC4-6F175D3DCCD1}"/>
            <a:ext uri="{91240B29-F687-4F45-9708-019B960494DF}"/>
          </a:extLst>
        </p:spPr>
        <p:txBody>
          <a:bodyPr anchor="ctr"/>
          <a:lstStyle/>
          <a:p>
            <a:pPr>
              <a:defRPr/>
            </a:pPr>
            <a:r>
              <a:rPr lang="en-US" altLang="ko-KR" sz="2600" b="1" dirty="0">
                <a:solidFill>
                  <a:schemeClr val="hlink"/>
                </a:solidFill>
                <a:latin typeface="Verdana" pitchFamily="34" charset="0"/>
                <a:ea typeface="굴림" pitchFamily="50" charset="-127"/>
              </a:rPr>
              <a:t>3. </a:t>
            </a:r>
            <a:r>
              <a:rPr lang="zh-CN" altLang="en-US" sz="2600" b="1" dirty="0">
                <a:solidFill>
                  <a:schemeClr val="hlink"/>
                </a:solidFill>
                <a:latin typeface="黑体" pitchFamily="49" charset="-122"/>
                <a:ea typeface="黑体" pitchFamily="49" charset="-122"/>
              </a:rPr>
              <a:t>收益评价</a:t>
            </a:r>
            <a:endParaRPr lang="en-US" altLang="ko-KR" sz="2600" b="1" dirty="0">
              <a:solidFill>
                <a:schemeClr val="hlink"/>
              </a:solidFill>
              <a:latin typeface="黑体" pitchFamily="49" charset="-122"/>
              <a:ea typeface="黑体" pitchFamily="49" charset="-122"/>
            </a:endParaRPr>
          </a:p>
        </p:txBody>
      </p:sp>
      <p:sp>
        <p:nvSpPr>
          <p:cNvPr id="22531" name="标题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zh-CN" altLang="en-US" smtClean="0">
              <a:ea typeface="宋体"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4294967295"/>
          </p:nvPr>
        </p:nvSpPr>
        <p:spPr/>
        <p:txBody>
          <a:bodyPr/>
          <a:lstStyle/>
          <a:p>
            <a:pPr>
              <a:defRPr/>
            </a:pPr>
            <a:r>
              <a:rPr lang="en-US" altLang="ko-KR" dirty="0" smtClean="0"/>
              <a:t>9</a:t>
            </a:r>
            <a:endParaRPr lang="en-US" altLang="ko-KR" dirty="0"/>
          </a:p>
        </p:txBody>
      </p:sp>
      <p:sp>
        <p:nvSpPr>
          <p:cNvPr id="23554" name="Rectangle 5"/>
          <p:cNvSpPr>
            <a:spLocks noGrp="1" noChangeArrowheads="1"/>
          </p:cNvSpPr>
          <p:nvPr>
            <p:ph type="title"/>
          </p:nvPr>
        </p:nvSpPr>
        <p:spPr bwMode="auto">
          <a:xfrm>
            <a:off x="266700" y="215900"/>
            <a:ext cx="8356600" cy="660400"/>
          </a:xfrm>
          <a:noFill/>
          <a:ln>
            <a:miter lim="800000"/>
            <a:headEnd/>
            <a:tailEnd/>
          </a:ln>
        </p:spPr>
        <p:txBody>
          <a:bodyPr vert="horz" wrap="square" lIns="91440" tIns="45720" rIns="91440" bIns="45720" numCol="1" anchor="b" anchorCtr="0" compatLnSpc="1">
            <a:prstTxWarp prst="textNoShape">
              <a:avLst/>
            </a:prstTxWarp>
          </a:bodyPr>
          <a:lstStyle/>
          <a:p>
            <a:r>
              <a:rPr lang="en-US" altLang="zh-CN" smtClean="0">
                <a:solidFill>
                  <a:schemeClr val="hlink"/>
                </a:solidFill>
                <a:latin typeface="宋体" charset="-122"/>
                <a:ea typeface="宋体" charset="-122"/>
              </a:rPr>
              <a:t>Ⅲ</a:t>
            </a:r>
            <a:r>
              <a:rPr lang="en-US" altLang="zh-CN" smtClean="0">
                <a:solidFill>
                  <a:schemeClr val="hlink"/>
                </a:solidFill>
                <a:latin typeface="黑体" pitchFamily="2" charset="-122"/>
                <a:ea typeface="黑体" pitchFamily="2" charset="-122"/>
              </a:rPr>
              <a:t>.</a:t>
            </a:r>
            <a:r>
              <a:rPr lang="zh-CN" altLang="en-US" smtClean="0">
                <a:solidFill>
                  <a:schemeClr val="hlink"/>
                </a:solidFill>
                <a:latin typeface="黑体" pitchFamily="2" charset="-122"/>
                <a:ea typeface="黑体" pitchFamily="2" charset="-122"/>
              </a:rPr>
              <a:t>收益评价</a:t>
            </a:r>
            <a:endParaRPr lang="en-US" altLang="ko-KR" smtClean="0">
              <a:solidFill>
                <a:schemeClr val="hlink"/>
              </a:solidFill>
              <a:latin typeface="黑体" pitchFamily="2" charset="-122"/>
              <a:ea typeface="黑体" pitchFamily="2" charset="-122"/>
            </a:endParaRPr>
          </a:p>
        </p:txBody>
      </p:sp>
      <p:sp>
        <p:nvSpPr>
          <p:cNvPr id="3" name="内容占位符 2"/>
          <p:cNvSpPr>
            <a:spLocks noGrp="1"/>
          </p:cNvSpPr>
          <p:nvPr>
            <p:ph idx="1"/>
          </p:nvPr>
        </p:nvSpPr>
        <p:spPr>
          <a:xfrm>
            <a:off x="234950" y="1392238"/>
            <a:ext cx="8229600" cy="4525962"/>
          </a:xfrm>
        </p:spPr>
        <p:txBody>
          <a:bodyPr/>
          <a:lstStyle/>
          <a:p>
            <a:pPr>
              <a:buSzPct val="70000"/>
              <a:buFont typeface="Wingdings" pitchFamily="2" charset="2"/>
              <a:buChar char="n"/>
              <a:defRPr/>
            </a:pPr>
            <a:r>
              <a:rPr lang="zh-CN" altLang="en-US" sz="2400" b="0" dirty="0" smtClean="0">
                <a:solidFill>
                  <a:schemeClr val="tx1">
                    <a:lumMod val="50000"/>
                  </a:schemeClr>
                </a:solidFill>
                <a:latin typeface="宋体" pitchFamily="2" charset="-122"/>
                <a:ea typeface="宋体" pitchFamily="2" charset="-122"/>
              </a:rPr>
              <a:t>一般而言，给参加者带来最高收益率的养老金计划是优化个人福利并进而优化社会福利的养老金计划</a:t>
            </a:r>
            <a:r>
              <a:rPr lang="sv-SE" altLang="zh-CN" sz="2400" b="0" dirty="0" smtClean="0">
                <a:solidFill>
                  <a:schemeClr val="tx1">
                    <a:lumMod val="50000"/>
                  </a:schemeClr>
                </a:solidFill>
                <a:latin typeface="宋体" pitchFamily="2" charset="-122"/>
                <a:ea typeface="宋体" pitchFamily="2" charset="-122"/>
              </a:rPr>
              <a:t>(Lindbeck Assar</a:t>
            </a:r>
            <a:r>
              <a:rPr lang="en-US" altLang="zh-CN" sz="2400" b="0" dirty="0">
                <a:solidFill>
                  <a:schemeClr val="tx1">
                    <a:lumMod val="50000"/>
                  </a:schemeClr>
                </a:solidFill>
                <a:latin typeface="宋体" pitchFamily="2" charset="-122"/>
                <a:ea typeface="宋体" pitchFamily="2" charset="-122"/>
              </a:rPr>
              <a:t>,</a:t>
            </a:r>
            <a:r>
              <a:rPr lang="sv-SE" altLang="zh-CN" sz="2400" b="0" dirty="0" smtClean="0">
                <a:solidFill>
                  <a:schemeClr val="tx1">
                    <a:lumMod val="50000"/>
                  </a:schemeClr>
                </a:solidFill>
                <a:latin typeface="宋体" pitchFamily="2" charset="-122"/>
                <a:ea typeface="宋体" pitchFamily="2" charset="-122"/>
              </a:rPr>
              <a:t>Mats Persson,2003)</a:t>
            </a:r>
            <a:r>
              <a:rPr lang="zh-CN" altLang="en-US" sz="2400" b="0" dirty="0" smtClean="0">
                <a:solidFill>
                  <a:schemeClr val="tx1">
                    <a:lumMod val="50000"/>
                  </a:schemeClr>
                </a:solidFill>
                <a:latin typeface="宋体" pitchFamily="2" charset="-122"/>
                <a:ea typeface="宋体" pitchFamily="2" charset="-122"/>
              </a:rPr>
              <a:t>。</a:t>
            </a:r>
            <a:endParaRPr lang="en-US" altLang="zh-CN" sz="2400" b="0" dirty="0" smtClean="0">
              <a:solidFill>
                <a:schemeClr val="tx1">
                  <a:lumMod val="50000"/>
                </a:schemeClr>
              </a:solidFill>
              <a:latin typeface="宋体" pitchFamily="2" charset="-122"/>
              <a:ea typeface="宋体" pitchFamily="2" charset="-122"/>
            </a:endParaRPr>
          </a:p>
          <a:p>
            <a:pPr>
              <a:spcBef>
                <a:spcPts val="1200"/>
              </a:spcBef>
              <a:buSzPct val="70000"/>
              <a:buFont typeface="Wingdings" pitchFamily="2" charset="2"/>
              <a:buChar char="n"/>
              <a:defRPr/>
            </a:pPr>
            <a:r>
              <a:rPr lang="en-US" altLang="zh-CN" sz="2400" b="0" dirty="0" smtClean="0">
                <a:solidFill>
                  <a:schemeClr val="tx1">
                    <a:lumMod val="50000"/>
                  </a:schemeClr>
                </a:solidFill>
                <a:latin typeface="宋体" pitchFamily="2" charset="-122"/>
                <a:ea typeface="宋体" pitchFamily="2" charset="-122"/>
              </a:rPr>
              <a:t>Samuelson</a:t>
            </a:r>
            <a:r>
              <a:rPr lang="zh-CN" altLang="en-US" sz="2400" b="0" dirty="0" smtClean="0">
                <a:solidFill>
                  <a:schemeClr val="tx1">
                    <a:lumMod val="50000"/>
                  </a:schemeClr>
                </a:solidFill>
                <a:latin typeface="宋体" pitchFamily="2" charset="-122"/>
                <a:ea typeface="宋体" pitchFamily="2" charset="-122"/>
              </a:rPr>
              <a:t>（</a:t>
            </a:r>
            <a:r>
              <a:rPr lang="en-US" altLang="zh-CN" sz="2400" b="0" dirty="0" smtClean="0">
                <a:solidFill>
                  <a:schemeClr val="tx1">
                    <a:lumMod val="50000"/>
                  </a:schemeClr>
                </a:solidFill>
                <a:latin typeface="宋体" pitchFamily="2" charset="-122"/>
                <a:ea typeface="宋体" pitchFamily="2" charset="-122"/>
              </a:rPr>
              <a:t>1958</a:t>
            </a:r>
            <a:r>
              <a:rPr lang="zh-CN" altLang="en-US" sz="2400" b="0" dirty="0" smtClean="0">
                <a:solidFill>
                  <a:schemeClr val="tx1">
                    <a:lumMod val="50000"/>
                  </a:schemeClr>
                </a:solidFill>
                <a:latin typeface="宋体" pitchFamily="2" charset="-122"/>
                <a:ea typeface="宋体" pitchFamily="2" charset="-122"/>
              </a:rPr>
              <a:t>）的理论研究表明，当生物回报率（即工资增长率和劳动力增长率的综合）大于利率时，现收现付制在长期运作中能够实现代际间的帕累托最优。</a:t>
            </a:r>
            <a:endParaRPr lang="en-US" altLang="zh-CN" sz="2400" b="0" dirty="0" smtClean="0">
              <a:solidFill>
                <a:schemeClr val="tx1">
                  <a:lumMod val="50000"/>
                </a:schemeClr>
              </a:solidFill>
              <a:latin typeface="宋体" pitchFamily="2" charset="-122"/>
              <a:ea typeface="宋体" pitchFamily="2" charset="-122"/>
            </a:endParaRPr>
          </a:p>
          <a:p>
            <a:pPr>
              <a:spcBef>
                <a:spcPts val="1200"/>
              </a:spcBef>
              <a:buSzPct val="70000"/>
              <a:buFont typeface="Wingdings" pitchFamily="2" charset="2"/>
              <a:buChar char="n"/>
              <a:defRPr/>
            </a:pPr>
            <a:r>
              <a:rPr lang="zh-CN" altLang="en-US" sz="2400" b="0" dirty="0" smtClean="0">
                <a:solidFill>
                  <a:schemeClr val="tx1">
                    <a:lumMod val="50000"/>
                  </a:schemeClr>
                </a:solidFill>
                <a:latin typeface="宋体" pitchFamily="2" charset="-122"/>
                <a:ea typeface="宋体" pitchFamily="2" charset="-122"/>
              </a:rPr>
              <a:t>因此，评价改革后的养老金制度是否有效的一个重要标准就是比较</a:t>
            </a:r>
            <a:r>
              <a:rPr lang="zh-CN" altLang="en-US" sz="2400" dirty="0" smtClean="0">
                <a:solidFill>
                  <a:srgbClr val="C00000"/>
                </a:solidFill>
                <a:latin typeface="楷体" pitchFamily="49" charset="-122"/>
                <a:ea typeface="楷体" pitchFamily="49" charset="-122"/>
              </a:rPr>
              <a:t>基金积累制的回报率</a:t>
            </a:r>
            <a:r>
              <a:rPr lang="zh-CN" altLang="en-US" sz="2400" b="0" dirty="0" smtClean="0">
                <a:solidFill>
                  <a:schemeClr val="tx1">
                    <a:lumMod val="50000"/>
                  </a:schemeClr>
                </a:solidFill>
                <a:latin typeface="宋体" pitchFamily="2" charset="-122"/>
                <a:ea typeface="宋体" pitchFamily="2" charset="-122"/>
              </a:rPr>
              <a:t>与</a:t>
            </a:r>
            <a:r>
              <a:rPr lang="zh-CN" altLang="en-US" sz="2400" dirty="0">
                <a:solidFill>
                  <a:srgbClr val="C00000"/>
                </a:solidFill>
                <a:latin typeface="楷体" pitchFamily="49" charset="-122"/>
                <a:ea typeface="楷体" pitchFamily="49" charset="-122"/>
              </a:rPr>
              <a:t>现收现付制的内含回报率</a:t>
            </a:r>
            <a:r>
              <a:rPr lang="zh-CN" altLang="en-US" sz="2400" b="0" dirty="0" smtClean="0">
                <a:solidFill>
                  <a:schemeClr val="tx1">
                    <a:lumMod val="50000"/>
                  </a:schemeClr>
                </a:solidFill>
                <a:latin typeface="宋体" pitchFamily="2" charset="-122"/>
                <a:ea typeface="宋体" pitchFamily="2" charset="-122"/>
              </a:rPr>
              <a:t>。</a:t>
            </a:r>
            <a:endParaRPr lang="en-US" altLang="zh-CN" sz="2400" b="0" dirty="0" smtClean="0">
              <a:solidFill>
                <a:schemeClr val="tx1">
                  <a:lumMod val="50000"/>
                </a:schemeClr>
              </a:solidFill>
              <a:latin typeface="宋体" pitchFamily="2" charset="-122"/>
              <a:ea typeface="宋体" pitchFamily="2" charset="-122"/>
            </a:endParaRPr>
          </a:p>
          <a:p>
            <a:pPr>
              <a:spcBef>
                <a:spcPts val="1200"/>
              </a:spcBef>
              <a:buSzPct val="70000"/>
              <a:buFont typeface="Wingdings" pitchFamily="2" charset="2"/>
              <a:buChar char="n"/>
              <a:defRPr/>
            </a:pPr>
            <a:r>
              <a:rPr lang="zh-CN" altLang="en-US" sz="2400" b="0" dirty="0" smtClean="0">
                <a:solidFill>
                  <a:schemeClr val="tx1">
                    <a:lumMod val="50000"/>
                  </a:schemeClr>
                </a:solidFill>
                <a:latin typeface="宋体" pitchFamily="2" charset="-122"/>
                <a:ea typeface="宋体" pitchFamily="2" charset="-122"/>
              </a:rPr>
              <a:t>根据</a:t>
            </a:r>
            <a:r>
              <a:rPr lang="en-US" altLang="zh-CN" sz="2400" b="0" dirty="0" smtClean="0">
                <a:solidFill>
                  <a:schemeClr val="tx1">
                    <a:lumMod val="50000"/>
                  </a:schemeClr>
                </a:solidFill>
                <a:latin typeface="宋体" pitchFamily="2" charset="-122"/>
                <a:ea typeface="宋体" pitchFamily="2" charset="-122"/>
              </a:rPr>
              <a:t>Samuelson</a:t>
            </a:r>
            <a:r>
              <a:rPr lang="zh-CN" altLang="en-US" sz="2400" b="0" dirty="0" smtClean="0">
                <a:solidFill>
                  <a:schemeClr val="tx1">
                    <a:lumMod val="50000"/>
                  </a:schemeClr>
                </a:solidFill>
                <a:latin typeface="宋体" pitchFamily="2" charset="-122"/>
                <a:ea typeface="宋体" pitchFamily="2" charset="-122"/>
              </a:rPr>
              <a:t>（</a:t>
            </a:r>
            <a:r>
              <a:rPr lang="en-US" altLang="zh-CN" sz="2400" b="0" dirty="0" smtClean="0">
                <a:solidFill>
                  <a:schemeClr val="tx1">
                    <a:lumMod val="50000"/>
                  </a:schemeClr>
                </a:solidFill>
                <a:latin typeface="宋体" pitchFamily="2" charset="-122"/>
                <a:ea typeface="宋体" pitchFamily="2" charset="-122"/>
              </a:rPr>
              <a:t>1958</a:t>
            </a:r>
            <a:r>
              <a:rPr lang="zh-CN" altLang="en-US" sz="2400" b="0" dirty="0" smtClean="0">
                <a:solidFill>
                  <a:schemeClr val="tx1">
                    <a:lumMod val="50000"/>
                  </a:schemeClr>
                </a:solidFill>
                <a:latin typeface="宋体" pitchFamily="2" charset="-122"/>
                <a:ea typeface="宋体" pitchFamily="2" charset="-122"/>
              </a:rPr>
              <a:t>）和</a:t>
            </a:r>
            <a:r>
              <a:rPr lang="en-US" altLang="zh-CN" sz="2400" b="0" dirty="0" smtClean="0">
                <a:solidFill>
                  <a:schemeClr val="tx1">
                    <a:lumMod val="50000"/>
                  </a:schemeClr>
                </a:solidFill>
                <a:latin typeface="宋体" pitchFamily="2" charset="-122"/>
                <a:ea typeface="宋体" pitchFamily="2" charset="-122"/>
              </a:rPr>
              <a:t>Aaron</a:t>
            </a:r>
            <a:r>
              <a:rPr lang="zh-CN" altLang="en-US" sz="2400" b="0" dirty="0" smtClean="0">
                <a:solidFill>
                  <a:schemeClr val="tx1">
                    <a:lumMod val="50000"/>
                  </a:schemeClr>
                </a:solidFill>
                <a:latin typeface="宋体" pitchFamily="2" charset="-122"/>
                <a:ea typeface="宋体" pitchFamily="2" charset="-122"/>
              </a:rPr>
              <a:t>（</a:t>
            </a:r>
            <a:r>
              <a:rPr lang="en-US" altLang="zh-CN" sz="2400" b="0" dirty="0" smtClean="0">
                <a:solidFill>
                  <a:schemeClr val="tx1">
                    <a:lumMod val="50000"/>
                  </a:schemeClr>
                </a:solidFill>
                <a:latin typeface="宋体" pitchFamily="2" charset="-122"/>
                <a:ea typeface="宋体" pitchFamily="2" charset="-122"/>
              </a:rPr>
              <a:t>1966</a:t>
            </a:r>
            <a:r>
              <a:rPr lang="zh-CN" altLang="en-US" sz="2400" b="0" dirty="0" smtClean="0">
                <a:solidFill>
                  <a:schemeClr val="tx1">
                    <a:lumMod val="50000"/>
                  </a:schemeClr>
                </a:solidFill>
                <a:latin typeface="宋体" pitchFamily="2" charset="-122"/>
                <a:ea typeface="宋体" pitchFamily="2" charset="-122"/>
              </a:rPr>
              <a:t>）的证明结论，我们可以用</a:t>
            </a:r>
            <a:r>
              <a:rPr lang="zh-CN" altLang="en-US" sz="2400" b="0" dirty="0" smtClean="0">
                <a:solidFill>
                  <a:srgbClr val="C00000"/>
                </a:solidFill>
                <a:latin typeface="楷体" pitchFamily="49" charset="-122"/>
                <a:ea typeface="楷体" pitchFamily="49" charset="-122"/>
              </a:rPr>
              <a:t>养老金的投资收益率</a:t>
            </a:r>
            <a:r>
              <a:rPr lang="zh-CN" altLang="en-US" sz="2400" b="0" dirty="0" smtClean="0">
                <a:solidFill>
                  <a:schemeClr val="tx1">
                    <a:lumMod val="50000"/>
                  </a:schemeClr>
                </a:solidFill>
                <a:latin typeface="宋体" pitchFamily="2" charset="-122"/>
                <a:ea typeface="宋体" pitchFamily="2" charset="-122"/>
              </a:rPr>
              <a:t>衡量基金积累制的回报率，用</a:t>
            </a:r>
            <a:r>
              <a:rPr lang="zh-CN" altLang="en-US" sz="2400" b="0" dirty="0">
                <a:solidFill>
                  <a:srgbClr val="C00000"/>
                </a:solidFill>
                <a:latin typeface="楷体" pitchFamily="49" charset="-122"/>
                <a:ea typeface="楷体" pitchFamily="49" charset="-122"/>
              </a:rPr>
              <a:t>生物回报率</a:t>
            </a:r>
            <a:r>
              <a:rPr lang="en-US" altLang="zh-CN" sz="2400" b="0" dirty="0" smtClean="0">
                <a:solidFill>
                  <a:schemeClr val="tx1">
                    <a:lumMod val="50000"/>
                  </a:schemeClr>
                </a:solidFill>
                <a:latin typeface="宋体" pitchFamily="2" charset="-122"/>
                <a:ea typeface="宋体" pitchFamily="2" charset="-122"/>
              </a:rPr>
              <a:t>——</a:t>
            </a:r>
            <a:r>
              <a:rPr lang="zh-CN" altLang="en-US" sz="2400" b="0" dirty="0" smtClean="0">
                <a:solidFill>
                  <a:schemeClr val="tx1">
                    <a:lumMod val="50000"/>
                  </a:schemeClr>
                </a:solidFill>
                <a:latin typeface="宋体" pitchFamily="2" charset="-122"/>
                <a:ea typeface="宋体" pitchFamily="2" charset="-122"/>
              </a:rPr>
              <a:t>即工资增长率与劳动力增长率（一般用人口增长率表示）之和</a:t>
            </a:r>
            <a:r>
              <a:rPr lang="en-US" altLang="zh-CN" sz="2400" b="0" dirty="0" smtClean="0">
                <a:solidFill>
                  <a:schemeClr val="tx1">
                    <a:lumMod val="50000"/>
                  </a:schemeClr>
                </a:solidFill>
                <a:latin typeface="宋体" pitchFamily="2" charset="-122"/>
                <a:ea typeface="宋体" pitchFamily="2" charset="-122"/>
              </a:rPr>
              <a:t>——</a:t>
            </a:r>
            <a:r>
              <a:rPr lang="zh-CN" altLang="en-US" sz="2400" b="0" dirty="0" smtClean="0">
                <a:solidFill>
                  <a:schemeClr val="tx1">
                    <a:lumMod val="50000"/>
                  </a:schemeClr>
                </a:solidFill>
                <a:latin typeface="宋体" pitchFamily="2" charset="-122"/>
                <a:ea typeface="宋体" pitchFamily="2" charset="-122"/>
              </a:rPr>
              <a:t>衡量现收现付制的内含回报率。</a:t>
            </a:r>
            <a:endParaRPr lang="en-US" altLang="zh-CN" sz="2400" b="0" dirty="0" smtClean="0">
              <a:solidFill>
                <a:schemeClr val="tx1">
                  <a:lumMod val="50000"/>
                </a:schemeClr>
              </a:solidFill>
              <a:latin typeface="宋体" pitchFamily="2" charset="-122"/>
              <a:ea typeface="宋体" pitchFamily="2" charset="-12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流动">
  <a:themeElements>
    <a:clrScheme name="Cosmic 1">
      <a:dk1>
        <a:srgbClr val="2B166E"/>
      </a:dk1>
      <a:lt1>
        <a:srgbClr val="5399FF"/>
      </a:lt1>
      <a:dk2>
        <a:srgbClr val="0053CE"/>
      </a:dk2>
      <a:lt2>
        <a:srgbClr val="DDDDDD"/>
      </a:lt2>
      <a:accent1>
        <a:srgbClr val="99CC00"/>
      </a:accent1>
      <a:accent2>
        <a:srgbClr val="CCCC00"/>
      </a:accent2>
      <a:accent3>
        <a:srgbClr val="B3CAFF"/>
      </a:accent3>
      <a:accent4>
        <a:srgbClr val="23115D"/>
      </a:accent4>
      <a:accent5>
        <a:srgbClr val="CAE2AA"/>
      </a:accent5>
      <a:accent6>
        <a:srgbClr val="B9B900"/>
      </a:accent6>
      <a:hlink>
        <a:srgbClr val="FFFFFF"/>
      </a:hlink>
      <a:folHlink>
        <a:srgbClr val="FFCC00"/>
      </a:folHlink>
    </a:clrScheme>
    <a:fontScheme name="Cosmic">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osmic 1">
        <a:dk1>
          <a:srgbClr val="2B166E"/>
        </a:dk1>
        <a:lt1>
          <a:srgbClr val="5399FF"/>
        </a:lt1>
        <a:dk2>
          <a:srgbClr val="0053CE"/>
        </a:dk2>
        <a:lt2>
          <a:srgbClr val="DDDDDD"/>
        </a:lt2>
        <a:accent1>
          <a:srgbClr val="99CC00"/>
        </a:accent1>
        <a:accent2>
          <a:srgbClr val="CCCC00"/>
        </a:accent2>
        <a:accent3>
          <a:srgbClr val="B3CAFF"/>
        </a:accent3>
        <a:accent4>
          <a:srgbClr val="23115D"/>
        </a:accent4>
        <a:accent5>
          <a:srgbClr val="CAE2AA"/>
        </a:accent5>
        <a:accent6>
          <a:srgbClr val="B9B900"/>
        </a:accent6>
        <a:hlink>
          <a:srgbClr val="FFFFFF"/>
        </a:hlink>
        <a:folHlink>
          <a:srgbClr val="FFCC00"/>
        </a:folHlink>
      </a:clrScheme>
      <a:clrMap bg1="lt1" tx1="dk1" bg2="lt2" tx2="dk2" accent1="accent1" accent2="accent2" accent3="accent3" accent4="accent4" accent5="accent5" accent6="accent6" hlink="hlink" folHlink="folHlink"/>
    </a:extraClrScheme>
    <a:extraClrScheme>
      <a:clrScheme name="Cosmic 2">
        <a:dk1>
          <a:srgbClr val="2B166E"/>
        </a:dk1>
        <a:lt1>
          <a:srgbClr val="71B8F9"/>
        </a:lt1>
        <a:dk2>
          <a:srgbClr val="0275DE"/>
        </a:dk2>
        <a:lt2>
          <a:srgbClr val="DDDDDD"/>
        </a:lt2>
        <a:accent1>
          <a:srgbClr val="D4D903"/>
        </a:accent1>
        <a:accent2>
          <a:srgbClr val="CCCC00"/>
        </a:accent2>
        <a:accent3>
          <a:srgbClr val="BBD8FB"/>
        </a:accent3>
        <a:accent4>
          <a:srgbClr val="23115D"/>
        </a:accent4>
        <a:accent5>
          <a:srgbClr val="E6E9AA"/>
        </a:accent5>
        <a:accent6>
          <a:srgbClr val="B9B900"/>
        </a:accent6>
        <a:hlink>
          <a:srgbClr val="FFFFFF"/>
        </a:hlink>
        <a:folHlink>
          <a:srgbClr val="FFCC00"/>
        </a:folHlink>
      </a:clrScheme>
      <a:clrMap bg1="lt1" tx1="dk1" bg2="lt2" tx2="dk2" accent1="accent1" accent2="accent2" accent3="accent3" accent4="accent4" accent5="accent5" accent6="accent6" hlink="hlink" folHlink="folHlink"/>
    </a:extraClrScheme>
    <a:extraClrScheme>
      <a:clrScheme name="Cosmic 3">
        <a:dk1>
          <a:srgbClr val="2B166E"/>
        </a:dk1>
        <a:lt1>
          <a:srgbClr val="99CC00"/>
        </a:lt1>
        <a:dk2>
          <a:srgbClr val="669900"/>
        </a:dk2>
        <a:lt2>
          <a:srgbClr val="DDDDDD"/>
        </a:lt2>
        <a:accent1>
          <a:srgbClr val="00CCFF"/>
        </a:accent1>
        <a:accent2>
          <a:srgbClr val="CCCC00"/>
        </a:accent2>
        <a:accent3>
          <a:srgbClr val="CAE2AA"/>
        </a:accent3>
        <a:accent4>
          <a:srgbClr val="23115D"/>
        </a:accent4>
        <a:accent5>
          <a:srgbClr val="AAE2FF"/>
        </a:accent5>
        <a:accent6>
          <a:srgbClr val="B9B900"/>
        </a:accent6>
        <a:hlink>
          <a:srgbClr val="FFFFFF"/>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Office">
      <a:dk1>
        <a:sysClr val="windowText" lastClr="000000"/>
      </a:dk1>
      <a:lt1>
        <a:sysClr val="window" lastClr="C7EDCC"/>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流动</Template>
  <TotalTime>372</TotalTime>
  <Words>3694</Words>
  <Application>Microsoft Office PowerPoint</Application>
  <PresentationFormat>全屏显示(4:3)</PresentationFormat>
  <Paragraphs>473</Paragraphs>
  <Slides>31</Slides>
  <Notes>0</Notes>
  <HiddenSlides>0</HiddenSlides>
  <MMClips>0</MMClips>
  <ScaleCrop>false</ScaleCrop>
  <HeadingPairs>
    <vt:vector size="4" baseType="variant">
      <vt:variant>
        <vt:lpstr>主题</vt:lpstr>
      </vt:variant>
      <vt:variant>
        <vt:i4>1</vt:i4>
      </vt:variant>
      <vt:variant>
        <vt:lpstr>幻灯片标题</vt:lpstr>
      </vt:variant>
      <vt:variant>
        <vt:i4>31</vt:i4>
      </vt:variant>
    </vt:vector>
  </HeadingPairs>
  <TitlesOfParts>
    <vt:vector size="32" baseType="lpstr">
      <vt:lpstr>流动</vt:lpstr>
      <vt:lpstr>浅议后危机时代国家养老金制度的选择</vt:lpstr>
      <vt:lpstr>提纲</vt:lpstr>
      <vt:lpstr>Ι.引言</vt:lpstr>
      <vt:lpstr>Ι.引言</vt:lpstr>
      <vt:lpstr>幻灯片 5</vt:lpstr>
      <vt:lpstr>Ⅱ.改革国家养老金制度的安排</vt:lpstr>
      <vt:lpstr>Ⅱ.改革国家养老金制度的安排</vt:lpstr>
      <vt:lpstr>幻灯片 8</vt:lpstr>
      <vt:lpstr>Ⅲ.收益评价</vt:lpstr>
      <vt:lpstr>Ⅲ.收益评价</vt:lpstr>
      <vt:lpstr>Ⅲ.收益评价</vt:lpstr>
      <vt:lpstr>Ⅲ.收益评价</vt:lpstr>
      <vt:lpstr>Ⅲ.收益评价</vt:lpstr>
      <vt:lpstr>Ⅲ.收益评价</vt:lpstr>
      <vt:lpstr>Ⅲ.收益评价</vt:lpstr>
      <vt:lpstr>Ⅲ.收益评价</vt:lpstr>
      <vt:lpstr>Ⅲ.收益评价</vt:lpstr>
      <vt:lpstr>Ⅲ.收益评价</vt:lpstr>
      <vt:lpstr>幻灯片 19</vt:lpstr>
      <vt:lpstr>Ⅳ.风险评估</vt:lpstr>
      <vt:lpstr>Ⅳ.风险评估</vt:lpstr>
      <vt:lpstr>Ⅳ.风险评估</vt:lpstr>
      <vt:lpstr>Ⅳ.风险评估</vt:lpstr>
      <vt:lpstr>Ⅳ.风险评估</vt:lpstr>
      <vt:lpstr>Contents</vt:lpstr>
      <vt:lpstr>Ⅴ.结 论</vt:lpstr>
      <vt:lpstr>Ⅴ.结 论</vt:lpstr>
      <vt:lpstr>Ⅴ.结 论</vt:lpstr>
      <vt:lpstr>Ⅴ.结 论</vt:lpstr>
      <vt:lpstr>Ⅴ.结 论</vt:lpstr>
      <vt:lpstr>    感 谢！     恳请各位批评指正！</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浅议后危机时代国家养老金制度的选择</dc:title>
  <dc:creator>zhaoqing</dc:creator>
  <cp:lastModifiedBy>sony</cp:lastModifiedBy>
  <cp:revision>31</cp:revision>
  <dcterms:created xsi:type="dcterms:W3CDTF">2012-07-13T08:26:55Z</dcterms:created>
  <dcterms:modified xsi:type="dcterms:W3CDTF">2012-07-20T23:54:57Z</dcterms:modified>
</cp:coreProperties>
</file>