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theme/themeOverride3.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theme/themeOverride4.xml" ContentType="application/vnd.openxmlformats-officedocument.themeOverride+xml"/>
  <Override PartName="/ppt/charts/chart12.xml" ContentType="application/vnd.openxmlformats-officedocument.drawingml.chart+xml"/>
  <Override PartName="/ppt/theme/themeOverride5.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617" r:id="rId2"/>
    <p:sldId id="650" r:id="rId3"/>
    <p:sldId id="635" r:id="rId4"/>
    <p:sldId id="697" r:id="rId5"/>
    <p:sldId id="652" r:id="rId6"/>
    <p:sldId id="678" r:id="rId7"/>
    <p:sldId id="680" r:id="rId8"/>
    <p:sldId id="682" r:id="rId9"/>
    <p:sldId id="683" r:id="rId10"/>
    <p:sldId id="684" r:id="rId11"/>
    <p:sldId id="685" r:id="rId12"/>
    <p:sldId id="686" r:id="rId13"/>
    <p:sldId id="687" r:id="rId14"/>
    <p:sldId id="688" r:id="rId15"/>
    <p:sldId id="689" r:id="rId16"/>
    <p:sldId id="690" r:id="rId17"/>
    <p:sldId id="691" r:id="rId18"/>
    <p:sldId id="692" r:id="rId19"/>
    <p:sldId id="693" r:id="rId20"/>
    <p:sldId id="694" r:id="rId21"/>
    <p:sldId id="695" r:id="rId22"/>
    <p:sldId id="696" r:id="rId23"/>
    <p:sldId id="634" r:id="rId24"/>
  </p:sldIdLst>
  <p:sldSz cx="9144000" cy="6858000" type="screen4x3"/>
  <p:notesSz cx="6858000" cy="9144000"/>
  <p:custDataLst>
    <p:tags r:id="rId27"/>
  </p:custDataLst>
  <p:defaultTextStyle>
    <a:defPPr>
      <a:defRPr lang="zh-CN"/>
    </a:defPPr>
    <a:lvl1pPr algn="l" rtl="0" fontAlgn="base">
      <a:spcBef>
        <a:spcPct val="20000"/>
      </a:spcBef>
      <a:spcAft>
        <a:spcPct val="0"/>
      </a:spcAft>
      <a:buChar char="•"/>
      <a:defRPr kumimoji="1" sz="3200" b="1" kern="1200">
        <a:solidFill>
          <a:schemeClr val="tx1"/>
        </a:solidFill>
        <a:latin typeface="Times New Roman" pitchFamily="18" charset="0"/>
        <a:ea typeface="幼圆" pitchFamily="49" charset="-122"/>
        <a:cs typeface="+mn-cs"/>
      </a:defRPr>
    </a:lvl1pPr>
    <a:lvl2pPr marL="457200" algn="l" rtl="0" fontAlgn="base">
      <a:spcBef>
        <a:spcPct val="20000"/>
      </a:spcBef>
      <a:spcAft>
        <a:spcPct val="0"/>
      </a:spcAft>
      <a:buChar char="•"/>
      <a:defRPr kumimoji="1" sz="3200" b="1" kern="1200">
        <a:solidFill>
          <a:schemeClr val="tx1"/>
        </a:solidFill>
        <a:latin typeface="Times New Roman" pitchFamily="18" charset="0"/>
        <a:ea typeface="幼圆" pitchFamily="49" charset="-122"/>
        <a:cs typeface="+mn-cs"/>
      </a:defRPr>
    </a:lvl2pPr>
    <a:lvl3pPr marL="914400" algn="l" rtl="0" fontAlgn="base">
      <a:spcBef>
        <a:spcPct val="20000"/>
      </a:spcBef>
      <a:spcAft>
        <a:spcPct val="0"/>
      </a:spcAft>
      <a:buChar char="•"/>
      <a:defRPr kumimoji="1" sz="3200" b="1" kern="1200">
        <a:solidFill>
          <a:schemeClr val="tx1"/>
        </a:solidFill>
        <a:latin typeface="Times New Roman" pitchFamily="18" charset="0"/>
        <a:ea typeface="幼圆" pitchFamily="49" charset="-122"/>
        <a:cs typeface="+mn-cs"/>
      </a:defRPr>
    </a:lvl3pPr>
    <a:lvl4pPr marL="1371600" algn="l" rtl="0" fontAlgn="base">
      <a:spcBef>
        <a:spcPct val="20000"/>
      </a:spcBef>
      <a:spcAft>
        <a:spcPct val="0"/>
      </a:spcAft>
      <a:buChar char="•"/>
      <a:defRPr kumimoji="1" sz="3200" b="1" kern="1200">
        <a:solidFill>
          <a:schemeClr val="tx1"/>
        </a:solidFill>
        <a:latin typeface="Times New Roman" pitchFamily="18" charset="0"/>
        <a:ea typeface="幼圆" pitchFamily="49" charset="-122"/>
        <a:cs typeface="+mn-cs"/>
      </a:defRPr>
    </a:lvl4pPr>
    <a:lvl5pPr marL="1828800" algn="l" rtl="0" fontAlgn="base">
      <a:spcBef>
        <a:spcPct val="20000"/>
      </a:spcBef>
      <a:spcAft>
        <a:spcPct val="0"/>
      </a:spcAft>
      <a:buChar char="•"/>
      <a:defRPr kumimoji="1" sz="3200" b="1" kern="1200">
        <a:solidFill>
          <a:schemeClr val="tx1"/>
        </a:solidFill>
        <a:latin typeface="Times New Roman" pitchFamily="18" charset="0"/>
        <a:ea typeface="幼圆" pitchFamily="49" charset="-122"/>
        <a:cs typeface="+mn-cs"/>
      </a:defRPr>
    </a:lvl5pPr>
    <a:lvl6pPr marL="2286000" algn="l" defTabSz="914400" rtl="0" eaLnBrk="1" latinLnBrk="0" hangingPunct="1">
      <a:defRPr kumimoji="1" sz="3200" b="1" kern="1200">
        <a:solidFill>
          <a:schemeClr val="tx1"/>
        </a:solidFill>
        <a:latin typeface="Times New Roman" pitchFamily="18" charset="0"/>
        <a:ea typeface="幼圆" pitchFamily="49" charset="-122"/>
        <a:cs typeface="+mn-cs"/>
      </a:defRPr>
    </a:lvl6pPr>
    <a:lvl7pPr marL="2743200" algn="l" defTabSz="914400" rtl="0" eaLnBrk="1" latinLnBrk="0" hangingPunct="1">
      <a:defRPr kumimoji="1" sz="3200" b="1" kern="1200">
        <a:solidFill>
          <a:schemeClr val="tx1"/>
        </a:solidFill>
        <a:latin typeface="Times New Roman" pitchFamily="18" charset="0"/>
        <a:ea typeface="幼圆" pitchFamily="49" charset="-122"/>
        <a:cs typeface="+mn-cs"/>
      </a:defRPr>
    </a:lvl7pPr>
    <a:lvl8pPr marL="3200400" algn="l" defTabSz="914400" rtl="0" eaLnBrk="1" latinLnBrk="0" hangingPunct="1">
      <a:defRPr kumimoji="1" sz="3200" b="1" kern="1200">
        <a:solidFill>
          <a:schemeClr val="tx1"/>
        </a:solidFill>
        <a:latin typeface="Times New Roman" pitchFamily="18" charset="0"/>
        <a:ea typeface="幼圆" pitchFamily="49" charset="-122"/>
        <a:cs typeface="+mn-cs"/>
      </a:defRPr>
    </a:lvl8pPr>
    <a:lvl9pPr marL="3657600" algn="l" defTabSz="914400" rtl="0" eaLnBrk="1" latinLnBrk="0" hangingPunct="1">
      <a:defRPr kumimoji="1" sz="3200" b="1" kern="1200">
        <a:solidFill>
          <a:schemeClr val="tx1"/>
        </a:solidFill>
        <a:latin typeface="Times New Roman" pitchFamily="18" charset="0"/>
        <a:ea typeface="幼圆"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9933FF"/>
    <a:srgbClr val="339933"/>
    <a:srgbClr val="205E43"/>
    <a:srgbClr val="CC3300"/>
    <a:srgbClr val="CC0000"/>
    <a:srgbClr val="800080"/>
    <a:srgbClr val="FFDDFF"/>
    <a:srgbClr val="FFFF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58" autoAdjust="0"/>
    <p:restoredTop sz="95096" autoAdjust="0"/>
  </p:normalViewPr>
  <p:slideViewPr>
    <p:cSldViewPr>
      <p:cViewPr varScale="1">
        <p:scale>
          <a:sx n="67" d="100"/>
          <a:sy n="67" d="100"/>
        </p:scale>
        <p:origin x="-1254" y="-102"/>
      </p:cViewPr>
      <p:guideLst>
        <p:guide orient="horz" pos="3203"/>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72"/>
    </p:cViewPr>
  </p:sorterViewPr>
  <p:notesViewPr>
    <p:cSldViewPr>
      <p:cViewPr varScale="1">
        <p:scale>
          <a:sx n="58" d="100"/>
          <a:sy n="58" d="100"/>
        </p:scale>
        <p:origin x="-17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zjh\&#26700;&#38754;\GDP.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zjh\&#26700;&#38754;\&#25968;&#25454;&#23548;&#20986;.xls" TargetMode="External"/></Relationships>
</file>

<file path=ppt/charts/_rels/chart11.xml.rels><?xml version="1.0" encoding="UTF-8" standalone="yes"?>
<Relationships xmlns="http://schemas.openxmlformats.org/package/2006/relationships"><Relationship Id="rId2" Type="http://schemas.openxmlformats.org/officeDocument/2006/relationships/oleObject" Target="file:///C:\Documents%20and%20Settings\zjh\&#26700;&#38754;\wipo_pat_grant_from_1883_table.xlsx" TargetMode="External"/><Relationship Id="rId1" Type="http://schemas.openxmlformats.org/officeDocument/2006/relationships/themeOverride" Target="../theme/themeOverride4.xml"/></Relationships>
</file>

<file path=ppt/charts/_rels/chart12.xml.rels><?xml version="1.0" encoding="UTF-8" standalone="yes"?>
<Relationships xmlns="http://schemas.openxmlformats.org/package/2006/relationships"><Relationship Id="rId2" Type="http://schemas.openxmlformats.org/officeDocument/2006/relationships/oleObject" Target="file:///C:\Documents%20and%20Settings\zjh\&#26700;&#38754;\data.xls" TargetMode="External"/><Relationship Id="rId1" Type="http://schemas.openxmlformats.org/officeDocument/2006/relationships/themeOverride" Target="../theme/themeOverride5.xm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zjh\&#26700;&#38754;\data.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zjh\&#26700;&#38754;\data.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20844;&#21496;\&#26700;&#38754;\&#20844;&#21496;&#20538;\&#20844;&#21496;&#20538;.xls"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zjh\&#26700;&#38754;\&#26032;&#24314;%20Microsoft%20Excel%20&#24037;&#20316;&#34920;.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zjh\&#26700;&#38754;\&#38271;&#21608;&#26399;&#35270;&#35282;&#19979;&#30340;&#20445;&#38505;&#36164;&#37329;&#36816;&#29992;&#39118;&#38505;&#30740;&#31350;\&#20445;&#38505;&#21608;&#26399;\GD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zjh\&#26700;&#38754;\&#38271;&#21608;&#26399;&#35270;&#35282;&#19979;&#30340;&#20445;&#38505;&#36164;&#37329;&#36816;&#29992;&#39118;&#38505;&#30740;&#31350;\&#20445;&#38505;&#21608;&#26399;\&#25910;&#30410;&#29575;&#32479;&#35745;.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zjh\&#26700;&#38754;\&#38271;&#21608;&#26399;&#35270;&#35282;&#19979;&#30340;&#20445;&#38505;&#36164;&#37329;&#36816;&#29992;&#39118;&#38505;&#30740;&#31350;\&#20445;&#38505;&#21608;&#26399;\&#25910;&#30410;&#29575;&#32479;&#35745;.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zjh\&#26700;&#38754;\&#38271;&#21608;&#26399;&#35270;&#35282;&#19979;&#30340;&#20445;&#38505;&#36164;&#37329;&#36816;&#29992;&#39118;&#38505;&#30740;&#31350;\&#20445;&#38505;&#21608;&#26399;\&#25910;&#30410;&#29575;&#32479;&#35745;.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zjh\&#26700;&#38754;\&#38271;&#21608;&#26399;&#35270;&#35282;&#19979;&#30340;&#20445;&#38505;&#36164;&#37329;&#36816;&#29992;&#39118;&#38505;&#30740;&#31350;\&#20445;&#38505;&#21608;&#26399;\&#25910;&#30410;&#29575;&#32479;&#35745;.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zjh\&#26700;&#38754;\&#38271;&#21608;&#26399;&#35270;&#35282;&#19979;&#30340;&#20445;&#38505;&#36164;&#37329;&#36816;&#29992;&#39118;&#38505;&#30740;&#31350;\&#20445;&#38505;&#21608;&#26399;\&#25910;&#30410;&#29575;&#32479;&#35745;.xls"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Documents%20and%20Settings\zjh\&#26700;&#38754;\wipo_pat_grant_from_1883_table.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23820556622572E-2"/>
          <c:y val="2.8449975221629047E-2"/>
          <c:w val="0.90990650909787252"/>
          <c:h val="0.84343409870968922"/>
        </c:manualLayout>
      </c:layout>
      <c:lineChart>
        <c:grouping val="standard"/>
        <c:varyColors val="0"/>
        <c:ser>
          <c:idx val="0"/>
          <c:order val="0"/>
          <c:tx>
            <c:v>GDP增长率</c:v>
          </c:tx>
          <c:spPr>
            <a:ln>
              <a:solidFill>
                <a:srgbClr val="C00000"/>
              </a:solidFill>
            </a:ln>
            <a:effectLst>
              <a:outerShdw blurRad="50800" dist="38100" dir="2700000" algn="tl" rotWithShape="0">
                <a:prstClr val="black">
                  <a:alpha val="40000"/>
                </a:prstClr>
              </a:outerShdw>
            </a:effectLst>
          </c:spPr>
          <c:marker>
            <c:symbol val="triangle"/>
            <c:size val="6"/>
            <c:spPr>
              <a:solidFill>
                <a:srgbClr val="C00000"/>
              </a:solidFill>
              <a:ln>
                <a:solidFill>
                  <a:srgbClr val="C00000"/>
                </a:solidFill>
              </a:ln>
            </c:spPr>
          </c:marker>
          <c:dLbls>
            <c:dLbl>
              <c:idx val="0"/>
              <c:layout>
                <c:manualLayout>
                  <c:x val="-3.1840573163745362E-2"/>
                  <c:y val="5.6565260658320377E-2"/>
                </c:manualLayout>
              </c:layout>
              <c:showLegendKey val="0"/>
              <c:showVal val="1"/>
              <c:showCatName val="0"/>
              <c:showSerName val="0"/>
              <c:showPercent val="0"/>
              <c:showBubbleSize val="0"/>
            </c:dLbl>
            <c:dLbl>
              <c:idx val="1"/>
              <c:layout>
                <c:manualLayout>
                  <c:x val="-5.0414240842596839E-2"/>
                  <c:y val="-5.6565260658320446E-2"/>
                </c:manualLayout>
              </c:layout>
              <c:showLegendKey val="0"/>
              <c:showVal val="1"/>
              <c:showCatName val="0"/>
              <c:showSerName val="0"/>
              <c:showPercent val="0"/>
              <c:showBubbleSize val="0"/>
            </c:dLbl>
            <c:dLbl>
              <c:idx val="2"/>
              <c:layout>
                <c:manualLayout>
                  <c:x val="-3.9800716454681716E-2"/>
                  <c:y val="-4.848450913570318E-2"/>
                </c:manualLayout>
              </c:layout>
              <c:showLegendKey val="0"/>
              <c:showVal val="1"/>
              <c:showCatName val="0"/>
              <c:showSerName val="0"/>
              <c:showPercent val="0"/>
              <c:showBubbleSize val="0"/>
            </c:dLbl>
            <c:dLbl>
              <c:idx val="3"/>
              <c:layout>
                <c:manualLayout>
                  <c:x val="-4.5107478648639225E-2"/>
                  <c:y val="-6.0605636419628975E-2"/>
                </c:manualLayout>
              </c:layout>
              <c:showLegendKey val="0"/>
              <c:showVal val="1"/>
              <c:showCatName val="0"/>
              <c:showSerName val="0"/>
              <c:showPercent val="0"/>
              <c:showBubbleSize val="0"/>
            </c:dLbl>
            <c:dLbl>
              <c:idx val="4"/>
              <c:layout>
                <c:manualLayout>
                  <c:x val="-4.7760859745618056E-2"/>
                  <c:y val="-2.8282630329160188E-2"/>
                </c:manualLayout>
              </c:layout>
              <c:showLegendKey val="0"/>
              <c:showVal val="1"/>
              <c:showCatName val="0"/>
              <c:showSerName val="0"/>
              <c:showPercent val="0"/>
              <c:showBubbleSize val="0"/>
            </c:dLbl>
            <c:dLbl>
              <c:idx val="5"/>
              <c:layout>
                <c:manualLayout>
                  <c:x val="-6.6334527424469519E-2"/>
                  <c:y val="-2.4242254567851625E-2"/>
                </c:manualLayout>
              </c:layout>
              <c:showLegendKey val="0"/>
              <c:showVal val="1"/>
              <c:showCatName val="0"/>
              <c:showSerName val="0"/>
              <c:showPercent val="0"/>
              <c:showBubbleSize val="0"/>
            </c:dLbl>
            <c:dLbl>
              <c:idx val="6"/>
              <c:layout>
                <c:manualLayout>
                  <c:x val="-1.0613524387915123E-2"/>
                  <c:y val="2.8282630329160188E-2"/>
                </c:manualLayout>
              </c:layout>
              <c:showLegendKey val="0"/>
              <c:showVal val="1"/>
              <c:showCatName val="0"/>
              <c:showSerName val="0"/>
              <c:showPercent val="0"/>
              <c:showBubbleSize val="0"/>
            </c:dLbl>
            <c:dLbl>
              <c:idx val="7"/>
              <c:layout>
                <c:manualLayout>
                  <c:x val="-2.9187192066766589E-2"/>
                  <c:y val="-1.2121127283925795E-2"/>
                </c:manualLayout>
              </c:layout>
              <c:showLegendKey val="0"/>
              <c:showVal val="1"/>
              <c:showCatName val="0"/>
              <c:showSerName val="0"/>
              <c:showPercent val="0"/>
              <c:showBubbleSize val="0"/>
            </c:dLbl>
            <c:dLbl>
              <c:idx val="8"/>
              <c:layout>
                <c:manualLayout>
                  <c:x val="-5.3067621939575614E-3"/>
                  <c:y val="4.040375761308598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Sheet1!$A$4:$A$14</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Sheet1!$B$4:$B$14</c:f>
              <c:numCache>
                <c:formatCode>General</c:formatCode>
                <c:ptCount val="11"/>
                <c:pt idx="0">
                  <c:v>8.3000000000000007</c:v>
                </c:pt>
                <c:pt idx="1">
                  <c:v>9.1</c:v>
                </c:pt>
                <c:pt idx="2">
                  <c:v>10</c:v>
                </c:pt>
                <c:pt idx="3">
                  <c:v>10.1</c:v>
                </c:pt>
                <c:pt idx="4">
                  <c:v>11.3</c:v>
                </c:pt>
                <c:pt idx="5">
                  <c:v>12.7</c:v>
                </c:pt>
                <c:pt idx="6">
                  <c:v>14.2</c:v>
                </c:pt>
                <c:pt idx="7">
                  <c:v>9.6</c:v>
                </c:pt>
                <c:pt idx="8">
                  <c:v>9.2000000000000011</c:v>
                </c:pt>
                <c:pt idx="9">
                  <c:v>10.4</c:v>
                </c:pt>
                <c:pt idx="10">
                  <c:v>9.2000000000000011</c:v>
                </c:pt>
              </c:numCache>
            </c:numRef>
          </c:val>
          <c:smooth val="0"/>
        </c:ser>
        <c:dLbls>
          <c:showLegendKey val="0"/>
          <c:showVal val="0"/>
          <c:showCatName val="0"/>
          <c:showSerName val="0"/>
          <c:showPercent val="0"/>
          <c:showBubbleSize val="0"/>
        </c:dLbls>
        <c:marker val="1"/>
        <c:smooth val="0"/>
        <c:axId val="98317440"/>
        <c:axId val="98318976"/>
      </c:lineChart>
      <c:lineChart>
        <c:grouping val="standard"/>
        <c:varyColors val="0"/>
        <c:ser>
          <c:idx val="1"/>
          <c:order val="1"/>
          <c:tx>
            <c:v>保险投资收益率</c:v>
          </c:tx>
          <c:spPr>
            <a:ln>
              <a:solidFill>
                <a:srgbClr val="F79646">
                  <a:lumMod val="75000"/>
                </a:srgbClr>
              </a:solidFill>
            </a:ln>
            <a:effectLst>
              <a:outerShdw blurRad="50800" dist="38100" dir="2700000" algn="tl" rotWithShape="0">
                <a:prstClr val="black">
                  <a:alpha val="40000"/>
                </a:prstClr>
              </a:outerShdw>
            </a:effectLst>
          </c:spPr>
          <c:marker>
            <c:symbol val="circle"/>
            <c:size val="6"/>
            <c:spPr>
              <a:solidFill>
                <a:srgbClr val="F79646">
                  <a:lumMod val="75000"/>
                </a:srgbClr>
              </a:solidFill>
              <a:ln>
                <a:solidFill>
                  <a:srgbClr val="F79646">
                    <a:lumMod val="75000"/>
                  </a:srgbClr>
                </a:solidFill>
              </a:ln>
              <a:effectLst>
                <a:outerShdw blurRad="50800" dist="38100" dir="2700000" algn="tl" rotWithShape="0">
                  <a:prstClr val="black">
                    <a:alpha val="40000"/>
                  </a:prstClr>
                </a:outerShdw>
              </a:effectLst>
            </c:spPr>
          </c:marker>
          <c:dLbls>
            <c:showLegendKey val="0"/>
            <c:showVal val="1"/>
            <c:showCatName val="0"/>
            <c:showSerName val="0"/>
            <c:showPercent val="0"/>
            <c:showBubbleSize val="0"/>
            <c:showLeaderLines val="0"/>
          </c:dLbls>
          <c:cat>
            <c:numRef>
              <c:f>Sheet1!$A$4:$A$14</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Sheet1!$C$4:$C$14</c:f>
              <c:numCache>
                <c:formatCode>General</c:formatCode>
                <c:ptCount val="11"/>
                <c:pt idx="0">
                  <c:v>4.3</c:v>
                </c:pt>
                <c:pt idx="1">
                  <c:v>3.14</c:v>
                </c:pt>
                <c:pt idx="2">
                  <c:v>2.68</c:v>
                </c:pt>
                <c:pt idx="3">
                  <c:v>2.8699999999999997</c:v>
                </c:pt>
                <c:pt idx="4">
                  <c:v>3.6</c:v>
                </c:pt>
                <c:pt idx="5">
                  <c:v>5.8</c:v>
                </c:pt>
                <c:pt idx="6">
                  <c:v>12.17</c:v>
                </c:pt>
                <c:pt idx="7">
                  <c:v>1.9100000000000001</c:v>
                </c:pt>
                <c:pt idx="8">
                  <c:v>6.41</c:v>
                </c:pt>
                <c:pt idx="9">
                  <c:v>4.84</c:v>
                </c:pt>
                <c:pt idx="10">
                  <c:v>3.6</c:v>
                </c:pt>
              </c:numCache>
            </c:numRef>
          </c:val>
          <c:smooth val="0"/>
        </c:ser>
        <c:dLbls>
          <c:showLegendKey val="0"/>
          <c:showVal val="0"/>
          <c:showCatName val="0"/>
          <c:showSerName val="0"/>
          <c:showPercent val="0"/>
          <c:showBubbleSize val="0"/>
        </c:dLbls>
        <c:marker val="1"/>
        <c:smooth val="0"/>
        <c:axId val="98350976"/>
        <c:axId val="98349440"/>
      </c:lineChart>
      <c:catAx>
        <c:axId val="98317440"/>
        <c:scaling>
          <c:orientation val="minMax"/>
        </c:scaling>
        <c:delete val="0"/>
        <c:axPos val="b"/>
        <c:numFmt formatCode="General" sourceLinked="1"/>
        <c:majorTickMark val="out"/>
        <c:minorTickMark val="none"/>
        <c:tickLblPos val="nextTo"/>
        <c:txPr>
          <a:bodyPr/>
          <a:lstStyle/>
          <a:p>
            <a:pPr>
              <a:defRPr sz="1000"/>
            </a:pPr>
            <a:endParaRPr lang="zh-CN"/>
          </a:p>
        </c:txPr>
        <c:crossAx val="98318976"/>
        <c:crosses val="autoZero"/>
        <c:auto val="1"/>
        <c:lblAlgn val="ctr"/>
        <c:lblOffset val="100"/>
        <c:noMultiLvlLbl val="0"/>
      </c:catAx>
      <c:valAx>
        <c:axId val="98318976"/>
        <c:scaling>
          <c:orientation val="minMax"/>
          <c:max val="16"/>
          <c:min val="6"/>
        </c:scaling>
        <c:delete val="0"/>
        <c:axPos val="l"/>
        <c:majorGridlines>
          <c:spPr>
            <a:ln>
              <a:prstDash val="dash"/>
            </a:ln>
          </c:spPr>
        </c:majorGridlines>
        <c:numFmt formatCode="General" sourceLinked="1"/>
        <c:majorTickMark val="out"/>
        <c:minorTickMark val="none"/>
        <c:tickLblPos val="nextTo"/>
        <c:crossAx val="98317440"/>
        <c:crosses val="autoZero"/>
        <c:crossBetween val="between"/>
        <c:majorUnit val="2"/>
      </c:valAx>
      <c:valAx>
        <c:axId val="98349440"/>
        <c:scaling>
          <c:orientation val="minMax"/>
        </c:scaling>
        <c:delete val="0"/>
        <c:axPos val="r"/>
        <c:numFmt formatCode="General" sourceLinked="1"/>
        <c:majorTickMark val="out"/>
        <c:minorTickMark val="none"/>
        <c:tickLblPos val="nextTo"/>
        <c:crossAx val="98350976"/>
        <c:crosses val="max"/>
        <c:crossBetween val="between"/>
      </c:valAx>
      <c:catAx>
        <c:axId val="98350976"/>
        <c:scaling>
          <c:orientation val="minMax"/>
        </c:scaling>
        <c:delete val="1"/>
        <c:axPos val="b"/>
        <c:numFmt formatCode="General" sourceLinked="1"/>
        <c:majorTickMark val="out"/>
        <c:minorTickMark val="none"/>
        <c:tickLblPos val="nextTo"/>
        <c:crossAx val="98349440"/>
        <c:crosses val="autoZero"/>
        <c:auto val="1"/>
        <c:lblAlgn val="ctr"/>
        <c:lblOffset val="100"/>
        <c:noMultiLvlLbl val="0"/>
      </c:catAx>
    </c:plotArea>
    <c:legend>
      <c:legendPos val="t"/>
      <c:layout>
        <c:manualLayout>
          <c:xMode val="edge"/>
          <c:yMode val="edge"/>
          <c:x val="0.25732591118418163"/>
          <c:y val="4.6620046620046617E-2"/>
          <c:w val="0.57326007326007755"/>
          <c:h val="8.4302626507350945E-2"/>
        </c:manualLayout>
      </c:layout>
      <c:overlay val="0"/>
      <c:txPr>
        <a:bodyPr/>
        <a:lstStyle/>
        <a:p>
          <a:pPr>
            <a:defRPr sz="1200"/>
          </a:pPr>
          <a:endParaRPr lang="zh-CN"/>
        </a:p>
      </c:txPr>
    </c:legend>
    <c:plotVisOnly val="1"/>
    <c:dispBlanksAs val="gap"/>
    <c:showDLblsOverMax val="0"/>
  </c:chart>
  <c:spPr>
    <a:noFill/>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63685838484427E-2"/>
          <c:y val="4.7619063850790434E-2"/>
          <c:w val="0.91863806394279468"/>
          <c:h val="0.80557344158347965"/>
        </c:manualLayout>
      </c:layout>
      <c:lineChart>
        <c:grouping val="standard"/>
        <c:varyColors val="0"/>
        <c:ser>
          <c:idx val="0"/>
          <c:order val="0"/>
          <c:spPr>
            <a:ln w="28575">
              <a:solidFill>
                <a:srgbClr val="002060"/>
              </a:solidFill>
            </a:ln>
            <a:effectLst>
              <a:outerShdw blurRad="50800" dist="38100" algn="l" rotWithShape="0">
                <a:prstClr val="black">
                  <a:alpha val="40000"/>
                </a:prstClr>
              </a:outerShdw>
            </a:effectLst>
          </c:spPr>
          <c:marker>
            <c:symbol val="none"/>
          </c:marker>
          <c:cat>
            <c:strRef>
              <c:f>Sheet1!$A$2:$A$34</c:f>
              <c:strCache>
                <c:ptCount val="33"/>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strCache>
            </c:strRef>
          </c:cat>
          <c:val>
            <c:numRef>
              <c:f>Sheet1!$B$2:$B$34</c:f>
              <c:numCache>
                <c:formatCode>0.00%</c:formatCode>
                <c:ptCount val="33"/>
                <c:pt idx="0">
                  <c:v>9.3896903772582543E-2</c:v>
                </c:pt>
                <c:pt idx="1">
                  <c:v>8.7011262994810046E-2</c:v>
                </c:pt>
                <c:pt idx="2">
                  <c:v>8.3822117613427005E-2</c:v>
                </c:pt>
                <c:pt idx="3">
                  <c:v>8.6264160945648566E-2</c:v>
                </c:pt>
                <c:pt idx="4">
                  <c:v>9.5340547490543992E-2</c:v>
                </c:pt>
                <c:pt idx="5">
                  <c:v>0.106572165995878</c:v>
                </c:pt>
                <c:pt idx="6">
                  <c:v>0.114785417610931</c:v>
                </c:pt>
                <c:pt idx="7">
                  <c:v>0.11519515692564121</c:v>
                </c:pt>
                <c:pt idx="8">
                  <c:v>0.10897057171219122</c:v>
                </c:pt>
                <c:pt idx="9">
                  <c:v>0.100449624634673</c:v>
                </c:pt>
                <c:pt idx="10">
                  <c:v>9.0614986883223225E-2</c:v>
                </c:pt>
                <c:pt idx="11">
                  <c:v>8.2937389706426543E-2</c:v>
                </c:pt>
                <c:pt idx="12">
                  <c:v>8.4469166451556998E-2</c:v>
                </c:pt>
                <c:pt idx="13">
                  <c:v>9.5552668112861325E-2</c:v>
                </c:pt>
                <c:pt idx="14">
                  <c:v>0.10909517905232714</c:v>
                </c:pt>
                <c:pt idx="15">
                  <c:v>0.11743555673389702</c:v>
                </c:pt>
                <c:pt idx="16">
                  <c:v>0.11817742997313722</c:v>
                </c:pt>
                <c:pt idx="17">
                  <c:v>0.11253473850818822</c:v>
                </c:pt>
                <c:pt idx="18">
                  <c:v>0.10377303328149173</c:v>
                </c:pt>
                <c:pt idx="19">
                  <c:v>9.4592307074173765E-2</c:v>
                </c:pt>
                <c:pt idx="20">
                  <c:v>8.7088867342324697E-2</c:v>
                </c:pt>
                <c:pt idx="21">
                  <c:v>8.3104252410171706E-2</c:v>
                </c:pt>
                <c:pt idx="22">
                  <c:v>8.3025781827164691E-2</c:v>
                </c:pt>
                <c:pt idx="23">
                  <c:v>8.6104094757127644E-2</c:v>
                </c:pt>
                <c:pt idx="24">
                  <c:v>9.1745705271538094E-2</c:v>
                </c:pt>
                <c:pt idx="25">
                  <c:v>9.8860472280735162E-2</c:v>
                </c:pt>
                <c:pt idx="26">
                  <c:v>0.10623894185160573</c:v>
                </c:pt>
                <c:pt idx="27">
                  <c:v>0.11285398448612502</c:v>
                </c:pt>
                <c:pt idx="28">
                  <c:v>0.116840239990012</c:v>
                </c:pt>
                <c:pt idx="29">
                  <c:v>0.11635571065120399</c:v>
                </c:pt>
                <c:pt idx="30">
                  <c:v>0.111183960359235</c:v>
                </c:pt>
                <c:pt idx="31">
                  <c:v>0.10521163929944798</c:v>
                </c:pt>
                <c:pt idx="32">
                  <c:v>9.9895963999709694E-2</c:v>
                </c:pt>
              </c:numCache>
            </c:numRef>
          </c:val>
          <c:smooth val="1"/>
        </c:ser>
        <c:dLbls>
          <c:showLegendKey val="0"/>
          <c:showVal val="0"/>
          <c:showCatName val="0"/>
          <c:showSerName val="0"/>
          <c:showPercent val="0"/>
          <c:showBubbleSize val="0"/>
        </c:dLbls>
        <c:marker val="1"/>
        <c:smooth val="0"/>
        <c:axId val="99468032"/>
        <c:axId val="99469568"/>
      </c:lineChart>
      <c:catAx>
        <c:axId val="99468032"/>
        <c:scaling>
          <c:orientation val="minMax"/>
        </c:scaling>
        <c:delete val="0"/>
        <c:axPos val="b"/>
        <c:majorTickMark val="out"/>
        <c:minorTickMark val="none"/>
        <c:tickLblPos val="nextTo"/>
        <c:crossAx val="99469568"/>
        <c:crosses val="autoZero"/>
        <c:auto val="1"/>
        <c:lblAlgn val="ctr"/>
        <c:lblOffset val="100"/>
        <c:noMultiLvlLbl val="0"/>
      </c:catAx>
      <c:valAx>
        <c:axId val="99469568"/>
        <c:scaling>
          <c:orientation val="minMax"/>
          <c:max val="0.12000000000000002"/>
          <c:min val="8.0000000000000043E-2"/>
        </c:scaling>
        <c:delete val="0"/>
        <c:axPos val="l"/>
        <c:numFmt formatCode="0.00%" sourceLinked="1"/>
        <c:majorTickMark val="out"/>
        <c:minorTickMark val="none"/>
        <c:tickLblPos val="nextTo"/>
        <c:crossAx val="99468032"/>
        <c:crosses val="autoZero"/>
        <c:crossBetween val="between"/>
      </c:valAx>
    </c:plotArea>
    <c:plotVisOnly val="1"/>
    <c:dispBlanksAs val="gap"/>
    <c:showDLblsOverMax val="0"/>
  </c:chart>
  <c:spPr>
    <a:noFill/>
    <a:ln>
      <a:noFill/>
    </a:ln>
  </c:spPr>
  <c:txPr>
    <a:bodyPr/>
    <a:lstStyle/>
    <a:p>
      <a:pPr>
        <a:defRPr sz="1100"/>
      </a:pPr>
      <a:endParaRPr lang="zh-CN"/>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2519216489971996E-2"/>
          <c:y val="1.8972432367522701E-2"/>
          <c:w val="0.85727607849569187"/>
          <c:h val="0.85257742782152235"/>
        </c:manualLayout>
      </c:layout>
      <c:lineChart>
        <c:grouping val="standard"/>
        <c:varyColors val="0"/>
        <c:ser>
          <c:idx val="1"/>
          <c:order val="1"/>
          <c:tx>
            <c:v>CHNPAT</c:v>
          </c:tx>
          <c:spPr>
            <a:ln>
              <a:solidFill>
                <a:srgbClr val="F79646">
                  <a:lumMod val="75000"/>
                </a:srgbClr>
              </a:solidFill>
            </a:ln>
            <a:effectLst>
              <a:outerShdw blurRad="50800" dist="38100" dir="2700000" algn="tl" rotWithShape="0">
                <a:prstClr val="black">
                  <a:alpha val="40000"/>
                </a:prstClr>
              </a:outerShdw>
            </a:effectLst>
          </c:spPr>
          <c:marker>
            <c:symbol val="none"/>
          </c:marker>
          <c:cat>
            <c:numRef>
              <c:f>结果!$A$106:$A$128</c:f>
              <c:numCache>
                <c:formatCode>General</c:formatCode>
                <c:ptCount val="23"/>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numCache>
            </c:numRef>
          </c:cat>
          <c:val>
            <c:numRef>
              <c:f>结果!$I$106:$I$128</c:f>
              <c:numCache>
                <c:formatCode>0.00%</c:formatCode>
                <c:ptCount val="23"/>
                <c:pt idx="0">
                  <c:v>0.61989635327179504</c:v>
                </c:pt>
                <c:pt idx="1">
                  <c:v>0.49483525337158302</c:v>
                </c:pt>
                <c:pt idx="2">
                  <c:v>0.39123073694789795</c:v>
                </c:pt>
                <c:pt idx="3">
                  <c:v>0.32080574693778452</c:v>
                </c:pt>
                <c:pt idx="4">
                  <c:v>0.28372630836663898</c:v>
                </c:pt>
                <c:pt idx="5">
                  <c:v>0.24322952674982501</c:v>
                </c:pt>
                <c:pt idx="6">
                  <c:v>0.16179629826402844</c:v>
                </c:pt>
                <c:pt idx="7">
                  <c:v>0.11883079480596698</c:v>
                </c:pt>
                <c:pt idx="8">
                  <c:v>0.11936978055011722</c:v>
                </c:pt>
                <c:pt idx="9">
                  <c:v>0.15599709250200228</c:v>
                </c:pt>
                <c:pt idx="10">
                  <c:v>0.19771740277910951</c:v>
                </c:pt>
                <c:pt idx="11">
                  <c:v>0.21497584869862901</c:v>
                </c:pt>
                <c:pt idx="12">
                  <c:v>0.19954278313308699</c:v>
                </c:pt>
                <c:pt idx="13">
                  <c:v>0.18479242316322553</c:v>
                </c:pt>
                <c:pt idx="14">
                  <c:v>0.18049214056848858</c:v>
                </c:pt>
                <c:pt idx="15">
                  <c:v>0.18044251942221146</c:v>
                </c:pt>
                <c:pt idx="16">
                  <c:v>0.17500540130677086</c:v>
                </c:pt>
                <c:pt idx="17">
                  <c:v>0.185831824696988</c:v>
                </c:pt>
                <c:pt idx="18">
                  <c:v>0.21361196385860501</c:v>
                </c:pt>
                <c:pt idx="19">
                  <c:v>0.24930290110584141</c:v>
                </c:pt>
                <c:pt idx="20">
                  <c:v>0.29000380453554098</c:v>
                </c:pt>
                <c:pt idx="21">
                  <c:v>0.3430053780676155</c:v>
                </c:pt>
                <c:pt idx="22">
                  <c:v>0.3965577168962825</c:v>
                </c:pt>
              </c:numCache>
            </c:numRef>
          </c:val>
          <c:smooth val="0"/>
        </c:ser>
        <c:dLbls>
          <c:showLegendKey val="0"/>
          <c:showVal val="0"/>
          <c:showCatName val="0"/>
          <c:showSerName val="0"/>
          <c:showPercent val="0"/>
          <c:showBubbleSize val="0"/>
        </c:dLbls>
        <c:marker val="1"/>
        <c:smooth val="0"/>
        <c:axId val="99606528"/>
        <c:axId val="99608064"/>
      </c:lineChart>
      <c:lineChart>
        <c:grouping val="standard"/>
        <c:varyColors val="0"/>
        <c:ser>
          <c:idx val="0"/>
          <c:order val="0"/>
          <c:tx>
            <c:v>CHNGDP</c:v>
          </c:tx>
          <c:spPr>
            <a:ln>
              <a:solidFill>
                <a:srgbClr val="002060"/>
              </a:solidFill>
            </a:ln>
            <a:effectLst>
              <a:outerShdw blurRad="50800" dist="38100" dir="2700000" algn="tl" rotWithShape="0">
                <a:prstClr val="black">
                  <a:alpha val="40000"/>
                </a:prstClr>
              </a:outerShdw>
            </a:effectLst>
          </c:spPr>
          <c:marker>
            <c:symbol val="none"/>
          </c:marker>
          <c:cat>
            <c:numRef>
              <c:f>结果!$A$106:$A$128</c:f>
              <c:numCache>
                <c:formatCode>General</c:formatCode>
                <c:ptCount val="23"/>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numCache>
            </c:numRef>
          </c:cat>
          <c:val>
            <c:numRef>
              <c:f>结果!$H$106:$H$128</c:f>
              <c:numCache>
                <c:formatCode>0.00%</c:formatCode>
                <c:ptCount val="23"/>
                <c:pt idx="0">
                  <c:v>7.424282624400011E-2</c:v>
                </c:pt>
                <c:pt idx="1">
                  <c:v>7.49871305037631E-2</c:v>
                </c:pt>
                <c:pt idx="2">
                  <c:v>8.1932582564486267E-2</c:v>
                </c:pt>
                <c:pt idx="3">
                  <c:v>9.5842389346526946E-2</c:v>
                </c:pt>
                <c:pt idx="4">
                  <c:v>0.11045054455992501</c:v>
                </c:pt>
                <c:pt idx="5">
                  <c:v>0.118876259619278</c:v>
                </c:pt>
                <c:pt idx="6">
                  <c:v>0.11928665880959102</c:v>
                </c:pt>
                <c:pt idx="7">
                  <c:v>0.11322866487679002</c:v>
                </c:pt>
                <c:pt idx="8">
                  <c:v>0.10412333515726099</c:v>
                </c:pt>
                <c:pt idx="9">
                  <c:v>9.4715140607107604E-2</c:v>
                </c:pt>
                <c:pt idx="10">
                  <c:v>8.7088818557269368E-2</c:v>
                </c:pt>
                <c:pt idx="11">
                  <c:v>8.3054683841549765E-2</c:v>
                </c:pt>
                <c:pt idx="12">
                  <c:v>8.2968840324588206E-2</c:v>
                </c:pt>
                <c:pt idx="13">
                  <c:v>8.6058642456377246E-2</c:v>
                </c:pt>
                <c:pt idx="14">
                  <c:v>9.17164302349745E-2</c:v>
                </c:pt>
                <c:pt idx="15">
                  <c:v>9.8845160865417767E-2</c:v>
                </c:pt>
                <c:pt idx="16">
                  <c:v>0.10623316271514822</c:v>
                </c:pt>
                <c:pt idx="17">
                  <c:v>0.112853538413141</c:v>
                </c:pt>
                <c:pt idx="18">
                  <c:v>0.116842084553947</c:v>
                </c:pt>
                <c:pt idx="19">
                  <c:v>0.116358031586014</c:v>
                </c:pt>
                <c:pt idx="20">
                  <c:v>0.11118587642916</c:v>
                </c:pt>
                <c:pt idx="21">
                  <c:v>0.10521283094944002</c:v>
                </c:pt>
                <c:pt idx="22">
                  <c:v>9.9896366784243198E-2</c:v>
                </c:pt>
              </c:numCache>
            </c:numRef>
          </c:val>
          <c:smooth val="0"/>
        </c:ser>
        <c:dLbls>
          <c:showLegendKey val="0"/>
          <c:showVal val="0"/>
          <c:showCatName val="0"/>
          <c:showSerName val="0"/>
          <c:showPercent val="0"/>
          <c:showBubbleSize val="0"/>
        </c:dLbls>
        <c:marker val="1"/>
        <c:smooth val="0"/>
        <c:axId val="99746560"/>
        <c:axId val="99609600"/>
      </c:lineChart>
      <c:catAx>
        <c:axId val="99606528"/>
        <c:scaling>
          <c:orientation val="minMax"/>
        </c:scaling>
        <c:delete val="0"/>
        <c:axPos val="b"/>
        <c:numFmt formatCode="General" sourceLinked="1"/>
        <c:majorTickMark val="out"/>
        <c:minorTickMark val="none"/>
        <c:tickLblPos val="nextTo"/>
        <c:crossAx val="99608064"/>
        <c:crosses val="autoZero"/>
        <c:auto val="1"/>
        <c:lblAlgn val="ctr"/>
        <c:lblOffset val="100"/>
        <c:noMultiLvlLbl val="0"/>
      </c:catAx>
      <c:valAx>
        <c:axId val="99608064"/>
        <c:scaling>
          <c:orientation val="minMax"/>
          <c:max val="0.65000000000000846"/>
          <c:min val="0.1"/>
        </c:scaling>
        <c:delete val="0"/>
        <c:axPos val="l"/>
        <c:majorGridlines>
          <c:spPr>
            <a:ln>
              <a:prstDash val="dash"/>
            </a:ln>
          </c:spPr>
        </c:majorGridlines>
        <c:numFmt formatCode="0.00%" sourceLinked="1"/>
        <c:majorTickMark val="out"/>
        <c:minorTickMark val="none"/>
        <c:tickLblPos val="nextTo"/>
        <c:crossAx val="99606528"/>
        <c:crosses val="autoZero"/>
        <c:crossBetween val="between"/>
      </c:valAx>
      <c:valAx>
        <c:axId val="99609600"/>
        <c:scaling>
          <c:orientation val="minMax"/>
          <c:max val="0.12000000000000002"/>
          <c:min val="7.0000000000000021E-2"/>
        </c:scaling>
        <c:delete val="0"/>
        <c:axPos val="r"/>
        <c:numFmt formatCode="0.00%" sourceLinked="1"/>
        <c:majorTickMark val="out"/>
        <c:minorTickMark val="none"/>
        <c:tickLblPos val="nextTo"/>
        <c:crossAx val="99746560"/>
        <c:crosses val="max"/>
        <c:crossBetween val="between"/>
      </c:valAx>
      <c:catAx>
        <c:axId val="99746560"/>
        <c:scaling>
          <c:orientation val="minMax"/>
        </c:scaling>
        <c:delete val="1"/>
        <c:axPos val="b"/>
        <c:numFmt formatCode="General" sourceLinked="1"/>
        <c:majorTickMark val="out"/>
        <c:minorTickMark val="none"/>
        <c:tickLblPos val="nextTo"/>
        <c:crossAx val="99609600"/>
        <c:crosses val="autoZero"/>
        <c:auto val="1"/>
        <c:lblAlgn val="ctr"/>
        <c:lblOffset val="100"/>
        <c:noMultiLvlLbl val="0"/>
      </c:catAx>
    </c:plotArea>
    <c:legend>
      <c:legendPos val="r"/>
      <c:layout>
        <c:manualLayout>
          <c:xMode val="edge"/>
          <c:yMode val="edge"/>
          <c:x val="0.34743589743589742"/>
          <c:y val="2.7136244333094742E-3"/>
          <c:w val="0.34166666666667089"/>
          <c:h val="8.5099525957948063E-2"/>
        </c:manualLayout>
      </c:layout>
      <c:overlay val="0"/>
    </c:legend>
    <c:plotVisOnly val="1"/>
    <c:dispBlanksAs val="gap"/>
    <c:showDLblsOverMax val="0"/>
  </c:chart>
  <c:spPr>
    <a:noFill/>
    <a:ln>
      <a:noFill/>
    </a:ln>
  </c:spPr>
  <c:txPr>
    <a:bodyPr/>
    <a:lstStyle/>
    <a:p>
      <a:pPr>
        <a:defRPr sz="1200"/>
      </a:pPr>
      <a:endParaRPr lang="zh-CN"/>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8703849518810782E-2"/>
          <c:y val="5.0925925925925923E-2"/>
          <c:w val="0.8707405949256346"/>
          <c:h val="0.71429623921221352"/>
        </c:manualLayout>
      </c:layout>
      <c:lineChart>
        <c:grouping val="standard"/>
        <c:varyColors val="0"/>
        <c:ser>
          <c:idx val="0"/>
          <c:order val="0"/>
          <c:tx>
            <c:v>GDP</c:v>
          </c:tx>
          <c:spPr>
            <a:ln>
              <a:solidFill>
                <a:srgbClr val="F79646">
                  <a:lumMod val="75000"/>
                </a:srgbClr>
              </a:solidFill>
            </a:ln>
            <a:effectLst>
              <a:outerShdw blurRad="50800" dist="38100" dir="2700000" algn="tl" rotWithShape="0">
                <a:prstClr val="black">
                  <a:alpha val="40000"/>
                </a:prstClr>
              </a:outerShdw>
            </a:effectLst>
          </c:spPr>
          <c:marker>
            <c:symbol val="none"/>
          </c:marker>
          <c:cat>
            <c:numRef>
              <c:f>Sheet2!$D$14:$D$63</c:f>
              <c:numCache>
                <c:formatCode>General</c:formatCod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numCache>
            </c:numRef>
          </c:cat>
          <c:val>
            <c:numRef>
              <c:f>Sheet2!$F$14:$F$63</c:f>
              <c:numCache>
                <c:formatCode>General</c:formatCode>
                <c:ptCount val="50"/>
                <c:pt idx="0">
                  <c:v>4.5228975144650796E-2</c:v>
                </c:pt>
                <c:pt idx="1">
                  <c:v>6.2416125013080914E-2</c:v>
                </c:pt>
                <c:pt idx="2">
                  <c:v>7.5350115875724794E-2</c:v>
                </c:pt>
                <c:pt idx="3">
                  <c:v>8.1417143726273525E-2</c:v>
                </c:pt>
                <c:pt idx="4">
                  <c:v>8.1325399923388705E-2</c:v>
                </c:pt>
                <c:pt idx="5">
                  <c:v>7.9070390076680902E-2</c:v>
                </c:pt>
                <c:pt idx="6">
                  <c:v>7.9674603798825613E-2</c:v>
                </c:pt>
                <c:pt idx="7">
                  <c:v>8.271771509943078E-2</c:v>
                </c:pt>
                <c:pt idx="8">
                  <c:v>8.2952413836151179E-2</c:v>
                </c:pt>
                <c:pt idx="9">
                  <c:v>7.8582681262665113E-2</c:v>
                </c:pt>
                <c:pt idx="10">
                  <c:v>7.225440207920332E-2</c:v>
                </c:pt>
                <c:pt idx="11">
                  <c:v>6.6270153735491305E-2</c:v>
                </c:pt>
                <c:pt idx="12">
                  <c:v>6.1562337598085902E-2</c:v>
                </c:pt>
                <c:pt idx="13">
                  <c:v>5.9572548884124096E-2</c:v>
                </c:pt>
                <c:pt idx="14">
                  <c:v>6.0199889306819895E-2</c:v>
                </c:pt>
                <c:pt idx="15">
                  <c:v>6.4440558624021899E-2</c:v>
                </c:pt>
                <c:pt idx="16">
                  <c:v>7.0242761021306513E-2</c:v>
                </c:pt>
                <c:pt idx="17">
                  <c:v>7.6017078339288321E-2</c:v>
                </c:pt>
                <c:pt idx="18">
                  <c:v>8.2044381977730993E-2</c:v>
                </c:pt>
                <c:pt idx="19">
                  <c:v>8.8604860202826388E-2</c:v>
                </c:pt>
                <c:pt idx="20">
                  <c:v>9.5816926001654701E-2</c:v>
                </c:pt>
                <c:pt idx="21">
                  <c:v>0.10233479795318629</c:v>
                </c:pt>
                <c:pt idx="22">
                  <c:v>0.106620017596325</c:v>
                </c:pt>
                <c:pt idx="23">
                  <c:v>0.10740073455184512</c:v>
                </c:pt>
                <c:pt idx="24">
                  <c:v>0.10522029773666955</c:v>
                </c:pt>
                <c:pt idx="25">
                  <c:v>0.10172602668564636</c:v>
                </c:pt>
                <c:pt idx="26">
                  <c:v>9.7876429024157705E-2</c:v>
                </c:pt>
                <c:pt idx="27">
                  <c:v>9.5200971310159227E-2</c:v>
                </c:pt>
                <c:pt idx="28">
                  <c:v>9.5834062940641396E-2</c:v>
                </c:pt>
                <c:pt idx="29">
                  <c:v>9.9742074460185196E-2</c:v>
                </c:pt>
                <c:pt idx="30">
                  <c:v>0.10457801389574985</c:v>
                </c:pt>
                <c:pt idx="31">
                  <c:v>0.10768520629588622</c:v>
                </c:pt>
                <c:pt idx="32">
                  <c:v>0.10790385615331299</c:v>
                </c:pt>
                <c:pt idx="33">
                  <c:v>0.10536675970891644</c:v>
                </c:pt>
                <c:pt idx="34">
                  <c:v>0.10113055895744602</c:v>
                </c:pt>
                <c:pt idx="35">
                  <c:v>9.6397225505300194E-2</c:v>
                </c:pt>
                <c:pt idx="36">
                  <c:v>9.2323508600574186E-2</c:v>
                </c:pt>
                <c:pt idx="37">
                  <c:v>8.9930268471154026E-2</c:v>
                </c:pt>
                <c:pt idx="38">
                  <c:v>8.9665425000902771E-2</c:v>
                </c:pt>
                <c:pt idx="39">
                  <c:v>9.1419687334834659E-2</c:v>
                </c:pt>
                <c:pt idx="40">
                  <c:v>9.4857147617932527E-2</c:v>
                </c:pt>
                <c:pt idx="41">
                  <c:v>9.9305110501781008E-2</c:v>
                </c:pt>
                <c:pt idx="42">
                  <c:v>0.10393659473325036</c:v>
                </c:pt>
                <c:pt idx="43">
                  <c:v>0.107952414639139</c:v>
                </c:pt>
                <c:pt idx="44">
                  <c:v>0.11043592075691436</c:v>
                </c:pt>
                <c:pt idx="45">
                  <c:v>0.11067236703847902</c:v>
                </c:pt>
                <c:pt idx="46">
                  <c:v>0.10860957060545925</c:v>
                </c:pt>
                <c:pt idx="47">
                  <c:v>0.10544845389794173</c:v>
                </c:pt>
                <c:pt idx="48">
                  <c:v>0.101885556531795</c:v>
                </c:pt>
                <c:pt idx="49">
                  <c:v>9.8079479966970168E-2</c:v>
                </c:pt>
              </c:numCache>
            </c:numRef>
          </c:val>
          <c:smooth val="0"/>
        </c:ser>
        <c:dLbls>
          <c:showLegendKey val="0"/>
          <c:showVal val="0"/>
          <c:showCatName val="0"/>
          <c:showSerName val="0"/>
          <c:showPercent val="0"/>
          <c:showBubbleSize val="0"/>
        </c:dLbls>
        <c:marker val="1"/>
        <c:smooth val="0"/>
        <c:axId val="99773824"/>
        <c:axId val="99804288"/>
      </c:lineChart>
      <c:lineChart>
        <c:grouping val="standard"/>
        <c:varyColors val="0"/>
        <c:ser>
          <c:idx val="1"/>
          <c:order val="1"/>
          <c:tx>
            <c:v>利率</c:v>
          </c:tx>
          <c:spPr>
            <a:ln>
              <a:solidFill>
                <a:srgbClr val="C00000"/>
              </a:solidFill>
            </a:ln>
            <a:effectLst>
              <a:outerShdw blurRad="50800" dist="38100" dir="2700000" algn="tl" rotWithShape="0">
                <a:prstClr val="black">
                  <a:alpha val="40000"/>
                </a:prstClr>
              </a:outerShdw>
            </a:effectLst>
          </c:spPr>
          <c:marker>
            <c:symbol val="none"/>
          </c:marker>
          <c:val>
            <c:numRef>
              <c:f>Sheet2!$G$14:$G$63</c:f>
              <c:numCache>
                <c:formatCode>###,###,###,###,##0.00_ </c:formatCode>
                <c:ptCount val="50"/>
                <c:pt idx="0">
                  <c:v>6.1199999999999966</c:v>
                </c:pt>
                <c:pt idx="1">
                  <c:v>6.1199999999999966</c:v>
                </c:pt>
                <c:pt idx="2">
                  <c:v>6.1199999999999966</c:v>
                </c:pt>
                <c:pt idx="3">
                  <c:v>3.96</c:v>
                </c:pt>
                <c:pt idx="4">
                  <c:v>3.96</c:v>
                </c:pt>
                <c:pt idx="5">
                  <c:v>3.96</c:v>
                </c:pt>
                <c:pt idx="6">
                  <c:v>3.96</c:v>
                </c:pt>
                <c:pt idx="7">
                  <c:v>3.96</c:v>
                </c:pt>
                <c:pt idx="8">
                  <c:v>3.96</c:v>
                </c:pt>
                <c:pt idx="9">
                  <c:v>3.24</c:v>
                </c:pt>
                <c:pt idx="10">
                  <c:v>3.24</c:v>
                </c:pt>
                <c:pt idx="11">
                  <c:v>3.24</c:v>
                </c:pt>
                <c:pt idx="12">
                  <c:v>3.24</c:v>
                </c:pt>
                <c:pt idx="13">
                  <c:v>3.24</c:v>
                </c:pt>
                <c:pt idx="14">
                  <c:v>3.24</c:v>
                </c:pt>
                <c:pt idx="15">
                  <c:v>3.24</c:v>
                </c:pt>
                <c:pt idx="16">
                  <c:v>3.24</c:v>
                </c:pt>
                <c:pt idx="17">
                  <c:v>3.96</c:v>
                </c:pt>
                <c:pt idx="18">
                  <c:v>5.76</c:v>
                </c:pt>
                <c:pt idx="19">
                  <c:v>5.76</c:v>
                </c:pt>
                <c:pt idx="20">
                  <c:v>6.84</c:v>
                </c:pt>
                <c:pt idx="21">
                  <c:v>6.84</c:v>
                </c:pt>
                <c:pt idx="22">
                  <c:v>6.84</c:v>
                </c:pt>
                <c:pt idx="23">
                  <c:v>7.2</c:v>
                </c:pt>
                <c:pt idx="24">
                  <c:v>7.2</c:v>
                </c:pt>
                <c:pt idx="25">
                  <c:v>7.2</c:v>
                </c:pt>
                <c:pt idx="26">
                  <c:v>8.6399999999999988</c:v>
                </c:pt>
                <c:pt idx="27">
                  <c:v>11.34</c:v>
                </c:pt>
                <c:pt idx="28">
                  <c:v>8.6399999999999988</c:v>
                </c:pt>
                <c:pt idx="29">
                  <c:v>7.56</c:v>
                </c:pt>
                <c:pt idx="30">
                  <c:v>7.56</c:v>
                </c:pt>
                <c:pt idx="31">
                  <c:v>10.98</c:v>
                </c:pt>
                <c:pt idx="32">
                  <c:v>10.98</c:v>
                </c:pt>
                <c:pt idx="33">
                  <c:v>10.98</c:v>
                </c:pt>
                <c:pt idx="34">
                  <c:v>7.4700000000000024</c:v>
                </c:pt>
                <c:pt idx="35">
                  <c:v>5.67</c:v>
                </c:pt>
                <c:pt idx="36">
                  <c:v>3.7800000000000002</c:v>
                </c:pt>
                <c:pt idx="37">
                  <c:v>2.25</c:v>
                </c:pt>
                <c:pt idx="38">
                  <c:v>2.25</c:v>
                </c:pt>
                <c:pt idx="39">
                  <c:v>2.25</c:v>
                </c:pt>
                <c:pt idx="40">
                  <c:v>1.9800000000000042</c:v>
                </c:pt>
                <c:pt idx="41">
                  <c:v>1.9800000000000042</c:v>
                </c:pt>
                <c:pt idx="42">
                  <c:v>2.25</c:v>
                </c:pt>
                <c:pt idx="43">
                  <c:v>2.25</c:v>
                </c:pt>
                <c:pt idx="44">
                  <c:v>2.52</c:v>
                </c:pt>
                <c:pt idx="45">
                  <c:v>4.1399999999999997</c:v>
                </c:pt>
                <c:pt idx="46">
                  <c:v>2.25</c:v>
                </c:pt>
                <c:pt idx="47">
                  <c:v>2.25</c:v>
                </c:pt>
                <c:pt idx="48">
                  <c:v>2.75</c:v>
                </c:pt>
                <c:pt idx="49">
                  <c:v>3.5</c:v>
                </c:pt>
              </c:numCache>
            </c:numRef>
          </c:val>
          <c:smooth val="0"/>
        </c:ser>
        <c:dLbls>
          <c:showLegendKey val="0"/>
          <c:showVal val="0"/>
          <c:showCatName val="0"/>
          <c:showSerName val="0"/>
          <c:showPercent val="0"/>
          <c:showBubbleSize val="0"/>
        </c:dLbls>
        <c:marker val="1"/>
        <c:smooth val="0"/>
        <c:axId val="99807616"/>
        <c:axId val="99805824"/>
      </c:lineChart>
      <c:catAx>
        <c:axId val="99773824"/>
        <c:scaling>
          <c:orientation val="minMax"/>
        </c:scaling>
        <c:delete val="0"/>
        <c:axPos val="b"/>
        <c:numFmt formatCode="General" sourceLinked="1"/>
        <c:majorTickMark val="out"/>
        <c:minorTickMark val="none"/>
        <c:tickLblPos val="nextTo"/>
        <c:crossAx val="99804288"/>
        <c:crosses val="autoZero"/>
        <c:auto val="1"/>
        <c:lblAlgn val="ctr"/>
        <c:lblOffset val="100"/>
        <c:noMultiLvlLbl val="0"/>
      </c:catAx>
      <c:valAx>
        <c:axId val="99804288"/>
        <c:scaling>
          <c:orientation val="minMax"/>
          <c:min val="4.0000000000000022E-2"/>
        </c:scaling>
        <c:delete val="0"/>
        <c:axPos val="l"/>
        <c:numFmt formatCode="General" sourceLinked="1"/>
        <c:majorTickMark val="out"/>
        <c:minorTickMark val="none"/>
        <c:tickLblPos val="nextTo"/>
        <c:crossAx val="99773824"/>
        <c:crosses val="autoZero"/>
        <c:crossBetween val="between"/>
      </c:valAx>
      <c:valAx>
        <c:axId val="99805824"/>
        <c:scaling>
          <c:orientation val="minMax"/>
        </c:scaling>
        <c:delete val="0"/>
        <c:axPos val="r"/>
        <c:numFmt formatCode="###,###,###,###,##0.00_ " sourceLinked="1"/>
        <c:majorTickMark val="out"/>
        <c:minorTickMark val="none"/>
        <c:tickLblPos val="nextTo"/>
        <c:crossAx val="99807616"/>
        <c:crosses val="max"/>
        <c:crossBetween val="between"/>
      </c:valAx>
      <c:catAx>
        <c:axId val="99807616"/>
        <c:scaling>
          <c:orientation val="minMax"/>
        </c:scaling>
        <c:delete val="1"/>
        <c:axPos val="b"/>
        <c:numFmt formatCode="General" sourceLinked="1"/>
        <c:majorTickMark val="out"/>
        <c:minorTickMark val="none"/>
        <c:tickLblPos val="nextTo"/>
        <c:crossAx val="99805824"/>
        <c:crosses val="autoZero"/>
        <c:auto val="1"/>
        <c:lblAlgn val="ctr"/>
        <c:lblOffset val="100"/>
        <c:noMultiLvlLbl val="0"/>
      </c:catAx>
    </c:plotArea>
    <c:legend>
      <c:legendPos val="r"/>
      <c:layout>
        <c:manualLayout>
          <c:xMode val="edge"/>
          <c:yMode val="edge"/>
          <c:x val="0.30841423948220198"/>
          <c:y val="0.93875986691254765"/>
          <c:w val="0.34166666666666801"/>
          <c:h val="5.6374830469611371E-2"/>
        </c:manualLayout>
      </c:layout>
      <c:overlay val="0"/>
    </c:legend>
    <c:plotVisOnly val="1"/>
    <c:dispBlanksAs val="gap"/>
    <c:showDLblsOverMax val="0"/>
  </c:chart>
  <c:spPr>
    <a:noFill/>
    <a:ln>
      <a:noFill/>
    </a:ln>
  </c:spPr>
  <c:txPr>
    <a:bodyPr/>
    <a:lstStyle/>
    <a:p>
      <a:pPr>
        <a:defRPr sz="1100"/>
      </a:pPr>
      <a:endParaRPr lang="zh-CN"/>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72987751531059E-2"/>
          <c:y val="5.1400554097404488E-2"/>
          <c:w val="0.8490702464275327"/>
          <c:h val="0.72492768940795149"/>
        </c:manualLayout>
      </c:layout>
      <c:lineChart>
        <c:grouping val="standard"/>
        <c:varyColors val="0"/>
        <c:ser>
          <c:idx val="0"/>
          <c:order val="0"/>
          <c:tx>
            <c:v>GDP</c:v>
          </c:tx>
          <c:spPr>
            <a:ln>
              <a:solidFill>
                <a:srgbClr val="C00000"/>
              </a:solidFill>
            </a:ln>
            <a:effectLst>
              <a:outerShdw blurRad="50800" dist="38100" dir="2700000" algn="tl" rotWithShape="0">
                <a:prstClr val="black">
                  <a:alpha val="40000"/>
                </a:prstClr>
              </a:outerShdw>
            </a:effectLst>
          </c:spPr>
          <c:marker>
            <c:symbol val="none"/>
          </c:marker>
          <c:cat>
            <c:numRef>
              <c:f>Sheet2!$D$43:$D$63</c:f>
              <c:numCache>
                <c:formatCode>General</c:formatCode>
                <c:ptCount val="2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numCache>
            </c:numRef>
          </c:cat>
          <c:val>
            <c:numRef>
              <c:f>Sheet2!$F$43:$F$63</c:f>
              <c:numCache>
                <c:formatCode>General</c:formatCode>
                <c:ptCount val="21"/>
                <c:pt idx="0">
                  <c:v>9.9742074460185196E-2</c:v>
                </c:pt>
                <c:pt idx="1">
                  <c:v>0.10457801389574985</c:v>
                </c:pt>
                <c:pt idx="2">
                  <c:v>0.10768520629588622</c:v>
                </c:pt>
                <c:pt idx="3">
                  <c:v>0.10790385615331299</c:v>
                </c:pt>
                <c:pt idx="4">
                  <c:v>0.1053667597089165</c:v>
                </c:pt>
                <c:pt idx="5">
                  <c:v>0.10113055895744602</c:v>
                </c:pt>
                <c:pt idx="6">
                  <c:v>9.6397225505300194E-2</c:v>
                </c:pt>
                <c:pt idx="7">
                  <c:v>9.2323508600574186E-2</c:v>
                </c:pt>
                <c:pt idx="8">
                  <c:v>8.9930268471154026E-2</c:v>
                </c:pt>
                <c:pt idx="9">
                  <c:v>8.966542500090284E-2</c:v>
                </c:pt>
                <c:pt idx="10">
                  <c:v>9.1419687334834659E-2</c:v>
                </c:pt>
                <c:pt idx="11">
                  <c:v>9.4857147617932527E-2</c:v>
                </c:pt>
                <c:pt idx="12">
                  <c:v>9.9305110501781008E-2</c:v>
                </c:pt>
                <c:pt idx="13">
                  <c:v>0.10393659473325041</c:v>
                </c:pt>
                <c:pt idx="14">
                  <c:v>0.107952414639139</c:v>
                </c:pt>
                <c:pt idx="15">
                  <c:v>0.11043592075691441</c:v>
                </c:pt>
                <c:pt idx="16">
                  <c:v>0.11067236703847902</c:v>
                </c:pt>
                <c:pt idx="17">
                  <c:v>0.10860957060545928</c:v>
                </c:pt>
                <c:pt idx="18">
                  <c:v>0.10544845389794168</c:v>
                </c:pt>
                <c:pt idx="19">
                  <c:v>0.101885556531795</c:v>
                </c:pt>
                <c:pt idx="20">
                  <c:v>9.8079479966970209E-2</c:v>
                </c:pt>
              </c:numCache>
            </c:numRef>
          </c:val>
          <c:smooth val="0"/>
        </c:ser>
        <c:dLbls>
          <c:showLegendKey val="0"/>
          <c:showVal val="0"/>
          <c:showCatName val="0"/>
          <c:showSerName val="0"/>
          <c:showPercent val="0"/>
          <c:showBubbleSize val="0"/>
        </c:dLbls>
        <c:marker val="1"/>
        <c:smooth val="0"/>
        <c:axId val="99862400"/>
        <c:axId val="99863936"/>
      </c:lineChart>
      <c:lineChart>
        <c:grouping val="standard"/>
        <c:varyColors val="0"/>
        <c:ser>
          <c:idx val="1"/>
          <c:order val="1"/>
          <c:tx>
            <c:v>商品房销售价格</c:v>
          </c:tx>
          <c:spPr>
            <a:ln>
              <a:solidFill>
                <a:schemeClr val="accent6">
                  <a:lumMod val="75000"/>
                </a:schemeClr>
              </a:solidFill>
            </a:ln>
            <a:effectLst>
              <a:outerShdw blurRad="50800" dist="38100" dir="2700000" algn="tl" rotWithShape="0">
                <a:prstClr val="black">
                  <a:alpha val="40000"/>
                </a:prstClr>
              </a:outerShdw>
            </a:effectLst>
          </c:spPr>
          <c:marker>
            <c:symbol val="none"/>
          </c:marker>
          <c:cat>
            <c:numRef>
              <c:f>Sheet2!$D$43:$D$63</c:f>
              <c:numCache>
                <c:formatCode>General</c:formatCode>
                <c:ptCount val="2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numCache>
            </c:numRef>
          </c:cat>
          <c:val>
            <c:numRef>
              <c:f>Sheet2!$I$43:$I$63</c:f>
              <c:numCache>
                <c:formatCode>General</c:formatCode>
                <c:ptCount val="21"/>
                <c:pt idx="0">
                  <c:v>786</c:v>
                </c:pt>
                <c:pt idx="1">
                  <c:v>995</c:v>
                </c:pt>
                <c:pt idx="2">
                  <c:v>1291</c:v>
                </c:pt>
                <c:pt idx="3">
                  <c:v>1409</c:v>
                </c:pt>
                <c:pt idx="4">
                  <c:v>1591</c:v>
                </c:pt>
                <c:pt idx="5">
                  <c:v>1806</c:v>
                </c:pt>
                <c:pt idx="6">
                  <c:v>1997</c:v>
                </c:pt>
                <c:pt idx="7">
                  <c:v>2063</c:v>
                </c:pt>
                <c:pt idx="8">
                  <c:v>2053</c:v>
                </c:pt>
                <c:pt idx="9">
                  <c:v>2112</c:v>
                </c:pt>
                <c:pt idx="10">
                  <c:v>2170</c:v>
                </c:pt>
                <c:pt idx="11">
                  <c:v>2250</c:v>
                </c:pt>
                <c:pt idx="12">
                  <c:v>2359</c:v>
                </c:pt>
                <c:pt idx="13">
                  <c:v>2778</c:v>
                </c:pt>
                <c:pt idx="14">
                  <c:v>3168</c:v>
                </c:pt>
                <c:pt idx="15">
                  <c:v>3367</c:v>
                </c:pt>
                <c:pt idx="16">
                  <c:v>3864</c:v>
                </c:pt>
                <c:pt idx="17">
                  <c:v>3800</c:v>
                </c:pt>
                <c:pt idx="18">
                  <c:v>4681</c:v>
                </c:pt>
                <c:pt idx="19">
                  <c:v>5032</c:v>
                </c:pt>
                <c:pt idx="20">
                  <c:v>5379</c:v>
                </c:pt>
              </c:numCache>
            </c:numRef>
          </c:val>
          <c:smooth val="0"/>
        </c:ser>
        <c:dLbls>
          <c:showLegendKey val="0"/>
          <c:showVal val="0"/>
          <c:showCatName val="0"/>
          <c:showSerName val="0"/>
          <c:showPercent val="0"/>
          <c:showBubbleSize val="0"/>
        </c:dLbls>
        <c:marker val="1"/>
        <c:smooth val="0"/>
        <c:axId val="99867264"/>
        <c:axId val="99865728"/>
      </c:lineChart>
      <c:catAx>
        <c:axId val="99862400"/>
        <c:scaling>
          <c:orientation val="minMax"/>
        </c:scaling>
        <c:delete val="0"/>
        <c:axPos val="b"/>
        <c:numFmt formatCode="General" sourceLinked="1"/>
        <c:majorTickMark val="out"/>
        <c:minorTickMark val="none"/>
        <c:tickLblPos val="nextTo"/>
        <c:txPr>
          <a:bodyPr/>
          <a:lstStyle/>
          <a:p>
            <a:pPr>
              <a:defRPr sz="800"/>
            </a:pPr>
            <a:endParaRPr lang="zh-CN"/>
          </a:p>
        </c:txPr>
        <c:crossAx val="99863936"/>
        <c:crosses val="autoZero"/>
        <c:auto val="1"/>
        <c:lblAlgn val="ctr"/>
        <c:lblOffset val="100"/>
        <c:noMultiLvlLbl val="0"/>
      </c:catAx>
      <c:valAx>
        <c:axId val="99863936"/>
        <c:scaling>
          <c:orientation val="minMax"/>
          <c:max val="0.115"/>
          <c:min val="8.5000000000000048E-2"/>
        </c:scaling>
        <c:delete val="0"/>
        <c:axPos val="l"/>
        <c:numFmt formatCode="0.0%" sourceLinked="0"/>
        <c:majorTickMark val="out"/>
        <c:minorTickMark val="none"/>
        <c:tickLblPos val="nextTo"/>
        <c:txPr>
          <a:bodyPr/>
          <a:lstStyle/>
          <a:p>
            <a:pPr>
              <a:defRPr sz="800"/>
            </a:pPr>
            <a:endParaRPr lang="zh-CN"/>
          </a:p>
        </c:txPr>
        <c:crossAx val="99862400"/>
        <c:crosses val="autoZero"/>
        <c:crossBetween val="between"/>
      </c:valAx>
      <c:valAx>
        <c:axId val="99865728"/>
        <c:scaling>
          <c:orientation val="minMax"/>
        </c:scaling>
        <c:delete val="0"/>
        <c:axPos val="r"/>
        <c:numFmt formatCode="General" sourceLinked="1"/>
        <c:majorTickMark val="out"/>
        <c:minorTickMark val="none"/>
        <c:tickLblPos val="nextTo"/>
        <c:txPr>
          <a:bodyPr/>
          <a:lstStyle/>
          <a:p>
            <a:pPr>
              <a:defRPr sz="800"/>
            </a:pPr>
            <a:endParaRPr lang="zh-CN"/>
          </a:p>
        </c:txPr>
        <c:crossAx val="99867264"/>
        <c:crosses val="max"/>
        <c:crossBetween val="between"/>
      </c:valAx>
      <c:catAx>
        <c:axId val="99867264"/>
        <c:scaling>
          <c:orientation val="minMax"/>
        </c:scaling>
        <c:delete val="1"/>
        <c:axPos val="b"/>
        <c:numFmt formatCode="General" sourceLinked="1"/>
        <c:majorTickMark val="out"/>
        <c:minorTickMark val="none"/>
        <c:tickLblPos val="nextTo"/>
        <c:crossAx val="99865728"/>
        <c:crosses val="autoZero"/>
        <c:auto val="1"/>
        <c:lblAlgn val="ctr"/>
        <c:lblOffset val="100"/>
        <c:noMultiLvlLbl val="0"/>
      </c:catAx>
    </c:plotArea>
    <c:legend>
      <c:legendPos val="r"/>
      <c:layout>
        <c:manualLayout>
          <c:xMode val="edge"/>
          <c:yMode val="edge"/>
          <c:x val="0.26632452369345117"/>
          <c:y val="0.91165319100213149"/>
          <c:w val="0.54629629629629661"/>
          <c:h val="8.4101049868766528E-2"/>
        </c:manualLayout>
      </c:layout>
      <c:overlay val="0"/>
    </c:legend>
    <c:plotVisOnly val="1"/>
    <c:dispBlanksAs val="gap"/>
    <c:showDLblsOverMax val="0"/>
  </c:chart>
  <c:spPr>
    <a:noFill/>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73413773555258"/>
          <c:y val="6.9327348397648286E-2"/>
          <c:w val="0.81065106146586063"/>
          <c:h val="0.71052452577137948"/>
        </c:manualLayout>
      </c:layout>
      <c:lineChart>
        <c:grouping val="standard"/>
        <c:varyColors val="0"/>
        <c:ser>
          <c:idx val="0"/>
          <c:order val="0"/>
          <c:tx>
            <c:v>GDP</c:v>
          </c:tx>
          <c:spPr>
            <a:ln>
              <a:solidFill>
                <a:srgbClr val="F79646">
                  <a:lumMod val="75000"/>
                </a:srgbClr>
              </a:solidFill>
            </a:ln>
            <a:effectLst>
              <a:outerShdw blurRad="50800" dist="38100" dir="2700000" algn="tl" rotWithShape="0">
                <a:prstClr val="black">
                  <a:alpha val="40000"/>
                </a:prstClr>
              </a:outerShdw>
            </a:effectLst>
          </c:spPr>
          <c:marker>
            <c:symbol val="none"/>
          </c:marker>
          <c:cat>
            <c:numRef>
              <c:f>Sheet2!$D$42:$D$63</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Sheet2!$F$42:$F$63</c:f>
              <c:numCache>
                <c:formatCode>General</c:formatCode>
                <c:ptCount val="22"/>
                <c:pt idx="0">
                  <c:v>9.5834062940641396E-2</c:v>
                </c:pt>
                <c:pt idx="1">
                  <c:v>9.9742074460185196E-2</c:v>
                </c:pt>
                <c:pt idx="2">
                  <c:v>0.10457801389574985</c:v>
                </c:pt>
                <c:pt idx="3">
                  <c:v>0.10768520629588622</c:v>
                </c:pt>
                <c:pt idx="4">
                  <c:v>0.10790385615331299</c:v>
                </c:pt>
                <c:pt idx="5">
                  <c:v>0.10536675970891644</c:v>
                </c:pt>
                <c:pt idx="6">
                  <c:v>0.10113055895744602</c:v>
                </c:pt>
                <c:pt idx="7">
                  <c:v>9.6397225505300194E-2</c:v>
                </c:pt>
                <c:pt idx="8">
                  <c:v>9.2323508600574186E-2</c:v>
                </c:pt>
                <c:pt idx="9">
                  <c:v>8.9930268471154026E-2</c:v>
                </c:pt>
                <c:pt idx="10">
                  <c:v>8.9665425000902771E-2</c:v>
                </c:pt>
                <c:pt idx="11">
                  <c:v>9.1419687334834659E-2</c:v>
                </c:pt>
                <c:pt idx="12">
                  <c:v>9.4857147617932527E-2</c:v>
                </c:pt>
                <c:pt idx="13">
                  <c:v>9.9305110501781008E-2</c:v>
                </c:pt>
                <c:pt idx="14">
                  <c:v>0.10393659473325036</c:v>
                </c:pt>
                <c:pt idx="15">
                  <c:v>0.107952414639139</c:v>
                </c:pt>
                <c:pt idx="16">
                  <c:v>0.11043592075691436</c:v>
                </c:pt>
                <c:pt idx="17">
                  <c:v>0.11067236703847902</c:v>
                </c:pt>
                <c:pt idx="18">
                  <c:v>0.10860957060545925</c:v>
                </c:pt>
                <c:pt idx="19">
                  <c:v>0.10544845389794173</c:v>
                </c:pt>
                <c:pt idx="20">
                  <c:v>0.101885556531795</c:v>
                </c:pt>
                <c:pt idx="21">
                  <c:v>9.8079479966970168E-2</c:v>
                </c:pt>
              </c:numCache>
            </c:numRef>
          </c:val>
          <c:smooth val="0"/>
        </c:ser>
        <c:dLbls>
          <c:showLegendKey val="0"/>
          <c:showVal val="0"/>
          <c:showCatName val="0"/>
          <c:showSerName val="0"/>
          <c:showPercent val="0"/>
          <c:showBubbleSize val="0"/>
        </c:dLbls>
        <c:marker val="1"/>
        <c:smooth val="0"/>
        <c:axId val="99897344"/>
        <c:axId val="99898880"/>
      </c:lineChart>
      <c:lineChart>
        <c:grouping val="standard"/>
        <c:varyColors val="0"/>
        <c:ser>
          <c:idx val="1"/>
          <c:order val="1"/>
          <c:tx>
            <c:v>上证综指</c:v>
          </c:tx>
          <c:spPr>
            <a:ln>
              <a:solidFill>
                <a:srgbClr val="C00000"/>
              </a:solidFill>
            </a:ln>
            <a:effectLst>
              <a:outerShdw blurRad="50800" dist="38100" dir="2700000" algn="tl" rotWithShape="0">
                <a:prstClr val="black">
                  <a:alpha val="40000"/>
                </a:prstClr>
              </a:outerShdw>
            </a:effectLst>
          </c:spPr>
          <c:marker>
            <c:symbol val="none"/>
          </c:marker>
          <c:val>
            <c:numRef>
              <c:f>Sheet2!$H$42:$H$63</c:f>
              <c:numCache>
                <c:formatCode>General</c:formatCode>
                <c:ptCount val="22"/>
                <c:pt idx="0">
                  <c:v>127.61</c:v>
                </c:pt>
                <c:pt idx="1">
                  <c:v>292.75</c:v>
                </c:pt>
                <c:pt idx="2">
                  <c:v>780.39</c:v>
                </c:pt>
                <c:pt idx="3">
                  <c:v>833.8</c:v>
                </c:pt>
                <c:pt idx="4">
                  <c:v>647.87</c:v>
                </c:pt>
                <c:pt idx="5">
                  <c:v>555.28000000000054</c:v>
                </c:pt>
                <c:pt idx="6">
                  <c:v>917.02</c:v>
                </c:pt>
                <c:pt idx="7">
                  <c:v>1194.0899999999999</c:v>
                </c:pt>
                <c:pt idx="8">
                  <c:v>1146.7</c:v>
                </c:pt>
                <c:pt idx="9">
                  <c:v>1366.58</c:v>
                </c:pt>
                <c:pt idx="10">
                  <c:v>2073.48</c:v>
                </c:pt>
                <c:pt idx="11">
                  <c:v>1645.97</c:v>
                </c:pt>
                <c:pt idx="12">
                  <c:v>1357.6499999999999</c:v>
                </c:pt>
                <c:pt idx="13">
                  <c:v>1497.04</c:v>
                </c:pt>
                <c:pt idx="14">
                  <c:v>1266.5</c:v>
                </c:pt>
                <c:pt idx="15">
                  <c:v>1161.06</c:v>
                </c:pt>
                <c:pt idx="16">
                  <c:v>2675.4700000000012</c:v>
                </c:pt>
                <c:pt idx="17">
                  <c:v>5261.56</c:v>
                </c:pt>
                <c:pt idx="18">
                  <c:v>1820.81</c:v>
                </c:pt>
                <c:pt idx="19">
                  <c:v>3277.14</c:v>
                </c:pt>
                <c:pt idx="20">
                  <c:v>2808.08</c:v>
                </c:pt>
                <c:pt idx="21">
                  <c:v>2199.42</c:v>
                </c:pt>
              </c:numCache>
            </c:numRef>
          </c:val>
          <c:smooth val="0"/>
        </c:ser>
        <c:dLbls>
          <c:showLegendKey val="0"/>
          <c:showVal val="0"/>
          <c:showCatName val="0"/>
          <c:showSerName val="0"/>
          <c:showPercent val="0"/>
          <c:showBubbleSize val="0"/>
        </c:dLbls>
        <c:marker val="1"/>
        <c:smooth val="0"/>
        <c:axId val="99902208"/>
        <c:axId val="99900416"/>
      </c:lineChart>
      <c:catAx>
        <c:axId val="99897344"/>
        <c:scaling>
          <c:orientation val="minMax"/>
        </c:scaling>
        <c:delete val="0"/>
        <c:axPos val="b"/>
        <c:numFmt formatCode="General" sourceLinked="1"/>
        <c:majorTickMark val="out"/>
        <c:minorTickMark val="none"/>
        <c:tickLblPos val="nextTo"/>
        <c:txPr>
          <a:bodyPr/>
          <a:lstStyle/>
          <a:p>
            <a:pPr>
              <a:defRPr sz="800"/>
            </a:pPr>
            <a:endParaRPr lang="zh-CN"/>
          </a:p>
        </c:txPr>
        <c:crossAx val="99898880"/>
        <c:crosses val="autoZero"/>
        <c:auto val="1"/>
        <c:lblAlgn val="ctr"/>
        <c:lblOffset val="100"/>
        <c:noMultiLvlLbl val="0"/>
      </c:catAx>
      <c:valAx>
        <c:axId val="99898880"/>
        <c:scaling>
          <c:orientation val="minMax"/>
          <c:min val="8.0000000000000043E-2"/>
        </c:scaling>
        <c:delete val="0"/>
        <c:axPos val="l"/>
        <c:numFmt formatCode="0.0%" sourceLinked="0"/>
        <c:majorTickMark val="out"/>
        <c:minorTickMark val="none"/>
        <c:tickLblPos val="nextTo"/>
        <c:txPr>
          <a:bodyPr/>
          <a:lstStyle/>
          <a:p>
            <a:pPr>
              <a:defRPr sz="800"/>
            </a:pPr>
            <a:endParaRPr lang="zh-CN"/>
          </a:p>
        </c:txPr>
        <c:crossAx val="99897344"/>
        <c:crosses val="autoZero"/>
        <c:crossBetween val="between"/>
      </c:valAx>
      <c:valAx>
        <c:axId val="99900416"/>
        <c:scaling>
          <c:orientation val="minMax"/>
        </c:scaling>
        <c:delete val="0"/>
        <c:axPos val="r"/>
        <c:numFmt formatCode="General" sourceLinked="1"/>
        <c:majorTickMark val="out"/>
        <c:minorTickMark val="none"/>
        <c:tickLblPos val="nextTo"/>
        <c:txPr>
          <a:bodyPr/>
          <a:lstStyle/>
          <a:p>
            <a:pPr>
              <a:defRPr sz="800"/>
            </a:pPr>
            <a:endParaRPr lang="zh-CN"/>
          </a:p>
        </c:txPr>
        <c:crossAx val="99902208"/>
        <c:crosses val="max"/>
        <c:crossBetween val="between"/>
      </c:valAx>
      <c:catAx>
        <c:axId val="99902208"/>
        <c:scaling>
          <c:orientation val="minMax"/>
        </c:scaling>
        <c:delete val="1"/>
        <c:axPos val="b"/>
        <c:majorTickMark val="out"/>
        <c:minorTickMark val="none"/>
        <c:tickLblPos val="nextTo"/>
        <c:crossAx val="99900416"/>
        <c:crosses val="autoZero"/>
        <c:auto val="1"/>
        <c:lblAlgn val="ctr"/>
        <c:lblOffset val="100"/>
        <c:noMultiLvlLbl val="0"/>
      </c:catAx>
    </c:plotArea>
    <c:legend>
      <c:legendPos val="r"/>
      <c:layout>
        <c:manualLayout>
          <c:xMode val="edge"/>
          <c:yMode val="edge"/>
          <c:x val="0.27522273055622443"/>
          <c:y val="0.91541400357250868"/>
          <c:w val="0.44064531663857326"/>
          <c:h val="5.8312078819484144E-2"/>
        </c:manualLayout>
      </c:layout>
      <c:overlay val="0"/>
    </c:legend>
    <c:plotVisOnly val="1"/>
    <c:dispBlanksAs val="gap"/>
    <c:showDLblsOverMax val="0"/>
  </c:chart>
  <c:spPr>
    <a:noFill/>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20"/>
      <c:rotY val="0"/>
      <c:rAngAx val="0"/>
      <c:perspective val="30"/>
    </c:view3D>
    <c:floor>
      <c:thickness val="0"/>
    </c:floor>
    <c:sideWall>
      <c:thickness val="0"/>
    </c:sideWall>
    <c:backWall>
      <c:thickness val="0"/>
    </c:backWall>
    <c:plotArea>
      <c:layout>
        <c:manualLayout>
          <c:layoutTarget val="inner"/>
          <c:xMode val="edge"/>
          <c:yMode val="edge"/>
          <c:x val="0.10324062503372018"/>
          <c:y val="0.12768503937007875"/>
          <c:w val="0.82685209298690376"/>
          <c:h val="0.77425955088947562"/>
        </c:manualLayout>
      </c:layout>
      <c:pie3DChart>
        <c:varyColors val="1"/>
        <c:ser>
          <c:idx val="0"/>
          <c:order val="0"/>
          <c:dPt>
            <c:idx val="1"/>
            <c:bubble3D val="0"/>
            <c:spPr>
              <a:solidFill>
                <a:srgbClr val="0070C0"/>
              </a:solidFill>
            </c:spPr>
          </c:dPt>
          <c:dPt>
            <c:idx val="2"/>
            <c:bubble3D val="0"/>
            <c:explosion val="4"/>
          </c:dPt>
          <c:dPt>
            <c:idx val="3"/>
            <c:bubble3D val="0"/>
            <c:spPr>
              <a:solidFill>
                <a:srgbClr val="FFC000"/>
              </a:solidFill>
            </c:spPr>
          </c:dPt>
          <c:dPt>
            <c:idx val="4"/>
            <c:bubble3D val="0"/>
            <c:spPr>
              <a:solidFill>
                <a:srgbClr val="9933FF"/>
              </a:solidFill>
            </c:spPr>
          </c:dPt>
          <c:dPt>
            <c:idx val="7"/>
            <c:bubble3D val="0"/>
            <c:spPr>
              <a:solidFill>
                <a:srgbClr val="C00000"/>
              </a:solidFill>
            </c:spPr>
          </c:dPt>
          <c:dLbls>
            <c:dLbl>
              <c:idx val="1"/>
              <c:layout>
                <c:manualLayout>
                  <c:x val="1.1970179418308129E-2"/>
                  <c:y val="5.9259259259259265E-3"/>
                </c:manualLayout>
              </c:layout>
              <c:showLegendKey val="0"/>
              <c:showVal val="0"/>
              <c:showCatName val="1"/>
              <c:showSerName val="0"/>
              <c:showPercent val="1"/>
              <c:showBubbleSize val="0"/>
            </c:dLbl>
            <c:dLbl>
              <c:idx val="2"/>
              <c:layout>
                <c:manualLayout>
                  <c:x val="9.6142987515085113E-2"/>
                  <c:y val="1.1458501020705749E-2"/>
                </c:manualLayout>
              </c:layout>
              <c:showLegendKey val="0"/>
              <c:showVal val="0"/>
              <c:showCatName val="1"/>
              <c:showSerName val="0"/>
              <c:showPercent val="1"/>
              <c:showBubbleSize val="0"/>
            </c:dLbl>
            <c:dLbl>
              <c:idx val="3"/>
              <c:layout>
                <c:manualLayout>
                  <c:x val="-0.16903825285455026"/>
                  <c:y val="0.21157888597258676"/>
                </c:manualLayout>
              </c:layout>
              <c:showLegendKey val="0"/>
              <c:showVal val="0"/>
              <c:showCatName val="1"/>
              <c:showSerName val="0"/>
              <c:showPercent val="1"/>
              <c:showBubbleSize val="0"/>
            </c:dLbl>
            <c:dLbl>
              <c:idx val="5"/>
              <c:layout>
                <c:manualLayout>
                  <c:x val="3.4787849165310442E-2"/>
                  <c:y val="7.7936657917760638E-2"/>
                </c:manualLayout>
              </c:layout>
              <c:showLegendKey val="0"/>
              <c:showVal val="0"/>
              <c:showCatName val="1"/>
              <c:showSerName val="0"/>
              <c:showPercent val="1"/>
              <c:showBubbleSize val="0"/>
            </c:dLbl>
            <c:dLbl>
              <c:idx val="6"/>
              <c:layout>
                <c:manualLayout>
                  <c:x val="2.3964355828353361E-2"/>
                  <c:y val="3.7812073490813655E-2"/>
                </c:manualLayout>
              </c:layout>
              <c:showLegendKey val="0"/>
              <c:showVal val="0"/>
              <c:showCatName val="1"/>
              <c:showSerName val="0"/>
              <c:showPercent val="1"/>
              <c:showBubbleSize val="0"/>
            </c:dLbl>
            <c:dLbl>
              <c:idx val="8"/>
              <c:layout>
                <c:manualLayout>
                  <c:x val="4.8185959408128602E-4"/>
                  <c:y val="5.9259259259259265E-3"/>
                </c:manualLayout>
              </c:layout>
              <c:showLegendKey val="0"/>
              <c:showVal val="0"/>
              <c:showCatName val="1"/>
              <c:showSerName val="0"/>
              <c:showPercent val="1"/>
              <c:showBubbleSize val="0"/>
            </c:dLbl>
            <c:numFmt formatCode="0.0%" sourceLinked="0"/>
            <c:txPr>
              <a:bodyPr/>
              <a:lstStyle/>
              <a:p>
                <a:pPr>
                  <a:defRPr sz="1100" b="0"/>
                </a:pPr>
                <a:endParaRPr lang="zh-CN"/>
              </a:p>
            </c:txPr>
            <c:showLegendKey val="0"/>
            <c:showVal val="0"/>
            <c:showCatName val="1"/>
            <c:showSerName val="0"/>
            <c:showPercent val="1"/>
            <c:showBubbleSize val="0"/>
            <c:showLeaderLines val="1"/>
          </c:dLbls>
          <c:cat>
            <c:strRef>
              <c:f>期限结构!$D$16:$D$24</c:f>
              <c:strCache>
                <c:ptCount val="9"/>
                <c:pt idx="0">
                  <c:v>2年</c:v>
                </c:pt>
                <c:pt idx="1">
                  <c:v>3年</c:v>
                </c:pt>
                <c:pt idx="2">
                  <c:v>4年</c:v>
                </c:pt>
                <c:pt idx="3">
                  <c:v>5年</c:v>
                </c:pt>
                <c:pt idx="4">
                  <c:v>6年</c:v>
                </c:pt>
                <c:pt idx="5">
                  <c:v>7年</c:v>
                </c:pt>
                <c:pt idx="6">
                  <c:v>8年</c:v>
                </c:pt>
                <c:pt idx="7">
                  <c:v>10年</c:v>
                </c:pt>
                <c:pt idx="8">
                  <c:v>15年</c:v>
                </c:pt>
              </c:strCache>
            </c:strRef>
          </c:cat>
          <c:val>
            <c:numRef>
              <c:f>期限结构!$G$16:$G$24</c:f>
              <c:numCache>
                <c:formatCode>General</c:formatCode>
                <c:ptCount val="9"/>
                <c:pt idx="0">
                  <c:v>40</c:v>
                </c:pt>
                <c:pt idx="1">
                  <c:v>144</c:v>
                </c:pt>
                <c:pt idx="2">
                  <c:v>5</c:v>
                </c:pt>
                <c:pt idx="3">
                  <c:v>1443.1</c:v>
                </c:pt>
                <c:pt idx="4">
                  <c:v>93.9</c:v>
                </c:pt>
                <c:pt idx="5">
                  <c:v>502.6</c:v>
                </c:pt>
                <c:pt idx="6">
                  <c:v>161.4</c:v>
                </c:pt>
                <c:pt idx="7">
                  <c:v>615.9</c:v>
                </c:pt>
                <c:pt idx="8">
                  <c:v>35</c:v>
                </c:pt>
              </c:numCache>
            </c:numRef>
          </c:val>
        </c:ser>
        <c:dLbls>
          <c:showLegendKey val="0"/>
          <c:showVal val="0"/>
          <c:showCatName val="1"/>
          <c:showSerName val="0"/>
          <c:showPercent val="1"/>
          <c:showBubbleSize val="0"/>
          <c:showLeaderLines val="1"/>
        </c:dLbls>
      </c:pie3D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8077673217677746E-2"/>
          <c:y val="3.0752436222288768E-2"/>
          <c:w val="0.77728010742843223"/>
          <c:h val="0.79940958411126373"/>
        </c:manualLayout>
      </c:layout>
      <c:barChart>
        <c:barDir val="col"/>
        <c:grouping val="clustered"/>
        <c:varyColors val="0"/>
        <c:ser>
          <c:idx val="0"/>
          <c:order val="0"/>
          <c:tx>
            <c:strRef>
              <c:f>Sheet1!$B$1</c:f>
              <c:strCache>
                <c:ptCount val="1"/>
                <c:pt idx="0">
                  <c:v>投资余额</c:v>
                </c:pt>
              </c:strCache>
            </c:strRef>
          </c:tx>
          <c:spPr>
            <a:solidFill>
              <a:srgbClr val="F79646">
                <a:lumMod val="75000"/>
              </a:srgbClr>
            </a:solidFill>
          </c:spPr>
          <c:invertIfNegative val="0"/>
          <c:cat>
            <c:numRef>
              <c:f>Sheet1!$A$4:$A$14</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Sheet1!$B$4:$B$14</c:f>
              <c:numCache>
                <c:formatCode>General</c:formatCode>
                <c:ptCount val="11"/>
                <c:pt idx="0">
                  <c:v>1712.59</c:v>
                </c:pt>
                <c:pt idx="1">
                  <c:v>2504.06</c:v>
                </c:pt>
                <c:pt idx="2">
                  <c:v>3828.8700000000022</c:v>
                </c:pt>
                <c:pt idx="3">
                  <c:v>5711.94</c:v>
                </c:pt>
                <c:pt idx="4">
                  <c:v>8894.41</c:v>
                </c:pt>
                <c:pt idx="5">
                  <c:v>11796.29</c:v>
                </c:pt>
                <c:pt idx="6">
                  <c:v>20205.689999999897</c:v>
                </c:pt>
                <c:pt idx="7">
                  <c:v>22465.22</c:v>
                </c:pt>
                <c:pt idx="8">
                  <c:v>26897.43</c:v>
                </c:pt>
                <c:pt idx="9">
                  <c:v>32136.649999999896</c:v>
                </c:pt>
                <c:pt idx="10">
                  <c:v>37736.67</c:v>
                </c:pt>
              </c:numCache>
            </c:numRef>
          </c:val>
        </c:ser>
        <c:ser>
          <c:idx val="1"/>
          <c:order val="1"/>
          <c:tx>
            <c:strRef>
              <c:f>Sheet1!$C$1</c:f>
              <c:strCache>
                <c:ptCount val="1"/>
                <c:pt idx="0">
                  <c:v>保费收入</c:v>
                </c:pt>
              </c:strCache>
            </c:strRef>
          </c:tx>
          <c:spPr>
            <a:solidFill>
              <a:srgbClr val="002060"/>
            </a:solidFill>
          </c:spPr>
          <c:invertIfNegative val="0"/>
          <c:cat>
            <c:numRef>
              <c:f>Sheet1!$A$4:$A$14</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Sheet1!$C$4:$C$14</c:f>
              <c:numCache>
                <c:formatCode>General</c:formatCode>
                <c:ptCount val="11"/>
                <c:pt idx="0">
                  <c:v>2109.3500000000022</c:v>
                </c:pt>
                <c:pt idx="1">
                  <c:v>3053.14</c:v>
                </c:pt>
                <c:pt idx="2">
                  <c:v>3880.4</c:v>
                </c:pt>
                <c:pt idx="3">
                  <c:v>4318.13</c:v>
                </c:pt>
                <c:pt idx="4">
                  <c:v>4927.34</c:v>
                </c:pt>
                <c:pt idx="5">
                  <c:v>5641.44</c:v>
                </c:pt>
                <c:pt idx="6">
                  <c:v>7035.76</c:v>
                </c:pt>
                <c:pt idx="7">
                  <c:v>9784.1</c:v>
                </c:pt>
                <c:pt idx="8">
                  <c:v>11137.3</c:v>
                </c:pt>
                <c:pt idx="9">
                  <c:v>14527.97</c:v>
                </c:pt>
                <c:pt idx="10">
                  <c:v>14339.25</c:v>
                </c:pt>
              </c:numCache>
            </c:numRef>
          </c:val>
        </c:ser>
        <c:dLbls>
          <c:showLegendKey val="0"/>
          <c:showVal val="0"/>
          <c:showCatName val="0"/>
          <c:showSerName val="0"/>
          <c:showPercent val="0"/>
          <c:showBubbleSize val="0"/>
        </c:dLbls>
        <c:gapWidth val="150"/>
        <c:axId val="99181312"/>
        <c:axId val="99182848"/>
      </c:barChart>
      <c:lineChart>
        <c:grouping val="standard"/>
        <c:varyColors val="0"/>
        <c:ser>
          <c:idx val="2"/>
          <c:order val="2"/>
          <c:tx>
            <c:v>收益率</c:v>
          </c:tx>
          <c:spPr>
            <a:ln>
              <a:solidFill>
                <a:srgbClr val="C00000"/>
              </a:solidFill>
            </a:ln>
          </c:spPr>
          <c:marker>
            <c:symbol val="none"/>
          </c:marker>
          <c:dLbls>
            <c:dLbl>
              <c:idx val="0"/>
              <c:layout>
                <c:manualLayout>
                  <c:x val="-1.9512195121951223E-2"/>
                  <c:y val="-2.7681660899654296E-2"/>
                </c:manualLayout>
              </c:layout>
              <c:showLegendKey val="0"/>
              <c:showVal val="1"/>
              <c:showCatName val="0"/>
              <c:showSerName val="0"/>
              <c:showPercent val="0"/>
              <c:showBubbleSize val="0"/>
            </c:dLbl>
            <c:dLbl>
              <c:idx val="1"/>
              <c:layout>
                <c:manualLayout>
                  <c:x val="-3.4688346883469154E-2"/>
                  <c:y val="-3.229527104959664E-2"/>
                </c:manualLayout>
              </c:layout>
              <c:showLegendKey val="0"/>
              <c:showVal val="1"/>
              <c:showCatName val="0"/>
              <c:showSerName val="0"/>
              <c:showPercent val="0"/>
              <c:showBubbleSize val="0"/>
            </c:dLbl>
            <c:dLbl>
              <c:idx val="2"/>
              <c:layout>
                <c:manualLayout>
                  <c:x val="-2.3848238482385084E-2"/>
                  <c:y val="-3.2295271049596529E-2"/>
                </c:manualLayout>
              </c:layout>
              <c:showLegendKey val="0"/>
              <c:showVal val="1"/>
              <c:showCatName val="0"/>
              <c:showSerName val="0"/>
              <c:showPercent val="0"/>
              <c:showBubbleSize val="0"/>
            </c:dLbl>
            <c:dLbl>
              <c:idx val="3"/>
              <c:layout>
                <c:manualLayout>
                  <c:x val="-2.6016260162601692E-2"/>
                  <c:y val="-5.0749711649365564E-2"/>
                </c:manualLayout>
              </c:layout>
              <c:showLegendKey val="0"/>
              <c:showVal val="1"/>
              <c:showCatName val="0"/>
              <c:showSerName val="0"/>
              <c:showPercent val="0"/>
              <c:showBubbleSize val="0"/>
            </c:dLbl>
            <c:dLbl>
              <c:idx val="4"/>
              <c:layout>
                <c:manualLayout>
                  <c:x val="-3.0352303523035418E-2"/>
                  <c:y val="-5.997693194925114E-2"/>
                </c:manualLayout>
              </c:layout>
              <c:showLegendKey val="0"/>
              <c:showVal val="1"/>
              <c:showCatName val="0"/>
              <c:showSerName val="0"/>
              <c:showPercent val="0"/>
              <c:showBubbleSize val="0"/>
            </c:dLbl>
            <c:dLbl>
              <c:idx val="5"/>
              <c:layout>
                <c:manualLayout>
                  <c:x val="-4.5528455284552745E-2"/>
                  <c:y val="-2.3068050749711588E-2"/>
                </c:manualLayout>
              </c:layout>
              <c:showLegendKey val="0"/>
              <c:showVal val="1"/>
              <c:showCatName val="0"/>
              <c:showSerName val="0"/>
              <c:showPercent val="0"/>
              <c:showBubbleSize val="0"/>
            </c:dLbl>
            <c:dLbl>
              <c:idx val="7"/>
              <c:layout>
                <c:manualLayout>
                  <c:x val="-2.6016260162601806E-2"/>
                  <c:y val="-0.18454440599769556"/>
                </c:manualLayout>
              </c:layout>
              <c:showLegendKey val="0"/>
              <c:showVal val="1"/>
              <c:showCatName val="0"/>
              <c:showSerName val="0"/>
              <c:showPercent val="0"/>
              <c:showBubbleSize val="0"/>
            </c:dLbl>
            <c:dLbl>
              <c:idx val="8"/>
              <c:layout>
                <c:manualLayout>
                  <c:x val="-2.6016260162601692E-2"/>
                  <c:y val="-4.1522491349481501E-2"/>
                </c:manualLayout>
              </c:layout>
              <c:showLegendKey val="0"/>
              <c:showVal val="1"/>
              <c:showCatName val="0"/>
              <c:showSerName val="0"/>
              <c:showPercent val="0"/>
              <c:showBubbleSize val="0"/>
            </c:dLbl>
            <c:dLbl>
              <c:idx val="9"/>
              <c:layout>
                <c:manualLayout>
                  <c:x val="-3.2520325203252036E-2"/>
                  <c:y val="-4.1522491349481556E-2"/>
                </c:manualLayout>
              </c:layout>
              <c:showLegendKey val="0"/>
              <c:showVal val="1"/>
              <c:showCatName val="0"/>
              <c:showSerName val="0"/>
              <c:showPercent val="0"/>
              <c:showBubbleSize val="0"/>
            </c:dLbl>
            <c:dLbl>
              <c:idx val="10"/>
              <c:layout>
                <c:manualLayout>
                  <c:x val="-1.9512195121951223E-2"/>
                  <c:y val="-0.12456747404844302"/>
                </c:manualLayout>
              </c:layout>
              <c:showLegendKey val="0"/>
              <c:showVal val="1"/>
              <c:showCatName val="0"/>
              <c:showSerName val="0"/>
              <c:showPercent val="0"/>
              <c:showBubbleSize val="0"/>
            </c:dLbl>
            <c:showLegendKey val="0"/>
            <c:showVal val="1"/>
            <c:showCatName val="0"/>
            <c:showSerName val="0"/>
            <c:showPercent val="0"/>
            <c:showBubbleSize val="0"/>
            <c:showLeaderLines val="0"/>
          </c:dLbls>
          <c:val>
            <c:numRef>
              <c:f>Sheet1!$D$4:$D$14</c:f>
              <c:numCache>
                <c:formatCode>General</c:formatCode>
                <c:ptCount val="11"/>
                <c:pt idx="0">
                  <c:v>4.3</c:v>
                </c:pt>
                <c:pt idx="1">
                  <c:v>3.14</c:v>
                </c:pt>
                <c:pt idx="2">
                  <c:v>2.68</c:v>
                </c:pt>
                <c:pt idx="3">
                  <c:v>2.8699999999999997</c:v>
                </c:pt>
                <c:pt idx="4">
                  <c:v>3.6</c:v>
                </c:pt>
                <c:pt idx="5">
                  <c:v>5.8</c:v>
                </c:pt>
                <c:pt idx="6">
                  <c:v>12.17</c:v>
                </c:pt>
                <c:pt idx="7">
                  <c:v>1.9100000000000001</c:v>
                </c:pt>
                <c:pt idx="8">
                  <c:v>6.41</c:v>
                </c:pt>
                <c:pt idx="9">
                  <c:v>4.84</c:v>
                </c:pt>
                <c:pt idx="10">
                  <c:v>3.6</c:v>
                </c:pt>
              </c:numCache>
            </c:numRef>
          </c:val>
          <c:smooth val="0"/>
        </c:ser>
        <c:dLbls>
          <c:showLegendKey val="0"/>
          <c:showVal val="0"/>
          <c:showCatName val="0"/>
          <c:showSerName val="0"/>
          <c:showPercent val="0"/>
          <c:showBubbleSize val="0"/>
        </c:dLbls>
        <c:marker val="1"/>
        <c:smooth val="0"/>
        <c:axId val="99205120"/>
        <c:axId val="99206656"/>
      </c:lineChart>
      <c:catAx>
        <c:axId val="99181312"/>
        <c:scaling>
          <c:orientation val="minMax"/>
        </c:scaling>
        <c:delete val="0"/>
        <c:axPos val="b"/>
        <c:numFmt formatCode="General" sourceLinked="1"/>
        <c:majorTickMark val="out"/>
        <c:minorTickMark val="none"/>
        <c:tickLblPos val="nextTo"/>
        <c:crossAx val="99182848"/>
        <c:crosses val="autoZero"/>
        <c:auto val="1"/>
        <c:lblAlgn val="ctr"/>
        <c:lblOffset val="100"/>
        <c:noMultiLvlLbl val="0"/>
      </c:catAx>
      <c:valAx>
        <c:axId val="99182848"/>
        <c:scaling>
          <c:orientation val="minMax"/>
          <c:max val="40000"/>
        </c:scaling>
        <c:delete val="0"/>
        <c:axPos val="l"/>
        <c:numFmt formatCode="General" sourceLinked="1"/>
        <c:majorTickMark val="out"/>
        <c:minorTickMark val="none"/>
        <c:tickLblPos val="nextTo"/>
        <c:crossAx val="99181312"/>
        <c:crosses val="autoZero"/>
        <c:crossBetween val="between"/>
      </c:valAx>
      <c:catAx>
        <c:axId val="99205120"/>
        <c:scaling>
          <c:orientation val="minMax"/>
        </c:scaling>
        <c:delete val="1"/>
        <c:axPos val="b"/>
        <c:majorTickMark val="out"/>
        <c:minorTickMark val="none"/>
        <c:tickLblPos val="nextTo"/>
        <c:crossAx val="99206656"/>
        <c:crosses val="autoZero"/>
        <c:auto val="1"/>
        <c:lblAlgn val="ctr"/>
        <c:lblOffset val="100"/>
        <c:noMultiLvlLbl val="0"/>
      </c:catAx>
      <c:valAx>
        <c:axId val="99206656"/>
        <c:scaling>
          <c:orientation val="minMax"/>
          <c:max val="13"/>
          <c:min val="0"/>
        </c:scaling>
        <c:delete val="0"/>
        <c:axPos val="r"/>
        <c:numFmt formatCode="General" sourceLinked="1"/>
        <c:majorTickMark val="out"/>
        <c:minorTickMark val="none"/>
        <c:tickLblPos val="nextTo"/>
        <c:crossAx val="99205120"/>
        <c:crosses val="max"/>
        <c:crossBetween val="between"/>
      </c:valAx>
    </c:plotArea>
    <c:legend>
      <c:legendPos val="r"/>
      <c:layout>
        <c:manualLayout>
          <c:xMode val="edge"/>
          <c:yMode val="edge"/>
          <c:x val="0.10766890724025417"/>
          <c:y val="7.8842238145837837E-2"/>
          <c:w val="0.32865661953546177"/>
          <c:h val="0.28497849011477172"/>
        </c:manualLayout>
      </c:layout>
      <c:overlay val="0"/>
      <c:txPr>
        <a:bodyPr/>
        <a:lstStyle/>
        <a:p>
          <a:pPr>
            <a:defRPr sz="800"/>
          </a:pPr>
          <a:endParaRPr lang="zh-CN"/>
        </a:p>
      </c:txPr>
    </c:legend>
    <c:plotVisOnly val="1"/>
    <c:dispBlanksAs val="gap"/>
    <c:showDLblsOverMax val="0"/>
  </c:chart>
  <c:spPr>
    <a:noFill/>
    <a:ln>
      <a:noFill/>
    </a:ln>
  </c:spPr>
  <c:txPr>
    <a:bodyPr/>
    <a:lstStyle/>
    <a:p>
      <a:pPr>
        <a:defRPr sz="800"/>
      </a:pPr>
      <a:endParaRPr lang="zh-CN"/>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709809421970398E-2"/>
          <c:y val="2.7125109361329842E-2"/>
          <c:w val="0.92780606127937715"/>
          <c:h val="0.94714346477441314"/>
        </c:manualLayout>
      </c:layout>
      <c:lineChart>
        <c:grouping val="standard"/>
        <c:varyColors val="0"/>
        <c:ser>
          <c:idx val="0"/>
          <c:order val="0"/>
          <c:tx>
            <c:v>GDP-平滑</c:v>
          </c:tx>
          <c:spPr>
            <a:ln>
              <a:solidFill>
                <a:srgbClr val="002060"/>
              </a:solidFill>
            </a:ln>
            <a:effectLst>
              <a:outerShdw blurRad="50800" dist="38100" dir="2700000" algn="tl" rotWithShape="0">
                <a:prstClr val="black">
                  <a:alpha val="40000"/>
                </a:prstClr>
              </a:outerShdw>
            </a:effectLst>
          </c:spPr>
          <c:marker>
            <c:symbol val="none"/>
          </c:marker>
          <c:cat>
            <c:numRef>
              <c:f>'结果（HP滤波）'!$A$69:$A$128</c:f>
              <c:numCache>
                <c:formatCode>General</c:formatCode>
                <c:ptCount val="60"/>
                <c:pt idx="0">
                  <c:v>1951</c:v>
                </c:pt>
                <c:pt idx="1">
                  <c:v>1952</c:v>
                </c:pt>
                <c:pt idx="2">
                  <c:v>1953</c:v>
                </c:pt>
                <c:pt idx="3">
                  <c:v>1954</c:v>
                </c:pt>
                <c:pt idx="4">
                  <c:v>1955</c:v>
                </c:pt>
                <c:pt idx="5">
                  <c:v>1956</c:v>
                </c:pt>
                <c:pt idx="6">
                  <c:v>1957</c:v>
                </c:pt>
                <c:pt idx="7">
                  <c:v>1958</c:v>
                </c:pt>
                <c:pt idx="8">
                  <c:v>1959</c:v>
                </c:pt>
                <c:pt idx="9">
                  <c:v>1960</c:v>
                </c:pt>
                <c:pt idx="10">
                  <c:v>1961</c:v>
                </c:pt>
                <c:pt idx="11">
                  <c:v>1962</c:v>
                </c:pt>
                <c:pt idx="12">
                  <c:v>1963</c:v>
                </c:pt>
                <c:pt idx="13">
                  <c:v>1964</c:v>
                </c:pt>
                <c:pt idx="14">
                  <c:v>1965</c:v>
                </c:pt>
                <c:pt idx="15">
                  <c:v>1966</c:v>
                </c:pt>
                <c:pt idx="16">
                  <c:v>1967</c:v>
                </c:pt>
                <c:pt idx="17">
                  <c:v>1968</c:v>
                </c:pt>
                <c:pt idx="18">
                  <c:v>1969</c:v>
                </c:pt>
                <c:pt idx="19">
                  <c:v>1970</c:v>
                </c:pt>
                <c:pt idx="20">
                  <c:v>1971</c:v>
                </c:pt>
                <c:pt idx="21">
                  <c:v>1972</c:v>
                </c:pt>
                <c:pt idx="22">
                  <c:v>1973</c:v>
                </c:pt>
                <c:pt idx="23">
                  <c:v>1974</c:v>
                </c:pt>
                <c:pt idx="24">
                  <c:v>1975</c:v>
                </c:pt>
                <c:pt idx="25">
                  <c:v>1976</c:v>
                </c:pt>
                <c:pt idx="26">
                  <c:v>1977</c:v>
                </c:pt>
                <c:pt idx="27">
                  <c:v>1978</c:v>
                </c:pt>
                <c:pt idx="28">
                  <c:v>1979</c:v>
                </c:pt>
                <c:pt idx="29">
                  <c:v>1980</c:v>
                </c:pt>
                <c:pt idx="30">
                  <c:v>1981</c:v>
                </c:pt>
                <c:pt idx="31">
                  <c:v>1982</c:v>
                </c:pt>
                <c:pt idx="32">
                  <c:v>1983</c:v>
                </c:pt>
                <c:pt idx="33">
                  <c:v>1984</c:v>
                </c:pt>
                <c:pt idx="34">
                  <c:v>1985</c:v>
                </c:pt>
                <c:pt idx="35">
                  <c:v>1986</c:v>
                </c:pt>
                <c:pt idx="36">
                  <c:v>1987</c:v>
                </c:pt>
                <c:pt idx="37">
                  <c:v>1988</c:v>
                </c:pt>
                <c:pt idx="38">
                  <c:v>1989</c:v>
                </c:pt>
                <c:pt idx="39">
                  <c:v>1990</c:v>
                </c:pt>
                <c:pt idx="40">
                  <c:v>1991</c:v>
                </c:pt>
                <c:pt idx="41">
                  <c:v>1992</c:v>
                </c:pt>
                <c:pt idx="42">
                  <c:v>1993</c:v>
                </c:pt>
                <c:pt idx="43">
                  <c:v>1994</c:v>
                </c:pt>
                <c:pt idx="44">
                  <c:v>1995</c:v>
                </c:pt>
                <c:pt idx="45">
                  <c:v>1996</c:v>
                </c:pt>
                <c:pt idx="46">
                  <c:v>1997</c:v>
                </c:pt>
                <c:pt idx="47">
                  <c:v>1998</c:v>
                </c:pt>
                <c:pt idx="48">
                  <c:v>1999</c:v>
                </c:pt>
                <c:pt idx="49">
                  <c:v>2000</c:v>
                </c:pt>
                <c:pt idx="50">
                  <c:v>2001</c:v>
                </c:pt>
                <c:pt idx="51">
                  <c:v>2002</c:v>
                </c:pt>
                <c:pt idx="52">
                  <c:v>2003</c:v>
                </c:pt>
                <c:pt idx="53">
                  <c:v>2004</c:v>
                </c:pt>
                <c:pt idx="54">
                  <c:v>2005</c:v>
                </c:pt>
                <c:pt idx="55">
                  <c:v>2006</c:v>
                </c:pt>
                <c:pt idx="56">
                  <c:v>2007</c:v>
                </c:pt>
                <c:pt idx="57">
                  <c:v>2008</c:v>
                </c:pt>
                <c:pt idx="58">
                  <c:v>2009</c:v>
                </c:pt>
                <c:pt idx="59">
                  <c:v>2010</c:v>
                </c:pt>
              </c:numCache>
            </c:numRef>
          </c:cat>
          <c:val>
            <c:numRef>
              <c:f>'结果（HP滤波）'!$G$69:$G$128</c:f>
              <c:numCache>
                <c:formatCode>0.00%</c:formatCode>
                <c:ptCount val="60"/>
                <c:pt idx="0">
                  <c:v>0.108431814193614</c:v>
                </c:pt>
                <c:pt idx="1">
                  <c:v>0.10318539643217912</c:v>
                </c:pt>
                <c:pt idx="2">
                  <c:v>9.2634942389083902E-2</c:v>
                </c:pt>
                <c:pt idx="3">
                  <c:v>8.3067453538429967E-2</c:v>
                </c:pt>
                <c:pt idx="4">
                  <c:v>7.7740340572074795E-2</c:v>
                </c:pt>
                <c:pt idx="5">
                  <c:v>7.5660221615725914E-2</c:v>
                </c:pt>
                <c:pt idx="6">
                  <c:v>7.7155260303555101E-2</c:v>
                </c:pt>
                <c:pt idx="7">
                  <c:v>8.2479984811220139E-2</c:v>
                </c:pt>
                <c:pt idx="8">
                  <c:v>9.1240081665812517E-2</c:v>
                </c:pt>
                <c:pt idx="9">
                  <c:v>9.9172439824622594E-2</c:v>
                </c:pt>
                <c:pt idx="10">
                  <c:v>0.102007535178414</c:v>
                </c:pt>
                <c:pt idx="11">
                  <c:v>0.10056825324601386</c:v>
                </c:pt>
                <c:pt idx="12">
                  <c:v>9.8652273917695765E-2</c:v>
                </c:pt>
                <c:pt idx="13">
                  <c:v>9.82383565643771E-2</c:v>
                </c:pt>
                <c:pt idx="14">
                  <c:v>9.9072896730139748E-2</c:v>
                </c:pt>
                <c:pt idx="15">
                  <c:v>0.10387215290876912</c:v>
                </c:pt>
                <c:pt idx="16">
                  <c:v>0.10881272011722802</c:v>
                </c:pt>
                <c:pt idx="17">
                  <c:v>0.11047564890707202</c:v>
                </c:pt>
                <c:pt idx="18">
                  <c:v>0.105759954611105</c:v>
                </c:pt>
                <c:pt idx="19">
                  <c:v>9.4496548736997699E-2</c:v>
                </c:pt>
                <c:pt idx="20">
                  <c:v>7.9562750054640488E-2</c:v>
                </c:pt>
                <c:pt idx="21">
                  <c:v>6.5852429536008714E-2</c:v>
                </c:pt>
                <c:pt idx="22">
                  <c:v>5.2361418144333996E-2</c:v>
                </c:pt>
                <c:pt idx="23">
                  <c:v>4.0701158117085696E-2</c:v>
                </c:pt>
                <c:pt idx="24">
                  <c:v>3.6313264788641698E-2</c:v>
                </c:pt>
                <c:pt idx="25">
                  <c:v>3.7135168194644602E-2</c:v>
                </c:pt>
                <c:pt idx="26">
                  <c:v>3.9870176004554801E-2</c:v>
                </c:pt>
                <c:pt idx="27">
                  <c:v>4.2015968976688814E-2</c:v>
                </c:pt>
                <c:pt idx="28">
                  <c:v>4.2226999708635901E-2</c:v>
                </c:pt>
                <c:pt idx="29">
                  <c:v>4.0227165761713646E-2</c:v>
                </c:pt>
                <c:pt idx="30">
                  <c:v>3.7832044743859858E-2</c:v>
                </c:pt>
                <c:pt idx="31">
                  <c:v>3.6228867741134804E-2</c:v>
                </c:pt>
                <c:pt idx="32">
                  <c:v>3.6279738680584692E-2</c:v>
                </c:pt>
                <c:pt idx="33">
                  <c:v>3.8106142650671401E-2</c:v>
                </c:pt>
                <c:pt idx="34">
                  <c:v>4.0344806550965076E-2</c:v>
                </c:pt>
                <c:pt idx="35">
                  <c:v>4.2367474456928948E-2</c:v>
                </c:pt>
                <c:pt idx="36">
                  <c:v>4.5058721395867897E-2</c:v>
                </c:pt>
                <c:pt idx="37">
                  <c:v>4.6732326481983714E-2</c:v>
                </c:pt>
                <c:pt idx="38">
                  <c:v>4.5068673406135934E-2</c:v>
                </c:pt>
                <c:pt idx="39">
                  <c:v>4.02069736220673E-2</c:v>
                </c:pt>
                <c:pt idx="40">
                  <c:v>3.2611450838539301E-2</c:v>
                </c:pt>
                <c:pt idx="41">
                  <c:v>2.4009212984782292E-2</c:v>
                </c:pt>
                <c:pt idx="42">
                  <c:v>1.7389535855860321E-2</c:v>
                </c:pt>
                <c:pt idx="43">
                  <c:v>1.3980221169272533E-2</c:v>
                </c:pt>
                <c:pt idx="44">
                  <c:v>1.2386744905579896E-2</c:v>
                </c:pt>
                <c:pt idx="45">
                  <c:v>1.0577747658260601E-2</c:v>
                </c:pt>
                <c:pt idx="46">
                  <c:v>7.5479908358992804E-3</c:v>
                </c:pt>
                <c:pt idx="47">
                  <c:v>4.8237962217591596E-3</c:v>
                </c:pt>
                <c:pt idx="48">
                  <c:v>5.2198070653596742E-3</c:v>
                </c:pt>
                <c:pt idx="49">
                  <c:v>7.4988592207385534E-3</c:v>
                </c:pt>
                <c:pt idx="50">
                  <c:v>9.364619411476276E-3</c:v>
                </c:pt>
                <c:pt idx="51">
                  <c:v>1.1896936885834698E-2</c:v>
                </c:pt>
                <c:pt idx="52">
                  <c:v>1.4965321786240203E-2</c:v>
                </c:pt>
                <c:pt idx="53">
                  <c:v>1.6951774353385182E-2</c:v>
                </c:pt>
                <c:pt idx="54">
                  <c:v>1.6099843342163005E-2</c:v>
                </c:pt>
                <c:pt idx="55">
                  <c:v>1.23247936109267E-2</c:v>
                </c:pt>
                <c:pt idx="56">
                  <c:v>6.0539150832823914E-3</c:v>
                </c:pt>
                <c:pt idx="57">
                  <c:v>-9.9346929491207379E-4</c:v>
                </c:pt>
                <c:pt idx="58">
                  <c:v>-4.2906629911238867E-3</c:v>
                </c:pt>
                <c:pt idx="59">
                  <c:v>-1.0240143856340899E-3</c:v>
                </c:pt>
              </c:numCache>
            </c:numRef>
          </c:val>
          <c:smooth val="0"/>
        </c:ser>
        <c:ser>
          <c:idx val="1"/>
          <c:order val="1"/>
          <c:tx>
            <c:v>GDP-未平滑</c:v>
          </c:tx>
          <c:spPr>
            <a:ln>
              <a:solidFill>
                <a:srgbClr val="C00000"/>
              </a:solidFill>
            </a:ln>
          </c:spPr>
          <c:marker>
            <c:symbol val="none"/>
          </c:marker>
          <c:cat>
            <c:numRef>
              <c:f>'结果（HP滤波）'!$A$69:$A$128</c:f>
              <c:numCache>
                <c:formatCode>General</c:formatCode>
                <c:ptCount val="60"/>
                <c:pt idx="0">
                  <c:v>1951</c:v>
                </c:pt>
                <c:pt idx="1">
                  <c:v>1952</c:v>
                </c:pt>
                <c:pt idx="2">
                  <c:v>1953</c:v>
                </c:pt>
                <c:pt idx="3">
                  <c:v>1954</c:v>
                </c:pt>
                <c:pt idx="4">
                  <c:v>1955</c:v>
                </c:pt>
                <c:pt idx="5">
                  <c:v>1956</c:v>
                </c:pt>
                <c:pt idx="6">
                  <c:v>1957</c:v>
                </c:pt>
                <c:pt idx="7">
                  <c:v>1958</c:v>
                </c:pt>
                <c:pt idx="8">
                  <c:v>1959</c:v>
                </c:pt>
                <c:pt idx="9">
                  <c:v>1960</c:v>
                </c:pt>
                <c:pt idx="10">
                  <c:v>1961</c:v>
                </c:pt>
                <c:pt idx="11">
                  <c:v>1962</c:v>
                </c:pt>
                <c:pt idx="12">
                  <c:v>1963</c:v>
                </c:pt>
                <c:pt idx="13">
                  <c:v>1964</c:v>
                </c:pt>
                <c:pt idx="14">
                  <c:v>1965</c:v>
                </c:pt>
                <c:pt idx="15">
                  <c:v>1966</c:v>
                </c:pt>
                <c:pt idx="16">
                  <c:v>1967</c:v>
                </c:pt>
                <c:pt idx="17">
                  <c:v>1968</c:v>
                </c:pt>
                <c:pt idx="18">
                  <c:v>1969</c:v>
                </c:pt>
                <c:pt idx="19">
                  <c:v>1970</c:v>
                </c:pt>
                <c:pt idx="20">
                  <c:v>1971</c:v>
                </c:pt>
                <c:pt idx="21">
                  <c:v>1972</c:v>
                </c:pt>
                <c:pt idx="22">
                  <c:v>1973</c:v>
                </c:pt>
                <c:pt idx="23">
                  <c:v>1974</c:v>
                </c:pt>
                <c:pt idx="24">
                  <c:v>1975</c:v>
                </c:pt>
                <c:pt idx="25">
                  <c:v>1976</c:v>
                </c:pt>
                <c:pt idx="26">
                  <c:v>1977</c:v>
                </c:pt>
                <c:pt idx="27">
                  <c:v>1978</c:v>
                </c:pt>
                <c:pt idx="28">
                  <c:v>1979</c:v>
                </c:pt>
                <c:pt idx="29">
                  <c:v>1980</c:v>
                </c:pt>
                <c:pt idx="30">
                  <c:v>1981</c:v>
                </c:pt>
                <c:pt idx="31">
                  <c:v>1982</c:v>
                </c:pt>
                <c:pt idx="32">
                  <c:v>1983</c:v>
                </c:pt>
                <c:pt idx="33">
                  <c:v>1984</c:v>
                </c:pt>
                <c:pt idx="34">
                  <c:v>1985</c:v>
                </c:pt>
                <c:pt idx="35">
                  <c:v>1986</c:v>
                </c:pt>
                <c:pt idx="36">
                  <c:v>1987</c:v>
                </c:pt>
                <c:pt idx="37">
                  <c:v>1988</c:v>
                </c:pt>
                <c:pt idx="38">
                  <c:v>1989</c:v>
                </c:pt>
                <c:pt idx="39">
                  <c:v>1990</c:v>
                </c:pt>
                <c:pt idx="40">
                  <c:v>1991</c:v>
                </c:pt>
                <c:pt idx="41">
                  <c:v>1992</c:v>
                </c:pt>
                <c:pt idx="42">
                  <c:v>1993</c:v>
                </c:pt>
                <c:pt idx="43">
                  <c:v>1994</c:v>
                </c:pt>
                <c:pt idx="44">
                  <c:v>1995</c:v>
                </c:pt>
                <c:pt idx="45">
                  <c:v>1996</c:v>
                </c:pt>
                <c:pt idx="46">
                  <c:v>1997</c:v>
                </c:pt>
                <c:pt idx="47">
                  <c:v>1998</c:v>
                </c:pt>
                <c:pt idx="48">
                  <c:v>1999</c:v>
                </c:pt>
                <c:pt idx="49">
                  <c:v>2000</c:v>
                </c:pt>
                <c:pt idx="50">
                  <c:v>2001</c:v>
                </c:pt>
                <c:pt idx="51">
                  <c:v>2002</c:v>
                </c:pt>
                <c:pt idx="52">
                  <c:v>2003</c:v>
                </c:pt>
                <c:pt idx="53">
                  <c:v>2004</c:v>
                </c:pt>
                <c:pt idx="54">
                  <c:v>2005</c:v>
                </c:pt>
                <c:pt idx="55">
                  <c:v>2006</c:v>
                </c:pt>
                <c:pt idx="56">
                  <c:v>2007</c:v>
                </c:pt>
                <c:pt idx="57">
                  <c:v>2008</c:v>
                </c:pt>
                <c:pt idx="58">
                  <c:v>2009</c:v>
                </c:pt>
                <c:pt idx="59">
                  <c:v>2010</c:v>
                </c:pt>
              </c:numCache>
            </c:numRef>
          </c:cat>
          <c:val>
            <c:numRef>
              <c:f>'结果（HP滤波）'!$K$69:$K$128</c:f>
              <c:numCache>
                <c:formatCode>0.00%</c:formatCode>
                <c:ptCount val="60"/>
                <c:pt idx="0">
                  <c:v>0.12461512909943399</c:v>
                </c:pt>
                <c:pt idx="1">
                  <c:v>0.11589625910232093</c:v>
                </c:pt>
                <c:pt idx="2">
                  <c:v>7.3684960653167542E-2</c:v>
                </c:pt>
                <c:pt idx="3">
                  <c:v>5.6534271383466013E-2</c:v>
                </c:pt>
                <c:pt idx="4">
                  <c:v>8.5987103953620858E-2</c:v>
                </c:pt>
                <c:pt idx="5">
                  <c:v>7.5191511515481993E-2</c:v>
                </c:pt>
                <c:pt idx="6">
                  <c:v>7.3115056490661759E-2</c:v>
                </c:pt>
                <c:pt idx="7">
                  <c:v>5.8256877448557898E-2</c:v>
                </c:pt>
                <c:pt idx="8">
                  <c:v>9.1203800835154988E-2</c:v>
                </c:pt>
                <c:pt idx="9">
                  <c:v>0.13103086837061867</c:v>
                </c:pt>
                <c:pt idx="10">
                  <c:v>0.1205914690487746</c:v>
                </c:pt>
                <c:pt idx="11">
                  <c:v>8.9221704864925699E-2</c:v>
                </c:pt>
                <c:pt idx="12">
                  <c:v>8.4703234299115179E-2</c:v>
                </c:pt>
                <c:pt idx="13">
                  <c:v>0.11677190482797761</c:v>
                </c:pt>
                <c:pt idx="14">
                  <c:v>5.8163146094919238E-2</c:v>
                </c:pt>
                <c:pt idx="15">
                  <c:v>0.10642559724091577</c:v>
                </c:pt>
                <c:pt idx="16">
                  <c:v>0.11082072944929379</c:v>
                </c:pt>
                <c:pt idx="17">
                  <c:v>0.12875862658985887</c:v>
                </c:pt>
                <c:pt idx="18">
                  <c:v>0.12478319802026472</c:v>
                </c:pt>
                <c:pt idx="19">
                  <c:v>0.10706849265837225</c:v>
                </c:pt>
                <c:pt idx="20">
                  <c:v>4.2656451625993123E-2</c:v>
                </c:pt>
                <c:pt idx="21">
                  <c:v>8.2227394082803565E-2</c:v>
                </c:pt>
                <c:pt idx="22">
                  <c:v>7.6289045362025756E-2</c:v>
                </c:pt>
                <c:pt idx="23">
                  <c:v>-6.2189262516372254E-3</c:v>
                </c:pt>
                <c:pt idx="24">
                  <c:v>2.862301390174227E-2</c:v>
                </c:pt>
                <c:pt idx="25">
                  <c:v>4.2133261423809007E-2</c:v>
                </c:pt>
                <c:pt idx="26">
                  <c:v>4.7132447438723919E-2</c:v>
                </c:pt>
                <c:pt idx="27">
                  <c:v>4.8676456272511485E-2</c:v>
                </c:pt>
                <c:pt idx="28">
                  <c:v>5.5325706173943182E-2</c:v>
                </c:pt>
                <c:pt idx="29">
                  <c:v>3.6333643229579257E-2</c:v>
                </c:pt>
                <c:pt idx="30">
                  <c:v>3.5780602397996297E-2</c:v>
                </c:pt>
                <c:pt idx="31">
                  <c:v>3.1632978528934201E-2</c:v>
                </c:pt>
                <c:pt idx="32">
                  <c:v>2.6998094216230437E-2</c:v>
                </c:pt>
                <c:pt idx="33">
                  <c:v>4.2693817520654147E-2</c:v>
                </c:pt>
                <c:pt idx="34">
                  <c:v>4.9835068052616741E-2</c:v>
                </c:pt>
                <c:pt idx="35">
                  <c:v>2.6263683644413682E-2</c:v>
                </c:pt>
                <c:pt idx="36">
                  <c:v>4.1070309781638697E-2</c:v>
                </c:pt>
                <c:pt idx="37">
                  <c:v>6.2067913010302067E-2</c:v>
                </c:pt>
                <c:pt idx="38">
                  <c:v>4.7149097597424895E-2</c:v>
                </c:pt>
                <c:pt idx="39">
                  <c:v>4.8147558590354328E-2</c:v>
                </c:pt>
                <c:pt idx="40">
                  <c:v>4.0460737627080932E-2</c:v>
                </c:pt>
                <c:pt idx="41">
                  <c:v>1.3010817181660753E-2</c:v>
                </c:pt>
                <c:pt idx="42">
                  <c:v>9.9909323904113579E-4</c:v>
                </c:pt>
                <c:pt idx="43">
                  <c:v>1.0007846615014861E-2</c:v>
                </c:pt>
                <c:pt idx="44">
                  <c:v>1.8816560884260761E-2</c:v>
                </c:pt>
                <c:pt idx="45">
                  <c:v>2.63728736395086E-2</c:v>
                </c:pt>
                <c:pt idx="46">
                  <c:v>1.5635665931918123E-2</c:v>
                </c:pt>
                <c:pt idx="47">
                  <c:v>-2.0488679103415192E-2</c:v>
                </c:pt>
                <c:pt idx="48">
                  <c:v>-1.4101078210862093E-3</c:v>
                </c:pt>
                <c:pt idx="49">
                  <c:v>2.8601394312350651E-2</c:v>
                </c:pt>
                <c:pt idx="50">
                  <c:v>1.8438948337948791E-3</c:v>
                </c:pt>
                <c:pt idx="51">
                  <c:v>2.6225702934743645E-3</c:v>
                </c:pt>
                <c:pt idx="52">
                  <c:v>1.41354027370868E-2</c:v>
                </c:pt>
                <c:pt idx="53">
                  <c:v>2.7442620967663686E-2</c:v>
                </c:pt>
                <c:pt idx="54">
                  <c:v>1.9340925375305556E-2</c:v>
                </c:pt>
                <c:pt idx="55">
                  <c:v>2.0394692472756052E-2</c:v>
                </c:pt>
                <c:pt idx="56">
                  <c:v>2.3628410180364112E-2</c:v>
                </c:pt>
                <c:pt idx="57">
                  <c:v>-1.1652886252904731E-2</c:v>
                </c:pt>
                <c:pt idx="58">
                  <c:v>-6.2875822749539179E-2</c:v>
                </c:pt>
                <c:pt idx="59">
                  <c:v>4.0000000000000063E-2</c:v>
                </c:pt>
              </c:numCache>
            </c:numRef>
          </c:val>
          <c:smooth val="0"/>
        </c:ser>
        <c:dLbls>
          <c:showLegendKey val="0"/>
          <c:showVal val="0"/>
          <c:showCatName val="0"/>
          <c:showSerName val="0"/>
          <c:showPercent val="0"/>
          <c:showBubbleSize val="0"/>
        </c:dLbls>
        <c:marker val="1"/>
        <c:smooth val="0"/>
        <c:axId val="99315712"/>
        <c:axId val="99317248"/>
      </c:lineChart>
      <c:catAx>
        <c:axId val="99315712"/>
        <c:scaling>
          <c:orientation val="minMax"/>
        </c:scaling>
        <c:delete val="0"/>
        <c:axPos val="b"/>
        <c:numFmt formatCode="General" sourceLinked="1"/>
        <c:majorTickMark val="out"/>
        <c:minorTickMark val="none"/>
        <c:tickLblPos val="nextTo"/>
        <c:txPr>
          <a:bodyPr/>
          <a:lstStyle/>
          <a:p>
            <a:pPr>
              <a:defRPr sz="800"/>
            </a:pPr>
            <a:endParaRPr lang="zh-CN"/>
          </a:p>
        </c:txPr>
        <c:crossAx val="99317248"/>
        <c:crosses val="autoZero"/>
        <c:auto val="1"/>
        <c:lblAlgn val="ctr"/>
        <c:lblOffset val="100"/>
        <c:noMultiLvlLbl val="0"/>
      </c:catAx>
      <c:valAx>
        <c:axId val="99317248"/>
        <c:scaling>
          <c:orientation val="minMax"/>
          <c:max val="0.13"/>
          <c:min val="-8.0000000000000043E-2"/>
        </c:scaling>
        <c:delete val="0"/>
        <c:axPos val="l"/>
        <c:numFmt formatCode="0%" sourceLinked="0"/>
        <c:majorTickMark val="out"/>
        <c:minorTickMark val="none"/>
        <c:tickLblPos val="nextTo"/>
        <c:txPr>
          <a:bodyPr/>
          <a:lstStyle/>
          <a:p>
            <a:pPr>
              <a:defRPr sz="800"/>
            </a:pPr>
            <a:endParaRPr lang="zh-CN"/>
          </a:p>
        </c:txPr>
        <c:crossAx val="99315712"/>
        <c:crosses val="autoZero"/>
        <c:crossBetween val="between"/>
      </c:valAx>
    </c:plotArea>
    <c:legend>
      <c:legendPos val="b"/>
      <c:layout>
        <c:manualLayout>
          <c:xMode val="edge"/>
          <c:yMode val="edge"/>
          <c:x val="0.28532858662656541"/>
          <c:y val="0.73093952228449954"/>
          <c:w val="0.45977993491554298"/>
          <c:h val="0.10805631799273989"/>
        </c:manualLayout>
      </c:layout>
      <c:overlay val="0"/>
      <c:txPr>
        <a:bodyPr/>
        <a:lstStyle/>
        <a:p>
          <a:pPr>
            <a:defRPr sz="1000"/>
          </a:pPr>
          <a:endParaRPr lang="zh-CN"/>
        </a:p>
      </c:txPr>
    </c:legend>
    <c:plotVisOnly val="1"/>
    <c:dispBlanksAs val="gap"/>
    <c:showDLblsOverMax val="0"/>
  </c:chart>
  <c:spPr>
    <a:ln>
      <a:no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413885637004211E-2"/>
          <c:y val="2.4200841065870612E-2"/>
          <c:w val="0.92157277183528785"/>
          <c:h val="0.78800118295072252"/>
        </c:manualLayout>
      </c:layout>
      <c:lineChart>
        <c:grouping val="standard"/>
        <c:varyColors val="0"/>
        <c:ser>
          <c:idx val="0"/>
          <c:order val="0"/>
          <c:tx>
            <c:v>利率</c:v>
          </c:tx>
          <c:spPr>
            <a:ln w="25400">
              <a:solidFill>
                <a:srgbClr val="C00000"/>
              </a:solidFill>
            </a:ln>
            <a:effectLst>
              <a:outerShdw blurRad="12700" dist="25400" dir="2700000" algn="tl" rotWithShape="0">
                <a:prstClr val="black">
                  <a:alpha val="40000"/>
                </a:prstClr>
              </a:outerShdw>
            </a:effectLst>
          </c:spPr>
          <c:marker>
            <c:symbol val="none"/>
          </c:marker>
          <c:cat>
            <c:numRef>
              <c:f>Sheet5!$K$8:$K$67</c:f>
              <c:numCache>
                <c:formatCode>General</c:formatCode>
                <c:ptCount val="60"/>
                <c:pt idx="0">
                  <c:v>1951</c:v>
                </c:pt>
                <c:pt idx="1">
                  <c:v>1952</c:v>
                </c:pt>
                <c:pt idx="2">
                  <c:v>1953</c:v>
                </c:pt>
                <c:pt idx="3">
                  <c:v>1954</c:v>
                </c:pt>
                <c:pt idx="4">
                  <c:v>1955</c:v>
                </c:pt>
                <c:pt idx="5">
                  <c:v>1956</c:v>
                </c:pt>
                <c:pt idx="6">
                  <c:v>1957</c:v>
                </c:pt>
                <c:pt idx="7">
                  <c:v>1958</c:v>
                </c:pt>
                <c:pt idx="8">
                  <c:v>1959</c:v>
                </c:pt>
                <c:pt idx="9">
                  <c:v>1960</c:v>
                </c:pt>
                <c:pt idx="10">
                  <c:v>1961</c:v>
                </c:pt>
                <c:pt idx="11">
                  <c:v>1962</c:v>
                </c:pt>
                <c:pt idx="12">
                  <c:v>1963</c:v>
                </c:pt>
                <c:pt idx="13">
                  <c:v>1964</c:v>
                </c:pt>
                <c:pt idx="14">
                  <c:v>1965</c:v>
                </c:pt>
                <c:pt idx="15">
                  <c:v>1966</c:v>
                </c:pt>
                <c:pt idx="16">
                  <c:v>1967</c:v>
                </c:pt>
                <c:pt idx="17">
                  <c:v>1968</c:v>
                </c:pt>
                <c:pt idx="18">
                  <c:v>1969</c:v>
                </c:pt>
                <c:pt idx="19">
                  <c:v>1970</c:v>
                </c:pt>
                <c:pt idx="20">
                  <c:v>1971</c:v>
                </c:pt>
                <c:pt idx="21">
                  <c:v>1972</c:v>
                </c:pt>
                <c:pt idx="22">
                  <c:v>1973</c:v>
                </c:pt>
                <c:pt idx="23">
                  <c:v>1974</c:v>
                </c:pt>
                <c:pt idx="24">
                  <c:v>1975</c:v>
                </c:pt>
                <c:pt idx="25">
                  <c:v>1976</c:v>
                </c:pt>
                <c:pt idx="26">
                  <c:v>1977</c:v>
                </c:pt>
                <c:pt idx="27">
                  <c:v>1978</c:v>
                </c:pt>
                <c:pt idx="28">
                  <c:v>1979</c:v>
                </c:pt>
                <c:pt idx="29">
                  <c:v>1980</c:v>
                </c:pt>
                <c:pt idx="30">
                  <c:v>1981</c:v>
                </c:pt>
                <c:pt idx="31">
                  <c:v>1982</c:v>
                </c:pt>
                <c:pt idx="32">
                  <c:v>1983</c:v>
                </c:pt>
                <c:pt idx="33">
                  <c:v>1984</c:v>
                </c:pt>
                <c:pt idx="34">
                  <c:v>1985</c:v>
                </c:pt>
                <c:pt idx="35">
                  <c:v>1986</c:v>
                </c:pt>
                <c:pt idx="36">
                  <c:v>1987</c:v>
                </c:pt>
                <c:pt idx="37">
                  <c:v>1988</c:v>
                </c:pt>
                <c:pt idx="38">
                  <c:v>1989</c:v>
                </c:pt>
                <c:pt idx="39">
                  <c:v>1990</c:v>
                </c:pt>
                <c:pt idx="40">
                  <c:v>1991</c:v>
                </c:pt>
                <c:pt idx="41">
                  <c:v>1992</c:v>
                </c:pt>
                <c:pt idx="42">
                  <c:v>1993</c:v>
                </c:pt>
                <c:pt idx="43">
                  <c:v>1994</c:v>
                </c:pt>
                <c:pt idx="44">
                  <c:v>1995</c:v>
                </c:pt>
                <c:pt idx="45">
                  <c:v>1996</c:v>
                </c:pt>
                <c:pt idx="46">
                  <c:v>1997</c:v>
                </c:pt>
                <c:pt idx="47">
                  <c:v>1998</c:v>
                </c:pt>
                <c:pt idx="48">
                  <c:v>1999</c:v>
                </c:pt>
                <c:pt idx="49">
                  <c:v>2000</c:v>
                </c:pt>
                <c:pt idx="50">
                  <c:v>2001</c:v>
                </c:pt>
                <c:pt idx="51">
                  <c:v>2002</c:v>
                </c:pt>
                <c:pt idx="52">
                  <c:v>2003</c:v>
                </c:pt>
                <c:pt idx="53">
                  <c:v>2004</c:v>
                </c:pt>
                <c:pt idx="54">
                  <c:v>2005</c:v>
                </c:pt>
                <c:pt idx="55">
                  <c:v>2006</c:v>
                </c:pt>
                <c:pt idx="56">
                  <c:v>2007</c:v>
                </c:pt>
                <c:pt idx="57">
                  <c:v>2008</c:v>
                </c:pt>
                <c:pt idx="58">
                  <c:v>2009</c:v>
                </c:pt>
                <c:pt idx="59">
                  <c:v>2010</c:v>
                </c:pt>
              </c:numCache>
            </c:numRef>
          </c:cat>
          <c:val>
            <c:numRef>
              <c:f>Sheet5!$P$8:$P$67</c:f>
              <c:numCache>
                <c:formatCode>General</c:formatCode>
                <c:ptCount val="60"/>
                <c:pt idx="0">
                  <c:v>4.4376899696048824</c:v>
                </c:pt>
                <c:pt idx="1">
                  <c:v>4.4376899696048824</c:v>
                </c:pt>
                <c:pt idx="2">
                  <c:v>4.4376899696048824</c:v>
                </c:pt>
                <c:pt idx="3">
                  <c:v>4.4376899696048824</c:v>
                </c:pt>
                <c:pt idx="4">
                  <c:v>5.5471124620060746</c:v>
                </c:pt>
                <c:pt idx="5">
                  <c:v>5.5471124620060746</c:v>
                </c:pt>
                <c:pt idx="6">
                  <c:v>6.3829787234042552</c:v>
                </c:pt>
                <c:pt idx="7">
                  <c:v>5.5471124620060746</c:v>
                </c:pt>
                <c:pt idx="8">
                  <c:v>5.5471124620060746</c:v>
                </c:pt>
                <c:pt idx="9">
                  <c:v>5.2735562310030399</c:v>
                </c:pt>
                <c:pt idx="10">
                  <c:v>5.5471124620060746</c:v>
                </c:pt>
                <c:pt idx="11">
                  <c:v>4.9924012158054705</c:v>
                </c:pt>
                <c:pt idx="12">
                  <c:v>4.4376899696048824</c:v>
                </c:pt>
                <c:pt idx="13">
                  <c:v>4.9924012158054705</c:v>
                </c:pt>
                <c:pt idx="14">
                  <c:v>4.1641337386017865</c:v>
                </c:pt>
                <c:pt idx="15">
                  <c:v>4.1641337386017865</c:v>
                </c:pt>
                <c:pt idx="16">
                  <c:v>4.4376899696048824</c:v>
                </c:pt>
                <c:pt idx="17">
                  <c:v>4.4376899696048824</c:v>
                </c:pt>
                <c:pt idx="18">
                  <c:v>4.7492401215805939</c:v>
                </c:pt>
                <c:pt idx="19">
                  <c:v>4.5592705167173264</c:v>
                </c:pt>
                <c:pt idx="20">
                  <c:v>3.6094224924012157</c:v>
                </c:pt>
                <c:pt idx="21">
                  <c:v>3.2294832826747752</c:v>
                </c:pt>
                <c:pt idx="22">
                  <c:v>6.8389057750759745</c:v>
                </c:pt>
                <c:pt idx="23">
                  <c:v>6.8389057750759745</c:v>
                </c:pt>
                <c:pt idx="24">
                  <c:v>4.9392097264438206</c:v>
                </c:pt>
                <c:pt idx="25">
                  <c:v>4.9392097264438206</c:v>
                </c:pt>
                <c:pt idx="26">
                  <c:v>3.2294832826747752</c:v>
                </c:pt>
                <c:pt idx="27">
                  <c:v>2.6595744680851072</c:v>
                </c:pt>
                <c:pt idx="28">
                  <c:v>4.7492401215805939</c:v>
                </c:pt>
                <c:pt idx="29">
                  <c:v>5.5091185410334349</c:v>
                </c:pt>
                <c:pt idx="30">
                  <c:v>4.1793313069908811</c:v>
                </c:pt>
                <c:pt idx="31">
                  <c:v>4.1793313069908811</c:v>
                </c:pt>
                <c:pt idx="32">
                  <c:v>3.7993920972644402</c:v>
                </c:pt>
                <c:pt idx="33">
                  <c:v>3.7993920972644402</c:v>
                </c:pt>
                <c:pt idx="34">
                  <c:v>3.7993920972644402</c:v>
                </c:pt>
                <c:pt idx="35">
                  <c:v>2.2796352583586632</c:v>
                </c:pt>
                <c:pt idx="36">
                  <c:v>1.8996960486322179</c:v>
                </c:pt>
                <c:pt idx="37">
                  <c:v>1.8996960486322179</c:v>
                </c:pt>
                <c:pt idx="38">
                  <c:v>3.2294832826747752</c:v>
                </c:pt>
                <c:pt idx="39">
                  <c:v>4.5592705167173264</c:v>
                </c:pt>
                <c:pt idx="40">
                  <c:v>3.4194528875379939</c:v>
                </c:pt>
                <c:pt idx="41">
                  <c:v>2.4696048632218837</c:v>
                </c:pt>
                <c:pt idx="42">
                  <c:v>1.3297872340425541</c:v>
                </c:pt>
                <c:pt idx="43">
                  <c:v>1.3297872340425541</c:v>
                </c:pt>
                <c:pt idx="44">
                  <c:v>0.37993920972644596</c:v>
                </c:pt>
                <c:pt idx="45">
                  <c:v>0.37993920972644596</c:v>
                </c:pt>
                <c:pt idx="46">
                  <c:v>0.37993920972644596</c:v>
                </c:pt>
                <c:pt idx="47">
                  <c:v>0.37993920972644596</c:v>
                </c:pt>
                <c:pt idx="48">
                  <c:v>0.37993920972644596</c:v>
                </c:pt>
                <c:pt idx="49">
                  <c:v>0.37993920972644596</c:v>
                </c:pt>
                <c:pt idx="50">
                  <c:v>7.5987841945288834E-2</c:v>
                </c:pt>
                <c:pt idx="51">
                  <c:v>7.5987841945288834E-2</c:v>
                </c:pt>
                <c:pt idx="52">
                  <c:v>7.5987841945288834E-2</c:v>
                </c:pt>
                <c:pt idx="53">
                  <c:v>7.5987841945288834E-2</c:v>
                </c:pt>
                <c:pt idx="54">
                  <c:v>7.5987841945288834E-2</c:v>
                </c:pt>
                <c:pt idx="55">
                  <c:v>0.30395136778115672</c:v>
                </c:pt>
                <c:pt idx="56">
                  <c:v>0.56990881458966991</c:v>
                </c:pt>
                <c:pt idx="57">
                  <c:v>0.22796352583586629</c:v>
                </c:pt>
                <c:pt idx="58">
                  <c:v>0.22796352583586629</c:v>
                </c:pt>
                <c:pt idx="59">
                  <c:v>0.22796352583586629</c:v>
                </c:pt>
              </c:numCache>
            </c:numRef>
          </c:val>
          <c:smooth val="0"/>
        </c:ser>
        <c:ser>
          <c:idx val="1"/>
          <c:order val="1"/>
          <c:tx>
            <c:v>房地产价格</c:v>
          </c:tx>
          <c:spPr>
            <a:ln w="25400">
              <a:solidFill>
                <a:schemeClr val="accent6"/>
              </a:solidFill>
            </a:ln>
            <a:effectLst>
              <a:outerShdw blurRad="12700" dist="25400" dir="2700000" algn="tl" rotWithShape="0">
                <a:prstClr val="black">
                  <a:alpha val="40000"/>
                </a:prstClr>
              </a:outerShdw>
            </a:effectLst>
          </c:spPr>
          <c:marker>
            <c:symbol val="none"/>
          </c:marker>
          <c:cat>
            <c:numRef>
              <c:f>Sheet5!$K$8:$K$67</c:f>
              <c:numCache>
                <c:formatCode>General</c:formatCode>
                <c:ptCount val="60"/>
                <c:pt idx="0">
                  <c:v>1951</c:v>
                </c:pt>
                <c:pt idx="1">
                  <c:v>1952</c:v>
                </c:pt>
                <c:pt idx="2">
                  <c:v>1953</c:v>
                </c:pt>
                <c:pt idx="3">
                  <c:v>1954</c:v>
                </c:pt>
                <c:pt idx="4">
                  <c:v>1955</c:v>
                </c:pt>
                <c:pt idx="5">
                  <c:v>1956</c:v>
                </c:pt>
                <c:pt idx="6">
                  <c:v>1957</c:v>
                </c:pt>
                <c:pt idx="7">
                  <c:v>1958</c:v>
                </c:pt>
                <c:pt idx="8">
                  <c:v>1959</c:v>
                </c:pt>
                <c:pt idx="9">
                  <c:v>1960</c:v>
                </c:pt>
                <c:pt idx="10">
                  <c:v>1961</c:v>
                </c:pt>
                <c:pt idx="11">
                  <c:v>1962</c:v>
                </c:pt>
                <c:pt idx="12">
                  <c:v>1963</c:v>
                </c:pt>
                <c:pt idx="13">
                  <c:v>1964</c:v>
                </c:pt>
                <c:pt idx="14">
                  <c:v>1965</c:v>
                </c:pt>
                <c:pt idx="15">
                  <c:v>1966</c:v>
                </c:pt>
                <c:pt idx="16">
                  <c:v>1967</c:v>
                </c:pt>
                <c:pt idx="17">
                  <c:v>1968</c:v>
                </c:pt>
                <c:pt idx="18">
                  <c:v>1969</c:v>
                </c:pt>
                <c:pt idx="19">
                  <c:v>1970</c:v>
                </c:pt>
                <c:pt idx="20">
                  <c:v>1971</c:v>
                </c:pt>
                <c:pt idx="21">
                  <c:v>1972</c:v>
                </c:pt>
                <c:pt idx="22">
                  <c:v>1973</c:v>
                </c:pt>
                <c:pt idx="23">
                  <c:v>1974</c:v>
                </c:pt>
                <c:pt idx="24">
                  <c:v>1975</c:v>
                </c:pt>
                <c:pt idx="25">
                  <c:v>1976</c:v>
                </c:pt>
                <c:pt idx="26">
                  <c:v>1977</c:v>
                </c:pt>
                <c:pt idx="27">
                  <c:v>1978</c:v>
                </c:pt>
                <c:pt idx="28">
                  <c:v>1979</c:v>
                </c:pt>
                <c:pt idx="29">
                  <c:v>1980</c:v>
                </c:pt>
                <c:pt idx="30">
                  <c:v>1981</c:v>
                </c:pt>
                <c:pt idx="31">
                  <c:v>1982</c:v>
                </c:pt>
                <c:pt idx="32">
                  <c:v>1983</c:v>
                </c:pt>
                <c:pt idx="33">
                  <c:v>1984</c:v>
                </c:pt>
                <c:pt idx="34">
                  <c:v>1985</c:v>
                </c:pt>
                <c:pt idx="35">
                  <c:v>1986</c:v>
                </c:pt>
                <c:pt idx="36">
                  <c:v>1987</c:v>
                </c:pt>
                <c:pt idx="37">
                  <c:v>1988</c:v>
                </c:pt>
                <c:pt idx="38">
                  <c:v>1989</c:v>
                </c:pt>
                <c:pt idx="39">
                  <c:v>1990</c:v>
                </c:pt>
                <c:pt idx="40">
                  <c:v>1991</c:v>
                </c:pt>
                <c:pt idx="41">
                  <c:v>1992</c:v>
                </c:pt>
                <c:pt idx="42">
                  <c:v>1993</c:v>
                </c:pt>
                <c:pt idx="43">
                  <c:v>1994</c:v>
                </c:pt>
                <c:pt idx="44">
                  <c:v>1995</c:v>
                </c:pt>
                <c:pt idx="45">
                  <c:v>1996</c:v>
                </c:pt>
                <c:pt idx="46">
                  <c:v>1997</c:v>
                </c:pt>
                <c:pt idx="47">
                  <c:v>1998</c:v>
                </c:pt>
                <c:pt idx="48">
                  <c:v>1999</c:v>
                </c:pt>
                <c:pt idx="49">
                  <c:v>2000</c:v>
                </c:pt>
                <c:pt idx="50">
                  <c:v>2001</c:v>
                </c:pt>
                <c:pt idx="51">
                  <c:v>2002</c:v>
                </c:pt>
                <c:pt idx="52">
                  <c:v>2003</c:v>
                </c:pt>
                <c:pt idx="53">
                  <c:v>2004</c:v>
                </c:pt>
                <c:pt idx="54">
                  <c:v>2005</c:v>
                </c:pt>
                <c:pt idx="55">
                  <c:v>2006</c:v>
                </c:pt>
                <c:pt idx="56">
                  <c:v>2007</c:v>
                </c:pt>
                <c:pt idx="57">
                  <c:v>2008</c:v>
                </c:pt>
                <c:pt idx="58">
                  <c:v>2009</c:v>
                </c:pt>
                <c:pt idx="59">
                  <c:v>2010</c:v>
                </c:pt>
              </c:numCache>
            </c:numRef>
          </c:cat>
          <c:val>
            <c:numRef>
              <c:f>Sheet5!$Q$8:$Q$67</c:f>
              <c:numCache>
                <c:formatCode>General</c:formatCode>
                <c:ptCount val="60"/>
                <c:pt idx="16">
                  <c:v>1</c:v>
                </c:pt>
                <c:pt idx="17">
                  <c:v>1.1354166666666667</c:v>
                </c:pt>
                <c:pt idx="18">
                  <c:v>1.328125</c:v>
                </c:pt>
                <c:pt idx="19">
                  <c:v>1.5885416666666667</c:v>
                </c:pt>
                <c:pt idx="20">
                  <c:v>1.8385416666666665</c:v>
                </c:pt>
                <c:pt idx="21">
                  <c:v>2.0833333333333401</c:v>
                </c:pt>
                <c:pt idx="22">
                  <c:v>2.609375</c:v>
                </c:pt>
                <c:pt idx="23">
                  <c:v>3.2083333333333401</c:v>
                </c:pt>
                <c:pt idx="24">
                  <c:v>3.0677083333333335</c:v>
                </c:pt>
                <c:pt idx="25">
                  <c:v>3.09375</c:v>
                </c:pt>
                <c:pt idx="26">
                  <c:v>3.1614583333333157</c:v>
                </c:pt>
                <c:pt idx="27">
                  <c:v>3.2447916666666927</c:v>
                </c:pt>
                <c:pt idx="28">
                  <c:v>3.3958333333333157</c:v>
                </c:pt>
                <c:pt idx="29">
                  <c:v>3.6822916666666692</c:v>
                </c:pt>
                <c:pt idx="30">
                  <c:v>4.0052083333333659</c:v>
                </c:pt>
                <c:pt idx="31">
                  <c:v>4.2864583333333641</c:v>
                </c:pt>
                <c:pt idx="32">
                  <c:v>4.4895833333333659</c:v>
                </c:pt>
                <c:pt idx="33">
                  <c:v>4.6354166666666279</c:v>
                </c:pt>
                <c:pt idx="34">
                  <c:v>4.765625</c:v>
                </c:pt>
                <c:pt idx="35">
                  <c:v>4.9010416666666714</c:v>
                </c:pt>
                <c:pt idx="36">
                  <c:v>5.166666666666667</c:v>
                </c:pt>
                <c:pt idx="37">
                  <c:v>5.682291666666667</c:v>
                </c:pt>
                <c:pt idx="38">
                  <c:v>6.1145833333333295</c:v>
                </c:pt>
                <c:pt idx="39">
                  <c:v>6.9739583333333659</c:v>
                </c:pt>
                <c:pt idx="40">
                  <c:v>7.6979166666665986</c:v>
                </c:pt>
                <c:pt idx="41">
                  <c:v>7.5624999999999956</c:v>
                </c:pt>
                <c:pt idx="42">
                  <c:v>7.145833333333333</c:v>
                </c:pt>
                <c:pt idx="43">
                  <c:v>6.8177083333333339</c:v>
                </c:pt>
                <c:pt idx="44">
                  <c:v>6.567708333333333</c:v>
                </c:pt>
                <c:pt idx="45">
                  <c:v>6.2760416666666714</c:v>
                </c:pt>
                <c:pt idx="46">
                  <c:v>6.020833333333333</c:v>
                </c:pt>
                <c:pt idx="47">
                  <c:v>5.807291666666667</c:v>
                </c:pt>
                <c:pt idx="48">
                  <c:v>5.526041666666667</c:v>
                </c:pt>
                <c:pt idx="49">
                  <c:v>5.2083333333333659</c:v>
                </c:pt>
                <c:pt idx="50">
                  <c:v>4.8802083333333659</c:v>
                </c:pt>
                <c:pt idx="51">
                  <c:v>4.5520833333333339</c:v>
                </c:pt>
                <c:pt idx="52">
                  <c:v>4.229166666666667</c:v>
                </c:pt>
                <c:pt idx="53">
                  <c:v>3.8749999999999987</c:v>
                </c:pt>
                <c:pt idx="54">
                  <c:v>3.5989583333333153</c:v>
                </c:pt>
                <c:pt idx="55">
                  <c:v>3.4218749999999987</c:v>
                </c:pt>
                <c:pt idx="56">
                  <c:v>3.354166666666667</c:v>
                </c:pt>
                <c:pt idx="57">
                  <c:v>3.328125</c:v>
                </c:pt>
                <c:pt idx="58">
                  <c:v>3.1979166666666692</c:v>
                </c:pt>
                <c:pt idx="59">
                  <c:v>3.0468749999999987</c:v>
                </c:pt>
              </c:numCache>
            </c:numRef>
          </c:val>
          <c:smooth val="0"/>
        </c:ser>
        <c:dLbls>
          <c:showLegendKey val="0"/>
          <c:showVal val="0"/>
          <c:showCatName val="0"/>
          <c:showSerName val="0"/>
          <c:showPercent val="0"/>
          <c:showBubbleSize val="0"/>
        </c:dLbls>
        <c:marker val="1"/>
        <c:smooth val="0"/>
        <c:axId val="99360768"/>
        <c:axId val="99362304"/>
      </c:lineChart>
      <c:lineChart>
        <c:grouping val="standard"/>
        <c:varyColors val="0"/>
        <c:ser>
          <c:idx val="2"/>
          <c:order val="2"/>
          <c:tx>
            <c:v>日经指数</c:v>
          </c:tx>
          <c:spPr>
            <a:ln w="25400">
              <a:solidFill>
                <a:schemeClr val="accent5">
                  <a:lumMod val="75000"/>
                </a:schemeClr>
              </a:solidFill>
            </a:ln>
            <a:effectLst>
              <a:outerShdw blurRad="12700" dist="25400" dir="2700000" algn="tl" rotWithShape="0">
                <a:prstClr val="black">
                  <a:alpha val="40000"/>
                </a:prstClr>
              </a:outerShdw>
            </a:effectLst>
          </c:spPr>
          <c:marker>
            <c:symbol val="none"/>
          </c:marker>
          <c:val>
            <c:numRef>
              <c:f>Sheet5!$O$8:$O$67</c:f>
              <c:numCache>
                <c:formatCode>General</c:formatCode>
                <c:ptCount val="60"/>
                <c:pt idx="18">
                  <c:v>1</c:v>
                </c:pt>
                <c:pt idx="19">
                  <c:v>0.82699294587677141</c:v>
                </c:pt>
                <c:pt idx="20">
                  <c:v>1.1293838566702041</c:v>
                </c:pt>
                <c:pt idx="21">
                  <c:v>2.1674012110618652</c:v>
                </c:pt>
                <c:pt idx="22">
                  <c:v>1.7923715587739562</c:v>
                </c:pt>
                <c:pt idx="23">
                  <c:v>1.5968246041159389</c:v>
                </c:pt>
                <c:pt idx="24">
                  <c:v>1.8070457997794278</c:v>
                </c:pt>
                <c:pt idx="25">
                  <c:v>2.0770543313148973</c:v>
                </c:pt>
                <c:pt idx="26">
                  <c:v>2.0249287304659052</c:v>
                </c:pt>
                <c:pt idx="27">
                  <c:v>2.4978046902636377</c:v>
                </c:pt>
                <c:pt idx="28">
                  <c:v>2.734032503069272</c:v>
                </c:pt>
                <c:pt idx="29">
                  <c:v>2.9394802005951268</c:v>
                </c:pt>
                <c:pt idx="30">
                  <c:v>3.1969702644776001</c:v>
                </c:pt>
                <c:pt idx="31">
                  <c:v>3.3363172898849283</c:v>
                </c:pt>
                <c:pt idx="32">
                  <c:v>4.117535426680762</c:v>
                </c:pt>
                <c:pt idx="33">
                  <c:v>4.803712258359865</c:v>
                </c:pt>
                <c:pt idx="34">
                  <c:v>5.4448592296647735</c:v>
                </c:pt>
                <c:pt idx="35">
                  <c:v>7.8326362444597049</c:v>
                </c:pt>
                <c:pt idx="36">
                  <c:v>8.9743429677258231</c:v>
                </c:pt>
                <c:pt idx="37">
                  <c:v>12.551345277483026</c:v>
                </c:pt>
                <c:pt idx="38">
                  <c:v>16.195713423642758</c:v>
                </c:pt>
                <c:pt idx="39">
                  <c:v>9.9251763530807224</c:v>
                </c:pt>
                <c:pt idx="40">
                  <c:v>9.5652121439124382</c:v>
                </c:pt>
                <c:pt idx="41">
                  <c:v>7.0436981084961934</c:v>
                </c:pt>
                <c:pt idx="42">
                  <c:v>7.2485756497492355</c:v>
                </c:pt>
                <c:pt idx="43">
                  <c:v>8.2081944357741659</c:v>
                </c:pt>
                <c:pt idx="44">
                  <c:v>8.2685768982666747</c:v>
                </c:pt>
                <c:pt idx="45">
                  <c:v>8.0576606945918385</c:v>
                </c:pt>
                <c:pt idx="46">
                  <c:v>6.3502673908067502</c:v>
                </c:pt>
                <c:pt idx="47">
                  <c:v>5.7607299664981166</c:v>
                </c:pt>
                <c:pt idx="48">
                  <c:v>7.8799508916495</c:v>
                </c:pt>
                <c:pt idx="49">
                  <c:v>5.7372245458518014</c:v>
                </c:pt>
                <c:pt idx="50">
                  <c:v>4.3875481199409041</c:v>
                </c:pt>
                <c:pt idx="51">
                  <c:v>3.5703227417441812</c:v>
                </c:pt>
                <c:pt idx="52">
                  <c:v>4.4433235532804813</c:v>
                </c:pt>
                <c:pt idx="53">
                  <c:v>4.7813055330128824</c:v>
                </c:pt>
                <c:pt idx="54">
                  <c:v>6.7051334873171484</c:v>
                </c:pt>
                <c:pt idx="55">
                  <c:v>7.168916078823016</c:v>
                </c:pt>
                <c:pt idx="56">
                  <c:v>6.3706764883367724</c:v>
                </c:pt>
                <c:pt idx="57">
                  <c:v>3.6871048962690316</c:v>
                </c:pt>
                <c:pt idx="58">
                  <c:v>4.3891378987452345</c:v>
                </c:pt>
                <c:pt idx="59">
                  <c:v>4.2569948186528475</c:v>
                </c:pt>
              </c:numCache>
            </c:numRef>
          </c:val>
          <c:smooth val="0"/>
        </c:ser>
        <c:dLbls>
          <c:showLegendKey val="0"/>
          <c:showVal val="0"/>
          <c:showCatName val="0"/>
          <c:showSerName val="0"/>
          <c:showPercent val="0"/>
          <c:showBubbleSize val="0"/>
        </c:dLbls>
        <c:marker val="1"/>
        <c:smooth val="0"/>
        <c:axId val="99369728"/>
        <c:axId val="99363840"/>
      </c:lineChart>
      <c:catAx>
        <c:axId val="99360768"/>
        <c:scaling>
          <c:orientation val="minMax"/>
        </c:scaling>
        <c:delete val="0"/>
        <c:axPos val="b"/>
        <c:numFmt formatCode="General" sourceLinked="1"/>
        <c:majorTickMark val="out"/>
        <c:minorTickMark val="none"/>
        <c:tickLblPos val="nextTo"/>
        <c:txPr>
          <a:bodyPr/>
          <a:lstStyle/>
          <a:p>
            <a:pPr>
              <a:defRPr sz="800"/>
            </a:pPr>
            <a:endParaRPr lang="zh-CN"/>
          </a:p>
        </c:txPr>
        <c:crossAx val="99362304"/>
        <c:crosses val="autoZero"/>
        <c:auto val="1"/>
        <c:lblAlgn val="ctr"/>
        <c:lblOffset val="100"/>
        <c:noMultiLvlLbl val="0"/>
      </c:catAx>
      <c:valAx>
        <c:axId val="99362304"/>
        <c:scaling>
          <c:orientation val="minMax"/>
          <c:max val="8"/>
          <c:min val="0"/>
        </c:scaling>
        <c:delete val="0"/>
        <c:axPos val="l"/>
        <c:numFmt formatCode="General" sourceLinked="1"/>
        <c:majorTickMark val="out"/>
        <c:minorTickMark val="none"/>
        <c:tickLblPos val="nextTo"/>
        <c:txPr>
          <a:bodyPr/>
          <a:lstStyle/>
          <a:p>
            <a:pPr>
              <a:defRPr sz="800"/>
            </a:pPr>
            <a:endParaRPr lang="zh-CN"/>
          </a:p>
        </c:txPr>
        <c:crossAx val="99360768"/>
        <c:crosses val="autoZero"/>
        <c:crossBetween val="between"/>
      </c:valAx>
      <c:valAx>
        <c:axId val="99363840"/>
        <c:scaling>
          <c:orientation val="minMax"/>
          <c:max val="17"/>
          <c:min val="0"/>
        </c:scaling>
        <c:delete val="0"/>
        <c:axPos val="r"/>
        <c:numFmt formatCode="General" sourceLinked="1"/>
        <c:majorTickMark val="out"/>
        <c:minorTickMark val="none"/>
        <c:tickLblPos val="nextTo"/>
        <c:txPr>
          <a:bodyPr/>
          <a:lstStyle/>
          <a:p>
            <a:pPr>
              <a:defRPr sz="800"/>
            </a:pPr>
            <a:endParaRPr lang="zh-CN"/>
          </a:p>
        </c:txPr>
        <c:crossAx val="99369728"/>
        <c:crosses val="max"/>
        <c:crossBetween val="between"/>
      </c:valAx>
      <c:catAx>
        <c:axId val="99369728"/>
        <c:scaling>
          <c:orientation val="minMax"/>
        </c:scaling>
        <c:delete val="1"/>
        <c:axPos val="b"/>
        <c:majorTickMark val="out"/>
        <c:minorTickMark val="none"/>
        <c:tickLblPos val="nextTo"/>
        <c:crossAx val="99363840"/>
        <c:crosses val="autoZero"/>
        <c:auto val="1"/>
        <c:lblAlgn val="ctr"/>
        <c:lblOffset val="100"/>
        <c:noMultiLvlLbl val="0"/>
      </c:catAx>
    </c:plotArea>
    <c:legend>
      <c:legendPos val="r"/>
      <c:layout>
        <c:manualLayout>
          <c:xMode val="edge"/>
          <c:yMode val="edge"/>
          <c:x val="0.29328866089676175"/>
          <c:y val="0.87018330374048669"/>
          <c:w val="0.4127630685675493"/>
          <c:h val="0.1288699707509707"/>
        </c:manualLayout>
      </c:layout>
      <c:overlay val="0"/>
      <c:txPr>
        <a:bodyPr/>
        <a:lstStyle/>
        <a:p>
          <a:pPr>
            <a:defRPr sz="1000"/>
          </a:pPr>
          <a:endParaRPr lang="zh-CN"/>
        </a:p>
      </c:txPr>
    </c:legend>
    <c:plotVisOnly val="1"/>
    <c:dispBlanksAs val="gap"/>
    <c:showDLblsOverMax val="0"/>
  </c:chart>
  <c:spPr>
    <a:no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622026018457353E-2"/>
          <c:y val="4.1006536232832513E-2"/>
          <c:w val="0.91021969066678265"/>
          <c:h val="0.9179869275343352"/>
        </c:manualLayout>
      </c:layout>
      <c:lineChart>
        <c:grouping val="standard"/>
        <c:varyColors val="0"/>
        <c:ser>
          <c:idx val="0"/>
          <c:order val="0"/>
          <c:tx>
            <c:v>投资收益率</c:v>
          </c:tx>
          <c:spPr>
            <a:ln>
              <a:solidFill>
                <a:srgbClr val="FF6600"/>
              </a:solidFill>
            </a:ln>
            <a:effectLst>
              <a:outerShdw blurRad="50800" dist="38100" dir="2700000" algn="tl" rotWithShape="0">
                <a:prstClr val="black">
                  <a:alpha val="40000"/>
                </a:prstClr>
              </a:outerShdw>
            </a:effectLst>
          </c:spPr>
          <c:marker>
            <c:symbol val="none"/>
          </c:marker>
          <c:cat>
            <c:numRef>
              <c:f>美国数据!$A$2:$A$44</c:f>
              <c:numCache>
                <c:formatCode>General</c:formatCode>
                <c:ptCount val="43"/>
                <c:pt idx="0">
                  <c:v>1920</c:v>
                </c:pt>
                <c:pt idx="1">
                  <c:v>1925</c:v>
                </c:pt>
                <c:pt idx="2">
                  <c:v>1930</c:v>
                </c:pt>
                <c:pt idx="3">
                  <c:v>1935</c:v>
                </c:pt>
                <c:pt idx="4">
                  <c:v>1940</c:v>
                </c:pt>
                <c:pt idx="5">
                  <c:v>1945</c:v>
                </c:pt>
                <c:pt idx="6">
                  <c:v>1950</c:v>
                </c:pt>
                <c:pt idx="7">
                  <c:v>1955</c:v>
                </c:pt>
                <c:pt idx="8">
                  <c:v>1960</c:v>
                </c:pt>
                <c:pt idx="9">
                  <c:v>1965</c:v>
                </c:pt>
                <c:pt idx="10">
                  <c:v>1970</c:v>
                </c:pt>
                <c:pt idx="11">
                  <c:v>1975</c:v>
                </c:pt>
                <c:pt idx="12">
                  <c:v>1980</c:v>
                </c:pt>
                <c:pt idx="13">
                  <c:v>1981</c:v>
                </c:pt>
                <c:pt idx="14">
                  <c:v>1982</c:v>
                </c:pt>
                <c:pt idx="15">
                  <c:v>1983</c:v>
                </c:pt>
                <c:pt idx="16">
                  <c:v>1984</c:v>
                </c:pt>
                <c:pt idx="17">
                  <c:v>1985</c:v>
                </c:pt>
                <c:pt idx="18">
                  <c:v>1986</c:v>
                </c:pt>
                <c:pt idx="19">
                  <c:v>1987</c:v>
                </c:pt>
                <c:pt idx="20">
                  <c:v>1988</c:v>
                </c:pt>
                <c:pt idx="21">
                  <c:v>1989</c:v>
                </c:pt>
                <c:pt idx="22">
                  <c:v>1990</c:v>
                </c:pt>
                <c:pt idx="23">
                  <c:v>1991</c:v>
                </c:pt>
                <c:pt idx="24">
                  <c:v>1992</c:v>
                </c:pt>
                <c:pt idx="25">
                  <c:v>1993</c:v>
                </c:pt>
                <c:pt idx="26">
                  <c:v>1994</c:v>
                </c:pt>
                <c:pt idx="27">
                  <c:v>1995</c:v>
                </c:pt>
                <c:pt idx="28">
                  <c:v>1996</c:v>
                </c:pt>
                <c:pt idx="29">
                  <c:v>1997</c:v>
                </c:pt>
                <c:pt idx="30">
                  <c:v>1998</c:v>
                </c:pt>
                <c:pt idx="31">
                  <c:v>1999</c:v>
                </c:pt>
                <c:pt idx="32">
                  <c:v>2000</c:v>
                </c:pt>
                <c:pt idx="33">
                  <c:v>2001</c:v>
                </c:pt>
                <c:pt idx="34">
                  <c:v>2002</c:v>
                </c:pt>
                <c:pt idx="35">
                  <c:v>2003</c:v>
                </c:pt>
                <c:pt idx="36">
                  <c:v>2004</c:v>
                </c:pt>
                <c:pt idx="37">
                  <c:v>2005</c:v>
                </c:pt>
                <c:pt idx="38">
                  <c:v>2006</c:v>
                </c:pt>
                <c:pt idx="39">
                  <c:v>2007</c:v>
                </c:pt>
                <c:pt idx="40">
                  <c:v>2008</c:v>
                </c:pt>
                <c:pt idx="41">
                  <c:v>2009</c:v>
                </c:pt>
                <c:pt idx="42">
                  <c:v>2010</c:v>
                </c:pt>
              </c:numCache>
            </c:numRef>
          </c:cat>
          <c:val>
            <c:numRef>
              <c:f>美国数据!$B$2:$B$44</c:f>
              <c:numCache>
                <c:formatCode>General</c:formatCode>
                <c:ptCount val="43"/>
                <c:pt idx="0">
                  <c:v>4.83</c:v>
                </c:pt>
                <c:pt idx="1">
                  <c:v>5.1099999999999985</c:v>
                </c:pt>
                <c:pt idx="2">
                  <c:v>5.05</c:v>
                </c:pt>
                <c:pt idx="3">
                  <c:v>3.7</c:v>
                </c:pt>
                <c:pt idx="4">
                  <c:v>3.4499999999999997</c:v>
                </c:pt>
                <c:pt idx="5">
                  <c:v>3.11</c:v>
                </c:pt>
                <c:pt idx="6">
                  <c:v>3.13</c:v>
                </c:pt>
                <c:pt idx="7">
                  <c:v>3.51</c:v>
                </c:pt>
                <c:pt idx="8">
                  <c:v>4.1099999999999985</c:v>
                </c:pt>
                <c:pt idx="9">
                  <c:v>4.6099999999999985</c:v>
                </c:pt>
                <c:pt idx="10">
                  <c:v>5.3</c:v>
                </c:pt>
                <c:pt idx="11">
                  <c:v>6.3599999999999985</c:v>
                </c:pt>
                <c:pt idx="12">
                  <c:v>8.02</c:v>
                </c:pt>
                <c:pt idx="13">
                  <c:v>8.57</c:v>
                </c:pt>
                <c:pt idx="14">
                  <c:v>8.91</c:v>
                </c:pt>
                <c:pt idx="15">
                  <c:v>8.9600000000000026</c:v>
                </c:pt>
                <c:pt idx="16">
                  <c:v>9.4500000000000028</c:v>
                </c:pt>
                <c:pt idx="17">
                  <c:v>9.629999999999999</c:v>
                </c:pt>
                <c:pt idx="18">
                  <c:v>9.3500000000000068</c:v>
                </c:pt>
                <c:pt idx="19">
                  <c:v>9.1</c:v>
                </c:pt>
                <c:pt idx="20">
                  <c:v>9.0300000000000011</c:v>
                </c:pt>
                <c:pt idx="21">
                  <c:v>9.1</c:v>
                </c:pt>
                <c:pt idx="22">
                  <c:v>8.89</c:v>
                </c:pt>
                <c:pt idx="23">
                  <c:v>8.629999999999999</c:v>
                </c:pt>
                <c:pt idx="24">
                  <c:v>8.08</c:v>
                </c:pt>
                <c:pt idx="25">
                  <c:v>7.52</c:v>
                </c:pt>
                <c:pt idx="26">
                  <c:v>7.14</c:v>
                </c:pt>
                <c:pt idx="27">
                  <c:v>7.41</c:v>
                </c:pt>
                <c:pt idx="28">
                  <c:v>7.25</c:v>
                </c:pt>
                <c:pt idx="29">
                  <c:v>7.35</c:v>
                </c:pt>
                <c:pt idx="30">
                  <c:v>6.95</c:v>
                </c:pt>
                <c:pt idx="31">
                  <c:v>6.71</c:v>
                </c:pt>
                <c:pt idx="32">
                  <c:v>7.05</c:v>
                </c:pt>
                <c:pt idx="33">
                  <c:v>6.31</c:v>
                </c:pt>
                <c:pt idx="34">
                  <c:v>5.38</c:v>
                </c:pt>
                <c:pt idx="35">
                  <c:v>5.03</c:v>
                </c:pt>
                <c:pt idx="36">
                  <c:v>4.8</c:v>
                </c:pt>
                <c:pt idx="37">
                  <c:v>4.9000000000000004</c:v>
                </c:pt>
                <c:pt idx="38">
                  <c:v>5.35</c:v>
                </c:pt>
                <c:pt idx="39">
                  <c:v>5.71</c:v>
                </c:pt>
                <c:pt idx="40">
                  <c:v>5.7</c:v>
                </c:pt>
                <c:pt idx="41">
                  <c:v>4.5999999999999996</c:v>
                </c:pt>
                <c:pt idx="42">
                  <c:v>4.33</c:v>
                </c:pt>
              </c:numCache>
            </c:numRef>
          </c:val>
          <c:smooth val="0"/>
        </c:ser>
        <c:ser>
          <c:idx val="1"/>
          <c:order val="1"/>
          <c:tx>
            <c:v>GDP</c:v>
          </c:tx>
          <c:spPr>
            <a:ln>
              <a:solidFill>
                <a:srgbClr val="C00000"/>
              </a:solidFill>
            </a:ln>
            <a:effectLst>
              <a:outerShdw blurRad="50800" dist="38100" dir="2700000" algn="tl" rotWithShape="0">
                <a:prstClr val="black">
                  <a:alpha val="40000"/>
                </a:prstClr>
              </a:outerShdw>
            </a:effectLst>
          </c:spPr>
          <c:marker>
            <c:symbol val="none"/>
          </c:marker>
          <c:cat>
            <c:numRef>
              <c:f>美国数据!$A$2:$A$44</c:f>
              <c:numCache>
                <c:formatCode>General</c:formatCode>
                <c:ptCount val="43"/>
                <c:pt idx="0">
                  <c:v>1920</c:v>
                </c:pt>
                <c:pt idx="1">
                  <c:v>1925</c:v>
                </c:pt>
                <c:pt idx="2">
                  <c:v>1930</c:v>
                </c:pt>
                <c:pt idx="3">
                  <c:v>1935</c:v>
                </c:pt>
                <c:pt idx="4">
                  <c:v>1940</c:v>
                </c:pt>
                <c:pt idx="5">
                  <c:v>1945</c:v>
                </c:pt>
                <c:pt idx="6">
                  <c:v>1950</c:v>
                </c:pt>
                <c:pt idx="7">
                  <c:v>1955</c:v>
                </c:pt>
                <c:pt idx="8">
                  <c:v>1960</c:v>
                </c:pt>
                <c:pt idx="9">
                  <c:v>1965</c:v>
                </c:pt>
                <c:pt idx="10">
                  <c:v>1970</c:v>
                </c:pt>
                <c:pt idx="11">
                  <c:v>1975</c:v>
                </c:pt>
                <c:pt idx="12">
                  <c:v>1980</c:v>
                </c:pt>
                <c:pt idx="13">
                  <c:v>1981</c:v>
                </c:pt>
                <c:pt idx="14">
                  <c:v>1982</c:v>
                </c:pt>
                <c:pt idx="15">
                  <c:v>1983</c:v>
                </c:pt>
                <c:pt idx="16">
                  <c:v>1984</c:v>
                </c:pt>
                <c:pt idx="17">
                  <c:v>1985</c:v>
                </c:pt>
                <c:pt idx="18">
                  <c:v>1986</c:v>
                </c:pt>
                <c:pt idx="19">
                  <c:v>1987</c:v>
                </c:pt>
                <c:pt idx="20">
                  <c:v>1988</c:v>
                </c:pt>
                <c:pt idx="21">
                  <c:v>1989</c:v>
                </c:pt>
                <c:pt idx="22">
                  <c:v>1990</c:v>
                </c:pt>
                <c:pt idx="23">
                  <c:v>1991</c:v>
                </c:pt>
                <c:pt idx="24">
                  <c:v>1992</c:v>
                </c:pt>
                <c:pt idx="25">
                  <c:v>1993</c:v>
                </c:pt>
                <c:pt idx="26">
                  <c:v>1994</c:v>
                </c:pt>
                <c:pt idx="27">
                  <c:v>1995</c:v>
                </c:pt>
                <c:pt idx="28">
                  <c:v>1996</c:v>
                </c:pt>
                <c:pt idx="29">
                  <c:v>1997</c:v>
                </c:pt>
                <c:pt idx="30">
                  <c:v>1998</c:v>
                </c:pt>
                <c:pt idx="31">
                  <c:v>1999</c:v>
                </c:pt>
                <c:pt idx="32">
                  <c:v>2000</c:v>
                </c:pt>
                <c:pt idx="33">
                  <c:v>2001</c:v>
                </c:pt>
                <c:pt idx="34">
                  <c:v>2002</c:v>
                </c:pt>
                <c:pt idx="35">
                  <c:v>2003</c:v>
                </c:pt>
                <c:pt idx="36">
                  <c:v>2004</c:v>
                </c:pt>
                <c:pt idx="37">
                  <c:v>2005</c:v>
                </c:pt>
                <c:pt idx="38">
                  <c:v>2006</c:v>
                </c:pt>
                <c:pt idx="39">
                  <c:v>2007</c:v>
                </c:pt>
                <c:pt idx="40">
                  <c:v>2008</c:v>
                </c:pt>
                <c:pt idx="41">
                  <c:v>2009</c:v>
                </c:pt>
                <c:pt idx="42">
                  <c:v>2010</c:v>
                </c:pt>
              </c:numCache>
            </c:numRef>
          </c:cat>
          <c:val>
            <c:numRef>
              <c:f>美国数据!$F$2:$F$44</c:f>
              <c:numCache>
                <c:formatCode>0.00_ </c:formatCode>
                <c:ptCount val="43"/>
                <c:pt idx="0">
                  <c:v>-0.94976593446164381</c:v>
                </c:pt>
                <c:pt idx="1">
                  <c:v>2.3188859946336304</c:v>
                </c:pt>
                <c:pt idx="2">
                  <c:v>-8.8957556577807271</c:v>
                </c:pt>
                <c:pt idx="3">
                  <c:v>7.649389765535819</c:v>
                </c:pt>
                <c:pt idx="4">
                  <c:v>7.7338493785351181</c:v>
                </c:pt>
                <c:pt idx="5">
                  <c:v>-4.0157194376488885</c:v>
                </c:pt>
                <c:pt idx="6">
                  <c:v>8.6906334913159355</c:v>
                </c:pt>
                <c:pt idx="7">
                  <c:v>5.6325219060932241</c:v>
                </c:pt>
                <c:pt idx="8">
                  <c:v>2.0386713290241767</c:v>
                </c:pt>
                <c:pt idx="9">
                  <c:v>6.2765936909157594</c:v>
                </c:pt>
                <c:pt idx="10">
                  <c:v>0</c:v>
                </c:pt>
                <c:pt idx="11">
                  <c:v>-0.87344381560223761</c:v>
                </c:pt>
                <c:pt idx="12">
                  <c:v>0</c:v>
                </c:pt>
                <c:pt idx="13">
                  <c:v>2.7013607740805412</c:v>
                </c:pt>
                <c:pt idx="14">
                  <c:v>-1.9189089389336684</c:v>
                </c:pt>
                <c:pt idx="15">
                  <c:v>3.8967031420176657</c:v>
                </c:pt>
                <c:pt idx="16">
                  <c:v>6.661129407896027</c:v>
                </c:pt>
                <c:pt idx="17">
                  <c:v>3.2897743872363687</c:v>
                </c:pt>
                <c:pt idx="18">
                  <c:v>2.8720067716895503</c:v>
                </c:pt>
                <c:pt idx="19">
                  <c:v>3.2010923512114378</c:v>
                </c:pt>
                <c:pt idx="20">
                  <c:v>3.7933433803301275</c:v>
                </c:pt>
                <c:pt idx="21">
                  <c:v>2.5083389985937954</c:v>
                </c:pt>
                <c:pt idx="22">
                  <c:v>0.84113705092179192</c:v>
                </c:pt>
                <c:pt idx="23">
                  <c:v>-1.2037962997697009</c:v>
                </c:pt>
                <c:pt idx="24">
                  <c:v>2.062748540936199</c:v>
                </c:pt>
                <c:pt idx="25">
                  <c:v>3.1020920887822951</c:v>
                </c:pt>
                <c:pt idx="26">
                  <c:v>3.9022655846401575</c:v>
                </c:pt>
                <c:pt idx="27">
                  <c:v>2.5489727935240847</c:v>
                </c:pt>
                <c:pt idx="28">
                  <c:v>3.78607301633056</c:v>
                </c:pt>
                <c:pt idx="29">
                  <c:v>4.5057363214903825</c:v>
                </c:pt>
                <c:pt idx="30">
                  <c:v>4.4903508054624304</c:v>
                </c:pt>
                <c:pt idx="31">
                  <c:v>4.8696502812423574</c:v>
                </c:pt>
                <c:pt idx="32">
                  <c:v>4.1733906700372065</c:v>
                </c:pt>
                <c:pt idx="33">
                  <c:v>1.0933316618462201</c:v>
                </c:pt>
                <c:pt idx="34">
                  <c:v>1.8273131499229489</c:v>
                </c:pt>
                <c:pt idx="35">
                  <c:v>2.5025878341350607</c:v>
                </c:pt>
                <c:pt idx="36">
                  <c:v>3.5854308457373949</c:v>
                </c:pt>
                <c:pt idx="37">
                  <c:v>3.0590760508917514</c:v>
                </c:pt>
                <c:pt idx="38">
                  <c:v>2.6741496220100687</c:v>
                </c:pt>
                <c:pt idx="39">
                  <c:v>1.9417626063594919</c:v>
                </c:pt>
                <c:pt idx="40">
                  <c:v>-2.0505965717066067E-2</c:v>
                </c:pt>
                <c:pt idx="41">
                  <c:v>-3.5000000000000031</c:v>
                </c:pt>
                <c:pt idx="42">
                  <c:v>3.0000000000000031</c:v>
                </c:pt>
              </c:numCache>
            </c:numRef>
          </c:val>
          <c:smooth val="0"/>
        </c:ser>
        <c:dLbls>
          <c:showLegendKey val="0"/>
          <c:showVal val="0"/>
          <c:showCatName val="0"/>
          <c:showSerName val="0"/>
          <c:showPercent val="0"/>
          <c:showBubbleSize val="0"/>
        </c:dLbls>
        <c:marker val="1"/>
        <c:smooth val="0"/>
        <c:axId val="98938240"/>
        <c:axId val="98940032"/>
      </c:lineChart>
      <c:catAx>
        <c:axId val="98938240"/>
        <c:scaling>
          <c:orientation val="minMax"/>
        </c:scaling>
        <c:delete val="0"/>
        <c:axPos val="b"/>
        <c:numFmt formatCode="General" sourceLinked="1"/>
        <c:majorTickMark val="out"/>
        <c:minorTickMark val="none"/>
        <c:tickLblPos val="nextTo"/>
        <c:txPr>
          <a:bodyPr/>
          <a:lstStyle/>
          <a:p>
            <a:pPr>
              <a:defRPr sz="1200"/>
            </a:pPr>
            <a:endParaRPr lang="zh-CN"/>
          </a:p>
        </c:txPr>
        <c:crossAx val="98940032"/>
        <c:crosses val="autoZero"/>
        <c:auto val="1"/>
        <c:lblAlgn val="ctr"/>
        <c:lblOffset val="100"/>
        <c:tickLblSkip val="2"/>
        <c:tickMarkSkip val="2"/>
        <c:noMultiLvlLbl val="0"/>
      </c:catAx>
      <c:valAx>
        <c:axId val="98940032"/>
        <c:scaling>
          <c:orientation val="minMax"/>
          <c:max val="11"/>
          <c:min val="-10"/>
        </c:scaling>
        <c:delete val="0"/>
        <c:axPos val="l"/>
        <c:numFmt formatCode="0_ " sourceLinked="0"/>
        <c:majorTickMark val="out"/>
        <c:minorTickMark val="none"/>
        <c:tickLblPos val="nextTo"/>
        <c:txPr>
          <a:bodyPr/>
          <a:lstStyle/>
          <a:p>
            <a:pPr>
              <a:defRPr sz="1200"/>
            </a:pPr>
            <a:endParaRPr lang="zh-CN"/>
          </a:p>
        </c:txPr>
        <c:crossAx val="98938240"/>
        <c:crosses val="autoZero"/>
        <c:crossBetween val="between"/>
      </c:valAx>
    </c:plotArea>
    <c:legend>
      <c:legendPos val="r"/>
      <c:layout>
        <c:manualLayout>
          <c:xMode val="edge"/>
          <c:yMode val="edge"/>
          <c:x val="0.28758005249343827"/>
          <c:y val="0.84887758025880344"/>
          <c:w val="0.40745523476232126"/>
          <c:h val="7.6175085101261905E-2"/>
        </c:manualLayout>
      </c:layout>
      <c:overlay val="0"/>
      <c:txPr>
        <a:bodyPr/>
        <a:lstStyle/>
        <a:p>
          <a:pPr>
            <a:defRPr sz="1400"/>
          </a:pPr>
          <a:endParaRPr lang="zh-CN"/>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001803209713286E-2"/>
          <c:y val="3.0937995868387212E-2"/>
          <c:w val="0.93399819679028673"/>
          <c:h val="0.74430885102572963"/>
        </c:manualLayout>
      </c:layout>
      <c:barChart>
        <c:barDir val="col"/>
        <c:grouping val="stacked"/>
        <c:varyColors val="0"/>
        <c:ser>
          <c:idx val="0"/>
          <c:order val="0"/>
          <c:tx>
            <c:v>其他</c:v>
          </c:tx>
          <c:spPr>
            <a:solidFill>
              <a:srgbClr val="002060"/>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'美国-资产投资分布'!$I$2:$I$45</c:f>
              <c:numCache>
                <c:formatCode>0.00%</c:formatCode>
                <c:ptCount val="44"/>
                <c:pt idx="0">
                  <c:v>5.2348089547214392E-2</c:v>
                </c:pt>
                <c:pt idx="1">
                  <c:v>6.4833812064013174E-2</c:v>
                </c:pt>
                <c:pt idx="2">
                  <c:v>5.2348760617091393E-2</c:v>
                </c:pt>
                <c:pt idx="3">
                  <c:v>5.1747881355932404E-2</c:v>
                </c:pt>
                <c:pt idx="4">
                  <c:v>7.3440730530668574E-2</c:v>
                </c:pt>
                <c:pt idx="5">
                  <c:v>6.4184143886760525E-2</c:v>
                </c:pt>
                <c:pt idx="6">
                  <c:v>3.8797240886666612E-2</c:v>
                </c:pt>
                <c:pt idx="7">
                  <c:v>4.0471727585129617E-2</c:v>
                </c:pt>
                <c:pt idx="8">
                  <c:v>4.1379157820240597E-2</c:v>
                </c:pt>
                <c:pt idx="9">
                  <c:v>4.3809603480006731E-2</c:v>
                </c:pt>
                <c:pt idx="10">
                  <c:v>4.5530072253971564E-2</c:v>
                </c:pt>
                <c:pt idx="11">
                  <c:v>5.2635896050257092E-2</c:v>
                </c:pt>
                <c:pt idx="12">
                  <c:v>5.8671846915355257E-2</c:v>
                </c:pt>
                <c:pt idx="13">
                  <c:v>6.6154712965088361E-2</c:v>
                </c:pt>
                <c:pt idx="14">
                  <c:v>7.6252893193838794E-2</c:v>
                </c:pt>
                <c:pt idx="15">
                  <c:v>8.2580849186365227E-2</c:v>
                </c:pt>
                <c:pt idx="16">
                  <c:v>8.2519528267893605E-2</c:v>
                </c:pt>
                <c:pt idx="17">
                  <c:v>8.8212797328829806E-2</c:v>
                </c:pt>
                <c:pt idx="18">
                  <c:v>8.7142405687848812E-2</c:v>
                </c:pt>
                <c:pt idx="19">
                  <c:v>8.5918884947883967E-2</c:v>
                </c:pt>
                <c:pt idx="20">
                  <c:v>8.5772634445200849E-2</c:v>
                </c:pt>
                <c:pt idx="21">
                  <c:v>8.3927943986905798E-2</c:v>
                </c:pt>
                <c:pt idx="22">
                  <c:v>8.1843053619294559E-2</c:v>
                </c:pt>
                <c:pt idx="23">
                  <c:v>7.8256905229909274E-2</c:v>
                </c:pt>
                <c:pt idx="24">
                  <c:v>7.4360447163198451E-2</c:v>
                </c:pt>
                <c:pt idx="25">
                  <c:v>6.7561373143546627E-2</c:v>
                </c:pt>
                <c:pt idx="26">
                  <c:v>6.1090941517361164E-2</c:v>
                </c:pt>
                <c:pt idx="27">
                  <c:v>6.1615437170778803E-2</c:v>
                </c:pt>
                <c:pt idx="28">
                  <c:v>6.2079434805164105E-2</c:v>
                </c:pt>
                <c:pt idx="29">
                  <c:v>6.0207088559000588E-2</c:v>
                </c:pt>
                <c:pt idx="30">
                  <c:v>6.5491621424400986E-2</c:v>
                </c:pt>
                <c:pt idx="31">
                  <c:v>6.6304100941015132E-2</c:v>
                </c:pt>
                <c:pt idx="32">
                  <c:v>5.2931086645088103E-2</c:v>
                </c:pt>
                <c:pt idx="33">
                  <c:v>6.4270260009001393E-2</c:v>
                </c:pt>
                <c:pt idx="34">
                  <c:v>7.5662429865137298E-2</c:v>
                </c:pt>
                <c:pt idx="35">
                  <c:v>7.231035816132747E-2</c:v>
                </c:pt>
                <c:pt idx="36">
                  <c:v>7.10862685568735E-2</c:v>
                </c:pt>
                <c:pt idx="37">
                  <c:v>7.1330046342062081E-2</c:v>
                </c:pt>
                <c:pt idx="38">
                  <c:v>7.1210476584645854E-2</c:v>
                </c:pt>
                <c:pt idx="39">
                  <c:v>7.6863903153817123E-2</c:v>
                </c:pt>
                <c:pt idx="40">
                  <c:v>7.1096946596519772E-2</c:v>
                </c:pt>
                <c:pt idx="41">
                  <c:v>0.12381667873599519</c:v>
                </c:pt>
                <c:pt idx="42">
                  <c:v>0.10161625185658811</c:v>
                </c:pt>
                <c:pt idx="43">
                  <c:v>9.6881628638466943E-2</c:v>
                </c:pt>
              </c:numCache>
            </c:numRef>
          </c:val>
        </c:ser>
        <c:ser>
          <c:idx val="1"/>
          <c:order val="1"/>
          <c:tx>
            <c:v>债券</c:v>
          </c:tx>
          <c:spPr>
            <a:solidFill>
              <a:srgbClr val="C00000"/>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'美国-资产投资分布'!$J$2:$J$45</c:f>
              <c:numCache>
                <c:formatCode>0.00%</c:formatCode>
                <c:ptCount val="44"/>
                <c:pt idx="0">
                  <c:v>0.42703248611345096</c:v>
                </c:pt>
                <c:pt idx="1">
                  <c:v>0.44987005881548381</c:v>
                </c:pt>
                <c:pt idx="2">
                  <c:v>0.37554168833420293</c:v>
                </c:pt>
                <c:pt idx="3">
                  <c:v>0.34062500000000001</c:v>
                </c:pt>
                <c:pt idx="4">
                  <c:v>0.43250344589938133</c:v>
                </c:pt>
                <c:pt idx="5">
                  <c:v>0.55489903253036166</c:v>
                </c:pt>
                <c:pt idx="6">
                  <c:v>0.72783891778467702</c:v>
                </c:pt>
                <c:pt idx="7">
                  <c:v>0.6149015932521128</c:v>
                </c:pt>
                <c:pt idx="8">
                  <c:v>0.52792153220099491</c:v>
                </c:pt>
                <c:pt idx="9">
                  <c:v>0.48983603814622728</c:v>
                </c:pt>
                <c:pt idx="10">
                  <c:v>0.44152966944437488</c:v>
                </c:pt>
                <c:pt idx="11">
                  <c:v>0.40610072664460212</c:v>
                </c:pt>
                <c:pt idx="12">
                  <c:v>0.41829355971573129</c:v>
                </c:pt>
                <c:pt idx="13">
                  <c:v>0.44368439723712105</c:v>
                </c:pt>
                <c:pt idx="14">
                  <c:v>0.44371751397386588</c:v>
                </c:pt>
                <c:pt idx="15">
                  <c:v>0.45614566030165132</c:v>
                </c:pt>
                <c:pt idx="16">
                  <c:v>0.47139314876906258</c:v>
                </c:pt>
                <c:pt idx="17">
                  <c:v>0.49641414204285644</c:v>
                </c:pt>
                <c:pt idx="18">
                  <c:v>0.51028634182546806</c:v>
                </c:pt>
                <c:pt idx="19">
                  <c:v>0.51874464952596</c:v>
                </c:pt>
                <c:pt idx="20">
                  <c:v>0.5333957579952876</c:v>
                </c:pt>
                <c:pt idx="21">
                  <c:v>0.54855639445696125</c:v>
                </c:pt>
                <c:pt idx="22">
                  <c:v>0.55102957785922901</c:v>
                </c:pt>
                <c:pt idx="23">
                  <c:v>0.5634416222603511</c:v>
                </c:pt>
                <c:pt idx="24">
                  <c:v>0.57568619411668753</c:v>
                </c:pt>
                <c:pt idx="25">
                  <c:v>0.5949513706863977</c:v>
                </c:pt>
                <c:pt idx="26">
                  <c:v>0.60564224221601204</c:v>
                </c:pt>
                <c:pt idx="27">
                  <c:v>0.61069633362560671</c:v>
                </c:pt>
                <c:pt idx="28">
                  <c:v>0.59640296630253098</c:v>
                </c:pt>
                <c:pt idx="29">
                  <c:v>0.58033041724570233</c:v>
                </c:pt>
                <c:pt idx="30">
                  <c:v>0.56271621098702718</c:v>
                </c:pt>
                <c:pt idx="31">
                  <c:v>0.53740887210501165</c:v>
                </c:pt>
                <c:pt idx="32">
                  <c:v>0.50530554901514357</c:v>
                </c:pt>
                <c:pt idx="33">
                  <c:v>0.50449754473658359</c:v>
                </c:pt>
                <c:pt idx="34">
                  <c:v>0.52986801275018414</c:v>
                </c:pt>
                <c:pt idx="35">
                  <c:v>0.57855268635048573</c:v>
                </c:pt>
                <c:pt idx="36">
                  <c:v>0.56128721022975792</c:v>
                </c:pt>
                <c:pt idx="37">
                  <c:v>0.55195728667084965</c:v>
                </c:pt>
                <c:pt idx="38">
                  <c:v>0.54449235217799219</c:v>
                </c:pt>
                <c:pt idx="39">
                  <c:v>0.51038136792496347</c:v>
                </c:pt>
                <c:pt idx="40">
                  <c:v>0.50505273689178454</c:v>
                </c:pt>
                <c:pt idx="41">
                  <c:v>0.52261116582826339</c:v>
                </c:pt>
                <c:pt idx="42">
                  <c:v>0.52061580718314404</c:v>
                </c:pt>
                <c:pt idx="43">
                  <c:v>0.51678348195541757</c:v>
                </c:pt>
              </c:numCache>
            </c:numRef>
          </c:val>
        </c:ser>
        <c:ser>
          <c:idx val="2"/>
          <c:order val="2"/>
          <c:tx>
            <c:v>股票</c:v>
          </c:tx>
          <c:spPr>
            <a:solidFill>
              <a:schemeClr val="accent6">
                <a:lumMod val="75000"/>
              </a:schemeClr>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'美国-资产投资分布'!$K$2:$K$45</c:f>
              <c:numCache>
                <c:formatCode>0.00%</c:formatCode>
                <c:ptCount val="44"/>
                <c:pt idx="0">
                  <c:v>1.3970712001346574E-2</c:v>
                </c:pt>
                <c:pt idx="1">
                  <c:v>1.0258514567090682E-2</c:v>
                </c:pt>
                <c:pt idx="2">
                  <c:v>7.0202808112324504E-3</c:v>
                </c:pt>
                <c:pt idx="3">
                  <c:v>2.7489406779661215E-2</c:v>
                </c:pt>
                <c:pt idx="4">
                  <c:v>2.511199172984149E-2</c:v>
                </c:pt>
                <c:pt idx="5">
                  <c:v>1.9641581715473228E-2</c:v>
                </c:pt>
                <c:pt idx="6">
                  <c:v>2.230060048663993E-2</c:v>
                </c:pt>
                <c:pt idx="7">
                  <c:v>3.2849109653233621E-2</c:v>
                </c:pt>
                <c:pt idx="8">
                  <c:v>4.0173832271761946E-2</c:v>
                </c:pt>
                <c:pt idx="9">
                  <c:v>4.1668060900117106E-2</c:v>
                </c:pt>
                <c:pt idx="10">
                  <c:v>5.7438130963470314E-2</c:v>
                </c:pt>
                <c:pt idx="11">
                  <c:v>7.4401459079197513E-2</c:v>
                </c:pt>
                <c:pt idx="12">
                  <c:v>9.6994856621408665E-2</c:v>
                </c:pt>
                <c:pt idx="13">
                  <c:v>9.8841843868033671E-2</c:v>
                </c:pt>
                <c:pt idx="14">
                  <c:v>9.0661331335120027E-2</c:v>
                </c:pt>
                <c:pt idx="15">
                  <c:v>9.4752645100084076E-2</c:v>
                </c:pt>
                <c:pt idx="16">
                  <c:v>9.9042977457752368E-2</c:v>
                </c:pt>
                <c:pt idx="17">
                  <c:v>8.7602821105454046E-2</c:v>
                </c:pt>
                <c:pt idx="18">
                  <c:v>9.3832069461109766E-2</c:v>
                </c:pt>
                <c:pt idx="19">
                  <c:v>9.6869832761373106E-2</c:v>
                </c:pt>
                <c:pt idx="20">
                  <c:v>9.2406690928030694E-2</c:v>
                </c:pt>
                <c:pt idx="21">
                  <c:v>8.9446982097405897E-2</c:v>
                </c:pt>
                <c:pt idx="22">
                  <c:v>9.6644293236576723E-2</c:v>
                </c:pt>
                <c:pt idx="23">
                  <c:v>9.1239362366923815E-2</c:v>
                </c:pt>
                <c:pt idx="24">
                  <c:v>0.10605653297026048</c:v>
                </c:pt>
                <c:pt idx="25">
                  <c:v>0.11558991691954038</c:v>
                </c:pt>
                <c:pt idx="26">
                  <c:v>0.13695900283123608</c:v>
                </c:pt>
                <c:pt idx="27">
                  <c:v>0.14509597775389971</c:v>
                </c:pt>
                <c:pt idx="28">
                  <c:v>0.17348232646495709</c:v>
                </c:pt>
                <c:pt idx="29">
                  <c:v>0.20550692540327353</c:v>
                </c:pt>
                <c:pt idx="30">
                  <c:v>0.23200461560294028</c:v>
                </c:pt>
                <c:pt idx="31">
                  <c:v>0.26815924305559979</c:v>
                </c:pt>
                <c:pt idx="32">
                  <c:v>0.32232948496622993</c:v>
                </c:pt>
                <c:pt idx="33">
                  <c:v>0.31345435322101067</c:v>
                </c:pt>
                <c:pt idx="34">
                  <c:v>0.27813028363582082</c:v>
                </c:pt>
                <c:pt idx="35">
                  <c:v>0.23414581181626859</c:v>
                </c:pt>
                <c:pt idx="36">
                  <c:v>0.26299637224380762</c:v>
                </c:pt>
                <c:pt idx="37">
                  <c:v>0.27743582701346242</c:v>
                </c:pt>
                <c:pt idx="38">
                  <c:v>0.28680710264067688</c:v>
                </c:pt>
                <c:pt idx="39">
                  <c:v>0.31742653628383505</c:v>
                </c:pt>
                <c:pt idx="40">
                  <c:v>0.32805777833556243</c:v>
                </c:pt>
                <c:pt idx="41">
                  <c:v>0.24435484599666191</c:v>
                </c:pt>
                <c:pt idx="42">
                  <c:v>0.27949349576854432</c:v>
                </c:pt>
                <c:pt idx="43">
                  <c:v>0.29564786639037188</c:v>
                </c:pt>
              </c:numCache>
            </c:numRef>
          </c:val>
        </c:ser>
        <c:ser>
          <c:idx val="3"/>
          <c:order val="3"/>
          <c:tx>
            <c:v>抵押贷款</c:v>
          </c:tx>
          <c:spPr>
            <a:solidFill>
              <a:srgbClr val="7030A0"/>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'美国-资产投资分布'!$L$2:$L$45</c:f>
              <c:numCache>
                <c:formatCode>0.00%</c:formatCode>
                <c:ptCount val="44"/>
                <c:pt idx="0">
                  <c:v>0.34017842114122232</c:v>
                </c:pt>
                <c:pt idx="1">
                  <c:v>0.33401723430447594</c:v>
                </c:pt>
                <c:pt idx="2">
                  <c:v>0.41671000173340428</c:v>
                </c:pt>
                <c:pt idx="3">
                  <c:v>0.40243644067796608</c:v>
                </c:pt>
                <c:pt idx="4">
                  <c:v>0.23074603721571341</c:v>
                </c:pt>
                <c:pt idx="5">
                  <c:v>0.19388351405752868</c:v>
                </c:pt>
                <c:pt idx="6">
                  <c:v>0.1481349197490904</c:v>
                </c:pt>
                <c:pt idx="7">
                  <c:v>0.25151515151515125</c:v>
                </c:pt>
                <c:pt idx="8">
                  <c:v>0.32560376857749651</c:v>
                </c:pt>
                <c:pt idx="9">
                  <c:v>0.34943115275221676</c:v>
                </c:pt>
                <c:pt idx="10">
                  <c:v>0.37771581782936214</c:v>
                </c:pt>
                <c:pt idx="11">
                  <c:v>0.35885917762745589</c:v>
                </c:pt>
                <c:pt idx="12">
                  <c:v>0.30821212288803485</c:v>
                </c:pt>
                <c:pt idx="13">
                  <c:v>0.27353352392479291</c:v>
                </c:pt>
                <c:pt idx="14">
                  <c:v>0.26197454179607232</c:v>
                </c:pt>
                <c:pt idx="15">
                  <c:v>0.24141096940814041</c:v>
                </c:pt>
                <c:pt idx="16">
                  <c:v>0.23055112772311687</c:v>
                </c:pt>
                <c:pt idx="17">
                  <c:v>0.21674073520807671</c:v>
                </c:pt>
                <c:pt idx="18">
                  <c:v>0.20801161398278969</c:v>
                </c:pt>
                <c:pt idx="19">
                  <c:v>0.20665436390792771</c:v>
                </c:pt>
                <c:pt idx="20">
                  <c:v>0.2043641732226924</c:v>
                </c:pt>
                <c:pt idx="21">
                  <c:v>0.19956207632384068</c:v>
                </c:pt>
                <c:pt idx="22">
                  <c:v>0.19558671012097656</c:v>
                </c:pt>
                <c:pt idx="23">
                  <c:v>0.1918104427755003</c:v>
                </c:pt>
                <c:pt idx="24">
                  <c:v>0.17100169481582422</c:v>
                </c:pt>
                <c:pt idx="25">
                  <c:v>0.14821111772625534</c:v>
                </c:pt>
                <c:pt idx="26">
                  <c:v>0.12454876688776795</c:v>
                </c:pt>
                <c:pt idx="27">
                  <c:v>0.11086598022008252</c:v>
                </c:pt>
                <c:pt idx="28">
                  <c:v>9.8815326394047845E-2</c:v>
                </c:pt>
                <c:pt idx="29">
                  <c:v>8.9423196518082268E-2</c:v>
                </c:pt>
                <c:pt idx="30">
                  <c:v>8.1384898013941442E-2</c:v>
                </c:pt>
                <c:pt idx="31">
                  <c:v>7.6537879415054966E-2</c:v>
                </c:pt>
                <c:pt idx="32">
                  <c:v>7.4836524999732174E-2</c:v>
                </c:pt>
                <c:pt idx="33">
                  <c:v>7.4393664339216972E-2</c:v>
                </c:pt>
                <c:pt idx="34">
                  <c:v>7.453188860665301E-2</c:v>
                </c:pt>
                <c:pt idx="35">
                  <c:v>7.4120084530818933E-2</c:v>
                </c:pt>
                <c:pt idx="36">
                  <c:v>6.9206782103069436E-2</c:v>
                </c:pt>
                <c:pt idx="37">
                  <c:v>6.6436006663023517E-2</c:v>
                </c:pt>
                <c:pt idx="38">
                  <c:v>6.5791238053590134E-2</c:v>
                </c:pt>
                <c:pt idx="39">
                  <c:v>6.5053393002397139E-2</c:v>
                </c:pt>
                <c:pt idx="40">
                  <c:v>6.6020543259806302E-2</c:v>
                </c:pt>
                <c:pt idx="41">
                  <c:v>7.5874552993817318E-2</c:v>
                </c:pt>
                <c:pt idx="42">
                  <c:v>6.7823489849648755E-2</c:v>
                </c:pt>
                <c:pt idx="43">
                  <c:v>6.1565353738886303E-2</c:v>
                </c:pt>
              </c:numCache>
            </c:numRef>
          </c:val>
        </c:ser>
        <c:ser>
          <c:idx val="4"/>
          <c:order val="4"/>
          <c:tx>
            <c:v>房地产</c:v>
          </c:tx>
          <c:spPr>
            <a:solidFill>
              <a:schemeClr val="accent5">
                <a:lumMod val="50000"/>
              </a:schemeClr>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'美国-资产投资分布'!$M$2:$M$45</c:f>
              <c:numCache>
                <c:formatCode>0.00%</c:formatCode>
                <c:ptCount val="44"/>
                <c:pt idx="0">
                  <c:v>3.0129607810132981E-2</c:v>
                </c:pt>
                <c:pt idx="1">
                  <c:v>2.3526193407194633E-2</c:v>
                </c:pt>
                <c:pt idx="2">
                  <c:v>2.3054255503553486E-2</c:v>
                </c:pt>
                <c:pt idx="3">
                  <c:v>2.9025423728813601E-2</c:v>
                </c:pt>
                <c:pt idx="4">
                  <c:v>8.5716747070985533E-2</c:v>
                </c:pt>
                <c:pt idx="5">
                  <c:v>6.7041101227193034E-2</c:v>
                </c:pt>
                <c:pt idx="6">
                  <c:v>1.9130745362412792E-2</c:v>
                </c:pt>
                <c:pt idx="7">
                  <c:v>2.2571071540143917E-2</c:v>
                </c:pt>
                <c:pt idx="8">
                  <c:v>2.8540782024062281E-2</c:v>
                </c:pt>
                <c:pt idx="9">
                  <c:v>3.1495733645641635E-2</c:v>
                </c:pt>
                <c:pt idx="10">
                  <c:v>2.9461745676090931E-2</c:v>
                </c:pt>
                <c:pt idx="11">
                  <c:v>3.0493983228309422E-2</c:v>
                </c:pt>
                <c:pt idx="12">
                  <c:v>3.3255675690623245E-2</c:v>
                </c:pt>
                <c:pt idx="13">
                  <c:v>3.1370380417771189E-2</c:v>
                </c:pt>
                <c:pt idx="14">
                  <c:v>3.4762068683518353E-2</c:v>
                </c:pt>
                <c:pt idx="15">
                  <c:v>3.5065109501957792E-2</c:v>
                </c:pt>
                <c:pt idx="16">
                  <c:v>3.3947733255159186E-2</c:v>
                </c:pt>
                <c:pt idx="17">
                  <c:v>3.5640039337242163E-2</c:v>
                </c:pt>
                <c:pt idx="18">
                  <c:v>3.4897645117272016E-2</c:v>
                </c:pt>
                <c:pt idx="19">
                  <c:v>3.3704654899088367E-2</c:v>
                </c:pt>
                <c:pt idx="20">
                  <c:v>3.2717416384941869E-2</c:v>
                </c:pt>
                <c:pt idx="21">
                  <c:v>3.2026703917317274E-2</c:v>
                </c:pt>
                <c:pt idx="22">
                  <c:v>3.0704224485211092E-2</c:v>
                </c:pt>
                <c:pt idx="23">
                  <c:v>3.0795876745480781E-2</c:v>
                </c:pt>
                <c:pt idx="24">
                  <c:v>3.0112796471895006E-2</c:v>
                </c:pt>
                <c:pt idx="25">
                  <c:v>3.0395949369522206E-2</c:v>
                </c:pt>
                <c:pt idx="26">
                  <c:v>2.9497147287816737E-2</c:v>
                </c:pt>
                <c:pt idx="27">
                  <c:v>2.7706197841395202E-2</c:v>
                </c:pt>
                <c:pt idx="28">
                  <c:v>2.446275887035677E-2</c:v>
                </c:pt>
                <c:pt idx="29">
                  <c:v>2.1296750184093601E-2</c:v>
                </c:pt>
                <c:pt idx="30">
                  <c:v>1.7865299149541037E-2</c:v>
                </c:pt>
                <c:pt idx="31">
                  <c:v>1.4616196159095858E-2</c:v>
                </c:pt>
                <c:pt idx="32">
                  <c:v>1.2435791344707538E-2</c:v>
                </c:pt>
                <c:pt idx="33">
                  <c:v>1.1333121289761451E-2</c:v>
                </c:pt>
                <c:pt idx="34">
                  <c:v>9.9034802312853512E-3</c:v>
                </c:pt>
                <c:pt idx="35">
                  <c:v>9.7181448071030508E-3</c:v>
                </c:pt>
                <c:pt idx="36">
                  <c:v>7.8917848045900116E-3</c:v>
                </c:pt>
                <c:pt idx="37">
                  <c:v>7.2906212582805824E-3</c:v>
                </c:pt>
                <c:pt idx="38">
                  <c:v>7.2677457248390524E-3</c:v>
                </c:pt>
                <c:pt idx="39">
                  <c:v>6.8623708562391781E-3</c:v>
                </c:pt>
                <c:pt idx="40">
                  <c:v>6.8628762252786303E-3</c:v>
                </c:pt>
                <c:pt idx="41">
                  <c:v>6.991389685263848E-3</c:v>
                </c:pt>
                <c:pt idx="42">
                  <c:v>5.588970485178103E-3</c:v>
                </c:pt>
                <c:pt idx="43">
                  <c:v>5.2437908026647358E-3</c:v>
                </c:pt>
              </c:numCache>
            </c:numRef>
          </c:val>
        </c:ser>
        <c:ser>
          <c:idx val="5"/>
          <c:order val="5"/>
          <c:tx>
            <c:v>保单贷款</c:v>
          </c:tx>
          <c:spPr>
            <a:solidFill>
              <a:srgbClr val="92D050"/>
            </a:solidFill>
          </c:spPr>
          <c:invertIfNegative val="0"/>
          <c:cat>
            <c:numRef>
              <c:f>'美国-资产投资分布'!$A$2:$A$45</c:f>
              <c:numCache>
                <c:formatCode>General</c:formatCode>
                <c:ptCount val="44"/>
                <c:pt idx="0">
                  <c:v>1917</c:v>
                </c:pt>
                <c:pt idx="1">
                  <c:v>1920</c:v>
                </c:pt>
                <c:pt idx="2">
                  <c:v>1925</c:v>
                </c:pt>
                <c:pt idx="3">
                  <c:v>1930</c:v>
                </c:pt>
                <c:pt idx="4">
                  <c:v>1935</c:v>
                </c:pt>
                <c:pt idx="5">
                  <c:v>1940</c:v>
                </c:pt>
                <c:pt idx="6">
                  <c:v>1945</c:v>
                </c:pt>
                <c:pt idx="7">
                  <c:v>1950</c:v>
                </c:pt>
                <c:pt idx="8">
                  <c:v>1955</c:v>
                </c:pt>
                <c:pt idx="9">
                  <c:v>1960</c:v>
                </c:pt>
                <c:pt idx="10">
                  <c:v>1965</c:v>
                </c:pt>
                <c:pt idx="11">
                  <c:v>1970</c:v>
                </c:pt>
                <c:pt idx="12">
                  <c:v>1975</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numCache>
            </c:numRef>
          </c:cat>
          <c:val>
            <c:numRef>
              <c:f>'美国-资产投资分布'!$N$2:$N$45</c:f>
              <c:numCache>
                <c:formatCode>0.00%</c:formatCode>
                <c:ptCount val="44"/>
                <c:pt idx="0">
                  <c:v>0.13634068338663524</c:v>
                </c:pt>
                <c:pt idx="1">
                  <c:v>0.11749418684174542</c:v>
                </c:pt>
                <c:pt idx="2">
                  <c:v>0.12532501300051888</c:v>
                </c:pt>
                <c:pt idx="3">
                  <c:v>0.14867584745762721</c:v>
                </c:pt>
                <c:pt idx="4">
                  <c:v>0.15248104755341274</c:v>
                </c:pt>
                <c:pt idx="5">
                  <c:v>0.10035062658269001</c:v>
                </c:pt>
                <c:pt idx="6">
                  <c:v>4.3797575730517714E-2</c:v>
                </c:pt>
                <c:pt idx="7">
                  <c:v>3.7691346454233436E-2</c:v>
                </c:pt>
                <c:pt idx="8">
                  <c:v>3.6380927105449455E-2</c:v>
                </c:pt>
                <c:pt idx="9">
                  <c:v>4.3759411075790532E-2</c:v>
                </c:pt>
                <c:pt idx="10">
                  <c:v>4.8324563832733661E-2</c:v>
                </c:pt>
                <c:pt idx="11">
                  <c:v>7.7508757370183451E-2</c:v>
                </c:pt>
                <c:pt idx="12">
                  <c:v>8.457193816884756E-2</c:v>
                </c:pt>
                <c:pt idx="13">
                  <c:v>8.6415141587195599E-2</c:v>
                </c:pt>
                <c:pt idx="14">
                  <c:v>9.2631651017586428E-2</c:v>
                </c:pt>
                <c:pt idx="15">
                  <c:v>9.0044766501803264E-2</c:v>
                </c:pt>
                <c:pt idx="16">
                  <c:v>8.2545484527015892E-2</c:v>
                </c:pt>
                <c:pt idx="17">
                  <c:v>7.5389464977544715E-2</c:v>
                </c:pt>
                <c:pt idx="18">
                  <c:v>6.5829923925506934E-2</c:v>
                </c:pt>
                <c:pt idx="19">
                  <c:v>5.8107613957767999E-2</c:v>
                </c:pt>
                <c:pt idx="20">
                  <c:v>5.1343327023847113E-2</c:v>
                </c:pt>
                <c:pt idx="21">
                  <c:v>4.6479899217564666E-2</c:v>
                </c:pt>
                <c:pt idx="22">
                  <c:v>4.4192140678712001E-2</c:v>
                </c:pt>
                <c:pt idx="23">
                  <c:v>4.4455790621839963E-2</c:v>
                </c:pt>
                <c:pt idx="24">
                  <c:v>4.2782334462136647E-2</c:v>
                </c:pt>
                <c:pt idx="25">
                  <c:v>4.3290272154739094E-2</c:v>
                </c:pt>
                <c:pt idx="26">
                  <c:v>4.2261899259811914E-2</c:v>
                </c:pt>
                <c:pt idx="27">
                  <c:v>4.4020073388241834E-2</c:v>
                </c:pt>
                <c:pt idx="28">
                  <c:v>4.4757187162941817E-2</c:v>
                </c:pt>
                <c:pt idx="29">
                  <c:v>4.3235622089847978E-2</c:v>
                </c:pt>
                <c:pt idx="30">
                  <c:v>4.0537354822149922E-2</c:v>
                </c:pt>
                <c:pt idx="31">
                  <c:v>3.6973708324223559E-2</c:v>
                </c:pt>
                <c:pt idx="32">
                  <c:v>3.2161563029101635E-2</c:v>
                </c:pt>
                <c:pt idx="33">
                  <c:v>3.2051056404428416E-2</c:v>
                </c:pt>
                <c:pt idx="34">
                  <c:v>3.1903904910924492E-2</c:v>
                </c:pt>
                <c:pt idx="35">
                  <c:v>3.1152914333997323E-2</c:v>
                </c:pt>
                <c:pt idx="36">
                  <c:v>2.7531582061903641E-2</c:v>
                </c:pt>
                <c:pt idx="37">
                  <c:v>2.5550212052322246E-2</c:v>
                </c:pt>
                <c:pt idx="38">
                  <c:v>2.4431084818256156E-2</c:v>
                </c:pt>
                <c:pt idx="39">
                  <c:v>2.3412428778746389E-2</c:v>
                </c:pt>
                <c:pt idx="40">
                  <c:v>2.2909118691051313E-2</c:v>
                </c:pt>
                <c:pt idx="41">
                  <c:v>2.6351366759994256E-2</c:v>
                </c:pt>
                <c:pt idx="42">
                  <c:v>2.4861984856902868E-2</c:v>
                </c:pt>
                <c:pt idx="43">
                  <c:v>2.3877878474192857E-2</c:v>
                </c:pt>
              </c:numCache>
            </c:numRef>
          </c:val>
        </c:ser>
        <c:dLbls>
          <c:showLegendKey val="0"/>
          <c:showVal val="0"/>
          <c:showCatName val="0"/>
          <c:showSerName val="0"/>
          <c:showPercent val="0"/>
          <c:showBubbleSize val="0"/>
        </c:dLbls>
        <c:gapWidth val="103"/>
        <c:overlap val="100"/>
        <c:axId val="99077120"/>
        <c:axId val="99078912"/>
      </c:barChart>
      <c:catAx>
        <c:axId val="99077120"/>
        <c:scaling>
          <c:orientation val="minMax"/>
        </c:scaling>
        <c:delete val="0"/>
        <c:axPos val="b"/>
        <c:numFmt formatCode="General" sourceLinked="1"/>
        <c:majorTickMark val="out"/>
        <c:minorTickMark val="none"/>
        <c:tickLblPos val="nextTo"/>
        <c:txPr>
          <a:bodyPr/>
          <a:lstStyle/>
          <a:p>
            <a:pPr>
              <a:defRPr sz="800"/>
            </a:pPr>
            <a:endParaRPr lang="zh-CN"/>
          </a:p>
        </c:txPr>
        <c:crossAx val="99078912"/>
        <c:crosses val="autoZero"/>
        <c:auto val="1"/>
        <c:lblAlgn val="ctr"/>
        <c:lblOffset val="100"/>
        <c:noMultiLvlLbl val="0"/>
      </c:catAx>
      <c:valAx>
        <c:axId val="99078912"/>
        <c:scaling>
          <c:orientation val="minMax"/>
          <c:max val="1"/>
          <c:min val="0"/>
        </c:scaling>
        <c:delete val="0"/>
        <c:axPos val="l"/>
        <c:majorGridlines/>
        <c:numFmt formatCode="0%" sourceLinked="0"/>
        <c:majorTickMark val="out"/>
        <c:minorTickMark val="none"/>
        <c:tickLblPos val="nextTo"/>
        <c:txPr>
          <a:bodyPr/>
          <a:lstStyle/>
          <a:p>
            <a:pPr>
              <a:defRPr sz="1000"/>
            </a:pPr>
            <a:endParaRPr lang="zh-CN"/>
          </a:p>
        </c:txPr>
        <c:crossAx val="99077120"/>
        <c:crosses val="autoZero"/>
        <c:crossBetween val="between"/>
      </c:valAx>
    </c:plotArea>
    <c:legend>
      <c:legendPos val="r"/>
      <c:layout>
        <c:manualLayout>
          <c:xMode val="edge"/>
          <c:yMode val="edge"/>
          <c:x val="0.30072924491614167"/>
          <c:y val="0.89682461915027223"/>
          <c:w val="0.5007317825729799"/>
          <c:h val="0.10317538084972784"/>
        </c:manualLayout>
      </c:layout>
      <c:overlay val="0"/>
      <c:txPr>
        <a:bodyPr/>
        <a:lstStyle/>
        <a:p>
          <a:pPr>
            <a:defRPr sz="1400"/>
          </a:pPr>
          <a:endParaRPr lang="zh-CN"/>
        </a:p>
      </c:txPr>
    </c:legend>
    <c:plotVisOnly val="1"/>
    <c:dispBlanksAs val="gap"/>
    <c:showDLblsOverMax val="0"/>
  </c:chart>
  <c:spPr>
    <a:noFill/>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978048198520744E-2"/>
          <c:y val="2.2604257801108252E-2"/>
          <c:w val="0.9130219518014796"/>
          <c:h val="0.86488006707494891"/>
        </c:manualLayout>
      </c:layout>
      <c:lineChart>
        <c:grouping val="standard"/>
        <c:varyColors val="0"/>
        <c:ser>
          <c:idx val="0"/>
          <c:order val="0"/>
          <c:tx>
            <c:v>投资收益率</c:v>
          </c:tx>
          <c:spPr>
            <a:ln w="28575">
              <a:solidFill>
                <a:srgbClr val="FF0000"/>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美国大都会!$D$9:$N$9</c:f>
              <c:numCache>
                <c:formatCode>0.00%</c:formatCode>
                <c:ptCount val="11"/>
                <c:pt idx="0">
                  <c:v>7.6999999999999999E-2</c:v>
                </c:pt>
                <c:pt idx="1">
                  <c:v>7.7199999999999991E-2</c:v>
                </c:pt>
                <c:pt idx="2">
                  <c:v>7.2500000000000023E-2</c:v>
                </c:pt>
                <c:pt idx="3">
                  <c:v>6.7099999999999993E-2</c:v>
                </c:pt>
                <c:pt idx="4">
                  <c:v>6.5299999999999997E-2</c:v>
                </c:pt>
                <c:pt idx="5">
                  <c:v>6.5100000000000019E-2</c:v>
                </c:pt>
                <c:pt idx="6">
                  <c:v>6.4699999999999994E-2</c:v>
                </c:pt>
                <c:pt idx="7">
                  <c:v>6.6600000000000006E-2</c:v>
                </c:pt>
                <c:pt idx="8">
                  <c:v>5.5199999999999999E-2</c:v>
                </c:pt>
                <c:pt idx="9">
                  <c:v>4.7600000000000003E-2</c:v>
                </c:pt>
                <c:pt idx="10">
                  <c:v>5.1499999999999997E-2</c:v>
                </c:pt>
              </c:numCache>
            </c:numRef>
          </c:val>
          <c:smooth val="0"/>
        </c:ser>
        <c:ser>
          <c:idx val="1"/>
          <c:order val="1"/>
          <c:tx>
            <c:v>固定期限证券</c:v>
          </c:tx>
          <c:spPr>
            <a:ln w="25400">
              <a:solidFill>
                <a:srgbClr val="FF6600"/>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美国大都会!$D$10:$N$10</c:f>
              <c:numCache>
                <c:formatCode>0.00%</c:formatCode>
                <c:ptCount val="11"/>
                <c:pt idx="0">
                  <c:v>7.8100000000000003E-2</c:v>
                </c:pt>
                <c:pt idx="1">
                  <c:v>7.8900000000000012E-2</c:v>
                </c:pt>
                <c:pt idx="2">
                  <c:v>7.4600000000000014E-2</c:v>
                </c:pt>
                <c:pt idx="3">
                  <c:v>6.8900000000000003E-2</c:v>
                </c:pt>
                <c:pt idx="4">
                  <c:v>6.5500000000000003E-2</c:v>
                </c:pt>
                <c:pt idx="5">
                  <c:v>6.4100000000000004E-2</c:v>
                </c:pt>
                <c:pt idx="6">
                  <c:v>6.1600000000000002E-2</c:v>
                </c:pt>
                <c:pt idx="7">
                  <c:v>6.3400000000000012E-2</c:v>
                </c:pt>
                <c:pt idx="8">
                  <c:v>6.4000000000000112E-2</c:v>
                </c:pt>
                <c:pt idx="9">
                  <c:v>5.7700000000000133E-2</c:v>
                </c:pt>
                <c:pt idx="10">
                  <c:v>5.5300000000000113E-2</c:v>
                </c:pt>
              </c:numCache>
            </c:numRef>
          </c:val>
          <c:smooth val="0"/>
        </c:ser>
        <c:ser>
          <c:idx val="2"/>
          <c:order val="2"/>
          <c:tx>
            <c:v>抵押贷款</c:v>
          </c:tx>
          <c:spPr>
            <a:ln w="25400">
              <a:solidFill>
                <a:schemeClr val="accent6">
                  <a:lumMod val="75000"/>
                </a:schemeClr>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美国大都会!$D$11:$N$11</c:f>
              <c:numCache>
                <c:formatCode>0.00%</c:formatCode>
                <c:ptCount val="11"/>
                <c:pt idx="0">
                  <c:v>7.8700000000000034E-2</c:v>
                </c:pt>
                <c:pt idx="1">
                  <c:v>8.1700000000000023E-2</c:v>
                </c:pt>
                <c:pt idx="2">
                  <c:v>7.8400000000000011E-2</c:v>
                </c:pt>
                <c:pt idx="3">
                  <c:v>7.4800000000000033E-2</c:v>
                </c:pt>
                <c:pt idx="4">
                  <c:v>6.8600000000000008E-2</c:v>
                </c:pt>
                <c:pt idx="5">
                  <c:v>6.8099999999999994E-2</c:v>
                </c:pt>
                <c:pt idx="6">
                  <c:v>6.6000000000000003E-2</c:v>
                </c:pt>
                <c:pt idx="7">
                  <c:v>6.5500000000000003E-2</c:v>
                </c:pt>
                <c:pt idx="8">
                  <c:v>6.0800000000000014E-2</c:v>
                </c:pt>
                <c:pt idx="9">
                  <c:v>5.3800000000000014E-2</c:v>
                </c:pt>
                <c:pt idx="10">
                  <c:v>5.5100000000000003E-2</c:v>
                </c:pt>
              </c:numCache>
            </c:numRef>
          </c:val>
          <c:smooth val="0"/>
        </c:ser>
        <c:ser>
          <c:idx val="3"/>
          <c:order val="3"/>
          <c:tx>
            <c:v>保单贷款</c:v>
          </c:tx>
          <c:spPr>
            <a:ln w="25400">
              <a:solidFill>
                <a:srgbClr val="7030A0"/>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美国大都会!$D$13:$N$13</c:f>
              <c:numCache>
                <c:formatCode>0.00%</c:formatCode>
                <c:ptCount val="11"/>
                <c:pt idx="0">
                  <c:v>6.450000000000003E-2</c:v>
                </c:pt>
                <c:pt idx="1">
                  <c:v>6.5600000000000006E-2</c:v>
                </c:pt>
                <c:pt idx="2">
                  <c:v>6.4900000000000013E-2</c:v>
                </c:pt>
                <c:pt idx="3">
                  <c:v>6.4000000000000112E-2</c:v>
                </c:pt>
                <c:pt idx="4">
                  <c:v>6.1500000000000013E-2</c:v>
                </c:pt>
                <c:pt idx="5">
                  <c:v>6.0000000000000032E-2</c:v>
                </c:pt>
                <c:pt idx="6">
                  <c:v>5.9900000000000113E-2</c:v>
                </c:pt>
                <c:pt idx="7">
                  <c:v>6.2100000000000023E-2</c:v>
                </c:pt>
                <c:pt idx="8">
                  <c:v>6.2200000000000012E-2</c:v>
                </c:pt>
                <c:pt idx="9">
                  <c:v>6.5400000000000014E-2</c:v>
                </c:pt>
                <c:pt idx="10">
                  <c:v>6.370000000000002E-2</c:v>
                </c:pt>
              </c:numCache>
            </c:numRef>
          </c:val>
          <c:smooth val="0"/>
        </c:ser>
        <c:dLbls>
          <c:showLegendKey val="0"/>
          <c:showVal val="0"/>
          <c:showCatName val="0"/>
          <c:showSerName val="0"/>
          <c:showPercent val="0"/>
          <c:showBubbleSize val="0"/>
        </c:dLbls>
        <c:marker val="1"/>
        <c:smooth val="0"/>
        <c:axId val="98992512"/>
        <c:axId val="98994048"/>
      </c:lineChart>
      <c:catAx>
        <c:axId val="98992512"/>
        <c:scaling>
          <c:orientation val="minMax"/>
        </c:scaling>
        <c:delete val="0"/>
        <c:axPos val="b"/>
        <c:numFmt formatCode="General" sourceLinked="1"/>
        <c:majorTickMark val="out"/>
        <c:minorTickMark val="none"/>
        <c:tickLblPos val="nextTo"/>
        <c:txPr>
          <a:bodyPr/>
          <a:lstStyle/>
          <a:p>
            <a:pPr>
              <a:defRPr sz="800"/>
            </a:pPr>
            <a:endParaRPr lang="zh-CN"/>
          </a:p>
        </c:txPr>
        <c:crossAx val="98994048"/>
        <c:crosses val="autoZero"/>
        <c:auto val="1"/>
        <c:lblAlgn val="ctr"/>
        <c:lblOffset val="100"/>
        <c:noMultiLvlLbl val="0"/>
      </c:catAx>
      <c:valAx>
        <c:axId val="98994048"/>
        <c:scaling>
          <c:orientation val="minMax"/>
          <c:max val="8.5000000000000048E-2"/>
          <c:min val="4.5000000000000012E-2"/>
        </c:scaling>
        <c:delete val="0"/>
        <c:axPos val="l"/>
        <c:numFmt formatCode="0.00%" sourceLinked="1"/>
        <c:majorTickMark val="out"/>
        <c:minorTickMark val="none"/>
        <c:tickLblPos val="nextTo"/>
        <c:txPr>
          <a:bodyPr/>
          <a:lstStyle/>
          <a:p>
            <a:pPr>
              <a:defRPr sz="800"/>
            </a:pPr>
            <a:endParaRPr lang="zh-CN"/>
          </a:p>
        </c:txPr>
        <c:crossAx val="98992512"/>
        <c:crosses val="autoZero"/>
        <c:crossBetween val="between"/>
      </c:valAx>
    </c:plotArea>
    <c:legend>
      <c:legendPos val="r"/>
      <c:layout>
        <c:manualLayout>
          <c:xMode val="edge"/>
          <c:yMode val="edge"/>
          <c:x val="0.15270240468609025"/>
          <c:y val="0.54937664041994738"/>
          <c:w val="0.28483366511409985"/>
          <c:h val="0.20680227471566054"/>
        </c:manualLayout>
      </c:layout>
      <c:overlay val="0"/>
      <c:txPr>
        <a:bodyPr/>
        <a:lstStyle/>
        <a:p>
          <a:pPr>
            <a:defRPr sz="1000"/>
          </a:pPr>
          <a:endParaRPr lang="zh-CN"/>
        </a:p>
      </c:txPr>
    </c:legend>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252256315751033E-2"/>
          <c:y val="6.2411347517730503E-2"/>
          <c:w val="0.93274774368424895"/>
          <c:h val="0.91386363636363643"/>
        </c:manualLayout>
      </c:layout>
      <c:lineChart>
        <c:grouping val="standard"/>
        <c:varyColors val="0"/>
        <c:ser>
          <c:idx val="0"/>
          <c:order val="0"/>
          <c:tx>
            <c:v>投资收益率</c:v>
          </c:tx>
          <c:spPr>
            <a:ln w="28575">
              <a:solidFill>
                <a:srgbClr val="FF0000"/>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美国大都会!$D$9:$N$9</c:f>
              <c:numCache>
                <c:formatCode>0.00%</c:formatCode>
                <c:ptCount val="11"/>
                <c:pt idx="0">
                  <c:v>7.6999999999999999E-2</c:v>
                </c:pt>
                <c:pt idx="1">
                  <c:v>7.7199999999999991E-2</c:v>
                </c:pt>
                <c:pt idx="2">
                  <c:v>7.2500000000000023E-2</c:v>
                </c:pt>
                <c:pt idx="3">
                  <c:v>6.7099999999999993E-2</c:v>
                </c:pt>
                <c:pt idx="4">
                  <c:v>6.5299999999999997E-2</c:v>
                </c:pt>
                <c:pt idx="5">
                  <c:v>6.5100000000000019E-2</c:v>
                </c:pt>
                <c:pt idx="6">
                  <c:v>6.4699999999999994E-2</c:v>
                </c:pt>
                <c:pt idx="7">
                  <c:v>6.6600000000000006E-2</c:v>
                </c:pt>
                <c:pt idx="8">
                  <c:v>5.5199999999999999E-2</c:v>
                </c:pt>
                <c:pt idx="9">
                  <c:v>4.7600000000000003E-2</c:v>
                </c:pt>
                <c:pt idx="10">
                  <c:v>5.1499999999999997E-2</c:v>
                </c:pt>
              </c:numCache>
            </c:numRef>
          </c:val>
          <c:smooth val="0"/>
        </c:ser>
        <c:ser>
          <c:idx val="1"/>
          <c:order val="1"/>
          <c:tx>
            <c:v>房地产</c:v>
          </c:tx>
          <c:spPr>
            <a:ln w="25400">
              <a:solidFill>
                <a:schemeClr val="accent5">
                  <a:lumMod val="50000"/>
                </a:schemeClr>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美国大都会!$D$12:$N$12</c:f>
              <c:numCache>
                <c:formatCode>0.00%</c:formatCode>
                <c:ptCount val="11"/>
                <c:pt idx="0">
                  <c:v>0.1109</c:v>
                </c:pt>
                <c:pt idx="1">
                  <c:v>0.10580000000000002</c:v>
                </c:pt>
                <c:pt idx="2">
                  <c:v>0.1148</c:v>
                </c:pt>
                <c:pt idx="3">
                  <c:v>0.10900000000000012</c:v>
                </c:pt>
                <c:pt idx="4">
                  <c:v>0.1164</c:v>
                </c:pt>
                <c:pt idx="5">
                  <c:v>0.10589999999999998</c:v>
                </c:pt>
                <c:pt idx="6">
                  <c:v>0.11550000000000002</c:v>
                </c:pt>
                <c:pt idx="7">
                  <c:v>0.1028</c:v>
                </c:pt>
                <c:pt idx="8">
                  <c:v>2.9800000000000011E-2</c:v>
                </c:pt>
                <c:pt idx="9">
                  <c:v>-7.4700000000000433E-2</c:v>
                </c:pt>
                <c:pt idx="10">
                  <c:v>1.0999999999999998E-2</c:v>
                </c:pt>
              </c:numCache>
            </c:numRef>
          </c:val>
          <c:smooth val="0"/>
        </c:ser>
        <c:ser>
          <c:idx val="2"/>
          <c:order val="2"/>
          <c:tx>
            <c:v>股权投资</c:v>
          </c:tx>
          <c:spPr>
            <a:ln w="25400">
              <a:solidFill>
                <a:srgbClr val="7030A0"/>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美国大都会!$D$14:$N$14</c:f>
              <c:numCache>
                <c:formatCode>0.00%</c:formatCode>
                <c:ptCount val="11"/>
                <c:pt idx="0">
                  <c:v>4.9800000000000122E-2</c:v>
                </c:pt>
                <c:pt idx="1">
                  <c:v>2.3699999999999999E-2</c:v>
                </c:pt>
                <c:pt idx="2">
                  <c:v>2.6600000000000016E-2</c:v>
                </c:pt>
                <c:pt idx="3">
                  <c:v>3.0200000000000012E-2</c:v>
                </c:pt>
                <c:pt idx="4">
                  <c:v>9.9000000000000046E-2</c:v>
                </c:pt>
                <c:pt idx="5">
                  <c:v>0.1283</c:v>
                </c:pt>
                <c:pt idx="6">
                  <c:v>0.14900000000000024</c:v>
                </c:pt>
                <c:pt idx="7">
                  <c:v>0.15590000000000112</c:v>
                </c:pt>
                <c:pt idx="8">
                  <c:v>5.2500000000000012E-2</c:v>
                </c:pt>
                <c:pt idx="9">
                  <c:v>5.1199999999999996E-2</c:v>
                </c:pt>
                <c:pt idx="10">
                  <c:v>4.3900000000000002E-2</c:v>
                </c:pt>
              </c:numCache>
            </c:numRef>
          </c:val>
          <c:smooth val="0"/>
        </c:ser>
        <c:ser>
          <c:idx val="3"/>
          <c:order val="3"/>
          <c:tx>
            <c:v>其他</c:v>
          </c:tx>
          <c:spPr>
            <a:ln w="25400">
              <a:solidFill>
                <a:srgbClr val="F79646">
                  <a:lumMod val="75000"/>
                </a:srgbClr>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美国大都会!$D$15:$N$15</c:f>
              <c:numCache>
                <c:formatCode>0.00%</c:formatCode>
                <c:ptCount val="11"/>
                <c:pt idx="0">
                  <c:v>6.3E-2</c:v>
                </c:pt>
                <c:pt idx="1">
                  <c:v>7.5999999999999998E-2</c:v>
                </c:pt>
                <c:pt idx="2">
                  <c:v>8.8200000000000028E-2</c:v>
                </c:pt>
                <c:pt idx="3">
                  <c:v>8.5300000000000015E-2</c:v>
                </c:pt>
                <c:pt idx="4">
                  <c:v>6.3800000000000009E-2</c:v>
                </c:pt>
                <c:pt idx="5">
                  <c:v>8.9600000000000068E-2</c:v>
                </c:pt>
                <c:pt idx="6">
                  <c:v>9.6000000000000002E-2</c:v>
                </c:pt>
                <c:pt idx="7">
                  <c:v>8.9800000000000046E-2</c:v>
                </c:pt>
                <c:pt idx="8">
                  <c:v>-2.7700000000000002E-2</c:v>
                </c:pt>
                <c:pt idx="9">
                  <c:v>3.2199999999999999E-2</c:v>
                </c:pt>
                <c:pt idx="10">
                  <c:v>0.14990000000000098</c:v>
                </c:pt>
              </c:numCache>
            </c:numRef>
          </c:val>
          <c:smooth val="0"/>
        </c:ser>
        <c:ser>
          <c:idx val="4"/>
          <c:order val="4"/>
          <c:tx>
            <c:v>现金及短期投资</c:v>
          </c:tx>
          <c:spPr>
            <a:ln w="25400">
              <a:solidFill>
                <a:schemeClr val="tx1">
                  <a:lumMod val="65000"/>
                  <a:lumOff val="35000"/>
                </a:schemeClr>
              </a:solidFill>
            </a:ln>
          </c:spPr>
          <c:marker>
            <c:symbol val="none"/>
          </c:marker>
          <c:cat>
            <c:numRef>
              <c:f>美国大都会!$D$8:$N$8</c:f>
              <c:numCache>
                <c:formatCode>General</c:formatCode>
                <c:ptCount val="11"/>
                <c:pt idx="0">
                  <c:v>2000</c:v>
                </c:pt>
                <c:pt idx="1">
                  <c:v>2001</c:v>
                </c:pt>
                <c:pt idx="2">
                  <c:v>2002</c:v>
                </c:pt>
                <c:pt idx="3">
                  <c:v>2003</c:v>
                </c:pt>
                <c:pt idx="4">
                  <c:v>2004</c:v>
                </c:pt>
                <c:pt idx="5">
                  <c:v>2005</c:v>
                </c:pt>
                <c:pt idx="6">
                  <c:v>2006</c:v>
                </c:pt>
                <c:pt idx="7">
                  <c:v>2007</c:v>
                </c:pt>
                <c:pt idx="8">
                  <c:v>2008</c:v>
                </c:pt>
                <c:pt idx="9">
                  <c:v>2009</c:v>
                </c:pt>
                <c:pt idx="10">
                  <c:v>2010</c:v>
                </c:pt>
              </c:numCache>
            </c:numRef>
          </c:cat>
          <c:val>
            <c:numRef>
              <c:f>美国大都会!$D$16:$N$16</c:f>
              <c:numCache>
                <c:formatCode>0.00%</c:formatCode>
                <c:ptCount val="11"/>
                <c:pt idx="0">
                  <c:v>5.7200000000000001E-2</c:v>
                </c:pt>
                <c:pt idx="1">
                  <c:v>5.5400000000000033E-2</c:v>
                </c:pt>
                <c:pt idx="2">
                  <c:v>4.1700000000000001E-2</c:v>
                </c:pt>
                <c:pt idx="3">
                  <c:v>2.7300000000000001E-2</c:v>
                </c:pt>
                <c:pt idx="4">
                  <c:v>2.9900000000000006E-2</c:v>
                </c:pt>
                <c:pt idx="5">
                  <c:v>3.6600000000000042E-2</c:v>
                </c:pt>
                <c:pt idx="6">
                  <c:v>5.5100000000000003E-2</c:v>
                </c:pt>
                <c:pt idx="7">
                  <c:v>4.7400000000000032E-2</c:v>
                </c:pt>
                <c:pt idx="8">
                  <c:v>1.6199999999999999E-2</c:v>
                </c:pt>
                <c:pt idx="9">
                  <c:v>4.4000000000000124E-3</c:v>
                </c:pt>
                <c:pt idx="10">
                  <c:v>4.6000000000000034E-3</c:v>
                </c:pt>
              </c:numCache>
            </c:numRef>
          </c:val>
          <c:smooth val="0"/>
        </c:ser>
        <c:dLbls>
          <c:showLegendKey val="0"/>
          <c:showVal val="0"/>
          <c:showCatName val="0"/>
          <c:showSerName val="0"/>
          <c:showPercent val="0"/>
          <c:showBubbleSize val="0"/>
        </c:dLbls>
        <c:marker val="1"/>
        <c:smooth val="0"/>
        <c:axId val="99091200"/>
        <c:axId val="99092736"/>
      </c:lineChart>
      <c:catAx>
        <c:axId val="99091200"/>
        <c:scaling>
          <c:orientation val="minMax"/>
        </c:scaling>
        <c:delete val="0"/>
        <c:axPos val="b"/>
        <c:numFmt formatCode="General" sourceLinked="1"/>
        <c:majorTickMark val="out"/>
        <c:minorTickMark val="none"/>
        <c:tickLblPos val="nextTo"/>
        <c:crossAx val="99092736"/>
        <c:crosses val="autoZero"/>
        <c:auto val="1"/>
        <c:lblAlgn val="ctr"/>
        <c:lblOffset val="100"/>
        <c:noMultiLvlLbl val="0"/>
      </c:catAx>
      <c:valAx>
        <c:axId val="99092736"/>
        <c:scaling>
          <c:orientation val="minMax"/>
          <c:max val="0.16500000000000001"/>
          <c:min val="-0.1"/>
        </c:scaling>
        <c:delete val="0"/>
        <c:axPos val="l"/>
        <c:numFmt formatCode="0%" sourceLinked="0"/>
        <c:majorTickMark val="out"/>
        <c:minorTickMark val="none"/>
        <c:tickLblPos val="nextTo"/>
        <c:crossAx val="99091200"/>
        <c:crosses val="autoZero"/>
        <c:crossBetween val="between"/>
      </c:valAx>
    </c:plotArea>
    <c:legend>
      <c:legendPos val="r"/>
      <c:layout>
        <c:manualLayout>
          <c:xMode val="edge"/>
          <c:yMode val="edge"/>
          <c:x val="0.15111838516094012"/>
          <c:y val="0.77705925057240843"/>
          <c:w val="0.59710540083708941"/>
          <c:h val="0.21751270452895521"/>
        </c:manualLayout>
      </c:layout>
      <c:overlay val="0"/>
      <c:txPr>
        <a:bodyPr/>
        <a:lstStyle/>
        <a:p>
          <a:pPr>
            <a:defRPr sz="1000"/>
          </a:pPr>
          <a:endParaRPr lang="zh-CN"/>
        </a:p>
      </c:txPr>
    </c:legend>
    <c:plotVisOnly val="1"/>
    <c:dispBlanksAs val="gap"/>
    <c:showDLblsOverMax val="0"/>
  </c:chart>
  <c:spPr>
    <a:noFill/>
    <a:ln>
      <a:noFill/>
    </a:ln>
  </c:spPr>
  <c:txPr>
    <a:bodyPr/>
    <a:lstStyle/>
    <a:p>
      <a:pPr>
        <a:defRPr sz="800"/>
      </a:pPr>
      <a:endParaRPr lang="zh-CN"/>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1676834314629581E-2"/>
          <c:y val="5.0925925925925923E-2"/>
          <c:w val="0.89776761012981565"/>
          <c:h val="0.91242920058721477"/>
        </c:manualLayout>
      </c:layout>
      <c:lineChart>
        <c:grouping val="standard"/>
        <c:varyColors val="0"/>
        <c:ser>
          <c:idx val="1"/>
          <c:order val="1"/>
          <c:tx>
            <c:v>UKPAT</c:v>
          </c:tx>
          <c:spPr>
            <a:ln>
              <a:solidFill>
                <a:srgbClr val="F79646">
                  <a:lumMod val="75000"/>
                </a:srgbClr>
              </a:solidFill>
            </a:ln>
            <a:effectLst>
              <a:outerShdw blurRad="50800" dist="38100" dir="2700000" algn="tl" rotWithShape="0">
                <a:prstClr val="black">
                  <a:alpha val="40000"/>
                </a:prstClr>
              </a:outerShdw>
            </a:effectLst>
          </c:spPr>
          <c:marker>
            <c:symbol val="none"/>
          </c:marker>
          <c:cat>
            <c:numRef>
              <c:f>结果!$A$5:$A$128</c:f>
              <c:numCache>
                <c:formatCode>General</c:formatCode>
                <c:ptCount val="124"/>
                <c:pt idx="0">
                  <c:v>1887</c:v>
                </c:pt>
                <c:pt idx="1">
                  <c:v>1888</c:v>
                </c:pt>
                <c:pt idx="2">
                  <c:v>1889</c:v>
                </c:pt>
                <c:pt idx="3">
                  <c:v>1890</c:v>
                </c:pt>
                <c:pt idx="4">
                  <c:v>1891</c:v>
                </c:pt>
                <c:pt idx="5">
                  <c:v>1892</c:v>
                </c:pt>
                <c:pt idx="6">
                  <c:v>1893</c:v>
                </c:pt>
                <c:pt idx="7">
                  <c:v>1894</c:v>
                </c:pt>
                <c:pt idx="8">
                  <c:v>1895</c:v>
                </c:pt>
                <c:pt idx="9">
                  <c:v>1896</c:v>
                </c:pt>
                <c:pt idx="10">
                  <c:v>1897</c:v>
                </c:pt>
                <c:pt idx="11">
                  <c:v>1898</c:v>
                </c:pt>
                <c:pt idx="12">
                  <c:v>1899</c:v>
                </c:pt>
                <c:pt idx="13">
                  <c:v>1900</c:v>
                </c:pt>
                <c:pt idx="14">
                  <c:v>1901</c:v>
                </c:pt>
                <c:pt idx="15">
                  <c:v>1902</c:v>
                </c:pt>
                <c:pt idx="16">
                  <c:v>1903</c:v>
                </c:pt>
                <c:pt idx="17">
                  <c:v>1904</c:v>
                </c:pt>
                <c:pt idx="18">
                  <c:v>1905</c:v>
                </c:pt>
                <c:pt idx="19">
                  <c:v>1906</c:v>
                </c:pt>
                <c:pt idx="20">
                  <c:v>1907</c:v>
                </c:pt>
                <c:pt idx="21">
                  <c:v>1908</c:v>
                </c:pt>
                <c:pt idx="22">
                  <c:v>1909</c:v>
                </c:pt>
                <c:pt idx="23">
                  <c:v>1910</c:v>
                </c:pt>
                <c:pt idx="24">
                  <c:v>1911</c:v>
                </c:pt>
                <c:pt idx="25">
                  <c:v>1912</c:v>
                </c:pt>
                <c:pt idx="26">
                  <c:v>1913</c:v>
                </c:pt>
                <c:pt idx="27">
                  <c:v>1914</c:v>
                </c:pt>
                <c:pt idx="28">
                  <c:v>1915</c:v>
                </c:pt>
                <c:pt idx="29">
                  <c:v>1916</c:v>
                </c:pt>
                <c:pt idx="30">
                  <c:v>1917</c:v>
                </c:pt>
                <c:pt idx="31">
                  <c:v>1918</c:v>
                </c:pt>
                <c:pt idx="32">
                  <c:v>1919</c:v>
                </c:pt>
                <c:pt idx="33">
                  <c:v>1920</c:v>
                </c:pt>
                <c:pt idx="34">
                  <c:v>1921</c:v>
                </c:pt>
                <c:pt idx="35">
                  <c:v>1922</c:v>
                </c:pt>
                <c:pt idx="36">
                  <c:v>1923</c:v>
                </c:pt>
                <c:pt idx="37">
                  <c:v>1924</c:v>
                </c:pt>
                <c:pt idx="38">
                  <c:v>1925</c:v>
                </c:pt>
                <c:pt idx="39">
                  <c:v>1926</c:v>
                </c:pt>
                <c:pt idx="40">
                  <c:v>1927</c:v>
                </c:pt>
                <c:pt idx="41">
                  <c:v>1928</c:v>
                </c:pt>
                <c:pt idx="42">
                  <c:v>1929</c:v>
                </c:pt>
                <c:pt idx="43">
                  <c:v>1930</c:v>
                </c:pt>
                <c:pt idx="44">
                  <c:v>1931</c:v>
                </c:pt>
                <c:pt idx="45">
                  <c:v>1932</c:v>
                </c:pt>
                <c:pt idx="46">
                  <c:v>1933</c:v>
                </c:pt>
                <c:pt idx="47">
                  <c:v>1934</c:v>
                </c:pt>
                <c:pt idx="48">
                  <c:v>1935</c:v>
                </c:pt>
                <c:pt idx="49">
                  <c:v>1936</c:v>
                </c:pt>
                <c:pt idx="50">
                  <c:v>1937</c:v>
                </c:pt>
                <c:pt idx="51">
                  <c:v>1938</c:v>
                </c:pt>
                <c:pt idx="52">
                  <c:v>1939</c:v>
                </c:pt>
                <c:pt idx="53">
                  <c:v>1940</c:v>
                </c:pt>
                <c:pt idx="54">
                  <c:v>1941</c:v>
                </c:pt>
                <c:pt idx="55">
                  <c:v>1942</c:v>
                </c:pt>
                <c:pt idx="56">
                  <c:v>1943</c:v>
                </c:pt>
                <c:pt idx="57">
                  <c:v>1944</c:v>
                </c:pt>
                <c:pt idx="58">
                  <c:v>1945</c:v>
                </c:pt>
                <c:pt idx="59">
                  <c:v>1946</c:v>
                </c:pt>
                <c:pt idx="60">
                  <c:v>1947</c:v>
                </c:pt>
                <c:pt idx="61">
                  <c:v>1948</c:v>
                </c:pt>
                <c:pt idx="62">
                  <c:v>1949</c:v>
                </c:pt>
                <c:pt idx="63">
                  <c:v>1950</c:v>
                </c:pt>
                <c:pt idx="64">
                  <c:v>1951</c:v>
                </c:pt>
                <c:pt idx="65">
                  <c:v>1952</c:v>
                </c:pt>
                <c:pt idx="66">
                  <c:v>1953</c:v>
                </c:pt>
                <c:pt idx="67">
                  <c:v>1954</c:v>
                </c:pt>
                <c:pt idx="68">
                  <c:v>1955</c:v>
                </c:pt>
                <c:pt idx="69">
                  <c:v>1956</c:v>
                </c:pt>
                <c:pt idx="70">
                  <c:v>1957</c:v>
                </c:pt>
                <c:pt idx="71">
                  <c:v>1958</c:v>
                </c:pt>
                <c:pt idx="72">
                  <c:v>1959</c:v>
                </c:pt>
                <c:pt idx="73">
                  <c:v>1960</c:v>
                </c:pt>
                <c:pt idx="74">
                  <c:v>1961</c:v>
                </c:pt>
                <c:pt idx="75">
                  <c:v>1962</c:v>
                </c:pt>
                <c:pt idx="76">
                  <c:v>1963</c:v>
                </c:pt>
                <c:pt idx="77">
                  <c:v>1964</c:v>
                </c:pt>
                <c:pt idx="78">
                  <c:v>1965</c:v>
                </c:pt>
                <c:pt idx="79">
                  <c:v>1966</c:v>
                </c:pt>
                <c:pt idx="80">
                  <c:v>1967</c:v>
                </c:pt>
                <c:pt idx="81">
                  <c:v>1968</c:v>
                </c:pt>
                <c:pt idx="82">
                  <c:v>1969</c:v>
                </c:pt>
                <c:pt idx="83">
                  <c:v>1970</c:v>
                </c:pt>
                <c:pt idx="84">
                  <c:v>1971</c:v>
                </c:pt>
                <c:pt idx="85">
                  <c:v>1972</c:v>
                </c:pt>
                <c:pt idx="86">
                  <c:v>1973</c:v>
                </c:pt>
                <c:pt idx="87">
                  <c:v>1974</c:v>
                </c:pt>
                <c:pt idx="88">
                  <c:v>1975</c:v>
                </c:pt>
                <c:pt idx="89">
                  <c:v>1976</c:v>
                </c:pt>
                <c:pt idx="90">
                  <c:v>1977</c:v>
                </c:pt>
                <c:pt idx="91">
                  <c:v>1978</c:v>
                </c:pt>
                <c:pt idx="92">
                  <c:v>1979</c:v>
                </c:pt>
                <c:pt idx="93">
                  <c:v>1980</c:v>
                </c:pt>
                <c:pt idx="94">
                  <c:v>1981</c:v>
                </c:pt>
                <c:pt idx="95">
                  <c:v>1982</c:v>
                </c:pt>
                <c:pt idx="96">
                  <c:v>1983</c:v>
                </c:pt>
                <c:pt idx="97">
                  <c:v>1984</c:v>
                </c:pt>
                <c:pt idx="98">
                  <c:v>1985</c:v>
                </c:pt>
                <c:pt idx="99">
                  <c:v>1986</c:v>
                </c:pt>
                <c:pt idx="100">
                  <c:v>1987</c:v>
                </c:pt>
                <c:pt idx="101">
                  <c:v>1988</c:v>
                </c:pt>
                <c:pt idx="102">
                  <c:v>1989</c:v>
                </c:pt>
                <c:pt idx="103">
                  <c:v>1990</c:v>
                </c:pt>
                <c:pt idx="104">
                  <c:v>1991</c:v>
                </c:pt>
                <c:pt idx="105">
                  <c:v>1992</c:v>
                </c:pt>
                <c:pt idx="106">
                  <c:v>1993</c:v>
                </c:pt>
                <c:pt idx="107">
                  <c:v>1994</c:v>
                </c:pt>
                <c:pt idx="108">
                  <c:v>1995</c:v>
                </c:pt>
                <c:pt idx="109">
                  <c:v>1996</c:v>
                </c:pt>
                <c:pt idx="110">
                  <c:v>1997</c:v>
                </c:pt>
                <c:pt idx="111">
                  <c:v>1998</c:v>
                </c:pt>
                <c:pt idx="112">
                  <c:v>1999</c:v>
                </c:pt>
                <c:pt idx="113">
                  <c:v>2000</c:v>
                </c:pt>
                <c:pt idx="114">
                  <c:v>2001</c:v>
                </c:pt>
                <c:pt idx="115">
                  <c:v>2002</c:v>
                </c:pt>
                <c:pt idx="116">
                  <c:v>2003</c:v>
                </c:pt>
                <c:pt idx="117">
                  <c:v>2004</c:v>
                </c:pt>
                <c:pt idx="118">
                  <c:v>2005</c:v>
                </c:pt>
                <c:pt idx="119">
                  <c:v>2006</c:v>
                </c:pt>
                <c:pt idx="120">
                  <c:v>2007</c:v>
                </c:pt>
                <c:pt idx="121">
                  <c:v>2008</c:v>
                </c:pt>
                <c:pt idx="122">
                  <c:v>2009</c:v>
                </c:pt>
                <c:pt idx="123">
                  <c:v>2010</c:v>
                </c:pt>
              </c:numCache>
            </c:numRef>
          </c:cat>
          <c:val>
            <c:numRef>
              <c:f>结果!$E$5:$E$128</c:f>
              <c:numCache>
                <c:formatCode>0.00%</c:formatCode>
                <c:ptCount val="124"/>
                <c:pt idx="0">
                  <c:v>6.9635239118679221E-2</c:v>
                </c:pt>
                <c:pt idx="1">
                  <c:v>-3.6481801223980221E-4</c:v>
                </c:pt>
                <c:pt idx="2">
                  <c:v>-1.6650501923462745E-2</c:v>
                </c:pt>
                <c:pt idx="3">
                  <c:v>-1.07217079673538E-2</c:v>
                </c:pt>
                <c:pt idx="4">
                  <c:v>1.8497488114754181E-3</c:v>
                </c:pt>
                <c:pt idx="5">
                  <c:v>1.6167526643191227E-2</c:v>
                </c:pt>
                <c:pt idx="6">
                  <c:v>2.6991323948122699E-2</c:v>
                </c:pt>
                <c:pt idx="7">
                  <c:v>3.433403488368951E-2</c:v>
                </c:pt>
                <c:pt idx="8">
                  <c:v>4.0145941775611066E-2</c:v>
                </c:pt>
                <c:pt idx="9">
                  <c:v>4.2243881368216496E-2</c:v>
                </c:pt>
                <c:pt idx="10">
                  <c:v>3.87573397217372E-2</c:v>
                </c:pt>
                <c:pt idx="11">
                  <c:v>2.4752781877489877E-2</c:v>
                </c:pt>
                <c:pt idx="12">
                  <c:v>1.1383498521313401E-2</c:v>
                </c:pt>
                <c:pt idx="13">
                  <c:v>5.3623352386480755E-3</c:v>
                </c:pt>
                <c:pt idx="14">
                  <c:v>1.15007778515242E-2</c:v>
                </c:pt>
                <c:pt idx="15">
                  <c:v>2.2568338543788397E-2</c:v>
                </c:pt>
                <c:pt idx="16">
                  <c:v>2.8182405043043288E-2</c:v>
                </c:pt>
                <c:pt idx="17">
                  <c:v>2.2941430909885312E-2</c:v>
                </c:pt>
                <c:pt idx="18">
                  <c:v>1.9654684898024105E-2</c:v>
                </c:pt>
                <c:pt idx="19">
                  <c:v>2.1060806815587599E-2</c:v>
                </c:pt>
                <c:pt idx="20">
                  <c:v>2.3537686887019956E-2</c:v>
                </c:pt>
                <c:pt idx="21">
                  <c:v>1.9245486246271176E-2</c:v>
                </c:pt>
                <c:pt idx="22">
                  <c:v>1.3602336125367601E-2</c:v>
                </c:pt>
                <c:pt idx="23">
                  <c:v>9.0590899569336185E-3</c:v>
                </c:pt>
                <c:pt idx="24">
                  <c:v>-6.0937726064669902E-3</c:v>
                </c:pt>
                <c:pt idx="25">
                  <c:v>-3.2231226305378252E-2</c:v>
                </c:pt>
                <c:pt idx="26">
                  <c:v>-5.9953242263310398E-2</c:v>
                </c:pt>
                <c:pt idx="27">
                  <c:v>-8.7294795394913208E-2</c:v>
                </c:pt>
                <c:pt idx="28">
                  <c:v>-9.4762341852705406E-2</c:v>
                </c:pt>
                <c:pt idx="29">
                  <c:v>-6.3967170526021813E-2</c:v>
                </c:pt>
                <c:pt idx="30">
                  <c:v>5.6140439223708531E-4</c:v>
                </c:pt>
                <c:pt idx="31">
                  <c:v>6.2176815993333912E-2</c:v>
                </c:pt>
                <c:pt idx="32">
                  <c:v>0.101678672665773</c:v>
                </c:pt>
                <c:pt idx="33">
                  <c:v>0.114942292239126</c:v>
                </c:pt>
                <c:pt idx="34">
                  <c:v>0.10365440491644012</c:v>
                </c:pt>
                <c:pt idx="35">
                  <c:v>7.5686974142504124E-2</c:v>
                </c:pt>
                <c:pt idx="36">
                  <c:v>4.6023258575471945E-2</c:v>
                </c:pt>
                <c:pt idx="37">
                  <c:v>2.8080601010701901E-2</c:v>
                </c:pt>
                <c:pt idx="38">
                  <c:v>2.5208622871474014E-2</c:v>
                </c:pt>
                <c:pt idx="39">
                  <c:v>2.7272049419356369E-2</c:v>
                </c:pt>
                <c:pt idx="40">
                  <c:v>3.0886226256480399E-2</c:v>
                </c:pt>
                <c:pt idx="41">
                  <c:v>2.955097107788341E-2</c:v>
                </c:pt>
                <c:pt idx="42">
                  <c:v>3.1760305377563816E-2</c:v>
                </c:pt>
                <c:pt idx="43">
                  <c:v>2.6528095277057701E-2</c:v>
                </c:pt>
                <c:pt idx="44">
                  <c:v>9.0185580374935494E-3</c:v>
                </c:pt>
                <c:pt idx="45">
                  <c:v>-1.3368584324331361E-2</c:v>
                </c:pt>
                <c:pt idx="46">
                  <c:v>-2.654857907761771E-2</c:v>
                </c:pt>
                <c:pt idx="47">
                  <c:v>-2.0121699999673889E-2</c:v>
                </c:pt>
                <c:pt idx="48">
                  <c:v>-9.1044482153892631E-3</c:v>
                </c:pt>
                <c:pt idx="49">
                  <c:v>-8.4298528497045548E-3</c:v>
                </c:pt>
                <c:pt idx="50">
                  <c:v>-2.41342313130995E-2</c:v>
                </c:pt>
                <c:pt idx="51">
                  <c:v>-5.3881124560100399E-2</c:v>
                </c:pt>
                <c:pt idx="52">
                  <c:v>-9.8736596535138568E-2</c:v>
                </c:pt>
                <c:pt idx="53">
                  <c:v>-0.13570573125302601</c:v>
                </c:pt>
                <c:pt idx="54">
                  <c:v>-0.14015575728295687</c:v>
                </c:pt>
                <c:pt idx="55">
                  <c:v>-0.12164498619364</c:v>
                </c:pt>
                <c:pt idx="56">
                  <c:v>-7.1130808388510505E-2</c:v>
                </c:pt>
                <c:pt idx="57">
                  <c:v>-6.0434164800189502E-3</c:v>
                </c:pt>
                <c:pt idx="58">
                  <c:v>6.7087926261543834E-2</c:v>
                </c:pt>
                <c:pt idx="59">
                  <c:v>0.14078090320268688</c:v>
                </c:pt>
                <c:pt idx="60">
                  <c:v>0.18897912950808099</c:v>
                </c:pt>
                <c:pt idx="61">
                  <c:v>0.19537327582995787</c:v>
                </c:pt>
                <c:pt idx="62">
                  <c:v>0.16256935209926376</c:v>
                </c:pt>
                <c:pt idx="63">
                  <c:v>0.11418564411414002</c:v>
                </c:pt>
                <c:pt idx="64">
                  <c:v>0.10074134133686002</c:v>
                </c:pt>
                <c:pt idx="65">
                  <c:v>9.8885930171428604E-2</c:v>
                </c:pt>
                <c:pt idx="66">
                  <c:v>7.2142282407949329E-2</c:v>
                </c:pt>
                <c:pt idx="67">
                  <c:v>5.6803521009105594E-2</c:v>
                </c:pt>
                <c:pt idx="68">
                  <c:v>5.1444003752302576E-2</c:v>
                </c:pt>
                <c:pt idx="69">
                  <c:v>4.6477525053490898E-2</c:v>
                </c:pt>
                <c:pt idx="70">
                  <c:v>4.7622838728252286E-2</c:v>
                </c:pt>
                <c:pt idx="71">
                  <c:v>4.7802294583611259E-2</c:v>
                </c:pt>
                <c:pt idx="72">
                  <c:v>7.4590588230067409E-2</c:v>
                </c:pt>
                <c:pt idx="73">
                  <c:v>0.10554604814474898</c:v>
                </c:pt>
                <c:pt idx="74">
                  <c:v>0.10306050868797002</c:v>
                </c:pt>
                <c:pt idx="75">
                  <c:v>8.8574436516887026E-2</c:v>
                </c:pt>
                <c:pt idx="76">
                  <c:v>7.9566616898573653E-2</c:v>
                </c:pt>
                <c:pt idx="77">
                  <c:v>7.2975925257410409E-2</c:v>
                </c:pt>
                <c:pt idx="78">
                  <c:v>6.7026578314005505E-2</c:v>
                </c:pt>
                <c:pt idx="79">
                  <c:v>6.1386644747778836E-2</c:v>
                </c:pt>
                <c:pt idx="80">
                  <c:v>5.1111940707907387E-2</c:v>
                </c:pt>
                <c:pt idx="81">
                  <c:v>3.7532419183929473E-2</c:v>
                </c:pt>
                <c:pt idx="82">
                  <c:v>2.1208122652112402E-2</c:v>
                </c:pt>
                <c:pt idx="83">
                  <c:v>1.3269906519298999E-2</c:v>
                </c:pt>
                <c:pt idx="84">
                  <c:v>5.6633265679921314E-3</c:v>
                </c:pt>
                <c:pt idx="85">
                  <c:v>-2.7012464623930011E-3</c:v>
                </c:pt>
                <c:pt idx="86">
                  <c:v>-1.1643574083319924E-2</c:v>
                </c:pt>
                <c:pt idx="87">
                  <c:v>-1.5783218372268301E-2</c:v>
                </c:pt>
                <c:pt idx="88">
                  <c:v>-1.8900769553388635E-2</c:v>
                </c:pt>
                <c:pt idx="89">
                  <c:v>-3.042750291126621E-2</c:v>
                </c:pt>
                <c:pt idx="90">
                  <c:v>-4.4578570601945998E-2</c:v>
                </c:pt>
                <c:pt idx="91">
                  <c:v>-5.4204724315669403E-2</c:v>
                </c:pt>
                <c:pt idx="92">
                  <c:v>-5.8080144446366798E-2</c:v>
                </c:pt>
                <c:pt idx="93">
                  <c:v>-2.7602255497461679E-2</c:v>
                </c:pt>
                <c:pt idx="94">
                  <c:v>-3.3556588609572301E-3</c:v>
                </c:pt>
                <c:pt idx="95">
                  <c:v>1.5954049507345899E-3</c:v>
                </c:pt>
                <c:pt idx="96">
                  <c:v>-3.1196399157043201E-2</c:v>
                </c:pt>
                <c:pt idx="97">
                  <c:v>-7.3905671071065798E-2</c:v>
                </c:pt>
                <c:pt idx="98">
                  <c:v>-0.10094758681298098</c:v>
                </c:pt>
                <c:pt idx="99">
                  <c:v>-0.12806441503306601</c:v>
                </c:pt>
                <c:pt idx="100">
                  <c:v>-0.13777481049152299</c:v>
                </c:pt>
                <c:pt idx="101">
                  <c:v>-0.12793112154326094</c:v>
                </c:pt>
                <c:pt idx="102">
                  <c:v>-0.105509726864543</c:v>
                </c:pt>
                <c:pt idx="103">
                  <c:v>-7.6554025684718793E-2</c:v>
                </c:pt>
                <c:pt idx="104">
                  <c:v>-4.8625860934802576E-2</c:v>
                </c:pt>
                <c:pt idx="105">
                  <c:v>-2.8750431436257568E-2</c:v>
                </c:pt>
                <c:pt idx="106">
                  <c:v>-1.7020798260977861E-2</c:v>
                </c:pt>
                <c:pt idx="107">
                  <c:v>-7.6659534510561001E-3</c:v>
                </c:pt>
                <c:pt idx="108">
                  <c:v>-1.0703561326828741E-2</c:v>
                </c:pt>
                <c:pt idx="109">
                  <c:v>-1.1868733656462953E-2</c:v>
                </c:pt>
                <c:pt idx="110">
                  <c:v>3.8559876041667652E-3</c:v>
                </c:pt>
                <c:pt idx="111">
                  <c:v>1.3851057884219121E-2</c:v>
                </c:pt>
                <c:pt idx="112">
                  <c:v>1.3119974596187163E-2</c:v>
                </c:pt>
                <c:pt idx="113">
                  <c:v>2.0706065891088178E-2</c:v>
                </c:pt>
                <c:pt idx="114">
                  <c:v>3.1857463984550041E-2</c:v>
                </c:pt>
                <c:pt idx="115">
                  <c:v>4.3677330549625998E-2</c:v>
                </c:pt>
                <c:pt idx="116">
                  <c:v>3.4635633021841611E-2</c:v>
                </c:pt>
                <c:pt idx="117">
                  <c:v>-8.9003405121765766E-4</c:v>
                </c:pt>
                <c:pt idx="118">
                  <c:v>-5.3327777405461324E-2</c:v>
                </c:pt>
                <c:pt idx="119">
                  <c:v>-0.100067298328604</c:v>
                </c:pt>
                <c:pt idx="120">
                  <c:v>-0.115757853723486</c:v>
                </c:pt>
                <c:pt idx="121">
                  <c:v>-9.4509932760374268E-2</c:v>
                </c:pt>
                <c:pt idx="122">
                  <c:v>-5.1912768013768901E-2</c:v>
                </c:pt>
                <c:pt idx="123">
                  <c:v>-3.8100028165217212E-3</c:v>
                </c:pt>
              </c:numCache>
            </c:numRef>
          </c:val>
          <c:smooth val="0"/>
        </c:ser>
        <c:dLbls>
          <c:showLegendKey val="0"/>
          <c:showVal val="0"/>
          <c:showCatName val="0"/>
          <c:showSerName val="0"/>
          <c:showPercent val="0"/>
          <c:showBubbleSize val="0"/>
        </c:dLbls>
        <c:marker val="1"/>
        <c:smooth val="0"/>
        <c:axId val="99154176"/>
        <c:axId val="99430400"/>
      </c:lineChart>
      <c:lineChart>
        <c:grouping val="standard"/>
        <c:varyColors val="0"/>
        <c:ser>
          <c:idx val="0"/>
          <c:order val="0"/>
          <c:tx>
            <c:v>UKGDP</c:v>
          </c:tx>
          <c:spPr>
            <a:ln>
              <a:solidFill>
                <a:srgbClr val="002060"/>
              </a:solidFill>
            </a:ln>
            <a:effectLst>
              <a:outerShdw blurRad="50800" dist="38100" dir="2700000" algn="tl" rotWithShape="0">
                <a:prstClr val="black">
                  <a:alpha val="40000"/>
                </a:prstClr>
              </a:outerShdw>
            </a:effectLst>
          </c:spPr>
          <c:marker>
            <c:symbol val="none"/>
          </c:marker>
          <c:cat>
            <c:numRef>
              <c:f>结果!$A$5:$A$128</c:f>
              <c:numCache>
                <c:formatCode>General</c:formatCode>
                <c:ptCount val="124"/>
                <c:pt idx="0">
                  <c:v>1887</c:v>
                </c:pt>
                <c:pt idx="1">
                  <c:v>1888</c:v>
                </c:pt>
                <c:pt idx="2">
                  <c:v>1889</c:v>
                </c:pt>
                <c:pt idx="3">
                  <c:v>1890</c:v>
                </c:pt>
                <c:pt idx="4">
                  <c:v>1891</c:v>
                </c:pt>
                <c:pt idx="5">
                  <c:v>1892</c:v>
                </c:pt>
                <c:pt idx="6">
                  <c:v>1893</c:v>
                </c:pt>
                <c:pt idx="7">
                  <c:v>1894</c:v>
                </c:pt>
                <c:pt idx="8">
                  <c:v>1895</c:v>
                </c:pt>
                <c:pt idx="9">
                  <c:v>1896</c:v>
                </c:pt>
                <c:pt idx="10">
                  <c:v>1897</c:v>
                </c:pt>
                <c:pt idx="11">
                  <c:v>1898</c:v>
                </c:pt>
                <c:pt idx="12">
                  <c:v>1899</c:v>
                </c:pt>
                <c:pt idx="13">
                  <c:v>1900</c:v>
                </c:pt>
                <c:pt idx="14">
                  <c:v>1901</c:v>
                </c:pt>
                <c:pt idx="15">
                  <c:v>1902</c:v>
                </c:pt>
                <c:pt idx="16">
                  <c:v>1903</c:v>
                </c:pt>
                <c:pt idx="17">
                  <c:v>1904</c:v>
                </c:pt>
                <c:pt idx="18">
                  <c:v>1905</c:v>
                </c:pt>
                <c:pt idx="19">
                  <c:v>1906</c:v>
                </c:pt>
                <c:pt idx="20">
                  <c:v>1907</c:v>
                </c:pt>
                <c:pt idx="21">
                  <c:v>1908</c:v>
                </c:pt>
                <c:pt idx="22">
                  <c:v>1909</c:v>
                </c:pt>
                <c:pt idx="23">
                  <c:v>1910</c:v>
                </c:pt>
                <c:pt idx="24">
                  <c:v>1911</c:v>
                </c:pt>
                <c:pt idx="25">
                  <c:v>1912</c:v>
                </c:pt>
                <c:pt idx="26">
                  <c:v>1913</c:v>
                </c:pt>
                <c:pt idx="27">
                  <c:v>1914</c:v>
                </c:pt>
                <c:pt idx="28">
                  <c:v>1915</c:v>
                </c:pt>
                <c:pt idx="29">
                  <c:v>1916</c:v>
                </c:pt>
                <c:pt idx="30">
                  <c:v>1917</c:v>
                </c:pt>
                <c:pt idx="31">
                  <c:v>1918</c:v>
                </c:pt>
                <c:pt idx="32">
                  <c:v>1919</c:v>
                </c:pt>
                <c:pt idx="33">
                  <c:v>1920</c:v>
                </c:pt>
                <c:pt idx="34">
                  <c:v>1921</c:v>
                </c:pt>
                <c:pt idx="35">
                  <c:v>1922</c:v>
                </c:pt>
                <c:pt idx="36">
                  <c:v>1923</c:v>
                </c:pt>
                <c:pt idx="37">
                  <c:v>1924</c:v>
                </c:pt>
                <c:pt idx="38">
                  <c:v>1925</c:v>
                </c:pt>
                <c:pt idx="39">
                  <c:v>1926</c:v>
                </c:pt>
                <c:pt idx="40">
                  <c:v>1927</c:v>
                </c:pt>
                <c:pt idx="41">
                  <c:v>1928</c:v>
                </c:pt>
                <c:pt idx="42">
                  <c:v>1929</c:v>
                </c:pt>
                <c:pt idx="43">
                  <c:v>1930</c:v>
                </c:pt>
                <c:pt idx="44">
                  <c:v>1931</c:v>
                </c:pt>
                <c:pt idx="45">
                  <c:v>1932</c:v>
                </c:pt>
                <c:pt idx="46">
                  <c:v>1933</c:v>
                </c:pt>
                <c:pt idx="47">
                  <c:v>1934</c:v>
                </c:pt>
                <c:pt idx="48">
                  <c:v>1935</c:v>
                </c:pt>
                <c:pt idx="49">
                  <c:v>1936</c:v>
                </c:pt>
                <c:pt idx="50">
                  <c:v>1937</c:v>
                </c:pt>
                <c:pt idx="51">
                  <c:v>1938</c:v>
                </c:pt>
                <c:pt idx="52">
                  <c:v>1939</c:v>
                </c:pt>
                <c:pt idx="53">
                  <c:v>1940</c:v>
                </c:pt>
                <c:pt idx="54">
                  <c:v>1941</c:v>
                </c:pt>
                <c:pt idx="55">
                  <c:v>1942</c:v>
                </c:pt>
                <c:pt idx="56">
                  <c:v>1943</c:v>
                </c:pt>
                <c:pt idx="57">
                  <c:v>1944</c:v>
                </c:pt>
                <c:pt idx="58">
                  <c:v>1945</c:v>
                </c:pt>
                <c:pt idx="59">
                  <c:v>1946</c:v>
                </c:pt>
                <c:pt idx="60">
                  <c:v>1947</c:v>
                </c:pt>
                <c:pt idx="61">
                  <c:v>1948</c:v>
                </c:pt>
                <c:pt idx="62">
                  <c:v>1949</c:v>
                </c:pt>
                <c:pt idx="63">
                  <c:v>1950</c:v>
                </c:pt>
                <c:pt idx="64">
                  <c:v>1951</c:v>
                </c:pt>
                <c:pt idx="65">
                  <c:v>1952</c:v>
                </c:pt>
                <c:pt idx="66">
                  <c:v>1953</c:v>
                </c:pt>
                <c:pt idx="67">
                  <c:v>1954</c:v>
                </c:pt>
                <c:pt idx="68">
                  <c:v>1955</c:v>
                </c:pt>
                <c:pt idx="69">
                  <c:v>1956</c:v>
                </c:pt>
                <c:pt idx="70">
                  <c:v>1957</c:v>
                </c:pt>
                <c:pt idx="71">
                  <c:v>1958</c:v>
                </c:pt>
                <c:pt idx="72">
                  <c:v>1959</c:v>
                </c:pt>
                <c:pt idx="73">
                  <c:v>1960</c:v>
                </c:pt>
                <c:pt idx="74">
                  <c:v>1961</c:v>
                </c:pt>
                <c:pt idx="75">
                  <c:v>1962</c:v>
                </c:pt>
                <c:pt idx="76">
                  <c:v>1963</c:v>
                </c:pt>
                <c:pt idx="77">
                  <c:v>1964</c:v>
                </c:pt>
                <c:pt idx="78">
                  <c:v>1965</c:v>
                </c:pt>
                <c:pt idx="79">
                  <c:v>1966</c:v>
                </c:pt>
                <c:pt idx="80">
                  <c:v>1967</c:v>
                </c:pt>
                <c:pt idx="81">
                  <c:v>1968</c:v>
                </c:pt>
                <c:pt idx="82">
                  <c:v>1969</c:v>
                </c:pt>
                <c:pt idx="83">
                  <c:v>1970</c:v>
                </c:pt>
                <c:pt idx="84">
                  <c:v>1971</c:v>
                </c:pt>
                <c:pt idx="85">
                  <c:v>1972</c:v>
                </c:pt>
                <c:pt idx="86">
                  <c:v>1973</c:v>
                </c:pt>
                <c:pt idx="87">
                  <c:v>1974</c:v>
                </c:pt>
                <c:pt idx="88">
                  <c:v>1975</c:v>
                </c:pt>
                <c:pt idx="89">
                  <c:v>1976</c:v>
                </c:pt>
                <c:pt idx="90">
                  <c:v>1977</c:v>
                </c:pt>
                <c:pt idx="91">
                  <c:v>1978</c:v>
                </c:pt>
                <c:pt idx="92">
                  <c:v>1979</c:v>
                </c:pt>
                <c:pt idx="93">
                  <c:v>1980</c:v>
                </c:pt>
                <c:pt idx="94">
                  <c:v>1981</c:v>
                </c:pt>
                <c:pt idx="95">
                  <c:v>1982</c:v>
                </c:pt>
                <c:pt idx="96">
                  <c:v>1983</c:v>
                </c:pt>
                <c:pt idx="97">
                  <c:v>1984</c:v>
                </c:pt>
                <c:pt idx="98">
                  <c:v>1985</c:v>
                </c:pt>
                <c:pt idx="99">
                  <c:v>1986</c:v>
                </c:pt>
                <c:pt idx="100">
                  <c:v>1987</c:v>
                </c:pt>
                <c:pt idx="101">
                  <c:v>1988</c:v>
                </c:pt>
                <c:pt idx="102">
                  <c:v>1989</c:v>
                </c:pt>
                <c:pt idx="103">
                  <c:v>1990</c:v>
                </c:pt>
                <c:pt idx="104">
                  <c:v>1991</c:v>
                </c:pt>
                <c:pt idx="105">
                  <c:v>1992</c:v>
                </c:pt>
                <c:pt idx="106">
                  <c:v>1993</c:v>
                </c:pt>
                <c:pt idx="107">
                  <c:v>1994</c:v>
                </c:pt>
                <c:pt idx="108">
                  <c:v>1995</c:v>
                </c:pt>
                <c:pt idx="109">
                  <c:v>1996</c:v>
                </c:pt>
                <c:pt idx="110">
                  <c:v>1997</c:v>
                </c:pt>
                <c:pt idx="111">
                  <c:v>1998</c:v>
                </c:pt>
                <c:pt idx="112">
                  <c:v>1999</c:v>
                </c:pt>
                <c:pt idx="113">
                  <c:v>2000</c:v>
                </c:pt>
                <c:pt idx="114">
                  <c:v>2001</c:v>
                </c:pt>
                <c:pt idx="115">
                  <c:v>2002</c:v>
                </c:pt>
                <c:pt idx="116">
                  <c:v>2003</c:v>
                </c:pt>
                <c:pt idx="117">
                  <c:v>2004</c:v>
                </c:pt>
                <c:pt idx="118">
                  <c:v>2005</c:v>
                </c:pt>
                <c:pt idx="119">
                  <c:v>2006</c:v>
                </c:pt>
                <c:pt idx="120">
                  <c:v>2007</c:v>
                </c:pt>
                <c:pt idx="121">
                  <c:v>2008</c:v>
                </c:pt>
                <c:pt idx="122">
                  <c:v>2009</c:v>
                </c:pt>
                <c:pt idx="123">
                  <c:v>2010</c:v>
                </c:pt>
              </c:numCache>
            </c:numRef>
          </c:cat>
          <c:val>
            <c:numRef>
              <c:f>结果!$D$2:$D$128</c:f>
              <c:numCache>
                <c:formatCode>0.00%</c:formatCode>
                <c:ptCount val="127"/>
                <c:pt idx="0">
                  <c:v>6.2728544795591433E-4</c:v>
                </c:pt>
                <c:pt idx="1">
                  <c:v>1.00348938465845E-2</c:v>
                </c:pt>
                <c:pt idx="2">
                  <c:v>1.9614136573540102E-2</c:v>
                </c:pt>
                <c:pt idx="3">
                  <c:v>2.70990649416963E-2</c:v>
                </c:pt>
                <c:pt idx="4">
                  <c:v>2.9597468412160099E-2</c:v>
                </c:pt>
                <c:pt idx="5">
                  <c:v>2.6201286055367402E-2</c:v>
                </c:pt>
                <c:pt idx="6">
                  <c:v>1.8402861995808369E-2</c:v>
                </c:pt>
                <c:pt idx="7">
                  <c:v>1.21103345891135E-2</c:v>
                </c:pt>
                <c:pt idx="8">
                  <c:v>1.1007384271585601E-2</c:v>
                </c:pt>
                <c:pt idx="9">
                  <c:v>1.6840037945268407E-2</c:v>
                </c:pt>
                <c:pt idx="10">
                  <c:v>2.5769141028751202E-2</c:v>
                </c:pt>
                <c:pt idx="11">
                  <c:v>3.1261132869382001E-2</c:v>
                </c:pt>
                <c:pt idx="12">
                  <c:v>3.3443390249907404E-2</c:v>
                </c:pt>
                <c:pt idx="13">
                  <c:v>3.2497508693974088E-2</c:v>
                </c:pt>
                <c:pt idx="14">
                  <c:v>2.99261412852408E-2</c:v>
                </c:pt>
                <c:pt idx="15">
                  <c:v>2.41603397163343E-2</c:v>
                </c:pt>
                <c:pt idx="16">
                  <c:v>1.66509730742402E-2</c:v>
                </c:pt>
                <c:pt idx="17">
                  <c:v>1.1623256091331503E-2</c:v>
                </c:pt>
                <c:pt idx="18">
                  <c:v>9.4862478081028483E-3</c:v>
                </c:pt>
                <c:pt idx="19">
                  <c:v>8.7892862904348727E-3</c:v>
                </c:pt>
                <c:pt idx="20">
                  <c:v>1.0643909954913201E-2</c:v>
                </c:pt>
                <c:pt idx="21">
                  <c:v>1.3043371411653151E-2</c:v>
                </c:pt>
                <c:pt idx="22">
                  <c:v>1.3237897677983501E-2</c:v>
                </c:pt>
                <c:pt idx="23">
                  <c:v>1.1158776345369601E-2</c:v>
                </c:pt>
                <c:pt idx="24">
                  <c:v>9.9792313767985228E-3</c:v>
                </c:pt>
                <c:pt idx="25">
                  <c:v>1.4127082519998498E-2</c:v>
                </c:pt>
                <c:pt idx="26">
                  <c:v>1.9937472502410361E-2</c:v>
                </c:pt>
                <c:pt idx="27">
                  <c:v>2.5149210848275177E-2</c:v>
                </c:pt>
                <c:pt idx="28">
                  <c:v>2.9319111481446811E-2</c:v>
                </c:pt>
                <c:pt idx="29">
                  <c:v>3.2668114590057799E-2</c:v>
                </c:pt>
                <c:pt idx="30">
                  <c:v>3.3078102525207452E-2</c:v>
                </c:pt>
                <c:pt idx="31">
                  <c:v>2.9348059303585767E-2</c:v>
                </c:pt>
                <c:pt idx="32">
                  <c:v>1.6584472537850801E-2</c:v>
                </c:pt>
                <c:pt idx="33">
                  <c:v>-1.9698596479144799E-3</c:v>
                </c:pt>
                <c:pt idx="34">
                  <c:v>-2.2205654735682468E-2</c:v>
                </c:pt>
                <c:pt idx="35">
                  <c:v>-3.8258452663759698E-2</c:v>
                </c:pt>
                <c:pt idx="36">
                  <c:v>-3.9718888612743114E-2</c:v>
                </c:pt>
                <c:pt idx="37">
                  <c:v>-2.7448245337028252E-2</c:v>
                </c:pt>
                <c:pt idx="38">
                  <c:v>-5.6327834129716965E-3</c:v>
                </c:pt>
                <c:pt idx="39">
                  <c:v>1.2940955836994601E-2</c:v>
                </c:pt>
                <c:pt idx="40">
                  <c:v>2.4659676436514052E-2</c:v>
                </c:pt>
                <c:pt idx="41">
                  <c:v>2.8911529475310206E-2</c:v>
                </c:pt>
                <c:pt idx="42">
                  <c:v>2.7747117813266428E-2</c:v>
                </c:pt>
                <c:pt idx="43">
                  <c:v>2.6399199594212799E-2</c:v>
                </c:pt>
                <c:pt idx="44">
                  <c:v>1.97729941118613E-2</c:v>
                </c:pt>
                <c:pt idx="45">
                  <c:v>1.1429848724847001E-2</c:v>
                </c:pt>
                <c:pt idx="46">
                  <c:v>3.7034317339077983E-3</c:v>
                </c:pt>
                <c:pt idx="47">
                  <c:v>1.8026356438059761E-3</c:v>
                </c:pt>
                <c:pt idx="48">
                  <c:v>9.2078038818789298E-3</c:v>
                </c:pt>
                <c:pt idx="49">
                  <c:v>2.09028581724548E-2</c:v>
                </c:pt>
                <c:pt idx="50">
                  <c:v>3.1614471618761311E-2</c:v>
                </c:pt>
                <c:pt idx="51">
                  <c:v>3.7396860016433192E-2</c:v>
                </c:pt>
                <c:pt idx="52">
                  <c:v>3.9789923702103352E-2</c:v>
                </c:pt>
                <c:pt idx="53">
                  <c:v>4.0526065409775699E-2</c:v>
                </c:pt>
                <c:pt idx="54">
                  <c:v>4.2251300081117396E-2</c:v>
                </c:pt>
                <c:pt idx="55">
                  <c:v>4.6695472192231413E-2</c:v>
                </c:pt>
                <c:pt idx="56">
                  <c:v>5.0780218206242032E-2</c:v>
                </c:pt>
                <c:pt idx="57">
                  <c:v>4.5523899035516513E-2</c:v>
                </c:pt>
                <c:pt idx="58">
                  <c:v>2.9836040679424098E-2</c:v>
                </c:pt>
                <c:pt idx="59">
                  <c:v>9.902345291648464E-3</c:v>
                </c:pt>
                <c:pt idx="60">
                  <c:v>-8.8812514828306589E-3</c:v>
                </c:pt>
                <c:pt idx="61">
                  <c:v>-1.9199189245699289E-2</c:v>
                </c:pt>
                <c:pt idx="62">
                  <c:v>-1.8586907361389501E-2</c:v>
                </c:pt>
                <c:pt idx="63">
                  <c:v>-8.5319749150231106E-3</c:v>
                </c:pt>
                <c:pt idx="64">
                  <c:v>5.5079441861016504E-3</c:v>
                </c:pt>
                <c:pt idx="65">
                  <c:v>1.7056302021089799E-2</c:v>
                </c:pt>
                <c:pt idx="66">
                  <c:v>2.3811279599270818E-2</c:v>
                </c:pt>
                <c:pt idx="67">
                  <c:v>2.6710049606597699E-2</c:v>
                </c:pt>
                <c:pt idx="68">
                  <c:v>2.8015979993143206E-2</c:v>
                </c:pt>
                <c:pt idx="69">
                  <c:v>2.9574830771922252E-2</c:v>
                </c:pt>
                <c:pt idx="70">
                  <c:v>2.9357805157047598E-2</c:v>
                </c:pt>
                <c:pt idx="71">
                  <c:v>2.6892133439124888E-2</c:v>
                </c:pt>
                <c:pt idx="72">
                  <c:v>2.3519797083630001E-2</c:v>
                </c:pt>
                <c:pt idx="73">
                  <c:v>2.21040362057821E-2</c:v>
                </c:pt>
                <c:pt idx="74">
                  <c:v>2.3728923387417378E-2</c:v>
                </c:pt>
                <c:pt idx="75">
                  <c:v>2.8501885417447512E-2</c:v>
                </c:pt>
                <c:pt idx="76">
                  <c:v>3.2397721342797198E-2</c:v>
                </c:pt>
                <c:pt idx="77">
                  <c:v>3.3310928543599599E-2</c:v>
                </c:pt>
                <c:pt idx="78">
                  <c:v>3.3168368985140403E-2</c:v>
                </c:pt>
                <c:pt idx="79">
                  <c:v>3.3847156065729612E-2</c:v>
                </c:pt>
                <c:pt idx="80">
                  <c:v>3.3549464146053594E-2</c:v>
                </c:pt>
                <c:pt idx="81">
                  <c:v>3.1221922616284137E-2</c:v>
                </c:pt>
                <c:pt idx="82">
                  <c:v>2.8907246603221456E-2</c:v>
                </c:pt>
                <c:pt idx="83">
                  <c:v>2.7812643615063866E-2</c:v>
                </c:pt>
                <c:pt idx="84">
                  <c:v>2.7592161703490499E-2</c:v>
                </c:pt>
                <c:pt idx="85">
                  <c:v>2.7033825941774735E-2</c:v>
                </c:pt>
                <c:pt idx="86">
                  <c:v>2.7022915530627085E-2</c:v>
                </c:pt>
                <c:pt idx="87">
                  <c:v>2.7431297520077624E-2</c:v>
                </c:pt>
                <c:pt idx="88">
                  <c:v>2.7471172475253533E-2</c:v>
                </c:pt>
                <c:pt idx="89">
                  <c:v>2.5133733358070402E-2</c:v>
                </c:pt>
                <c:pt idx="90">
                  <c:v>1.9550785534405944E-2</c:v>
                </c:pt>
                <c:pt idx="91">
                  <c:v>1.76407370328432E-2</c:v>
                </c:pt>
                <c:pt idx="92">
                  <c:v>1.8121870196462723E-2</c:v>
                </c:pt>
                <c:pt idx="93">
                  <c:v>1.8137949443087605E-2</c:v>
                </c:pt>
                <c:pt idx="94">
                  <c:v>1.6317239959109699E-2</c:v>
                </c:pt>
                <c:pt idx="95">
                  <c:v>1.2097935020025196E-2</c:v>
                </c:pt>
                <c:pt idx="96">
                  <c:v>7.9074695078732594E-3</c:v>
                </c:pt>
                <c:pt idx="97">
                  <c:v>8.7496087014886804E-3</c:v>
                </c:pt>
                <c:pt idx="98">
                  <c:v>1.4810922758446796E-2</c:v>
                </c:pt>
                <c:pt idx="99">
                  <c:v>2.2830044444085092E-2</c:v>
                </c:pt>
                <c:pt idx="100">
                  <c:v>2.9927858882387998E-2</c:v>
                </c:pt>
                <c:pt idx="101">
                  <c:v>3.5604444086288697E-2</c:v>
                </c:pt>
                <c:pt idx="102">
                  <c:v>3.8555420647536677E-2</c:v>
                </c:pt>
                <c:pt idx="103">
                  <c:v>3.7363698104075811E-2</c:v>
                </c:pt>
                <c:pt idx="104">
                  <c:v>3.1355318690244056E-2</c:v>
                </c:pt>
                <c:pt idx="105">
                  <c:v>2.1494132943726402E-2</c:v>
                </c:pt>
                <c:pt idx="106">
                  <c:v>1.1711140411770401E-2</c:v>
                </c:pt>
                <c:pt idx="107">
                  <c:v>6.0022793706263934E-3</c:v>
                </c:pt>
                <c:pt idx="108">
                  <c:v>7.1137056306615114E-3</c:v>
                </c:pt>
                <c:pt idx="109">
                  <c:v>1.3199210302942799E-2</c:v>
                </c:pt>
                <c:pt idx="110">
                  <c:v>2.0522391597631588E-2</c:v>
                </c:pt>
                <c:pt idx="111">
                  <c:v>2.6434974076418444E-2</c:v>
                </c:pt>
                <c:pt idx="112">
                  <c:v>3.0589099645371511E-2</c:v>
                </c:pt>
                <c:pt idx="113">
                  <c:v>3.3287314358334298E-2</c:v>
                </c:pt>
                <c:pt idx="114">
                  <c:v>3.4561908325889311E-2</c:v>
                </c:pt>
                <c:pt idx="115">
                  <c:v>3.4415201361286098E-2</c:v>
                </c:pt>
                <c:pt idx="116">
                  <c:v>3.3095607945631697E-2</c:v>
                </c:pt>
                <c:pt idx="117">
                  <c:v>3.0897110342227602E-2</c:v>
                </c:pt>
                <c:pt idx="118">
                  <c:v>2.9090393543074158E-2</c:v>
                </c:pt>
                <c:pt idx="119">
                  <c:v>2.7938604885414452E-2</c:v>
                </c:pt>
                <c:pt idx="120">
                  <c:v>2.6410428739600998E-2</c:v>
                </c:pt>
                <c:pt idx="121">
                  <c:v>2.3500372694320096E-2</c:v>
                </c:pt>
                <c:pt idx="122">
                  <c:v>1.8697275739920603E-2</c:v>
                </c:pt>
                <c:pt idx="123">
                  <c:v>1.1201917235661501E-2</c:v>
                </c:pt>
                <c:pt idx="124">
                  <c:v>1.6875124224137005E-3</c:v>
                </c:pt>
                <c:pt idx="125">
                  <c:v>-6.6770302166575396E-3</c:v>
                </c:pt>
                <c:pt idx="126">
                  <c:v>-1.1104804185973021E-2</c:v>
                </c:pt>
              </c:numCache>
            </c:numRef>
          </c:val>
          <c:smooth val="0"/>
        </c:ser>
        <c:dLbls>
          <c:showLegendKey val="0"/>
          <c:showVal val="0"/>
          <c:showCatName val="0"/>
          <c:showSerName val="0"/>
          <c:showPercent val="0"/>
          <c:showBubbleSize val="0"/>
        </c:dLbls>
        <c:marker val="1"/>
        <c:smooth val="0"/>
        <c:axId val="99433472"/>
        <c:axId val="99431936"/>
      </c:lineChart>
      <c:catAx>
        <c:axId val="99154176"/>
        <c:scaling>
          <c:orientation val="minMax"/>
        </c:scaling>
        <c:delete val="0"/>
        <c:axPos val="b"/>
        <c:numFmt formatCode="General" sourceLinked="1"/>
        <c:majorTickMark val="out"/>
        <c:minorTickMark val="none"/>
        <c:tickLblPos val="low"/>
        <c:txPr>
          <a:bodyPr/>
          <a:lstStyle/>
          <a:p>
            <a:pPr>
              <a:defRPr sz="1000"/>
            </a:pPr>
            <a:endParaRPr lang="zh-CN"/>
          </a:p>
        </c:txPr>
        <c:crossAx val="99430400"/>
        <c:crosses val="autoZero"/>
        <c:auto val="1"/>
        <c:lblAlgn val="ctr"/>
        <c:lblOffset val="100"/>
        <c:tickMarkSkip val="5"/>
        <c:noMultiLvlLbl val="0"/>
      </c:catAx>
      <c:valAx>
        <c:axId val="99430400"/>
        <c:scaling>
          <c:orientation val="minMax"/>
          <c:min val="-0.15000000000000024"/>
        </c:scaling>
        <c:delete val="0"/>
        <c:axPos val="l"/>
        <c:majorGridlines>
          <c:spPr>
            <a:ln>
              <a:prstDash val="dash"/>
            </a:ln>
          </c:spPr>
        </c:majorGridlines>
        <c:numFmt formatCode="0.00%" sourceLinked="1"/>
        <c:majorTickMark val="out"/>
        <c:minorTickMark val="none"/>
        <c:tickLblPos val="nextTo"/>
        <c:txPr>
          <a:bodyPr/>
          <a:lstStyle/>
          <a:p>
            <a:pPr>
              <a:defRPr sz="1000"/>
            </a:pPr>
            <a:endParaRPr lang="zh-CN"/>
          </a:p>
        </c:txPr>
        <c:crossAx val="99154176"/>
        <c:crosses val="autoZero"/>
        <c:crossBetween val="between"/>
      </c:valAx>
      <c:valAx>
        <c:axId val="99431936"/>
        <c:scaling>
          <c:orientation val="minMax"/>
          <c:max val="6.0000000000000032E-2"/>
          <c:min val="-4.0000000000000022E-2"/>
        </c:scaling>
        <c:delete val="0"/>
        <c:axPos val="r"/>
        <c:numFmt formatCode="0.00%" sourceLinked="1"/>
        <c:majorTickMark val="out"/>
        <c:minorTickMark val="none"/>
        <c:tickLblPos val="nextTo"/>
        <c:txPr>
          <a:bodyPr/>
          <a:lstStyle/>
          <a:p>
            <a:pPr>
              <a:defRPr sz="1000"/>
            </a:pPr>
            <a:endParaRPr lang="zh-CN"/>
          </a:p>
        </c:txPr>
        <c:crossAx val="99433472"/>
        <c:crosses val="max"/>
        <c:crossBetween val="between"/>
      </c:valAx>
      <c:catAx>
        <c:axId val="99433472"/>
        <c:scaling>
          <c:orientation val="minMax"/>
        </c:scaling>
        <c:delete val="1"/>
        <c:axPos val="b"/>
        <c:numFmt formatCode="General" sourceLinked="1"/>
        <c:majorTickMark val="out"/>
        <c:minorTickMark val="none"/>
        <c:tickLblPos val="nextTo"/>
        <c:crossAx val="99431936"/>
        <c:crosses val="autoZero"/>
        <c:auto val="1"/>
        <c:lblAlgn val="ctr"/>
        <c:lblOffset val="100"/>
        <c:noMultiLvlLbl val="0"/>
      </c:catAx>
    </c:plotArea>
    <c:legend>
      <c:legendPos val="r"/>
      <c:layout>
        <c:manualLayout>
          <c:xMode val="edge"/>
          <c:yMode val="edge"/>
          <c:x val="0.33136033229491996"/>
          <c:y val="2.8369279926965646E-3"/>
          <c:w val="0.341666666666671"/>
          <c:h val="0.10644414013465719"/>
        </c:manualLayout>
      </c:layout>
      <c:overlay val="0"/>
      <c:txPr>
        <a:bodyPr/>
        <a:lstStyle/>
        <a:p>
          <a:pPr>
            <a:defRPr sz="1200"/>
          </a:pPr>
          <a:endParaRPr lang="zh-CN"/>
        </a:p>
      </c:txPr>
    </c:legend>
    <c:plotVisOnly val="1"/>
    <c:dispBlanksAs val="gap"/>
    <c:showDLblsOverMax val="0"/>
  </c:chart>
  <c:spPr>
    <a:noFill/>
    <a:ln>
      <a:noFill/>
    </a:ln>
  </c:spPr>
  <c:externalData r:id="rId2">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0.07595</cdr:x>
      <cdr:y>0.02372</cdr:y>
    </cdr:from>
    <cdr:to>
      <cdr:x>0.98589</cdr:x>
      <cdr:y>0.60467</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10189" y="57150"/>
          <a:ext cx="4914286" cy="1400000"/>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0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zh-CN"/>
          </a:p>
        </p:txBody>
      </p:sp>
      <p:sp>
        <p:nvSpPr>
          <p:cNvPr id="330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ltLang="zh-CN"/>
          </a:p>
        </p:txBody>
      </p:sp>
      <p:sp>
        <p:nvSpPr>
          <p:cNvPr id="330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zh-CN"/>
          </a:p>
        </p:txBody>
      </p:sp>
      <p:sp>
        <p:nvSpPr>
          <p:cNvPr id="330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8C8303D2-EDFB-454E-BDF0-E52A002B364D}" type="slidenum">
              <a:rPr lang="en-US" altLang="zh-CN"/>
              <a:pPr>
                <a:defRPr/>
              </a:pPr>
              <a:t>‹#›</a:t>
            </a:fld>
            <a:endParaRPr lang="en-US" altLang="zh-CN"/>
          </a:p>
        </p:txBody>
      </p:sp>
    </p:spTree>
    <p:extLst>
      <p:ext uri="{BB962C8B-B14F-4D97-AF65-F5344CB8AC3E}">
        <p14:creationId xmlns:p14="http://schemas.microsoft.com/office/powerpoint/2010/main" val="3368073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b="0">
                <a:latin typeface="Times New Roman" charset="0"/>
                <a:ea typeface="宋体" charset="-122"/>
              </a:defRPr>
            </a:lvl1pPr>
          </a:lstStyle>
          <a:p>
            <a:pPr>
              <a:defRPr/>
            </a:pPr>
            <a:endParaRPr lang="en-US" altLang="zh-CN"/>
          </a:p>
        </p:txBody>
      </p:sp>
      <p:sp>
        <p:nvSpPr>
          <p:cNvPr id="296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b="0">
                <a:latin typeface="Times New Roman" charset="0"/>
                <a:ea typeface="宋体" charset="-122"/>
              </a:defRPr>
            </a:lvl1pPr>
          </a:lstStyle>
          <a:p>
            <a:pPr>
              <a:defRPr/>
            </a:pPr>
            <a:endParaRPr lang="en-US" altLang="zh-CN"/>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97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b="0">
                <a:latin typeface="Times New Roman" charset="0"/>
                <a:ea typeface="宋体" charset="-122"/>
              </a:defRPr>
            </a:lvl1pPr>
          </a:lstStyle>
          <a:p>
            <a:pPr>
              <a:defRPr/>
            </a:pPr>
            <a:endParaRPr lang="en-US" altLang="zh-CN"/>
          </a:p>
        </p:txBody>
      </p:sp>
      <p:sp>
        <p:nvSpPr>
          <p:cNvPr id="297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b="0">
                <a:latin typeface="Times New Roman" charset="0"/>
                <a:ea typeface="宋体" charset="-122"/>
              </a:defRPr>
            </a:lvl1pPr>
          </a:lstStyle>
          <a:p>
            <a:pPr>
              <a:defRPr/>
            </a:pPr>
            <a:fld id="{024372F0-5B13-4D75-BB6F-0F5769ED01A0}" type="slidenum">
              <a:rPr lang="en-US" altLang="zh-CN"/>
              <a:pPr>
                <a:defRPr/>
              </a:pPr>
              <a:t>‹#›</a:t>
            </a:fld>
            <a:endParaRPr lang="en-US" altLang="zh-CN"/>
          </a:p>
        </p:txBody>
      </p:sp>
    </p:spTree>
    <p:extLst>
      <p:ext uri="{BB962C8B-B14F-4D97-AF65-F5344CB8AC3E}">
        <p14:creationId xmlns:p14="http://schemas.microsoft.com/office/powerpoint/2010/main" val="394621128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charset="0"/>
        <a:ea typeface="宋体"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宋体"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宋体"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宋体"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p:spPr>
        <p:txBody>
          <a:bodyPr/>
          <a:lstStyle/>
          <a:p>
            <a:endParaRPr lang="zh-CN" altLang="en-US" smtClean="0">
              <a:latin typeface="Times New Roman" pitchFamily="18" charset="0"/>
              <a:ea typeface="宋体" pitchFamily="2" charset="-122"/>
            </a:endParaRPr>
          </a:p>
        </p:txBody>
      </p:sp>
      <p:sp>
        <p:nvSpPr>
          <p:cNvPr id="29700" name="灯片编号占位符 3"/>
          <p:cNvSpPr>
            <a:spLocks noGrp="1"/>
          </p:cNvSpPr>
          <p:nvPr>
            <p:ph type="sldNum" sz="quarter" idx="5"/>
          </p:nvPr>
        </p:nvSpPr>
        <p:spPr>
          <a:noFill/>
        </p:spPr>
        <p:txBody>
          <a:bodyPr/>
          <a:lstStyle/>
          <a:p>
            <a:fld id="{6441B5C8-34F7-4F6C-BE1B-174FA1676A19}" type="slidenum">
              <a:rPr lang="en-US" altLang="zh-CN" smtClean="0">
                <a:latin typeface="Times New Roman" pitchFamily="18" charset="0"/>
                <a:ea typeface="宋体" pitchFamily="2" charset="-122"/>
              </a:rPr>
              <a:pPr/>
              <a:t>1</a:t>
            </a:fld>
            <a:endParaRPr lang="en-US" altLang="zh-CN" smtClean="0">
              <a:latin typeface="Times New Roman" pitchFamily="18" charset="0"/>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990600"/>
            <a:ext cx="180975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990600"/>
            <a:ext cx="527685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2209800"/>
            <a:ext cx="3543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2209800"/>
            <a:ext cx="3543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50000">
              <a:srgbClr val="FFFFFF"/>
            </a:gs>
            <a:gs pos="100000">
              <a:srgbClr val="FFFFCC"/>
            </a:gs>
          </a:gsLst>
          <a:lin ang="5400000" scaled="1"/>
        </a:gradFill>
        <a:effectLst/>
      </p:bgPr>
    </p:bg>
    <p:spTree>
      <p:nvGrpSpPr>
        <p:cNvPr id="1" name=""/>
        <p:cNvGrpSpPr/>
        <p:nvPr/>
      </p:nvGrpSpPr>
      <p:grpSpPr>
        <a:xfrm>
          <a:off x="0" y="0"/>
          <a:ext cx="0" cy="0"/>
          <a:chOff x="0" y="0"/>
          <a:chExt cx="0" cy="0"/>
        </a:xfrm>
      </p:grpSpPr>
      <p:pic>
        <p:nvPicPr>
          <p:cNvPr id="1028" name="Picture 11" descr="PKU"/>
          <p:cNvPicPr>
            <a:picLocks noChangeAspect="1" noChangeArrowheads="1"/>
          </p:cNvPicPr>
          <p:nvPr userDrawn="1"/>
        </p:nvPicPr>
        <p:blipFill>
          <a:blip r:embed="rId14"/>
          <a:srcRect/>
          <a:stretch>
            <a:fillRect/>
          </a:stretch>
        </p:blipFill>
        <p:spPr bwMode="auto">
          <a:xfrm>
            <a:off x="0" y="0"/>
            <a:ext cx="9144000" cy="6864350"/>
          </a:xfrm>
          <a:prstGeom prst="rect">
            <a:avLst/>
          </a:prstGeom>
          <a:noFill/>
          <a:ln w="9525">
            <a:noFill/>
            <a:miter lim="800000"/>
            <a:headEnd/>
            <a:tailEnd/>
          </a:ln>
        </p:spPr>
      </p:pic>
      <p:sp>
        <p:nvSpPr>
          <p:cNvPr id="1026" name="Rectangle 2"/>
          <p:cNvSpPr>
            <a:spLocks noGrp="1" noChangeArrowheads="1"/>
          </p:cNvSpPr>
          <p:nvPr>
            <p:ph type="title"/>
          </p:nvPr>
        </p:nvSpPr>
        <p:spPr bwMode="auto">
          <a:xfrm>
            <a:off x="1295400" y="990600"/>
            <a:ext cx="7162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单击此处编辑母个人财务计划版标题样式</a:t>
            </a:r>
          </a:p>
        </p:txBody>
      </p:sp>
      <p:sp>
        <p:nvSpPr>
          <p:cNvPr id="1030" name="Rectangle 3"/>
          <p:cNvSpPr>
            <a:spLocks noGrp="1" noChangeArrowheads="1"/>
          </p:cNvSpPr>
          <p:nvPr>
            <p:ph type="body" idx="1"/>
          </p:nvPr>
        </p:nvSpPr>
        <p:spPr bwMode="auto">
          <a:xfrm>
            <a:off x="1219200" y="2209800"/>
            <a:ext cx="7239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b="0">
                <a:latin typeface="Times New Roman" charset="0"/>
                <a:ea typeface="+mn-ea"/>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b="0">
                <a:latin typeface="Times New Roman" charset="0"/>
                <a:ea typeface="+mn-ea"/>
              </a:defRPr>
            </a:lvl1pPr>
          </a:lstStyle>
          <a:p>
            <a:pPr>
              <a:defRPr/>
            </a:pPr>
            <a:endParaRPr lang="en-US" altLang="zh-CN"/>
          </a:p>
        </p:txBody>
      </p:sp>
      <p:sp>
        <p:nvSpPr>
          <p:cNvPr id="3" name="Rectangle 6"/>
          <p:cNvSpPr>
            <a:spLocks noGrp="1" noChangeArrowheads="1"/>
          </p:cNvSpPr>
          <p:nvPr>
            <p:ph type="sldNum" sz="quarter" idx="4"/>
          </p:nvPr>
        </p:nvSpPr>
        <p:spPr bwMode="auto">
          <a:xfrm>
            <a:off x="8610600" y="64008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b="0">
                <a:latin typeface="Times New Roman" charset="0"/>
                <a:ea typeface="+mn-ea"/>
              </a:defRPr>
            </a:lvl1pPr>
          </a:lstStyle>
          <a:p>
            <a:pPr>
              <a:defRPr/>
            </a:pPr>
            <a:endParaRPr lang="en-US"/>
          </a:p>
        </p:txBody>
      </p:sp>
      <p:sp>
        <p:nvSpPr>
          <p:cNvPr id="1033" name="Rectangle 9"/>
          <p:cNvSpPr>
            <a:spLocks noChangeArrowheads="1"/>
          </p:cNvSpPr>
          <p:nvPr/>
        </p:nvSpPr>
        <p:spPr bwMode="auto">
          <a:xfrm>
            <a:off x="685800" y="6400800"/>
            <a:ext cx="1905000" cy="457200"/>
          </a:xfrm>
          <a:prstGeom prst="rect">
            <a:avLst/>
          </a:prstGeom>
          <a:noFill/>
          <a:ln w="9525">
            <a:noFill/>
            <a:miter lim="800000"/>
            <a:headEnd/>
            <a:tailEnd/>
          </a:ln>
        </p:spPr>
        <p:txBody>
          <a:bodyPr/>
          <a:lstStyle/>
          <a:p>
            <a:pPr>
              <a:spcBef>
                <a:spcPct val="50000"/>
              </a:spcBef>
              <a:buFontTx/>
              <a:buNone/>
              <a:defRPr/>
            </a:pPr>
            <a:endParaRPr lang="en-US" altLang="zh-CN" sz="1400" b="0">
              <a:latin typeface="Times New Roman" charset="0"/>
              <a:ea typeface="宋体" charset="-122"/>
            </a:endParaRPr>
          </a:p>
        </p:txBody>
      </p:sp>
      <p:sp>
        <p:nvSpPr>
          <p:cNvPr id="1034" name="Rectangle 10"/>
          <p:cNvSpPr>
            <a:spLocks noChangeArrowheads="1"/>
          </p:cNvSpPr>
          <p:nvPr/>
        </p:nvSpPr>
        <p:spPr bwMode="auto">
          <a:xfrm>
            <a:off x="228600" y="6400800"/>
            <a:ext cx="5791200" cy="457200"/>
          </a:xfrm>
          <a:prstGeom prst="rect">
            <a:avLst/>
          </a:prstGeom>
          <a:noFill/>
          <a:ln w="9525">
            <a:noFill/>
            <a:miter lim="800000"/>
            <a:headEnd/>
            <a:tailEnd/>
          </a:ln>
        </p:spPr>
        <p:txBody>
          <a:bodyPr/>
          <a:lstStyle/>
          <a:p>
            <a:pPr algn="ctr">
              <a:spcBef>
                <a:spcPct val="50000"/>
              </a:spcBef>
              <a:buFontTx/>
              <a:buNone/>
              <a:defRPr/>
            </a:pPr>
            <a:endParaRPr lang="en-US" sz="1400" b="0">
              <a:solidFill>
                <a:srgbClr val="000099"/>
              </a:solidFill>
              <a:latin typeface="Times New Roman" charset="0"/>
              <a:ea typeface="宋体" charset="-122"/>
            </a:endParaRPr>
          </a:p>
        </p:txBody>
      </p:sp>
      <p:graphicFrame>
        <p:nvGraphicFramePr>
          <p:cNvPr id="4" name="Object 14"/>
          <p:cNvGraphicFramePr>
            <a:graphicFrameLocks noChangeAspect="1"/>
          </p:cNvGraphicFramePr>
          <p:nvPr/>
        </p:nvGraphicFramePr>
        <p:xfrm>
          <a:off x="3671888" y="2528888"/>
          <a:ext cx="1800225" cy="1800225"/>
        </p:xfrm>
        <a:graphic>
          <a:graphicData uri="http://schemas.openxmlformats.org/presentationml/2006/ole">
            <mc:AlternateContent xmlns:mc="http://schemas.openxmlformats.org/markup-compatibility/2006">
              <mc:Choice xmlns:v="urn:schemas-microsoft-com:vml" Requires="v">
                <p:oleObj spid="_x0000_s1034" name="位图图像" r:id="rId15" imgW="1800476" imgH="1800476" progId="PBrush">
                  <p:embed/>
                </p:oleObj>
              </mc:Choice>
              <mc:Fallback>
                <p:oleObj name="位图图像" r:id="rId15" imgW="1800476" imgH="1800476" progId="PBrush">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671888" y="2528888"/>
                        <a:ext cx="1800225" cy="180022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2800">
          <a:solidFill>
            <a:srgbClr val="CC33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2800">
          <a:solidFill>
            <a:srgbClr val="CC3300"/>
          </a:solidFill>
          <a:effectLst>
            <a:outerShdw blurRad="38100" dist="38100" dir="2700000" algn="tl">
              <a:srgbClr val="000000"/>
            </a:outerShdw>
          </a:effectLst>
          <a:latin typeface="Calibri" pitchFamily="34" charset="0"/>
          <a:ea typeface="宋体" charset="-122"/>
        </a:defRPr>
      </a:lvl2pPr>
      <a:lvl3pPr algn="ctr" rtl="0" eaLnBrk="0" fontAlgn="base" hangingPunct="0">
        <a:spcBef>
          <a:spcPct val="0"/>
        </a:spcBef>
        <a:spcAft>
          <a:spcPct val="0"/>
        </a:spcAft>
        <a:defRPr kumimoji="1" sz="2800">
          <a:solidFill>
            <a:srgbClr val="CC3300"/>
          </a:solidFill>
          <a:effectLst>
            <a:outerShdw blurRad="38100" dist="38100" dir="2700000" algn="tl">
              <a:srgbClr val="000000"/>
            </a:outerShdw>
          </a:effectLst>
          <a:latin typeface="Calibri" pitchFamily="34" charset="0"/>
          <a:ea typeface="宋体" charset="-122"/>
        </a:defRPr>
      </a:lvl3pPr>
      <a:lvl4pPr algn="ctr" rtl="0" eaLnBrk="0" fontAlgn="base" hangingPunct="0">
        <a:spcBef>
          <a:spcPct val="0"/>
        </a:spcBef>
        <a:spcAft>
          <a:spcPct val="0"/>
        </a:spcAft>
        <a:defRPr kumimoji="1" sz="2800">
          <a:solidFill>
            <a:srgbClr val="CC3300"/>
          </a:solidFill>
          <a:effectLst>
            <a:outerShdw blurRad="38100" dist="38100" dir="2700000" algn="tl">
              <a:srgbClr val="000000"/>
            </a:outerShdw>
          </a:effectLst>
          <a:latin typeface="Calibri" pitchFamily="34" charset="0"/>
          <a:ea typeface="宋体" charset="-122"/>
        </a:defRPr>
      </a:lvl4pPr>
      <a:lvl5pPr algn="ctr" rtl="0" eaLnBrk="0" fontAlgn="base" hangingPunct="0">
        <a:spcBef>
          <a:spcPct val="0"/>
        </a:spcBef>
        <a:spcAft>
          <a:spcPct val="0"/>
        </a:spcAft>
        <a:defRPr kumimoji="1" sz="2800">
          <a:solidFill>
            <a:srgbClr val="CC3300"/>
          </a:solidFill>
          <a:effectLst>
            <a:outerShdw blurRad="38100" dist="38100" dir="2700000" algn="tl">
              <a:srgbClr val="000000"/>
            </a:outerShdw>
          </a:effectLst>
          <a:latin typeface="Calibri" pitchFamily="34" charset="0"/>
          <a:ea typeface="宋体" charset="-122"/>
        </a:defRPr>
      </a:lvl5pPr>
      <a:lvl6pPr marL="457200" algn="ctr" rtl="0" fontAlgn="base">
        <a:spcBef>
          <a:spcPct val="0"/>
        </a:spcBef>
        <a:spcAft>
          <a:spcPct val="0"/>
        </a:spcAft>
        <a:defRPr kumimoji="1" sz="2800">
          <a:solidFill>
            <a:srgbClr val="CC3300"/>
          </a:solidFill>
          <a:effectLst>
            <a:outerShdw blurRad="38100" dist="38100" dir="2700000" algn="tl">
              <a:srgbClr val="000000"/>
            </a:outerShdw>
          </a:effectLst>
          <a:latin typeface="Times New Roman" charset="0"/>
          <a:ea typeface="黑体" pitchFamily="2" charset="-122"/>
        </a:defRPr>
      </a:lvl6pPr>
      <a:lvl7pPr marL="914400" algn="ctr" rtl="0" fontAlgn="base">
        <a:spcBef>
          <a:spcPct val="0"/>
        </a:spcBef>
        <a:spcAft>
          <a:spcPct val="0"/>
        </a:spcAft>
        <a:defRPr kumimoji="1" sz="2800">
          <a:solidFill>
            <a:srgbClr val="CC3300"/>
          </a:solidFill>
          <a:effectLst>
            <a:outerShdw blurRad="38100" dist="38100" dir="2700000" algn="tl">
              <a:srgbClr val="000000"/>
            </a:outerShdw>
          </a:effectLst>
          <a:latin typeface="Times New Roman" charset="0"/>
          <a:ea typeface="黑体" pitchFamily="2" charset="-122"/>
        </a:defRPr>
      </a:lvl7pPr>
      <a:lvl8pPr marL="1371600" algn="ctr" rtl="0" fontAlgn="base">
        <a:spcBef>
          <a:spcPct val="0"/>
        </a:spcBef>
        <a:spcAft>
          <a:spcPct val="0"/>
        </a:spcAft>
        <a:defRPr kumimoji="1" sz="2800">
          <a:solidFill>
            <a:srgbClr val="CC3300"/>
          </a:solidFill>
          <a:effectLst>
            <a:outerShdw blurRad="38100" dist="38100" dir="2700000" algn="tl">
              <a:srgbClr val="000000"/>
            </a:outerShdw>
          </a:effectLst>
          <a:latin typeface="Times New Roman" charset="0"/>
          <a:ea typeface="黑体" pitchFamily="2" charset="-122"/>
        </a:defRPr>
      </a:lvl8pPr>
      <a:lvl9pPr marL="1828800" algn="ctr" rtl="0" fontAlgn="base">
        <a:spcBef>
          <a:spcPct val="0"/>
        </a:spcBef>
        <a:spcAft>
          <a:spcPct val="0"/>
        </a:spcAft>
        <a:defRPr kumimoji="1" sz="2800">
          <a:solidFill>
            <a:srgbClr val="CC3300"/>
          </a:solidFill>
          <a:effectLst>
            <a:outerShdw blurRad="38100" dist="38100" dir="2700000" algn="tl">
              <a:srgbClr val="000000"/>
            </a:outerShdw>
          </a:effectLst>
          <a:latin typeface="Times New Roman" charset="0"/>
          <a:ea typeface="黑体" pitchFamily="2" charset="-122"/>
        </a:defRPr>
      </a:lvl9pPr>
    </p:titleStyle>
    <p:bodyStyle>
      <a:lvl1pPr marL="342900" indent="-342900" algn="l" rtl="0" eaLnBrk="0" fontAlgn="base" hangingPunct="0">
        <a:spcBef>
          <a:spcPct val="20000"/>
        </a:spcBef>
        <a:spcAft>
          <a:spcPct val="0"/>
        </a:spcAft>
        <a:buClr>
          <a:srgbClr val="000099"/>
        </a:buClr>
        <a:buFont typeface="Wingdings" pitchFamily="2" charset="2"/>
        <a:buChar char="q"/>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kumimoji="1" sz="2300" b="1">
          <a:solidFill>
            <a:schemeClr val="tx1"/>
          </a:solidFill>
          <a:latin typeface="+mn-lt"/>
          <a:ea typeface="+mn-ea"/>
        </a:defRPr>
      </a:lvl2pPr>
      <a:lvl3pPr marL="1143000" indent="-228600" algn="l" rtl="0" eaLnBrk="0" fontAlgn="base" hangingPunct="0">
        <a:spcBef>
          <a:spcPct val="20000"/>
        </a:spcBef>
        <a:spcAft>
          <a:spcPct val="0"/>
        </a:spcAft>
        <a:buClr>
          <a:srgbClr val="9933FF"/>
        </a:buClr>
        <a:buFont typeface="Wingdings" pitchFamily="2" charset="2"/>
        <a:buChar char="§"/>
        <a:defRPr kumimoji="1" sz="2000" b="1">
          <a:solidFill>
            <a:schemeClr val="tx1"/>
          </a:solidFill>
          <a:latin typeface="+mn-lt"/>
          <a:ea typeface="+mn-ea"/>
        </a:defRPr>
      </a:lvl3pPr>
      <a:lvl4pPr marL="1600200" indent="-228600" algn="l" rtl="0" eaLnBrk="0" fontAlgn="base" hangingPunct="0">
        <a:spcBef>
          <a:spcPct val="20000"/>
        </a:spcBef>
        <a:spcAft>
          <a:spcPct val="0"/>
        </a:spcAft>
        <a:buChar char="–"/>
        <a:defRPr kumimoji="1" sz="2000" b="1">
          <a:solidFill>
            <a:schemeClr val="tx1"/>
          </a:solidFill>
          <a:latin typeface="+mn-lt"/>
          <a:ea typeface="+mn-ea"/>
        </a:defRPr>
      </a:lvl4pPr>
      <a:lvl5pPr marL="2057400" indent="-228600" algn="l" rtl="0" eaLnBrk="0" fontAlgn="base" hangingPunct="0">
        <a:spcBef>
          <a:spcPct val="20000"/>
        </a:spcBef>
        <a:spcAft>
          <a:spcPct val="0"/>
        </a:spcAft>
        <a:buChar char="»"/>
        <a:defRPr kumimoji="1" sz="2000" b="1">
          <a:solidFill>
            <a:schemeClr val="tx1"/>
          </a:solidFill>
          <a:latin typeface="+mn-lt"/>
          <a:ea typeface="+mn-ea"/>
        </a:defRPr>
      </a:lvl5pPr>
      <a:lvl6pPr marL="2514600" indent="-228600" algn="l" rtl="0" fontAlgn="base">
        <a:spcBef>
          <a:spcPct val="20000"/>
        </a:spcBef>
        <a:spcAft>
          <a:spcPct val="0"/>
        </a:spcAft>
        <a:buChar char="»"/>
        <a:defRPr kumimoji="1" sz="2000" b="1">
          <a:solidFill>
            <a:schemeClr val="tx1"/>
          </a:solidFill>
          <a:latin typeface="+mn-lt"/>
          <a:ea typeface="+mn-ea"/>
        </a:defRPr>
      </a:lvl6pPr>
      <a:lvl7pPr marL="2971800" indent="-228600" algn="l" rtl="0" fontAlgn="base">
        <a:spcBef>
          <a:spcPct val="20000"/>
        </a:spcBef>
        <a:spcAft>
          <a:spcPct val="0"/>
        </a:spcAft>
        <a:buChar char="»"/>
        <a:defRPr kumimoji="1" sz="2000" b="1">
          <a:solidFill>
            <a:schemeClr val="tx1"/>
          </a:solidFill>
          <a:latin typeface="+mn-lt"/>
          <a:ea typeface="+mn-ea"/>
        </a:defRPr>
      </a:lvl7pPr>
      <a:lvl8pPr marL="3429000" indent="-228600" algn="l" rtl="0" fontAlgn="base">
        <a:spcBef>
          <a:spcPct val="20000"/>
        </a:spcBef>
        <a:spcAft>
          <a:spcPct val="0"/>
        </a:spcAft>
        <a:buChar char="»"/>
        <a:defRPr kumimoji="1" sz="2000" b="1">
          <a:solidFill>
            <a:schemeClr val="tx1"/>
          </a:solidFill>
          <a:latin typeface="+mn-lt"/>
          <a:ea typeface="+mn-ea"/>
        </a:defRPr>
      </a:lvl8pPr>
      <a:lvl9pPr marL="3886200" indent="-228600" algn="l" rtl="0" fontAlgn="base">
        <a:spcBef>
          <a:spcPct val="20000"/>
        </a:spcBef>
        <a:spcAft>
          <a:spcPct val="0"/>
        </a:spcAft>
        <a:buChar char="»"/>
        <a:defRPr kumimoji="1" sz="2000" b="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标题 4"/>
          <p:cNvSpPr>
            <a:spLocks noGrp="1"/>
          </p:cNvSpPr>
          <p:nvPr>
            <p:ph type="title"/>
          </p:nvPr>
        </p:nvSpPr>
        <p:spPr>
          <a:xfrm>
            <a:off x="857224" y="1844675"/>
            <a:ext cx="7815291" cy="1338263"/>
          </a:xfrm>
        </p:spPr>
        <p:txBody>
          <a:bodyPr/>
          <a:lstStyle/>
          <a:p>
            <a:r>
              <a:rPr lang="zh-CN" altLang="en-US" sz="3200" b="1" dirty="0" smtClean="0">
                <a:solidFill>
                  <a:srgbClr val="C00000"/>
                </a:solidFill>
                <a:effectLst/>
                <a:latin typeface="宋体" pitchFamily="2" charset="-122"/>
              </a:rPr>
              <a:t>经济长周期视角下的保险资金运用研究</a:t>
            </a:r>
          </a:p>
        </p:txBody>
      </p:sp>
      <p:sp>
        <p:nvSpPr>
          <p:cNvPr id="8" name="TextBox 7"/>
          <p:cNvSpPr txBox="1"/>
          <p:nvPr/>
        </p:nvSpPr>
        <p:spPr>
          <a:xfrm>
            <a:off x="2700338" y="5229225"/>
            <a:ext cx="3744912" cy="400050"/>
          </a:xfrm>
          <a:prstGeom prst="rect">
            <a:avLst/>
          </a:prstGeom>
          <a:noFill/>
        </p:spPr>
        <p:txBody>
          <a:bodyPr>
            <a:spAutoFit/>
          </a:bodyPr>
          <a:lstStyle/>
          <a:p>
            <a:pPr algn="ctr">
              <a:buFontTx/>
              <a:buNone/>
              <a:defRPr/>
            </a:pPr>
            <a:r>
              <a:rPr lang="en-US" altLang="zh-CN" sz="2000" dirty="0" smtClean="0">
                <a:latin typeface="华文楷体" pitchFamily="2" charset="-122"/>
                <a:ea typeface="华文楷体" pitchFamily="2" charset="-122"/>
                <a:cs typeface="Times New Roman" pitchFamily="18" charset="0"/>
              </a:rPr>
              <a:t>2012</a:t>
            </a:r>
            <a:r>
              <a:rPr lang="zh-CN" altLang="en-US" sz="2000" dirty="0" smtClean="0">
                <a:latin typeface="华文楷体" pitchFamily="2" charset="-122"/>
                <a:ea typeface="华文楷体" pitchFamily="2" charset="-122"/>
                <a:cs typeface="Times New Roman" pitchFamily="18" charset="0"/>
              </a:rPr>
              <a:t>年</a:t>
            </a:r>
            <a:r>
              <a:rPr lang="en-US" altLang="zh-CN" sz="2000" dirty="0" smtClean="0">
                <a:latin typeface="华文楷体" pitchFamily="2" charset="-122"/>
                <a:ea typeface="华文楷体" pitchFamily="2" charset="-122"/>
                <a:cs typeface="Times New Roman" pitchFamily="18" charset="0"/>
              </a:rPr>
              <a:t>7</a:t>
            </a:r>
            <a:r>
              <a:rPr lang="zh-CN" altLang="en-US" sz="2000" dirty="0" smtClean="0">
                <a:latin typeface="华文楷体" pitchFamily="2" charset="-122"/>
                <a:ea typeface="华文楷体" pitchFamily="2" charset="-122"/>
                <a:cs typeface="Times New Roman" pitchFamily="18" charset="0"/>
              </a:rPr>
              <a:t>月</a:t>
            </a:r>
            <a:r>
              <a:rPr lang="en-US" altLang="zh-CN" sz="2000" dirty="0" smtClean="0">
                <a:latin typeface="华文楷体" pitchFamily="2" charset="-122"/>
                <a:ea typeface="华文楷体" pitchFamily="2" charset="-122"/>
                <a:cs typeface="Times New Roman" pitchFamily="18" charset="0"/>
              </a:rPr>
              <a:t>20</a:t>
            </a:r>
            <a:r>
              <a:rPr lang="zh-CN" altLang="en-US" sz="2000" dirty="0" smtClean="0">
                <a:latin typeface="华文楷体" pitchFamily="2" charset="-122"/>
                <a:ea typeface="华文楷体" pitchFamily="2" charset="-122"/>
                <a:cs typeface="Times New Roman" pitchFamily="18" charset="0"/>
              </a:rPr>
              <a:t>日</a:t>
            </a:r>
            <a:endParaRPr lang="zh-CN" altLang="en-US" sz="2000" dirty="0">
              <a:latin typeface="华文楷体" pitchFamily="2" charset="-122"/>
              <a:ea typeface="华文楷体" pitchFamily="2" charset="-122"/>
              <a:cs typeface="Times New Roman" pitchFamily="18" charset="0"/>
            </a:endParaRPr>
          </a:p>
        </p:txBody>
      </p:sp>
      <p:sp>
        <p:nvSpPr>
          <p:cNvPr id="5" name="TextBox 4"/>
          <p:cNvSpPr txBox="1"/>
          <p:nvPr/>
        </p:nvSpPr>
        <p:spPr>
          <a:xfrm>
            <a:off x="1714480" y="3214686"/>
            <a:ext cx="5929354" cy="1902059"/>
          </a:xfrm>
          <a:prstGeom prst="rect">
            <a:avLst/>
          </a:prstGeom>
          <a:noFill/>
        </p:spPr>
        <p:txBody>
          <a:bodyPr wrap="square" rtlCol="0">
            <a:spAutoFit/>
          </a:bodyPr>
          <a:lstStyle/>
          <a:p>
            <a:pPr>
              <a:lnSpc>
                <a:spcPct val="150000"/>
              </a:lnSpc>
              <a:buNone/>
            </a:pPr>
            <a:r>
              <a:rPr lang="zh-CN" altLang="en-US" sz="2400" dirty="0" smtClean="0">
                <a:latin typeface="华文楷体" pitchFamily="2" charset="-122"/>
                <a:ea typeface="华文楷体" pitchFamily="2" charset="-122"/>
              </a:rPr>
              <a:t>北京大学经济学院               朱南军</a:t>
            </a:r>
            <a:endParaRPr lang="en-US" altLang="zh-CN" sz="2400" dirty="0" smtClean="0">
              <a:latin typeface="华文楷体" pitchFamily="2" charset="-122"/>
              <a:ea typeface="华文楷体" pitchFamily="2" charset="-122"/>
            </a:endParaRPr>
          </a:p>
          <a:p>
            <a:pPr>
              <a:lnSpc>
                <a:spcPct val="150000"/>
              </a:lnSpc>
              <a:buNone/>
            </a:pPr>
            <a:r>
              <a:rPr lang="zh-CN" altLang="en-US" sz="2400" dirty="0" smtClean="0">
                <a:latin typeface="华文楷体" pitchFamily="2" charset="-122"/>
                <a:ea typeface="华文楷体" pitchFamily="2" charset="-122"/>
              </a:rPr>
              <a:t>中国人民大学汉青研究院   翟建辉</a:t>
            </a:r>
            <a:endParaRPr lang="en-US" altLang="zh-CN" sz="2400" dirty="0" smtClean="0">
              <a:latin typeface="华文楷体" pitchFamily="2" charset="-122"/>
              <a:ea typeface="华文楷体" pitchFamily="2" charset="-122"/>
            </a:endParaRPr>
          </a:p>
          <a:p>
            <a:pPr>
              <a:lnSpc>
                <a:spcPct val="150000"/>
              </a:lnSpc>
              <a:buNone/>
            </a:pPr>
            <a:r>
              <a:rPr lang="zh-CN" altLang="en-US" sz="2400" dirty="0" smtClean="0">
                <a:latin typeface="华文楷体" pitchFamily="2" charset="-122"/>
                <a:ea typeface="华文楷体" pitchFamily="2" charset="-122"/>
              </a:rPr>
              <a:t>清华大学工程物理系</a:t>
            </a:r>
            <a:r>
              <a:rPr lang="en-US" altLang="zh-CN" sz="2400" dirty="0" smtClean="0">
                <a:latin typeface="华文楷体" pitchFamily="2" charset="-122"/>
                <a:ea typeface="华文楷体" pitchFamily="2" charset="-122"/>
              </a:rPr>
              <a:t>	</a:t>
            </a:r>
            <a:r>
              <a:rPr lang="zh-CN" altLang="en-US" sz="2400" smtClean="0">
                <a:latin typeface="华文楷体" pitchFamily="2" charset="-122"/>
                <a:ea typeface="华文楷体" pitchFamily="2" charset="-122"/>
              </a:rPr>
              <a:t>冯玉林</a:t>
            </a:r>
            <a:endParaRPr lang="zh-CN" altLang="en-US" sz="2400" dirty="0">
              <a:latin typeface="华文楷体" pitchFamily="2" charset="-122"/>
              <a:ea typeface="华文楷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熊</a:t>
            </a:r>
            <a:r>
              <a:rPr lang="zh-CN" altLang="en-US" sz="2400" dirty="0">
                <a:latin typeface="+mj-ea"/>
                <a:ea typeface="+mj-ea"/>
              </a:rPr>
              <a:t>彼特创新</a:t>
            </a:r>
            <a:r>
              <a:rPr lang="zh-CN" altLang="en-US" sz="2400" dirty="0" smtClean="0">
                <a:latin typeface="+mj-ea"/>
                <a:ea typeface="+mj-ea"/>
              </a:rPr>
              <a:t>理论简介</a:t>
            </a:r>
            <a:endParaRPr lang="en-US" altLang="zh-CN" sz="2400" dirty="0">
              <a:latin typeface="+mj-ea"/>
              <a:ea typeface="+mj-ea"/>
            </a:endParaRPr>
          </a:p>
        </p:txBody>
      </p:sp>
      <p:sp>
        <p:nvSpPr>
          <p:cNvPr id="9" name="Rectangle 1027"/>
          <p:cNvSpPr txBox="1">
            <a:spLocks noChangeArrowheads="1"/>
          </p:cNvSpPr>
          <p:nvPr/>
        </p:nvSpPr>
        <p:spPr>
          <a:xfrm>
            <a:off x="0" y="2000240"/>
            <a:ext cx="9001188" cy="4214842"/>
          </a:xfrm>
          <a:prstGeom prst="rect">
            <a:avLst/>
          </a:prstGeom>
        </p:spPr>
        <p:txBody>
          <a:bodyPr/>
          <a:lstStyle/>
          <a:p>
            <a:pPr marL="800100" lvl="1" indent="-342900">
              <a:lnSpc>
                <a:spcPct val="150000"/>
              </a:lnSpc>
              <a:spcBef>
                <a:spcPct val="40000"/>
              </a:spcBef>
              <a:buClr>
                <a:srgbClr val="000099"/>
              </a:buClr>
              <a:buFont typeface="Wingdings" pitchFamily="2" charset="2"/>
              <a:buChar char="Ø"/>
              <a:defRPr/>
            </a:pPr>
            <a:r>
              <a:rPr lang="zh-CN" altLang="en-US" sz="1800" b="0" dirty="0" smtClean="0">
                <a:latin typeface="+mj-ea"/>
                <a:ea typeface="+mj-ea"/>
              </a:rPr>
              <a:t>对于</a:t>
            </a:r>
            <a:r>
              <a:rPr lang="zh-CN" altLang="en-US" sz="1800" b="0" dirty="0">
                <a:latin typeface="+mj-ea"/>
                <a:ea typeface="+mj-ea"/>
              </a:rPr>
              <a:t>经济长周期的分析，我们认为，应该关注的是</a:t>
            </a:r>
            <a:r>
              <a:rPr lang="zh-CN" altLang="en-US" sz="1800" dirty="0">
                <a:latin typeface="+mj-ea"/>
                <a:ea typeface="+mj-ea"/>
              </a:rPr>
              <a:t>供给层面</a:t>
            </a:r>
            <a:r>
              <a:rPr lang="zh-CN" altLang="en-US" sz="1800" b="0" dirty="0">
                <a:latin typeface="+mj-ea"/>
                <a:ea typeface="+mj-ea"/>
              </a:rPr>
              <a:t>，对于生产函数产生重大影响的要素，如劳动力、资本存量及技术</a:t>
            </a:r>
            <a:r>
              <a:rPr lang="zh-CN" altLang="en-US" sz="1800" b="0" dirty="0" smtClean="0">
                <a:latin typeface="+mj-ea"/>
                <a:ea typeface="+mj-ea"/>
              </a:rPr>
              <a:t>进步</a:t>
            </a:r>
            <a:endParaRPr lang="en-US" altLang="zh-CN" sz="1800" b="0" dirty="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b="0" dirty="0" smtClean="0">
                <a:latin typeface="+mj-ea"/>
                <a:ea typeface="+mj-ea"/>
              </a:rPr>
              <a:t>熊彼特认为，</a:t>
            </a:r>
            <a:r>
              <a:rPr lang="zh-CN" altLang="en-US" sz="1800" dirty="0" smtClean="0">
                <a:latin typeface="+mj-ea"/>
                <a:ea typeface="+mj-ea"/>
              </a:rPr>
              <a:t>创新是指新</a:t>
            </a:r>
            <a:r>
              <a:rPr lang="zh-CN" altLang="en-US" sz="1800" dirty="0">
                <a:latin typeface="+mj-ea"/>
                <a:ea typeface="+mj-ea"/>
              </a:rPr>
              <a:t>的生产函数的</a:t>
            </a:r>
            <a:r>
              <a:rPr lang="zh-CN" altLang="en-US" sz="1800" dirty="0" smtClean="0">
                <a:latin typeface="+mj-ea"/>
                <a:ea typeface="+mj-ea"/>
              </a:rPr>
              <a:t>建立，是经济繁荣的最根本力量</a:t>
            </a:r>
            <a:endParaRPr lang="en-US" altLang="zh-CN" sz="1800" dirty="0" smtClean="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dirty="0" smtClean="0">
                <a:latin typeface="+mj-ea"/>
                <a:ea typeface="+mj-ea"/>
              </a:rPr>
              <a:t>基本创新将在萧条阶段成群出现：</a:t>
            </a:r>
            <a:r>
              <a:rPr lang="zh-CN" altLang="en-US" sz="1800" b="0" dirty="0" smtClean="0">
                <a:latin typeface="+mj-ea"/>
                <a:ea typeface="+mj-ea"/>
              </a:rPr>
              <a:t>在</a:t>
            </a:r>
            <a:r>
              <a:rPr lang="zh-CN" altLang="en-US" sz="1800" b="0" dirty="0">
                <a:latin typeface="+mj-ea"/>
                <a:ea typeface="+mj-ea"/>
              </a:rPr>
              <a:t>周期的波谷，当利用殆尽的技术所带来的利润低得令人不堪忍受时，资本才能克服对承担风险的厌恶，并依赖于可能会获得的资本</a:t>
            </a:r>
            <a:r>
              <a:rPr lang="zh-CN" altLang="en-US" sz="1800" b="0" dirty="0" smtClean="0">
                <a:latin typeface="+mj-ea"/>
                <a:ea typeface="+mj-ea"/>
              </a:rPr>
              <a:t>创新。</a:t>
            </a:r>
            <a:endParaRPr lang="en-US" altLang="zh-CN" sz="1800" b="0" dirty="0" smtClean="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dirty="0" smtClean="0">
                <a:latin typeface="+mj-ea"/>
                <a:ea typeface="+mj-ea"/>
              </a:rPr>
              <a:t>缺乏创新是萧条的主要原因。</a:t>
            </a:r>
            <a:endParaRPr lang="en-US" altLang="zh-CN" sz="1800" dirty="0" smtClean="0">
              <a:latin typeface="+mj-ea"/>
              <a:ea typeface="+mj-ea"/>
            </a:endParaRPr>
          </a:p>
        </p:txBody>
      </p:sp>
      <p:sp>
        <p:nvSpPr>
          <p:cNvPr id="5"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a:latin typeface="+mj-ea"/>
                <a:ea typeface="+mj-ea"/>
              </a:rPr>
              <a:t>技术创新与经济发展相互</a:t>
            </a:r>
            <a:r>
              <a:rPr lang="zh-CN" altLang="en-US" sz="2400" dirty="0" smtClean="0">
                <a:latin typeface="+mj-ea"/>
                <a:ea typeface="+mj-ea"/>
              </a:rPr>
              <a:t>关系</a:t>
            </a:r>
            <a:r>
              <a:rPr lang="zh-CN" altLang="en-US" sz="2400" dirty="0">
                <a:latin typeface="+mj-ea"/>
                <a:ea typeface="+mj-ea"/>
              </a:rPr>
              <a:t>的实证分析</a:t>
            </a:r>
            <a:endParaRPr lang="en-US" altLang="zh-CN" sz="2400" dirty="0">
              <a:latin typeface="+mj-ea"/>
              <a:ea typeface="+mj-ea"/>
            </a:endParaRPr>
          </a:p>
        </p:txBody>
      </p:sp>
      <p:sp>
        <p:nvSpPr>
          <p:cNvPr id="9" name="Rectangle 1027"/>
          <p:cNvSpPr txBox="1">
            <a:spLocks noChangeArrowheads="1"/>
          </p:cNvSpPr>
          <p:nvPr/>
        </p:nvSpPr>
        <p:spPr>
          <a:xfrm>
            <a:off x="0" y="1857364"/>
            <a:ext cx="9001188" cy="1285884"/>
          </a:xfrm>
          <a:prstGeom prst="rect">
            <a:avLst/>
          </a:prstGeom>
        </p:spPr>
        <p:txBody>
          <a:bodyPr/>
          <a:lstStyle/>
          <a:p>
            <a:pPr marL="800100" lvl="1" indent="-342900">
              <a:lnSpc>
                <a:spcPct val="150000"/>
              </a:lnSpc>
              <a:spcBef>
                <a:spcPct val="40000"/>
              </a:spcBef>
              <a:buClr>
                <a:srgbClr val="000099"/>
              </a:buClr>
              <a:buFont typeface="Wingdings" pitchFamily="2" charset="2"/>
              <a:buChar char="Ø"/>
              <a:defRPr/>
            </a:pPr>
            <a:r>
              <a:rPr lang="zh-CN" altLang="en-US" sz="1600" b="0" dirty="0">
                <a:latin typeface="+mj-ea"/>
                <a:ea typeface="+mj-ea"/>
              </a:rPr>
              <a:t>用</a:t>
            </a:r>
            <a:r>
              <a:rPr lang="en-US" altLang="en-US" sz="1600" b="0" dirty="0">
                <a:latin typeface="+mj-ea"/>
                <a:ea typeface="+mj-ea"/>
              </a:rPr>
              <a:t>GDP</a:t>
            </a:r>
            <a:r>
              <a:rPr lang="zh-CN" altLang="en-US" sz="1600" b="0" dirty="0">
                <a:latin typeface="+mj-ea"/>
                <a:ea typeface="+mj-ea"/>
              </a:rPr>
              <a:t>增长率代表经济增长情况，使用授权的专利数量增长率代表技术创新活动的活跃</a:t>
            </a:r>
            <a:r>
              <a:rPr lang="zh-CN" altLang="en-US" sz="1600" b="0" dirty="0" smtClean="0">
                <a:latin typeface="+mj-ea"/>
                <a:ea typeface="+mj-ea"/>
              </a:rPr>
              <a:t>度</a:t>
            </a:r>
            <a:endParaRPr lang="en-US" altLang="zh-CN" sz="1600" b="0" dirty="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600" b="0" dirty="0">
                <a:latin typeface="+mj-ea"/>
                <a:ea typeface="+mj-ea"/>
              </a:rPr>
              <a:t>使用历史数据记录较好的英国经济增长和专利授权数量的年度</a:t>
            </a:r>
            <a:r>
              <a:rPr lang="zh-CN" altLang="en-US" sz="1600" b="0" dirty="0" smtClean="0">
                <a:latin typeface="+mj-ea"/>
                <a:ea typeface="+mj-ea"/>
              </a:rPr>
              <a:t>数据</a:t>
            </a:r>
            <a:endParaRPr lang="en-US" altLang="zh-CN" sz="1600" b="0" dirty="0">
              <a:latin typeface="+mj-ea"/>
              <a:ea typeface="+mj-ea"/>
            </a:endParaRPr>
          </a:p>
        </p:txBody>
      </p:sp>
      <p:graphicFrame>
        <p:nvGraphicFramePr>
          <p:cNvPr id="5" name="图表 4"/>
          <p:cNvGraphicFramePr/>
          <p:nvPr/>
        </p:nvGraphicFramePr>
        <p:xfrm>
          <a:off x="142844" y="3214686"/>
          <a:ext cx="8786842" cy="307183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643174" y="2876132"/>
            <a:ext cx="5143536" cy="338554"/>
          </a:xfrm>
          <a:prstGeom prst="rect">
            <a:avLst/>
          </a:prstGeom>
          <a:noFill/>
        </p:spPr>
        <p:txBody>
          <a:bodyPr wrap="square" rtlCol="0">
            <a:spAutoFit/>
          </a:bodyPr>
          <a:lstStyle/>
          <a:p>
            <a:pPr>
              <a:buNone/>
            </a:pPr>
            <a:r>
              <a:rPr lang="zh-CN" altLang="en-US" sz="1600" dirty="0" smtClean="0">
                <a:ea typeface="+mj-ea"/>
                <a:cs typeface="Times New Roman" pitchFamily="18" charset="0"/>
              </a:rPr>
              <a:t>英国</a:t>
            </a:r>
            <a:r>
              <a:rPr lang="en-US" altLang="zh-CN" sz="1600" dirty="0" smtClean="0">
                <a:ea typeface="+mj-ea"/>
                <a:cs typeface="Times New Roman" pitchFamily="18" charset="0"/>
              </a:rPr>
              <a:t>GDP</a:t>
            </a:r>
            <a:r>
              <a:rPr lang="zh-CN" altLang="en-US" sz="1600" dirty="0" smtClean="0">
                <a:ea typeface="+mj-ea"/>
                <a:cs typeface="Times New Roman" pitchFamily="18" charset="0"/>
              </a:rPr>
              <a:t>与专利授权数量关系（</a:t>
            </a:r>
            <a:r>
              <a:rPr lang="en-US" altLang="zh-CN" sz="1600" dirty="0" smtClean="0">
                <a:ea typeface="+mj-ea"/>
                <a:cs typeface="Times New Roman" pitchFamily="18" charset="0"/>
              </a:rPr>
              <a:t>1887-2011</a:t>
            </a:r>
            <a:r>
              <a:rPr lang="zh-CN" altLang="en-US" sz="1600" dirty="0" smtClean="0">
                <a:ea typeface="+mj-ea"/>
                <a:cs typeface="Times New Roman" pitchFamily="18" charset="0"/>
              </a:rPr>
              <a:t>）</a:t>
            </a:r>
            <a:endParaRPr lang="zh-CN" altLang="en-US" sz="1600" dirty="0">
              <a:ea typeface="+mj-ea"/>
              <a:cs typeface="Times New Roman" pitchFamily="18" charset="0"/>
            </a:endParaRPr>
          </a:p>
        </p:txBody>
      </p:sp>
      <p:sp>
        <p:nvSpPr>
          <p:cNvPr id="7"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a:latin typeface="+mj-ea"/>
                <a:ea typeface="+mj-ea"/>
              </a:rPr>
              <a:t>技术创新与经济发展相互</a:t>
            </a:r>
            <a:r>
              <a:rPr lang="zh-CN" altLang="en-US" sz="2400" dirty="0" smtClean="0">
                <a:latin typeface="+mj-ea"/>
                <a:ea typeface="+mj-ea"/>
              </a:rPr>
              <a:t>关系</a:t>
            </a:r>
            <a:r>
              <a:rPr lang="zh-CN" altLang="en-US" sz="2400" dirty="0">
                <a:latin typeface="+mj-ea"/>
                <a:ea typeface="+mj-ea"/>
              </a:rPr>
              <a:t>的实证分析</a:t>
            </a:r>
            <a:endParaRPr lang="en-US" altLang="zh-CN" sz="2400" dirty="0">
              <a:latin typeface="+mj-ea"/>
              <a:ea typeface="+mj-ea"/>
            </a:endParaRPr>
          </a:p>
        </p:txBody>
      </p:sp>
      <p:sp>
        <p:nvSpPr>
          <p:cNvPr id="9" name="Rectangle 1027"/>
          <p:cNvSpPr txBox="1">
            <a:spLocks noChangeArrowheads="1"/>
          </p:cNvSpPr>
          <p:nvPr/>
        </p:nvSpPr>
        <p:spPr>
          <a:xfrm>
            <a:off x="0" y="1857364"/>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en-US" altLang="zh-CN" sz="1800" b="0" dirty="0" smtClean="0">
                <a:latin typeface="+mj-ea"/>
                <a:ea typeface="+mj-ea"/>
              </a:rPr>
              <a:t>VAR</a:t>
            </a:r>
            <a:r>
              <a:rPr lang="zh-CN" altLang="en-US" sz="1800" b="0" dirty="0" smtClean="0">
                <a:latin typeface="+mj-ea"/>
                <a:ea typeface="+mj-ea"/>
              </a:rPr>
              <a:t>模型的滞后阶数选择：滞后阶数为</a:t>
            </a:r>
            <a:r>
              <a:rPr lang="en-US" altLang="zh-CN" sz="1800" b="0" dirty="0" smtClean="0">
                <a:latin typeface="+mj-ea"/>
                <a:ea typeface="+mj-ea"/>
              </a:rPr>
              <a:t>4</a:t>
            </a:r>
            <a:endParaRPr lang="en-US" altLang="zh-CN" sz="1800" b="0" dirty="0">
              <a:latin typeface="+mj-ea"/>
              <a:ea typeface="+mj-ea"/>
            </a:endParaRPr>
          </a:p>
        </p:txBody>
      </p:sp>
      <p:graphicFrame>
        <p:nvGraphicFramePr>
          <p:cNvPr id="6" name="表格 5"/>
          <p:cNvGraphicFramePr>
            <a:graphicFrameLocks noGrp="1"/>
          </p:cNvGraphicFramePr>
          <p:nvPr/>
        </p:nvGraphicFramePr>
        <p:xfrm>
          <a:off x="86938" y="2239617"/>
          <a:ext cx="8858279" cy="4416552"/>
        </p:xfrm>
        <a:graphic>
          <a:graphicData uri="http://schemas.openxmlformats.org/drawingml/2006/table">
            <a:tbl>
              <a:tblPr/>
              <a:tblGrid>
                <a:gridCol w="859859"/>
                <a:gridCol w="1333070"/>
                <a:gridCol w="1333070"/>
                <a:gridCol w="1333070"/>
                <a:gridCol w="1333070"/>
                <a:gridCol w="1333070"/>
                <a:gridCol w="1333070"/>
              </a:tblGrid>
              <a:tr h="230188">
                <a:tc gridSpan="3">
                  <a:txBody>
                    <a:bodyPr/>
                    <a:lstStyle/>
                    <a:p>
                      <a:pPr algn="l">
                        <a:lnSpc>
                          <a:spcPct val="115000"/>
                        </a:lnSpc>
                        <a:spcAft>
                          <a:spcPts val="0"/>
                        </a:spcAft>
                      </a:pPr>
                      <a:r>
                        <a:rPr lang="en-US" sz="1400" kern="0" dirty="0">
                          <a:solidFill>
                            <a:srgbClr val="000000"/>
                          </a:solidFill>
                          <a:latin typeface="Times New Roman"/>
                          <a:ea typeface="宋体"/>
                          <a:cs typeface="Times New Roman"/>
                        </a:rPr>
                        <a:t>VAR Lag Order Selection Criteria</a:t>
                      </a:r>
                      <a:endParaRPr lang="zh-CN" sz="1400" kern="100" dirty="0">
                        <a:latin typeface="Calibri"/>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dirty="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30188">
                <a:tc gridSpan="2">
                  <a:txBody>
                    <a:bodyPr/>
                    <a:lstStyle/>
                    <a:p>
                      <a:pPr algn="l">
                        <a:lnSpc>
                          <a:spcPct val="115000"/>
                        </a:lnSpc>
                        <a:spcAft>
                          <a:spcPts val="0"/>
                        </a:spcAft>
                      </a:pPr>
                      <a:r>
                        <a:rPr lang="en-US" sz="1400" kern="0">
                          <a:solidFill>
                            <a:srgbClr val="000000"/>
                          </a:solidFill>
                          <a:latin typeface="Times New Roman"/>
                          <a:ea typeface="宋体"/>
                          <a:cs typeface="Times New Roman"/>
                        </a:rPr>
                        <a:t>Sample: 1884 2010</a:t>
                      </a:r>
                      <a:endParaRPr lang="zh-CN" sz="1400" kern="100">
                        <a:latin typeface="Calibri"/>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observations:</a:t>
                      </a:r>
                      <a:endParaRPr lang="zh-CN" sz="1400" kern="100">
                        <a:latin typeface="Calibri"/>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119</a:t>
                      </a:r>
                      <a:endParaRPr lang="zh-CN" sz="1400" kern="100">
                        <a:latin typeface="Calibri"/>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230188">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 Lag</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LogL</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LR</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FPE</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AIC</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SC</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HQ</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0</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530.36</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NA </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4.77e-07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-8.88</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-8.83</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-8.86</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1</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868.19</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658.63</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1.75e-09</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-14.49</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-14.35</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-14.43</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1097.47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439.28</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3.96e-11</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-18.27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-18.04</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-18.18</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3</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1207.17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206.48</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6.70e-12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-20.05</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-19.72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-19.92</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4</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1235.99</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53.28*</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4.42e-12*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-20.47*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-20.05*</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b="1" kern="0">
                          <a:solidFill>
                            <a:srgbClr val="000000"/>
                          </a:solidFill>
                          <a:latin typeface="Times New Roman"/>
                          <a:ea typeface="宋体"/>
                          <a:cs typeface="Times New Roman"/>
                        </a:rPr>
                        <a:t> -20.29*</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5</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1237.22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2.22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4.63e-12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-20.42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-19.91</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-20.21</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r>
                        <a:rPr lang="en-US" sz="1400" kern="0">
                          <a:solidFill>
                            <a:srgbClr val="000000"/>
                          </a:solidFill>
                          <a:latin typeface="Times New Roman"/>
                          <a:ea typeface="宋体"/>
                          <a:cs typeface="Times New Roman"/>
                        </a:rPr>
                        <a:t>6</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1238.41</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2.12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 4.86e-12</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-20.37</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-19.76</a:t>
                      </a:r>
                      <a:endParaRPr lang="zh-CN" sz="1400" kern="100">
                        <a:latin typeface="Calibri"/>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-20.13</a:t>
                      </a:r>
                      <a:endParaRPr lang="zh-CN" sz="1400" kern="100">
                        <a:latin typeface="Calibri"/>
                        <a:ea typeface="宋体"/>
                        <a:cs typeface="Times New Roman"/>
                      </a:endParaRPr>
                    </a:p>
                  </a:txBody>
                  <a:tcPr marL="68580" marR="68580" marT="0" marB="0">
                    <a:lnL>
                      <a:noFill/>
                    </a:lnL>
                    <a:lnR>
                      <a:noFill/>
                    </a:lnR>
                    <a:lnT>
                      <a:noFill/>
                    </a:lnT>
                    <a:lnB>
                      <a:noFill/>
                    </a:lnB>
                  </a:tcPr>
                </a:tc>
              </a:tr>
              <a:tr h="230188">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230188">
                <a:tc gridSpan="5">
                  <a:txBody>
                    <a:bodyPr/>
                    <a:lstStyle/>
                    <a:p>
                      <a:pPr algn="l">
                        <a:lnSpc>
                          <a:spcPct val="115000"/>
                        </a:lnSpc>
                        <a:spcAft>
                          <a:spcPts val="0"/>
                        </a:spcAft>
                      </a:pPr>
                      <a:r>
                        <a:rPr lang="en-US" sz="1400" kern="0">
                          <a:solidFill>
                            <a:srgbClr val="000000"/>
                          </a:solidFill>
                          <a:latin typeface="Times New Roman"/>
                          <a:ea typeface="宋体"/>
                          <a:cs typeface="Times New Roman"/>
                        </a:rPr>
                        <a:t> LR: sequential modified LR test statistic (each test at 5% level)</a:t>
                      </a:r>
                      <a:endParaRPr lang="zh-CN" sz="1400" kern="100">
                        <a:latin typeface="Calibri"/>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30188">
                <a:tc gridSpan="3">
                  <a:txBody>
                    <a:bodyPr/>
                    <a:lstStyle/>
                    <a:p>
                      <a:pPr algn="l">
                        <a:lnSpc>
                          <a:spcPct val="115000"/>
                        </a:lnSpc>
                        <a:spcAft>
                          <a:spcPts val="0"/>
                        </a:spcAft>
                      </a:pPr>
                      <a:r>
                        <a:rPr lang="en-US" sz="1400" kern="0">
                          <a:solidFill>
                            <a:srgbClr val="000000"/>
                          </a:solidFill>
                          <a:latin typeface="Times New Roman"/>
                          <a:ea typeface="宋体"/>
                          <a:cs typeface="Times New Roman"/>
                        </a:rPr>
                        <a:t> FPE: Final prediction error</a:t>
                      </a:r>
                      <a:endParaRPr lang="zh-CN" sz="1400" kern="100">
                        <a:latin typeface="Calibri"/>
                        <a:ea typeface="宋体"/>
                        <a:cs typeface="Times New Roman"/>
                      </a:endParaRPr>
                    </a:p>
                  </a:txBody>
                  <a:tcPr marL="68580" marR="68580"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r>
              <a:tr h="230188">
                <a:tc gridSpan="3">
                  <a:txBody>
                    <a:bodyPr/>
                    <a:lstStyle/>
                    <a:p>
                      <a:pPr algn="l">
                        <a:lnSpc>
                          <a:spcPct val="115000"/>
                        </a:lnSpc>
                        <a:spcAft>
                          <a:spcPts val="0"/>
                        </a:spcAft>
                      </a:pPr>
                      <a:r>
                        <a:rPr lang="en-US" sz="1400" kern="0">
                          <a:solidFill>
                            <a:srgbClr val="000000"/>
                          </a:solidFill>
                          <a:latin typeface="Times New Roman"/>
                          <a:ea typeface="宋体"/>
                          <a:cs typeface="Times New Roman"/>
                        </a:rPr>
                        <a:t> AIC: Akaike information criterion</a:t>
                      </a:r>
                      <a:endParaRPr lang="zh-CN" sz="1400" kern="100">
                        <a:latin typeface="Calibri"/>
                        <a:ea typeface="宋体"/>
                        <a:cs typeface="Times New Roman"/>
                      </a:endParaRPr>
                    </a:p>
                  </a:txBody>
                  <a:tcPr marL="68580" marR="68580"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r>
              <a:tr h="230188">
                <a:tc gridSpan="3">
                  <a:txBody>
                    <a:bodyPr/>
                    <a:lstStyle/>
                    <a:p>
                      <a:pPr algn="l">
                        <a:lnSpc>
                          <a:spcPct val="115000"/>
                        </a:lnSpc>
                        <a:spcAft>
                          <a:spcPts val="0"/>
                        </a:spcAft>
                      </a:pPr>
                      <a:r>
                        <a:rPr lang="en-US" sz="1400" kern="0">
                          <a:solidFill>
                            <a:srgbClr val="000000"/>
                          </a:solidFill>
                          <a:latin typeface="Times New Roman"/>
                          <a:ea typeface="宋体"/>
                          <a:cs typeface="Times New Roman"/>
                        </a:rPr>
                        <a:t> SC: Schwarz information criterion</a:t>
                      </a:r>
                      <a:endParaRPr lang="zh-CN" sz="1400" kern="100">
                        <a:latin typeface="Calibri"/>
                        <a:ea typeface="宋体"/>
                        <a:cs typeface="Times New Roman"/>
                      </a:endParaRPr>
                    </a:p>
                  </a:txBody>
                  <a:tcPr marL="68580" marR="68580"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a:noFill/>
                    </a:lnB>
                  </a:tcPr>
                </a:tc>
              </a:tr>
              <a:tr h="230188">
                <a:tc gridSpan="4">
                  <a:txBody>
                    <a:bodyPr/>
                    <a:lstStyle/>
                    <a:p>
                      <a:pPr algn="l">
                        <a:lnSpc>
                          <a:spcPct val="115000"/>
                        </a:lnSpc>
                        <a:spcAft>
                          <a:spcPts val="0"/>
                        </a:spcAft>
                      </a:pPr>
                      <a:r>
                        <a:rPr lang="en-US" sz="1400" kern="0">
                          <a:solidFill>
                            <a:srgbClr val="000000"/>
                          </a:solidFill>
                          <a:latin typeface="Times New Roman"/>
                          <a:ea typeface="宋体"/>
                          <a:cs typeface="Times New Roman"/>
                        </a:rPr>
                        <a:t> HQ: Hannan-Quinn information criterion</a:t>
                      </a:r>
                      <a:endParaRPr lang="zh-CN" sz="1400" kern="100">
                        <a:latin typeface="Calibri"/>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kern="0" dirty="0">
                        <a:solidFill>
                          <a:srgbClr val="000000"/>
                        </a:solidFill>
                        <a:latin typeface="Times New Roman"/>
                        <a:ea typeface="宋体"/>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7"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a:latin typeface="+mj-ea"/>
                <a:ea typeface="+mj-ea"/>
              </a:rPr>
              <a:t>技术创新与经济发展相互</a:t>
            </a:r>
            <a:r>
              <a:rPr lang="zh-CN" altLang="en-US" sz="2400" dirty="0" smtClean="0">
                <a:latin typeface="+mj-ea"/>
                <a:ea typeface="+mj-ea"/>
              </a:rPr>
              <a:t>关系</a:t>
            </a:r>
            <a:r>
              <a:rPr lang="zh-CN" altLang="en-US" sz="2400" dirty="0">
                <a:latin typeface="+mj-ea"/>
                <a:ea typeface="+mj-ea"/>
              </a:rPr>
              <a:t>的实证分析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回归结果</a:t>
            </a:r>
            <a:endParaRPr lang="en-US" altLang="zh-CN" sz="1800" b="0" dirty="0">
              <a:latin typeface="+mj-ea"/>
              <a:ea typeface="+mj-ea"/>
            </a:endParaRPr>
          </a:p>
        </p:txBody>
      </p:sp>
      <p:graphicFrame>
        <p:nvGraphicFramePr>
          <p:cNvPr id="7" name="表格 6"/>
          <p:cNvGraphicFramePr>
            <a:graphicFrameLocks noGrp="1"/>
          </p:cNvGraphicFramePr>
          <p:nvPr/>
        </p:nvGraphicFramePr>
        <p:xfrm>
          <a:off x="142844" y="2000240"/>
          <a:ext cx="8858276" cy="1656010"/>
        </p:xfrm>
        <a:graphic>
          <a:graphicData uri="http://schemas.openxmlformats.org/drawingml/2006/table">
            <a:tbl>
              <a:tblPr/>
              <a:tblGrid>
                <a:gridCol w="928658"/>
                <a:gridCol w="740751"/>
                <a:gridCol w="798763"/>
                <a:gridCol w="798763"/>
                <a:gridCol w="798763"/>
                <a:gridCol w="798763"/>
                <a:gridCol w="798763"/>
                <a:gridCol w="798763"/>
                <a:gridCol w="798763"/>
                <a:gridCol w="798763"/>
                <a:gridCol w="798763"/>
              </a:tblGrid>
              <a:tr h="241052">
                <a:tc>
                  <a:txBody>
                    <a:bodyPr/>
                    <a:lstStyle/>
                    <a:p>
                      <a:endParaRPr lang="zh-CN" sz="1400" kern="100" dirty="0">
                        <a:latin typeface="Calibri"/>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400" kern="100">
                        <a:latin typeface="Calibri"/>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GDP(-1)</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GDP(-2)</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GDP(-3)</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GDP(-4)</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PAT(-1)</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dirty="0">
                          <a:latin typeface="Times New Roman"/>
                          <a:ea typeface="宋体"/>
                          <a:cs typeface="Times New Roman"/>
                        </a:rPr>
                        <a:t>PAT(-2)</a:t>
                      </a:r>
                      <a:endParaRPr lang="zh-CN" sz="1400" kern="100" dirty="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PAT(-3)</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PAT(-4)</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C</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052">
                <a:tc rowSpan="2">
                  <a:txBody>
                    <a:bodyPr/>
                    <a:lstStyle/>
                    <a:p>
                      <a:pPr algn="ctr">
                        <a:lnSpc>
                          <a:spcPct val="115000"/>
                        </a:lnSpc>
                        <a:spcAft>
                          <a:spcPts val="0"/>
                        </a:spcAft>
                      </a:pPr>
                      <a:r>
                        <a:rPr lang="en-US" sz="1400" kern="0">
                          <a:solidFill>
                            <a:srgbClr val="000000"/>
                          </a:solidFill>
                          <a:latin typeface="Times New Roman"/>
                          <a:ea typeface="宋体"/>
                          <a:cs typeface="Times New Roman"/>
                        </a:rPr>
                        <a:t>Coefficient</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3.0595</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-3.7559</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2.2148</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-0.5384</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-0.0228</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0.0858</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-0.0927</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0.0315</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0.00035</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r>
              <a:tr h="241052">
                <a:tc vMerge="1">
                  <a:txBody>
                    <a:bodyPr/>
                    <a:lstStyle/>
                    <a:p>
                      <a:endParaRPr lang="zh-CN" altLang="en-US"/>
                    </a:p>
                  </a:txBody>
                  <a:tcPr/>
                </a:tc>
                <a:tc>
                  <a:txBody>
                    <a:bodyPr/>
                    <a:lstStyle/>
                    <a:p>
                      <a:pPr algn="ctr">
                        <a:lnSpc>
                          <a:spcPct val="115000"/>
                        </a:lnSpc>
                        <a:spcAft>
                          <a:spcPts val="0"/>
                        </a:spcAft>
                      </a:pPr>
                      <a:r>
                        <a:rPr lang="en-US" sz="1400" kern="0">
                          <a:latin typeface="Times New Roman"/>
                          <a:ea typeface="宋体"/>
                          <a:cs typeface="Times New Roman"/>
                        </a:rPr>
                        <a:t>PAT</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-1.1387</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2.6495</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-2.2215</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0.6958</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2.6792</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-2.7575</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1.3023</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-0.2381</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0.00030</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r>
              <a:tr h="459959">
                <a:tc rowSpan="2">
                  <a:txBody>
                    <a:bodyPr/>
                    <a:lstStyle/>
                    <a:p>
                      <a:pPr algn="ctr">
                        <a:lnSpc>
                          <a:spcPct val="115000"/>
                        </a:lnSpc>
                        <a:spcAft>
                          <a:spcPts val="0"/>
                        </a:spcAft>
                      </a:pPr>
                      <a:r>
                        <a:rPr lang="en-US" sz="1400" kern="0" dirty="0">
                          <a:solidFill>
                            <a:srgbClr val="000000"/>
                          </a:solidFill>
                          <a:latin typeface="Times New Roman"/>
                          <a:ea typeface="宋体"/>
                          <a:cs typeface="Times New Roman"/>
                        </a:rPr>
                        <a:t>Std Error</a:t>
                      </a:r>
                      <a:endParaRPr lang="zh-CN" sz="1400" kern="100" dirty="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solidFill>
                            <a:srgbClr val="000000"/>
                          </a:solidFill>
                          <a:latin typeface="Times New Roman"/>
                          <a:ea typeface="宋体"/>
                          <a:cs typeface="Times New Roman"/>
                        </a:rPr>
                        <a:t>GDP</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-0.0786</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-0.2090</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-0.2075</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-0.0773</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-0.0169</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-0.0424</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-0.0388</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-0.0127</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400" kern="0">
                          <a:latin typeface="Times New Roman"/>
                          <a:ea typeface="宋体"/>
                          <a:cs typeface="Times New Roman"/>
                        </a:rPr>
                        <a:t>-0.00015</a:t>
                      </a:r>
                      <a:endParaRPr lang="zh-CN" sz="1400" kern="100">
                        <a:latin typeface="Calibri"/>
                        <a:ea typeface="宋体"/>
                        <a:cs typeface="Times New Roman"/>
                      </a:endParaRPr>
                    </a:p>
                  </a:txBody>
                  <a:tcPr marL="60701" marR="60701" marT="0" marB="0" anchor="ctr">
                    <a:lnL>
                      <a:noFill/>
                    </a:lnL>
                    <a:lnR>
                      <a:noFill/>
                    </a:lnR>
                    <a:lnT w="12700" cap="flat" cmpd="sng" algn="ctr">
                      <a:solidFill>
                        <a:srgbClr val="000000"/>
                      </a:solidFill>
                      <a:prstDash val="solid"/>
                      <a:round/>
                      <a:headEnd type="none" w="med" len="med"/>
                      <a:tailEnd type="none" w="med" len="med"/>
                    </a:lnT>
                    <a:lnB>
                      <a:noFill/>
                    </a:lnB>
                  </a:tcPr>
                </a:tc>
              </a:tr>
              <a:tr h="459959">
                <a:tc vMerge="1">
                  <a:txBody>
                    <a:bodyPr/>
                    <a:lstStyle/>
                    <a:p>
                      <a:endParaRPr lang="zh-CN" altLang="en-US"/>
                    </a:p>
                  </a:txBody>
                  <a:tcPr/>
                </a:tc>
                <a:tc>
                  <a:txBody>
                    <a:bodyPr/>
                    <a:lstStyle/>
                    <a:p>
                      <a:pPr algn="ctr">
                        <a:lnSpc>
                          <a:spcPct val="115000"/>
                        </a:lnSpc>
                        <a:spcAft>
                          <a:spcPts val="0"/>
                        </a:spcAft>
                      </a:pPr>
                      <a:r>
                        <a:rPr lang="en-US" sz="1400" kern="0">
                          <a:latin typeface="Times New Roman"/>
                          <a:ea typeface="宋体"/>
                          <a:cs typeface="Times New Roman"/>
                        </a:rPr>
                        <a:t>PAT</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-0.4219</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-1.1211</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-1.1131</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dirty="0">
                          <a:latin typeface="Times New Roman"/>
                          <a:ea typeface="宋体"/>
                          <a:cs typeface="Times New Roman"/>
                        </a:rPr>
                        <a:t>-0.4148</a:t>
                      </a:r>
                      <a:endParaRPr lang="zh-CN" sz="1400" kern="100" dirty="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-0.0908</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-0.2276</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-0.2081</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a:latin typeface="Times New Roman"/>
                          <a:ea typeface="宋体"/>
                          <a:cs typeface="Times New Roman"/>
                        </a:rPr>
                        <a:t>-0.0683</a:t>
                      </a:r>
                      <a:endParaRPr lang="zh-CN" sz="1400" kern="10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kern="0" dirty="0">
                          <a:latin typeface="Times New Roman"/>
                          <a:ea typeface="宋体"/>
                          <a:cs typeface="Times New Roman"/>
                        </a:rPr>
                        <a:t>-0.00079</a:t>
                      </a:r>
                      <a:endParaRPr lang="zh-CN" sz="1400" kern="100" dirty="0">
                        <a:latin typeface="Calibri"/>
                        <a:ea typeface="宋体"/>
                        <a:cs typeface="Times New Roman"/>
                      </a:endParaRPr>
                    </a:p>
                  </a:txBody>
                  <a:tcPr marL="60701" marR="60701"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pic>
        <p:nvPicPr>
          <p:cNvPr id="8" name="图片 7"/>
          <p:cNvPicPr/>
          <p:nvPr/>
        </p:nvPicPr>
        <p:blipFill>
          <a:blip r:embed="rId2"/>
          <a:srcRect t="3834"/>
          <a:stretch>
            <a:fillRect/>
          </a:stretch>
        </p:blipFill>
        <p:spPr bwMode="auto">
          <a:xfrm>
            <a:off x="0" y="3714752"/>
            <a:ext cx="2857488" cy="2857496"/>
          </a:xfrm>
          <a:prstGeom prst="rect">
            <a:avLst/>
          </a:prstGeom>
          <a:noFill/>
          <a:ln w="9525">
            <a:noFill/>
            <a:miter lim="800000"/>
            <a:headEnd/>
            <a:tailEnd/>
          </a:ln>
        </p:spPr>
      </p:pic>
      <p:graphicFrame>
        <p:nvGraphicFramePr>
          <p:cNvPr id="11" name="表格 10"/>
          <p:cNvGraphicFramePr>
            <a:graphicFrameLocks noGrp="1"/>
          </p:cNvGraphicFramePr>
          <p:nvPr/>
        </p:nvGraphicFramePr>
        <p:xfrm>
          <a:off x="2786050" y="3786190"/>
          <a:ext cx="6143668" cy="2453640"/>
        </p:xfrm>
        <a:graphic>
          <a:graphicData uri="http://schemas.openxmlformats.org/drawingml/2006/table">
            <a:tbl>
              <a:tblPr/>
              <a:tblGrid>
                <a:gridCol w="1536306"/>
                <a:gridCol w="1627410"/>
                <a:gridCol w="1462334"/>
                <a:gridCol w="1517618"/>
              </a:tblGrid>
              <a:tr h="220980">
                <a:tc gridSpan="4">
                  <a:txBody>
                    <a:bodyPr/>
                    <a:lstStyle/>
                    <a:p>
                      <a:pPr algn="just">
                        <a:lnSpc>
                          <a:spcPct val="115000"/>
                        </a:lnSpc>
                        <a:spcAft>
                          <a:spcPts val="0"/>
                        </a:spcAft>
                      </a:pPr>
                      <a:r>
                        <a:rPr lang="en-US" sz="1400" b="1" kern="0" dirty="0">
                          <a:solidFill>
                            <a:srgbClr val="000000"/>
                          </a:solidFill>
                          <a:latin typeface="Times New Roman"/>
                          <a:ea typeface="宋体"/>
                          <a:cs typeface="Times New Roman"/>
                        </a:rPr>
                        <a:t>VAR Granger Causality/Block </a:t>
                      </a:r>
                      <a:r>
                        <a:rPr lang="en-US" sz="1400" b="1" kern="0" dirty="0" err="1">
                          <a:solidFill>
                            <a:srgbClr val="000000"/>
                          </a:solidFill>
                          <a:latin typeface="Times New Roman"/>
                          <a:ea typeface="宋体"/>
                          <a:cs typeface="Times New Roman"/>
                        </a:rPr>
                        <a:t>Exogeneity</a:t>
                      </a:r>
                      <a:r>
                        <a:rPr lang="en-US" sz="1400" b="1" kern="0" dirty="0">
                          <a:solidFill>
                            <a:srgbClr val="000000"/>
                          </a:solidFill>
                          <a:latin typeface="Times New Roman"/>
                          <a:ea typeface="宋体"/>
                          <a:cs typeface="Times New Roman"/>
                        </a:rPr>
                        <a:t> Wald Tests</a:t>
                      </a:r>
                      <a:endParaRPr lang="zh-CN" sz="1400" kern="100" dirty="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20980">
                <a:tc gridSpan="2">
                  <a:txBody>
                    <a:bodyPr/>
                    <a:lstStyle/>
                    <a:p>
                      <a:pPr algn="just">
                        <a:lnSpc>
                          <a:spcPct val="115000"/>
                        </a:lnSpc>
                        <a:spcAft>
                          <a:spcPts val="0"/>
                        </a:spcAft>
                      </a:pPr>
                      <a:r>
                        <a:rPr lang="en-US" sz="1400" b="1" kern="0" dirty="0">
                          <a:solidFill>
                            <a:srgbClr val="000000"/>
                          </a:solidFill>
                          <a:latin typeface="Times New Roman"/>
                          <a:ea typeface="宋体"/>
                          <a:cs typeface="Times New Roman"/>
                        </a:rPr>
                        <a:t>Sample: 1884-2010</a:t>
                      </a:r>
                      <a:endParaRPr lang="zh-CN" sz="1400" kern="100" dirty="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endParaRPr lang="zh-CN" sz="1400" kern="100">
                        <a:latin typeface="Calibri"/>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1400" kern="100">
                        <a:latin typeface="Calibri"/>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220980">
                <a:tc gridSpan="3">
                  <a:txBody>
                    <a:bodyPr/>
                    <a:lstStyle/>
                    <a:p>
                      <a:pPr algn="just">
                        <a:lnSpc>
                          <a:spcPct val="115000"/>
                        </a:lnSpc>
                        <a:spcAft>
                          <a:spcPts val="0"/>
                        </a:spcAft>
                      </a:pPr>
                      <a:r>
                        <a:rPr lang="en-US" sz="1400" kern="0">
                          <a:solidFill>
                            <a:srgbClr val="000000"/>
                          </a:solidFill>
                          <a:latin typeface="Times New Roman"/>
                          <a:ea typeface="宋体"/>
                          <a:cs typeface="Times New Roman"/>
                        </a:rPr>
                        <a:t>Dependent variable: GDP</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endParaRPr lang="zh-CN" sz="1400" kern="100">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Excluded</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Chi-sq</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df</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Prob.</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PAT</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13.23215</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4</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0.0102</a:t>
                      </a:r>
                      <a:endParaRPr lang="zh-CN" sz="1400" kern="100">
                        <a:latin typeface="Calibri"/>
                        <a:ea typeface="宋体"/>
                        <a:cs typeface="Times New Roman"/>
                      </a:endParaRPr>
                    </a:p>
                  </a:txBody>
                  <a:tcPr marL="68580" marR="68580" marT="0" marB="0" anchor="ctr">
                    <a:lnL>
                      <a:noFill/>
                    </a:lnL>
                    <a:lnR>
                      <a:noFill/>
                    </a:lnR>
                    <a:lnT>
                      <a:noFill/>
                    </a:lnT>
                    <a:lnB>
                      <a:noFill/>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All</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13.23215</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4</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0.0102</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220980">
                <a:tc gridSpan="3">
                  <a:txBody>
                    <a:bodyPr/>
                    <a:lstStyle/>
                    <a:p>
                      <a:pPr algn="just">
                        <a:lnSpc>
                          <a:spcPct val="115000"/>
                        </a:lnSpc>
                        <a:spcAft>
                          <a:spcPts val="0"/>
                        </a:spcAft>
                      </a:pPr>
                      <a:r>
                        <a:rPr lang="en-US" sz="1400" kern="0">
                          <a:solidFill>
                            <a:srgbClr val="000000"/>
                          </a:solidFill>
                          <a:latin typeface="Times New Roman"/>
                          <a:ea typeface="宋体"/>
                          <a:cs typeface="Times New Roman"/>
                        </a:rPr>
                        <a:t>Dependent variable: PAT</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endParaRPr lang="zh-CN" sz="1400" kern="100">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Excluded</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Chi-sq</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df</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Prob.</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GDP</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9.558895</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4</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0.0486</a:t>
                      </a:r>
                      <a:endParaRPr lang="zh-CN" sz="1400" kern="100">
                        <a:latin typeface="Calibri"/>
                        <a:ea typeface="宋体"/>
                        <a:cs typeface="Times New Roman"/>
                      </a:endParaRPr>
                    </a:p>
                  </a:txBody>
                  <a:tcPr marL="68580" marR="68580" marT="0" marB="0" anchor="ctr">
                    <a:lnL>
                      <a:noFill/>
                    </a:lnL>
                    <a:lnR>
                      <a:noFill/>
                    </a:lnR>
                    <a:lnT>
                      <a:noFill/>
                    </a:lnT>
                    <a:lnB>
                      <a:noFill/>
                    </a:lnB>
                  </a:tcPr>
                </a:tc>
              </a:tr>
              <a:tr h="220980">
                <a:tc>
                  <a:txBody>
                    <a:bodyPr/>
                    <a:lstStyle/>
                    <a:p>
                      <a:pPr algn="just">
                        <a:lnSpc>
                          <a:spcPct val="115000"/>
                        </a:lnSpc>
                        <a:spcAft>
                          <a:spcPts val="0"/>
                        </a:spcAft>
                      </a:pPr>
                      <a:r>
                        <a:rPr lang="en-US" sz="1400" kern="0">
                          <a:solidFill>
                            <a:srgbClr val="000000"/>
                          </a:solidFill>
                          <a:latin typeface="Times New Roman"/>
                          <a:ea typeface="宋体"/>
                          <a:cs typeface="Times New Roman"/>
                        </a:rPr>
                        <a:t>All</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 9.558895</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a:solidFill>
                            <a:srgbClr val="000000"/>
                          </a:solidFill>
                          <a:latin typeface="Times New Roman"/>
                          <a:ea typeface="宋体"/>
                          <a:cs typeface="Times New Roman"/>
                        </a:rPr>
                        <a:t>4</a:t>
                      </a:r>
                      <a:endParaRPr lang="zh-CN" sz="1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kern="0" dirty="0">
                          <a:solidFill>
                            <a:srgbClr val="000000"/>
                          </a:solidFill>
                          <a:latin typeface="Times New Roman"/>
                          <a:ea typeface="宋体"/>
                          <a:cs typeface="Times New Roman"/>
                        </a:rPr>
                        <a:t> 0.0486</a:t>
                      </a:r>
                      <a:endParaRPr lang="zh-CN" sz="1400" kern="100" dirty="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10" name="Rectangle 1026"/>
          <p:cNvSpPr txBox="1">
            <a:spLocks noChangeArrowheads="1"/>
          </p:cNvSpPr>
          <p:nvPr/>
        </p:nvSpPr>
        <p:spPr>
          <a:xfrm>
            <a:off x="571472" y="785794"/>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a:latin typeface="+mj-ea"/>
                <a:ea typeface="+mj-ea"/>
              </a:rPr>
              <a:t>技术创新与经济发展相互</a:t>
            </a:r>
            <a:r>
              <a:rPr lang="zh-CN" altLang="en-US" sz="2400" dirty="0" smtClean="0">
                <a:latin typeface="+mj-ea"/>
                <a:ea typeface="+mj-ea"/>
              </a:rPr>
              <a:t>关系</a:t>
            </a:r>
            <a:r>
              <a:rPr lang="zh-CN" altLang="en-US" sz="2400" dirty="0">
                <a:latin typeface="+mj-ea"/>
                <a:ea typeface="+mj-ea"/>
              </a:rPr>
              <a:t>的实证分析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脉冲响应</a:t>
            </a:r>
            <a:endParaRPr lang="en-US" altLang="zh-CN" sz="1800" b="0" dirty="0">
              <a:latin typeface="+mj-ea"/>
              <a:ea typeface="+mj-ea"/>
            </a:endParaRPr>
          </a:p>
        </p:txBody>
      </p:sp>
      <p:pic>
        <p:nvPicPr>
          <p:cNvPr id="12" name="图片 11"/>
          <p:cNvPicPr/>
          <p:nvPr/>
        </p:nvPicPr>
        <p:blipFill>
          <a:blip r:embed="rId2"/>
          <a:srcRect l="51957" t="7414" r="2365" b="50542"/>
          <a:stretch>
            <a:fillRect/>
          </a:stretch>
        </p:blipFill>
        <p:spPr bwMode="auto">
          <a:xfrm>
            <a:off x="714348" y="2071678"/>
            <a:ext cx="3672000" cy="2700000"/>
          </a:xfrm>
          <a:prstGeom prst="rect">
            <a:avLst/>
          </a:prstGeom>
          <a:noFill/>
          <a:ln w="9525">
            <a:noFill/>
            <a:miter lim="800000"/>
            <a:headEnd/>
            <a:tailEnd/>
          </a:ln>
        </p:spPr>
      </p:pic>
      <p:pic>
        <p:nvPicPr>
          <p:cNvPr id="13" name="图片 12"/>
          <p:cNvPicPr/>
          <p:nvPr/>
        </p:nvPicPr>
        <p:blipFill>
          <a:blip r:embed="rId2"/>
          <a:srcRect l="2511" t="52531" r="51104" b="2351"/>
          <a:stretch>
            <a:fillRect/>
          </a:stretch>
        </p:blipFill>
        <p:spPr bwMode="auto">
          <a:xfrm>
            <a:off x="4714876" y="2000240"/>
            <a:ext cx="3714776" cy="2914314"/>
          </a:xfrm>
          <a:prstGeom prst="rect">
            <a:avLst/>
          </a:prstGeom>
          <a:noFill/>
          <a:ln w="9525">
            <a:noFill/>
            <a:miter lim="800000"/>
            <a:headEnd/>
            <a:tailEnd/>
          </a:ln>
        </p:spPr>
      </p:pic>
      <p:sp>
        <p:nvSpPr>
          <p:cNvPr id="15" name="Rectangle 1027"/>
          <p:cNvSpPr txBox="1">
            <a:spLocks noChangeArrowheads="1"/>
          </p:cNvSpPr>
          <p:nvPr/>
        </p:nvSpPr>
        <p:spPr>
          <a:xfrm>
            <a:off x="-357222" y="4857760"/>
            <a:ext cx="9286940" cy="1643074"/>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600" b="0" dirty="0" smtClean="0">
                <a:latin typeface="+mj-ea"/>
                <a:ea typeface="+mj-ea"/>
              </a:rPr>
              <a:t>第</a:t>
            </a:r>
            <a:r>
              <a:rPr lang="en-US" sz="1600" b="0" dirty="0">
                <a:latin typeface="+mj-ea"/>
                <a:ea typeface="+mj-ea"/>
              </a:rPr>
              <a:t>0</a:t>
            </a:r>
            <a:r>
              <a:rPr lang="zh-CN" altLang="en-US" sz="1600" b="0" dirty="0">
                <a:latin typeface="+mj-ea"/>
                <a:ea typeface="+mj-ea"/>
              </a:rPr>
              <a:t>期的</a:t>
            </a:r>
            <a:r>
              <a:rPr lang="en-US" sz="1600" b="0" dirty="0">
                <a:latin typeface="+mj-ea"/>
                <a:ea typeface="+mj-ea"/>
              </a:rPr>
              <a:t>GDP</a:t>
            </a:r>
            <a:r>
              <a:rPr lang="zh-CN" altLang="en-US" sz="1600" b="0" dirty="0">
                <a:latin typeface="+mj-ea"/>
                <a:ea typeface="+mj-ea"/>
              </a:rPr>
              <a:t>增长冲击会在接下来的</a:t>
            </a:r>
            <a:r>
              <a:rPr lang="en-US" sz="1600" b="0" dirty="0">
                <a:latin typeface="+mj-ea"/>
                <a:ea typeface="+mj-ea"/>
              </a:rPr>
              <a:t>7</a:t>
            </a:r>
            <a:r>
              <a:rPr lang="zh-CN" altLang="en-US" sz="1600" b="0" dirty="0">
                <a:latin typeface="+mj-ea"/>
                <a:ea typeface="+mj-ea"/>
              </a:rPr>
              <a:t>年左右的时间里对创新活动产生</a:t>
            </a:r>
            <a:r>
              <a:rPr lang="zh-CN" altLang="en-US" sz="1600" b="0" dirty="0" smtClean="0">
                <a:latin typeface="+mj-ea"/>
                <a:ea typeface="+mj-ea"/>
              </a:rPr>
              <a:t>抑制</a:t>
            </a:r>
            <a:endParaRPr lang="en-US" altLang="zh-CN" sz="1600" b="0" dirty="0" smtClean="0">
              <a:latin typeface="+mj-ea"/>
              <a:ea typeface="+mj-ea"/>
            </a:endParaRPr>
          </a:p>
          <a:p>
            <a:pPr marL="800100" lvl="1" indent="-342900">
              <a:lnSpc>
                <a:spcPct val="120000"/>
              </a:lnSpc>
              <a:spcBef>
                <a:spcPct val="40000"/>
              </a:spcBef>
              <a:buClr>
                <a:srgbClr val="000099"/>
              </a:buClr>
              <a:buFont typeface="Wingdings" pitchFamily="2" charset="2"/>
              <a:buChar char="Ø"/>
              <a:defRPr/>
            </a:pPr>
            <a:r>
              <a:rPr lang="zh-CN" altLang="en-US" sz="1600" b="0" dirty="0">
                <a:latin typeface="+mj-ea"/>
                <a:ea typeface="+mj-ea"/>
              </a:rPr>
              <a:t>如果创新活动在第</a:t>
            </a:r>
            <a:r>
              <a:rPr lang="en-US" sz="1600" b="0" dirty="0">
                <a:latin typeface="+mj-ea"/>
                <a:ea typeface="+mj-ea"/>
              </a:rPr>
              <a:t>0</a:t>
            </a:r>
            <a:r>
              <a:rPr lang="zh-CN" altLang="en-US" sz="1600" b="0" dirty="0">
                <a:latin typeface="+mj-ea"/>
                <a:ea typeface="+mj-ea"/>
              </a:rPr>
              <a:t>期发生了一个正向冲击，该冲击在最初的</a:t>
            </a:r>
            <a:r>
              <a:rPr lang="en-US" sz="1600" b="0" dirty="0">
                <a:latin typeface="+mj-ea"/>
                <a:ea typeface="+mj-ea"/>
              </a:rPr>
              <a:t>4</a:t>
            </a:r>
            <a:r>
              <a:rPr lang="zh-CN" altLang="en-US" sz="1600" b="0" dirty="0">
                <a:latin typeface="+mj-ea"/>
                <a:ea typeface="+mj-ea"/>
              </a:rPr>
              <a:t>年内对经济增长并没有显著的拉动</a:t>
            </a:r>
            <a:r>
              <a:rPr lang="zh-CN" altLang="en-US" sz="1600" b="0" dirty="0" smtClean="0">
                <a:latin typeface="+mj-ea"/>
                <a:ea typeface="+mj-ea"/>
              </a:rPr>
              <a:t>作用</a:t>
            </a:r>
            <a:endParaRPr lang="en-US" altLang="zh-CN" sz="1600" b="0" dirty="0">
              <a:latin typeface="+mj-ea"/>
              <a:ea typeface="+mj-ea"/>
            </a:endParaRPr>
          </a:p>
          <a:p>
            <a:pPr marL="800100" lvl="1" indent="-342900">
              <a:lnSpc>
                <a:spcPct val="120000"/>
              </a:lnSpc>
              <a:spcBef>
                <a:spcPct val="40000"/>
              </a:spcBef>
              <a:buClr>
                <a:srgbClr val="000099"/>
              </a:buClr>
              <a:buFont typeface="Wingdings" pitchFamily="2" charset="2"/>
              <a:buChar char="Ø"/>
              <a:defRPr/>
            </a:pPr>
            <a:r>
              <a:rPr lang="zh-CN" altLang="en-US" sz="1600" b="0" dirty="0">
                <a:latin typeface="+mj-ea"/>
                <a:ea typeface="+mj-ea"/>
              </a:rPr>
              <a:t>从第</a:t>
            </a:r>
            <a:r>
              <a:rPr lang="en-US" sz="1600" b="0" dirty="0">
                <a:latin typeface="+mj-ea"/>
                <a:ea typeface="+mj-ea"/>
              </a:rPr>
              <a:t>5</a:t>
            </a:r>
            <a:r>
              <a:rPr lang="zh-CN" altLang="en-US" sz="1600" b="0" dirty="0">
                <a:latin typeface="+mj-ea"/>
                <a:ea typeface="+mj-ea"/>
              </a:rPr>
              <a:t>年开始，创新对经济的拉动作用会显现出来，并在第</a:t>
            </a:r>
            <a:r>
              <a:rPr lang="en-US" sz="1600" b="0" dirty="0">
                <a:latin typeface="+mj-ea"/>
                <a:ea typeface="+mj-ea"/>
              </a:rPr>
              <a:t>10</a:t>
            </a:r>
            <a:r>
              <a:rPr lang="zh-CN" altLang="en-US" sz="1600" b="0" dirty="0">
                <a:latin typeface="+mj-ea"/>
                <a:ea typeface="+mj-ea"/>
              </a:rPr>
              <a:t>年左右达到峰值</a:t>
            </a:r>
          </a:p>
          <a:p>
            <a:pPr marL="800100" lvl="1" indent="-342900">
              <a:lnSpc>
                <a:spcPct val="120000"/>
              </a:lnSpc>
              <a:spcBef>
                <a:spcPct val="40000"/>
              </a:spcBef>
              <a:buClr>
                <a:srgbClr val="000099"/>
              </a:buClr>
              <a:buFont typeface="Wingdings" pitchFamily="2" charset="2"/>
              <a:buChar char="Ø"/>
              <a:defRPr/>
            </a:pPr>
            <a:endParaRPr lang="en-US" altLang="zh-CN" sz="1600" b="0" dirty="0">
              <a:latin typeface="+mj-ea"/>
              <a:ea typeface="+mj-ea"/>
            </a:endParaRPr>
          </a:p>
        </p:txBody>
      </p:sp>
      <p:sp>
        <p:nvSpPr>
          <p:cNvPr id="8" name="Rectangle 1026"/>
          <p:cNvSpPr txBox="1">
            <a:spLocks noChangeArrowheads="1"/>
          </p:cNvSpPr>
          <p:nvPr/>
        </p:nvSpPr>
        <p:spPr>
          <a:xfrm>
            <a:off x="571472" y="785794"/>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中国</a:t>
            </a:r>
            <a:r>
              <a:rPr lang="zh-CN" altLang="en-US" sz="2400" dirty="0">
                <a:latin typeface="+mj-ea"/>
                <a:ea typeface="+mj-ea"/>
              </a:rPr>
              <a:t>目前的创新周期及经济周期分析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潜在生产率下滑与低水平的</a:t>
            </a:r>
            <a:r>
              <a:rPr lang="en-US" altLang="zh-CN" sz="1800" b="0" dirty="0" smtClean="0">
                <a:latin typeface="+mj-ea"/>
                <a:ea typeface="+mj-ea"/>
              </a:rPr>
              <a:t>TFP</a:t>
            </a:r>
            <a:endParaRPr lang="en-US" altLang="zh-CN" sz="1800" b="0" dirty="0">
              <a:latin typeface="+mj-ea"/>
              <a:ea typeface="+mj-ea"/>
            </a:endParaRPr>
          </a:p>
        </p:txBody>
      </p:sp>
      <p:sp>
        <p:nvSpPr>
          <p:cNvPr id="15" name="Rectangle 1027"/>
          <p:cNvSpPr txBox="1">
            <a:spLocks noChangeArrowheads="1"/>
          </p:cNvSpPr>
          <p:nvPr/>
        </p:nvSpPr>
        <p:spPr>
          <a:xfrm>
            <a:off x="-357222" y="4857760"/>
            <a:ext cx="9286940" cy="1357322"/>
          </a:xfrm>
          <a:prstGeom prst="rect">
            <a:avLst/>
          </a:prstGeom>
        </p:spPr>
        <p:txBody>
          <a:bodyPr/>
          <a:lstStyle/>
          <a:p>
            <a:pPr marL="800100" lvl="1" indent="-342900">
              <a:lnSpc>
                <a:spcPct val="150000"/>
              </a:lnSpc>
              <a:spcBef>
                <a:spcPct val="40000"/>
              </a:spcBef>
              <a:buClr>
                <a:srgbClr val="000099"/>
              </a:buClr>
              <a:buFont typeface="Wingdings" pitchFamily="2" charset="2"/>
              <a:buChar char="Ø"/>
              <a:defRPr/>
            </a:pPr>
            <a:r>
              <a:rPr lang="zh-CN" altLang="en-US" sz="1600" b="0" dirty="0" smtClean="0">
                <a:latin typeface="+mj-ea"/>
                <a:ea typeface="+mj-ea"/>
              </a:rPr>
              <a:t>潜在生产率持续下滑的趋势没有改变</a:t>
            </a:r>
            <a:endParaRPr lang="en-US" altLang="zh-CN" sz="1600" b="0" dirty="0" smtClean="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600" b="0" dirty="0">
                <a:latin typeface="+mj-ea"/>
                <a:ea typeface="+mj-ea"/>
              </a:rPr>
              <a:t>中国的</a:t>
            </a:r>
            <a:r>
              <a:rPr lang="en-US" altLang="en-US" sz="1600" b="0" dirty="0">
                <a:latin typeface="+mj-ea"/>
                <a:ea typeface="+mj-ea"/>
              </a:rPr>
              <a:t>TFP</a:t>
            </a:r>
            <a:r>
              <a:rPr lang="zh-CN" altLang="en-US" sz="1600" b="0" dirty="0">
                <a:latin typeface="+mj-ea"/>
                <a:ea typeface="+mj-ea"/>
              </a:rPr>
              <a:t>在</a:t>
            </a:r>
            <a:r>
              <a:rPr lang="en-US" altLang="en-US" sz="1600" b="0" dirty="0">
                <a:latin typeface="+mj-ea"/>
                <a:ea typeface="+mj-ea"/>
              </a:rPr>
              <a:t>1992</a:t>
            </a:r>
            <a:r>
              <a:rPr lang="zh-CN" altLang="en-US" sz="1600" b="0" dirty="0">
                <a:latin typeface="+mj-ea"/>
                <a:ea typeface="+mj-ea"/>
              </a:rPr>
              <a:t>年之后就一直处于下滑状态，</a:t>
            </a:r>
            <a:r>
              <a:rPr lang="en-US" altLang="en-US" sz="1600" b="0" dirty="0">
                <a:latin typeface="+mj-ea"/>
                <a:ea typeface="+mj-ea"/>
              </a:rPr>
              <a:t>2000</a:t>
            </a:r>
            <a:r>
              <a:rPr lang="zh-CN" altLang="en-US" sz="1600" b="0" dirty="0">
                <a:latin typeface="+mj-ea"/>
                <a:ea typeface="+mj-ea"/>
              </a:rPr>
              <a:t>年之后的下滑趋势得到缓和，但是并没有质的</a:t>
            </a:r>
            <a:r>
              <a:rPr lang="zh-CN" altLang="en-US" sz="1600" b="0" dirty="0" smtClean="0">
                <a:latin typeface="+mj-ea"/>
                <a:ea typeface="+mj-ea"/>
              </a:rPr>
              <a:t>提高。</a:t>
            </a:r>
            <a:r>
              <a:rPr lang="zh-CN" altLang="en-US" sz="1600" b="0" dirty="0">
                <a:latin typeface="+mj-ea"/>
                <a:ea typeface="+mj-ea"/>
              </a:rPr>
              <a:t>中国在</a:t>
            </a:r>
            <a:r>
              <a:rPr lang="en-US" altLang="en-US" sz="1600" b="0" dirty="0">
                <a:latin typeface="+mj-ea"/>
                <a:ea typeface="+mj-ea"/>
              </a:rPr>
              <a:t>2000</a:t>
            </a:r>
            <a:r>
              <a:rPr lang="zh-CN" altLang="en-US" sz="1600" b="0" dirty="0">
                <a:latin typeface="+mj-ea"/>
                <a:ea typeface="+mj-ea"/>
              </a:rPr>
              <a:t>年之后潜在增长率的上升可能并不是由于技术进步引发的</a:t>
            </a:r>
          </a:p>
          <a:p>
            <a:pPr marL="800100" lvl="1" indent="-342900">
              <a:lnSpc>
                <a:spcPct val="150000"/>
              </a:lnSpc>
              <a:spcBef>
                <a:spcPct val="40000"/>
              </a:spcBef>
              <a:buClr>
                <a:srgbClr val="000099"/>
              </a:buClr>
              <a:buFont typeface="Wingdings" pitchFamily="2" charset="2"/>
              <a:buChar char="Ø"/>
              <a:defRPr/>
            </a:pPr>
            <a:endParaRPr lang="en-US" altLang="zh-CN" sz="1600" b="0" dirty="0">
              <a:latin typeface="+mj-ea"/>
              <a:ea typeface="+mj-ea"/>
            </a:endParaRPr>
          </a:p>
        </p:txBody>
      </p:sp>
      <p:graphicFrame>
        <p:nvGraphicFramePr>
          <p:cNvPr id="8" name="图表 7"/>
          <p:cNvGraphicFramePr/>
          <p:nvPr/>
        </p:nvGraphicFramePr>
        <p:xfrm>
          <a:off x="0" y="2143116"/>
          <a:ext cx="4500562" cy="2571768"/>
        </p:xfrm>
        <a:graphic>
          <a:graphicData uri="http://schemas.openxmlformats.org/drawingml/2006/chart">
            <c:chart xmlns:c="http://schemas.openxmlformats.org/drawingml/2006/chart" xmlns:r="http://schemas.openxmlformats.org/officeDocument/2006/relationships" r:id="rId2"/>
          </a:graphicData>
        </a:graphic>
      </p:graphicFrame>
      <p:pic>
        <p:nvPicPr>
          <p:cNvPr id="10" name="图片 9"/>
          <p:cNvPicPr/>
          <p:nvPr/>
        </p:nvPicPr>
        <p:blipFill rotWithShape="1">
          <a:blip r:embed="rId3"/>
          <a:srcRect b="13847"/>
          <a:stretch/>
        </p:blipFill>
        <p:spPr bwMode="auto">
          <a:xfrm>
            <a:off x="4500562" y="2000240"/>
            <a:ext cx="4429156" cy="2400310"/>
          </a:xfrm>
          <a:prstGeom prst="rect">
            <a:avLst/>
          </a:prstGeom>
          <a:noFill/>
          <a:ln w="9525">
            <a:noFill/>
            <a:miter lim="800000"/>
            <a:headEnd/>
            <a:tailEnd/>
          </a:ln>
        </p:spPr>
      </p:pic>
      <p:sp>
        <p:nvSpPr>
          <p:cNvPr id="11" name="Rectangle 1026"/>
          <p:cNvSpPr txBox="1">
            <a:spLocks noChangeArrowheads="1"/>
          </p:cNvSpPr>
          <p:nvPr/>
        </p:nvSpPr>
        <p:spPr>
          <a:xfrm>
            <a:off x="571472" y="714356"/>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
        <p:nvSpPr>
          <p:cNvPr id="2" name="矩形 1"/>
          <p:cNvSpPr/>
          <p:nvPr/>
        </p:nvSpPr>
        <p:spPr>
          <a:xfrm>
            <a:off x="357158" y="4647800"/>
            <a:ext cx="4572000" cy="307777"/>
          </a:xfrm>
          <a:prstGeom prst="rect">
            <a:avLst/>
          </a:prstGeom>
        </p:spPr>
        <p:txBody>
          <a:bodyPr>
            <a:spAutoFit/>
          </a:bodyPr>
          <a:lstStyle/>
          <a:p>
            <a:pPr>
              <a:buNone/>
            </a:pPr>
            <a:r>
              <a:rPr lang="en-US" altLang="zh-CN" sz="1400" dirty="0"/>
              <a:t>HP</a:t>
            </a:r>
            <a:r>
              <a:rPr lang="zh-CN" altLang="zh-CN" sz="1400" dirty="0"/>
              <a:t>滤波分解下的中国潜在增长率（</a:t>
            </a:r>
            <a:r>
              <a:rPr lang="en-US" altLang="zh-CN" sz="1400" dirty="0"/>
              <a:t>1978-2010</a:t>
            </a:r>
            <a:r>
              <a:rPr lang="zh-CN" altLang="zh-CN" sz="1400" dirty="0"/>
              <a:t>）</a:t>
            </a:r>
            <a:endParaRPr lang="zh-CN" altLang="en-US" sz="1400" dirty="0"/>
          </a:p>
        </p:txBody>
      </p:sp>
      <p:sp>
        <p:nvSpPr>
          <p:cNvPr id="4" name="矩形 3"/>
          <p:cNvSpPr/>
          <p:nvPr/>
        </p:nvSpPr>
        <p:spPr>
          <a:xfrm>
            <a:off x="4572000" y="4614240"/>
            <a:ext cx="4572000" cy="307777"/>
          </a:xfrm>
          <a:prstGeom prst="rect">
            <a:avLst/>
          </a:prstGeom>
        </p:spPr>
        <p:txBody>
          <a:bodyPr>
            <a:spAutoFit/>
          </a:bodyPr>
          <a:lstStyle/>
          <a:p>
            <a:pPr>
              <a:buNone/>
            </a:pPr>
            <a:r>
              <a:rPr lang="zh-CN" altLang="zh-CN" sz="1400" dirty="0"/>
              <a:t>中国</a:t>
            </a:r>
            <a:r>
              <a:rPr lang="en-US" altLang="zh-CN" sz="1400" dirty="0"/>
              <a:t>TFP</a:t>
            </a:r>
            <a:r>
              <a:rPr lang="zh-CN" altLang="zh-CN" sz="1400" dirty="0"/>
              <a:t>变化的不同估计（</a:t>
            </a:r>
            <a:r>
              <a:rPr lang="en-US" altLang="zh-CN" sz="1400" dirty="0"/>
              <a:t>1978-2007</a:t>
            </a:r>
            <a:r>
              <a:rPr lang="zh-CN" altLang="zh-CN" sz="1400" dirty="0"/>
              <a:t>）</a:t>
            </a:r>
            <a:endParaRPr lang="zh-CN" alt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中国</a:t>
            </a:r>
            <a:r>
              <a:rPr lang="zh-CN" altLang="en-US" sz="2400" dirty="0">
                <a:latin typeface="+mj-ea"/>
                <a:ea typeface="+mj-ea"/>
              </a:rPr>
              <a:t>目前的创新周期及经济周期分析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潜在生产率与授权专利数量</a:t>
            </a:r>
            <a:endParaRPr lang="en-US" altLang="zh-CN" sz="1800" b="0" dirty="0">
              <a:latin typeface="+mj-ea"/>
              <a:ea typeface="+mj-ea"/>
            </a:endParaRPr>
          </a:p>
        </p:txBody>
      </p:sp>
      <p:sp>
        <p:nvSpPr>
          <p:cNvPr id="15" name="Rectangle 1027"/>
          <p:cNvSpPr txBox="1">
            <a:spLocks noChangeArrowheads="1"/>
          </p:cNvSpPr>
          <p:nvPr/>
        </p:nvSpPr>
        <p:spPr>
          <a:xfrm>
            <a:off x="-357222" y="4857784"/>
            <a:ext cx="9286940" cy="2000240"/>
          </a:xfrm>
          <a:prstGeom prst="rect">
            <a:avLst/>
          </a:prstGeom>
        </p:spPr>
        <p:txBody>
          <a:bodyPr/>
          <a:lstStyle/>
          <a:p>
            <a:pPr marL="800100" lvl="1" indent="-342900">
              <a:lnSpc>
                <a:spcPct val="150000"/>
              </a:lnSpc>
              <a:spcBef>
                <a:spcPts val="0"/>
              </a:spcBef>
              <a:buClr>
                <a:srgbClr val="000099"/>
              </a:buClr>
              <a:buFont typeface="Wingdings" pitchFamily="2" charset="2"/>
              <a:buChar char="Ø"/>
              <a:defRPr/>
            </a:pPr>
            <a:r>
              <a:rPr lang="zh-CN" altLang="en-US" sz="1400" b="0" dirty="0">
                <a:latin typeface="+mj-ea"/>
                <a:ea typeface="+mj-ea"/>
              </a:rPr>
              <a:t>在长期中探寻经济增长的动力，必然要以技术进步和创新为</a:t>
            </a:r>
            <a:r>
              <a:rPr lang="zh-CN" altLang="en-US" sz="1400" b="0" dirty="0" smtClean="0">
                <a:latin typeface="+mj-ea"/>
                <a:ea typeface="+mj-ea"/>
              </a:rPr>
              <a:t>依据</a:t>
            </a:r>
            <a:endParaRPr lang="en-US" altLang="zh-CN" sz="1400" b="0" dirty="0" smtClean="0">
              <a:latin typeface="+mj-ea"/>
              <a:ea typeface="+mj-ea"/>
            </a:endParaRPr>
          </a:p>
          <a:p>
            <a:pPr marL="800100" lvl="1" indent="-342900">
              <a:lnSpc>
                <a:spcPct val="150000"/>
              </a:lnSpc>
              <a:spcBef>
                <a:spcPts val="0"/>
              </a:spcBef>
              <a:buClr>
                <a:srgbClr val="000099"/>
              </a:buClr>
              <a:buFont typeface="Wingdings" pitchFamily="2" charset="2"/>
              <a:buChar char="Ø"/>
              <a:defRPr/>
            </a:pPr>
            <a:r>
              <a:rPr lang="zh-CN" altLang="en-US" sz="1400" b="0" dirty="0">
                <a:latin typeface="+mj-ea"/>
                <a:ea typeface="+mj-ea"/>
              </a:rPr>
              <a:t>中国的创新活动在</a:t>
            </a:r>
            <a:r>
              <a:rPr lang="en-US" sz="1400" b="0" dirty="0">
                <a:latin typeface="+mj-ea"/>
                <a:ea typeface="+mj-ea"/>
              </a:rPr>
              <a:t>20</a:t>
            </a:r>
            <a:r>
              <a:rPr lang="zh-CN" altLang="en-US" sz="1400" b="0" dirty="0">
                <a:latin typeface="+mj-ea"/>
                <a:ea typeface="+mj-ea"/>
              </a:rPr>
              <a:t>世纪</a:t>
            </a:r>
            <a:r>
              <a:rPr lang="en-US" sz="1400" b="0" dirty="0">
                <a:latin typeface="+mj-ea"/>
                <a:ea typeface="+mj-ea"/>
              </a:rPr>
              <a:t>90</a:t>
            </a:r>
            <a:r>
              <a:rPr lang="zh-CN" altLang="en-US" sz="1400" b="0" dirty="0">
                <a:latin typeface="+mj-ea"/>
                <a:ea typeface="+mj-ea"/>
              </a:rPr>
              <a:t>年代确实处于低潮</a:t>
            </a:r>
            <a:r>
              <a:rPr lang="zh-CN" altLang="en-US" sz="1400" b="0" dirty="0" smtClean="0">
                <a:latin typeface="+mj-ea"/>
                <a:ea typeface="+mj-ea"/>
              </a:rPr>
              <a:t>期，</a:t>
            </a:r>
            <a:r>
              <a:rPr lang="zh-CN" altLang="en-US" sz="1400" b="0" dirty="0">
                <a:latin typeface="+mj-ea"/>
                <a:ea typeface="+mj-ea"/>
              </a:rPr>
              <a:t>在经济繁荣的</a:t>
            </a:r>
            <a:r>
              <a:rPr lang="en-US" sz="1400" b="0" dirty="0">
                <a:latin typeface="+mj-ea"/>
                <a:ea typeface="+mj-ea"/>
              </a:rPr>
              <a:t>2000-2007</a:t>
            </a:r>
            <a:r>
              <a:rPr lang="zh-CN" altLang="en-US" sz="1400" b="0" dirty="0">
                <a:latin typeface="+mj-ea"/>
                <a:ea typeface="+mj-ea"/>
              </a:rPr>
              <a:t>年间，中国的创新活动在</a:t>
            </a:r>
            <a:r>
              <a:rPr lang="en-US" sz="1400" b="0" dirty="0">
                <a:latin typeface="+mj-ea"/>
                <a:ea typeface="+mj-ea"/>
              </a:rPr>
              <a:t>2000-2005</a:t>
            </a:r>
            <a:r>
              <a:rPr lang="zh-CN" altLang="en-US" sz="1400" b="0" dirty="0">
                <a:latin typeface="+mj-ea"/>
                <a:ea typeface="+mj-ea"/>
              </a:rPr>
              <a:t>年间一直在谷底</a:t>
            </a:r>
            <a:r>
              <a:rPr lang="zh-CN" altLang="en-US" sz="1400" b="0" dirty="0" smtClean="0">
                <a:latin typeface="+mj-ea"/>
                <a:ea typeface="+mj-ea"/>
              </a:rPr>
              <a:t>徘徊</a:t>
            </a:r>
            <a:endParaRPr lang="en-US" altLang="zh-CN" sz="1400" b="0" dirty="0" smtClean="0">
              <a:latin typeface="+mj-ea"/>
              <a:ea typeface="+mj-ea"/>
            </a:endParaRPr>
          </a:p>
          <a:p>
            <a:pPr marL="800100" lvl="1" indent="-342900">
              <a:lnSpc>
                <a:spcPct val="150000"/>
              </a:lnSpc>
              <a:spcBef>
                <a:spcPts val="0"/>
              </a:spcBef>
              <a:buClr>
                <a:srgbClr val="000099"/>
              </a:buClr>
              <a:buFont typeface="Wingdings" pitchFamily="2" charset="2"/>
              <a:buChar char="Ø"/>
              <a:defRPr/>
            </a:pPr>
            <a:r>
              <a:rPr lang="zh-CN" altLang="en-US" sz="1400" b="0" dirty="0">
                <a:latin typeface="+mj-ea"/>
                <a:ea typeface="+mj-ea"/>
              </a:rPr>
              <a:t>从</a:t>
            </a:r>
            <a:r>
              <a:rPr lang="en-US" sz="1400" b="0" dirty="0">
                <a:latin typeface="+mj-ea"/>
                <a:ea typeface="+mj-ea"/>
              </a:rPr>
              <a:t>2006</a:t>
            </a:r>
            <a:r>
              <a:rPr lang="zh-CN" altLang="en-US" sz="1400" b="0" dirty="0">
                <a:latin typeface="+mj-ea"/>
                <a:ea typeface="+mj-ea"/>
              </a:rPr>
              <a:t>年开始，创新活动的热情才重新开始</a:t>
            </a:r>
            <a:r>
              <a:rPr lang="zh-CN" altLang="en-US" sz="1400" b="0" dirty="0" smtClean="0">
                <a:latin typeface="+mj-ea"/>
                <a:ea typeface="+mj-ea"/>
              </a:rPr>
              <a:t>高涨，其积极作用会</a:t>
            </a:r>
            <a:r>
              <a:rPr lang="zh-CN" altLang="en-US" sz="1400" b="0" dirty="0">
                <a:latin typeface="+mj-ea"/>
                <a:ea typeface="+mj-ea"/>
              </a:rPr>
              <a:t>在</a:t>
            </a:r>
            <a:r>
              <a:rPr lang="en-US" sz="1400" b="0" dirty="0">
                <a:latin typeface="+mj-ea"/>
                <a:ea typeface="+mj-ea"/>
              </a:rPr>
              <a:t>2011</a:t>
            </a:r>
            <a:r>
              <a:rPr lang="zh-CN" altLang="en-US" sz="1400" b="0" dirty="0">
                <a:latin typeface="+mj-ea"/>
                <a:ea typeface="+mj-ea"/>
              </a:rPr>
              <a:t>年之后逐渐显现出来</a:t>
            </a:r>
            <a:endParaRPr lang="en-US" altLang="zh-CN" sz="1400" b="0" dirty="0" smtClean="0">
              <a:latin typeface="+mj-ea"/>
              <a:ea typeface="+mj-ea"/>
            </a:endParaRPr>
          </a:p>
          <a:p>
            <a:pPr marL="800100" lvl="1" indent="-342900">
              <a:lnSpc>
                <a:spcPct val="150000"/>
              </a:lnSpc>
              <a:spcBef>
                <a:spcPts val="0"/>
              </a:spcBef>
              <a:buClr>
                <a:srgbClr val="000099"/>
              </a:buClr>
              <a:buFont typeface="Wingdings" pitchFamily="2" charset="2"/>
              <a:buChar char="Ø"/>
              <a:defRPr/>
            </a:pPr>
            <a:r>
              <a:rPr lang="zh-CN" altLang="en-US" sz="1400" b="0" dirty="0" smtClean="0">
                <a:latin typeface="+mj-ea"/>
                <a:ea typeface="+mj-ea"/>
              </a:rPr>
              <a:t>对于中国经济，</a:t>
            </a:r>
            <a:r>
              <a:rPr lang="zh-CN" altLang="en-US" sz="1400" b="0" dirty="0">
                <a:latin typeface="+mj-ea"/>
                <a:ea typeface="+mj-ea"/>
              </a:rPr>
              <a:t>短期内可能会有经济增速的下滑，但这种下滑幅度可能并没有预期的那么大</a:t>
            </a:r>
            <a:endParaRPr lang="en-US" altLang="zh-CN" sz="1400" b="0" dirty="0">
              <a:latin typeface="+mj-ea"/>
              <a:ea typeface="+mj-ea"/>
            </a:endParaRPr>
          </a:p>
        </p:txBody>
      </p:sp>
      <p:graphicFrame>
        <p:nvGraphicFramePr>
          <p:cNvPr id="11" name="图表 10"/>
          <p:cNvGraphicFramePr/>
          <p:nvPr/>
        </p:nvGraphicFramePr>
        <p:xfrm>
          <a:off x="571472" y="2071678"/>
          <a:ext cx="8072494" cy="2857520"/>
        </p:xfrm>
        <a:graphic>
          <a:graphicData uri="http://schemas.openxmlformats.org/drawingml/2006/chart">
            <c:chart xmlns:c="http://schemas.openxmlformats.org/drawingml/2006/chart" xmlns:r="http://schemas.openxmlformats.org/officeDocument/2006/relationships" r:id="rId2"/>
          </a:graphicData>
        </a:graphic>
      </p:graphicFrame>
      <p:sp>
        <p:nvSpPr>
          <p:cNvPr id="7" name="矩形 6"/>
          <p:cNvSpPr/>
          <p:nvPr/>
        </p:nvSpPr>
        <p:spPr bwMode="auto">
          <a:xfrm>
            <a:off x="6643702" y="2143116"/>
            <a:ext cx="1214446" cy="2214578"/>
          </a:xfrm>
          <a:prstGeom prst="rect">
            <a:avLst/>
          </a:prstGeom>
          <a:solidFill>
            <a:srgbClr val="FF0000">
              <a:alpha val="42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1" lang="zh-CN" altLang="en-US" sz="3200" b="1" i="0" u="none" strike="noStrike" cap="none" normalizeH="0" baseline="0" smtClean="0">
              <a:ln>
                <a:noFill/>
              </a:ln>
              <a:solidFill>
                <a:schemeClr val="tx1"/>
              </a:solidFill>
              <a:effectLst/>
              <a:latin typeface="Times New Roman" charset="0"/>
              <a:ea typeface="幼圆" pitchFamily="49" charset="-122"/>
            </a:endParaRPr>
          </a:p>
        </p:txBody>
      </p:sp>
      <p:sp>
        <p:nvSpPr>
          <p:cNvPr id="8" name="Rectangle 1026"/>
          <p:cNvSpPr txBox="1">
            <a:spLocks noChangeArrowheads="1"/>
          </p:cNvSpPr>
          <p:nvPr/>
        </p:nvSpPr>
        <p:spPr>
          <a:xfrm>
            <a:off x="571472" y="714356"/>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中国</a:t>
            </a:r>
            <a:r>
              <a:rPr lang="zh-CN" altLang="en-US" sz="2400" dirty="0">
                <a:latin typeface="+mj-ea"/>
                <a:ea typeface="+mj-ea"/>
              </a:rPr>
              <a:t>目前的创新周期及经济周期分析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潜在生产率与利率水平</a:t>
            </a:r>
            <a:endParaRPr lang="en-US" altLang="zh-CN" sz="1800" b="0" dirty="0">
              <a:latin typeface="+mj-ea"/>
              <a:ea typeface="+mj-ea"/>
            </a:endParaRPr>
          </a:p>
        </p:txBody>
      </p:sp>
      <p:sp>
        <p:nvSpPr>
          <p:cNvPr id="15" name="Rectangle 1027"/>
          <p:cNvSpPr txBox="1">
            <a:spLocks noChangeArrowheads="1"/>
          </p:cNvSpPr>
          <p:nvPr/>
        </p:nvSpPr>
        <p:spPr>
          <a:xfrm>
            <a:off x="-357222" y="4857760"/>
            <a:ext cx="9286940" cy="2000240"/>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400" b="0" dirty="0" smtClean="0">
                <a:latin typeface="+mj-ea"/>
                <a:ea typeface="+mj-ea"/>
              </a:rPr>
              <a:t>当</a:t>
            </a:r>
            <a:r>
              <a:rPr lang="zh-CN" altLang="en-US" sz="1400" b="0" dirty="0">
                <a:latin typeface="+mj-ea"/>
                <a:ea typeface="+mj-ea"/>
              </a:rPr>
              <a:t>经济繁荣时，投资扩张导致利率水平会相应得到提高。在经济增长率下滑时，投资下滑导致对资金需求降低，同时也是出于刺激经济的需要，利率水平会有相应的下调</a:t>
            </a:r>
            <a:r>
              <a:rPr lang="zh-CN" altLang="en-US" sz="1400" b="0" dirty="0" smtClean="0">
                <a:latin typeface="+mj-ea"/>
                <a:ea typeface="+mj-ea"/>
              </a:rPr>
              <a:t>。</a:t>
            </a:r>
            <a:endParaRPr lang="en-US" altLang="zh-CN" sz="1400" b="0" dirty="0" smtClean="0">
              <a:latin typeface="+mj-ea"/>
              <a:ea typeface="+mj-ea"/>
            </a:endParaRPr>
          </a:p>
          <a:p>
            <a:pPr marL="800100" lvl="1" indent="-342900">
              <a:lnSpc>
                <a:spcPct val="120000"/>
              </a:lnSpc>
              <a:spcBef>
                <a:spcPct val="40000"/>
              </a:spcBef>
              <a:buClr>
                <a:srgbClr val="000099"/>
              </a:buClr>
              <a:buFont typeface="Wingdings" pitchFamily="2" charset="2"/>
              <a:buChar char="Ø"/>
              <a:defRPr/>
            </a:pPr>
            <a:r>
              <a:rPr lang="zh-CN" altLang="en-US" sz="1400" b="0" dirty="0">
                <a:latin typeface="+mj-ea"/>
                <a:ea typeface="+mj-ea"/>
              </a:rPr>
              <a:t>基于对未来</a:t>
            </a:r>
            <a:r>
              <a:rPr lang="en-US" altLang="en-US" sz="1400" b="0" dirty="0">
                <a:latin typeface="+mj-ea"/>
                <a:ea typeface="+mj-ea"/>
              </a:rPr>
              <a:t>5-10</a:t>
            </a:r>
            <a:r>
              <a:rPr lang="zh-CN" altLang="en-US" sz="1400" b="0" dirty="0">
                <a:latin typeface="+mj-ea"/>
                <a:ea typeface="+mj-ea"/>
              </a:rPr>
              <a:t>年中国经济增长情况的判断，我们</a:t>
            </a:r>
            <a:r>
              <a:rPr lang="zh-CN" altLang="en-US" sz="1400" b="0" dirty="0" smtClean="0">
                <a:latin typeface="+mj-ea"/>
                <a:ea typeface="+mj-ea"/>
              </a:rPr>
              <a:t>认为实际利率</a:t>
            </a:r>
            <a:r>
              <a:rPr lang="zh-CN" altLang="en-US" sz="1400" b="0" dirty="0">
                <a:latin typeface="+mj-ea"/>
                <a:ea typeface="+mj-ea"/>
              </a:rPr>
              <a:t>水平在短期内下行、但长期中维持在较高水平的可能性很大</a:t>
            </a:r>
            <a:endParaRPr lang="en-US" altLang="zh-CN" sz="1400" b="0" dirty="0">
              <a:latin typeface="+mj-ea"/>
              <a:ea typeface="+mj-ea"/>
            </a:endParaRPr>
          </a:p>
          <a:p>
            <a:pPr marL="800100" lvl="1" indent="-342900">
              <a:lnSpc>
                <a:spcPct val="120000"/>
              </a:lnSpc>
              <a:spcBef>
                <a:spcPct val="40000"/>
              </a:spcBef>
              <a:buClr>
                <a:srgbClr val="000099"/>
              </a:buClr>
              <a:buFont typeface="Wingdings" pitchFamily="2" charset="2"/>
              <a:buChar char="Ø"/>
              <a:defRPr/>
            </a:pPr>
            <a:r>
              <a:rPr lang="zh-CN" altLang="en-US" sz="1400" b="0" dirty="0">
                <a:latin typeface="+mj-ea"/>
                <a:ea typeface="+mj-ea"/>
              </a:rPr>
              <a:t>利率市场化过程在这一阶段会加快，这对利率波动性以及债券市场的影响将会扩大</a:t>
            </a:r>
            <a:endParaRPr lang="en-US" altLang="zh-CN" sz="1400" b="0" dirty="0">
              <a:latin typeface="+mj-ea"/>
              <a:ea typeface="+mj-ea"/>
            </a:endParaRPr>
          </a:p>
        </p:txBody>
      </p:sp>
      <p:graphicFrame>
        <p:nvGraphicFramePr>
          <p:cNvPr id="7" name="图表 6"/>
          <p:cNvGraphicFramePr/>
          <p:nvPr/>
        </p:nvGraphicFramePr>
        <p:xfrm>
          <a:off x="500034" y="2143116"/>
          <a:ext cx="8072494" cy="271464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1026"/>
          <p:cNvSpPr txBox="1">
            <a:spLocks noChangeArrowheads="1"/>
          </p:cNvSpPr>
          <p:nvPr/>
        </p:nvSpPr>
        <p:spPr>
          <a:xfrm>
            <a:off x="571472" y="714356"/>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中国</a:t>
            </a:r>
            <a:r>
              <a:rPr lang="zh-CN" altLang="en-US" sz="2400" dirty="0">
                <a:latin typeface="+mj-ea"/>
                <a:ea typeface="+mj-ea"/>
              </a:rPr>
              <a:t>目前的创新周期及经济周期分析</a:t>
            </a:r>
            <a:endParaRPr lang="en-US" altLang="zh-CN" sz="2400" dirty="0">
              <a:latin typeface="+mj-ea"/>
              <a:ea typeface="+mj-ea"/>
            </a:endParaRPr>
          </a:p>
        </p:txBody>
      </p:sp>
      <p:sp>
        <p:nvSpPr>
          <p:cNvPr id="9" name="Rectangle 1027"/>
          <p:cNvSpPr txBox="1">
            <a:spLocks noChangeArrowheads="1"/>
          </p:cNvSpPr>
          <p:nvPr/>
        </p:nvSpPr>
        <p:spPr>
          <a:xfrm>
            <a:off x="0" y="1643050"/>
            <a:ext cx="9001188" cy="42862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zh-CN" altLang="en-US" sz="1800" b="0" dirty="0" smtClean="0">
                <a:latin typeface="+mj-ea"/>
                <a:ea typeface="+mj-ea"/>
              </a:rPr>
              <a:t>潜在生产率、房地产价格与证券市场 </a:t>
            </a:r>
            <a:endParaRPr lang="en-US" altLang="zh-CN" sz="1800" b="0" dirty="0">
              <a:latin typeface="+mj-ea"/>
              <a:ea typeface="+mj-ea"/>
            </a:endParaRPr>
          </a:p>
        </p:txBody>
      </p:sp>
      <p:sp>
        <p:nvSpPr>
          <p:cNvPr id="15" name="Rectangle 1027"/>
          <p:cNvSpPr txBox="1">
            <a:spLocks noChangeArrowheads="1"/>
          </p:cNvSpPr>
          <p:nvPr/>
        </p:nvSpPr>
        <p:spPr>
          <a:xfrm>
            <a:off x="-428660" y="4857760"/>
            <a:ext cx="9286940" cy="1500198"/>
          </a:xfrm>
          <a:prstGeom prst="rect">
            <a:avLst/>
          </a:prstGeom>
        </p:spPr>
        <p:txBody>
          <a:bodyPr/>
          <a:lstStyle/>
          <a:p>
            <a:pPr marL="800100" lvl="1" indent="-342900">
              <a:lnSpc>
                <a:spcPct val="120000"/>
              </a:lnSpc>
              <a:spcBef>
                <a:spcPct val="40000"/>
              </a:spcBef>
              <a:buClr>
                <a:srgbClr val="000099"/>
              </a:buClr>
              <a:buFont typeface="Wingdings" pitchFamily="2" charset="2"/>
              <a:buChar char="Ø"/>
              <a:defRPr/>
            </a:pPr>
            <a:r>
              <a:rPr lang="en-US" sz="1400" b="0" dirty="0" smtClean="0">
                <a:latin typeface="+mj-ea"/>
                <a:ea typeface="+mj-ea"/>
              </a:rPr>
              <a:t>2011</a:t>
            </a:r>
            <a:r>
              <a:rPr lang="zh-CN" altLang="en-US" sz="1400" b="0" dirty="0">
                <a:latin typeface="+mj-ea"/>
                <a:ea typeface="+mj-ea"/>
              </a:rPr>
              <a:t>年以来严厉的房地产调控措施使得房价上涨趋势得到了缓和，但这种缓和的持续性值得</a:t>
            </a:r>
            <a:r>
              <a:rPr lang="zh-CN" altLang="en-US" sz="1400" b="0" dirty="0" smtClean="0">
                <a:latin typeface="+mj-ea"/>
                <a:ea typeface="+mj-ea"/>
              </a:rPr>
              <a:t>观察。</a:t>
            </a:r>
            <a:r>
              <a:rPr lang="zh-CN" altLang="en-US" sz="1400" b="0" dirty="0">
                <a:latin typeface="+mj-ea"/>
                <a:ea typeface="+mj-ea"/>
              </a:rPr>
              <a:t>预计房地产价格增速在短期内会随着经济潜在增长率的下滑而放缓，但长期中仍然会有较高的</a:t>
            </a:r>
            <a:r>
              <a:rPr lang="zh-CN" altLang="en-US" sz="1400" b="0" dirty="0" smtClean="0">
                <a:latin typeface="+mj-ea"/>
                <a:ea typeface="+mj-ea"/>
              </a:rPr>
              <a:t>增长率</a:t>
            </a:r>
            <a:endParaRPr lang="en-US" altLang="zh-CN" sz="1400" b="0" dirty="0" smtClean="0">
              <a:latin typeface="+mj-ea"/>
              <a:ea typeface="+mj-ea"/>
            </a:endParaRPr>
          </a:p>
          <a:p>
            <a:pPr marL="800100" lvl="1" indent="-342900">
              <a:lnSpc>
                <a:spcPct val="120000"/>
              </a:lnSpc>
              <a:spcBef>
                <a:spcPct val="40000"/>
              </a:spcBef>
              <a:buClr>
                <a:srgbClr val="000099"/>
              </a:buClr>
              <a:buFont typeface="Wingdings" pitchFamily="2" charset="2"/>
              <a:buChar char="Ø"/>
              <a:defRPr/>
            </a:pPr>
            <a:r>
              <a:rPr lang="zh-CN" altLang="en-US" sz="1400" b="0" dirty="0">
                <a:latin typeface="+mj-ea"/>
                <a:ea typeface="+mj-ea"/>
              </a:rPr>
              <a:t>证券市场的波动虽然与宏观经济走势有联系，但是这种联系似乎不是非常明显</a:t>
            </a:r>
            <a:r>
              <a:rPr lang="zh-CN" altLang="en-US" sz="1400" b="0" dirty="0" smtClean="0">
                <a:latin typeface="+mj-ea"/>
                <a:ea typeface="+mj-ea"/>
              </a:rPr>
              <a:t>。</a:t>
            </a:r>
            <a:r>
              <a:rPr lang="zh-CN" altLang="en-US" sz="1400" b="0" dirty="0">
                <a:latin typeface="+mj-ea"/>
                <a:ea typeface="+mj-ea"/>
              </a:rPr>
              <a:t>中国的资本市场的问题在于，在经济高速增长的时期，并没有给投资者带来比经济增速更高的收益。随着转型期的来临，资本市场的波动性仍然会维持在较高的水平。</a:t>
            </a:r>
            <a:endParaRPr lang="en-US" altLang="zh-CN" sz="1400" b="0" dirty="0">
              <a:latin typeface="+mj-ea"/>
              <a:ea typeface="+mj-ea"/>
            </a:endParaRPr>
          </a:p>
        </p:txBody>
      </p:sp>
      <p:graphicFrame>
        <p:nvGraphicFramePr>
          <p:cNvPr id="8" name="图表 7"/>
          <p:cNvGraphicFramePr/>
          <p:nvPr/>
        </p:nvGraphicFramePr>
        <p:xfrm>
          <a:off x="142845" y="2000240"/>
          <a:ext cx="4357718" cy="2838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图表 9"/>
          <p:cNvGraphicFramePr/>
          <p:nvPr/>
        </p:nvGraphicFramePr>
        <p:xfrm>
          <a:off x="4584070" y="1928802"/>
          <a:ext cx="4559930" cy="2870913"/>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26"/>
          <p:cNvSpPr txBox="1">
            <a:spLocks noChangeArrowheads="1"/>
          </p:cNvSpPr>
          <p:nvPr/>
        </p:nvSpPr>
        <p:spPr>
          <a:xfrm>
            <a:off x="571472" y="714356"/>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五、</a:t>
            </a:r>
            <a:r>
              <a:rPr lang="en-US" altLang="zh-CN" sz="2800" kern="0" dirty="0" smtClean="0">
                <a:solidFill>
                  <a:srgbClr val="C00000"/>
                </a:solidFill>
                <a:latin typeface="+mn-ea"/>
                <a:ea typeface="+mn-ea"/>
                <a:cs typeface="+mj-cs"/>
              </a:rPr>
              <a:t> </a:t>
            </a:r>
            <a:r>
              <a:rPr lang="zh-CN" altLang="en-US" sz="2800" kern="0" dirty="0" smtClean="0">
                <a:solidFill>
                  <a:srgbClr val="C00000"/>
                </a:solidFill>
                <a:latin typeface="+mn-ea"/>
                <a:ea typeface="+mn-ea"/>
                <a:cs typeface="+mj-cs"/>
              </a:rPr>
              <a:t>中国经济长周期分析</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6"/>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美日</a:t>
            </a:r>
            <a:r>
              <a:rPr lang="zh-CN" altLang="en-US" sz="2400" dirty="0">
                <a:latin typeface="+mj-ea"/>
                <a:ea typeface="+mj-ea"/>
              </a:rPr>
              <a:t>保险资金运用模式的总结</a:t>
            </a:r>
            <a:endParaRPr lang="en-US" altLang="zh-CN" sz="2400" dirty="0">
              <a:latin typeface="+mj-ea"/>
              <a:ea typeface="+mj-ea"/>
            </a:endParaRPr>
          </a:p>
        </p:txBody>
      </p:sp>
      <p:graphicFrame>
        <p:nvGraphicFramePr>
          <p:cNvPr id="11" name="表格 10"/>
          <p:cNvGraphicFramePr>
            <a:graphicFrameLocks noGrp="1"/>
          </p:cNvGraphicFramePr>
          <p:nvPr/>
        </p:nvGraphicFramePr>
        <p:xfrm>
          <a:off x="571472" y="1928800"/>
          <a:ext cx="8072494" cy="3429026"/>
        </p:xfrm>
        <a:graphic>
          <a:graphicData uri="http://schemas.openxmlformats.org/drawingml/2006/table">
            <a:tbl>
              <a:tblPr/>
              <a:tblGrid>
                <a:gridCol w="1243237"/>
                <a:gridCol w="3849420"/>
                <a:gridCol w="2979837"/>
              </a:tblGrid>
              <a:tr h="428628">
                <a:tc>
                  <a:txBody>
                    <a:bodyPr/>
                    <a:lstStyle/>
                    <a:p>
                      <a:pPr algn="ctr">
                        <a:lnSpc>
                          <a:spcPct val="130000"/>
                        </a:lnSpc>
                        <a:spcAft>
                          <a:spcPts val="0"/>
                        </a:spcAft>
                      </a:pPr>
                      <a:endParaRPr lang="en-US" sz="1600" kern="100" dirty="0">
                        <a:solidFill>
                          <a:srgbClr val="000000"/>
                        </a:solidFill>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美国</a:t>
                      </a:r>
                      <a:endParaRPr lang="zh-CN" sz="1600" b="1"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日本</a:t>
                      </a:r>
                      <a:endParaRPr lang="zh-CN" sz="1600" b="1"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5886">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投资理念</a:t>
                      </a:r>
                      <a:endParaRPr lang="zh-CN" sz="1600" b="1" kern="100" dirty="0">
                        <a:latin typeface="Calibri"/>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30000"/>
                        </a:lnSpc>
                        <a:spcAft>
                          <a:spcPts val="0"/>
                        </a:spcAft>
                      </a:pPr>
                      <a:r>
                        <a:rPr lang="zh-CN" sz="1600" kern="100">
                          <a:solidFill>
                            <a:srgbClr val="000000"/>
                          </a:solidFill>
                          <a:latin typeface="Times New Roman"/>
                          <a:ea typeface="宋体"/>
                          <a:cs typeface="Times New Roman"/>
                        </a:rPr>
                        <a:t>比较积极，完善的投资管理体系，兼顾保险投资的收益性、安全性、流动性原则</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30000"/>
                        </a:lnSpc>
                        <a:spcAft>
                          <a:spcPts val="0"/>
                        </a:spcAft>
                      </a:pPr>
                      <a:r>
                        <a:rPr lang="zh-CN" sz="1600" kern="100">
                          <a:solidFill>
                            <a:srgbClr val="000000"/>
                          </a:solidFill>
                          <a:latin typeface="Times New Roman"/>
                          <a:ea typeface="宋体"/>
                          <a:cs typeface="Times New Roman"/>
                        </a:rPr>
                        <a:t>比较传统，投资策略相对不积极，更注重安全性、流动性原则</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投资监管</a:t>
                      </a:r>
                      <a:endParaRPr lang="zh-CN" sz="1600" b="1" kern="100" dirty="0">
                        <a:latin typeface="Calibri"/>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严格</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较为严格</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投资结构</a:t>
                      </a:r>
                      <a:endParaRPr lang="zh-CN" sz="1600" b="1" kern="100" dirty="0">
                        <a:latin typeface="Calibri"/>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以债券为主，其次为股票</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以债券为主，其次为贷款</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收益性</a:t>
                      </a:r>
                      <a:endParaRPr lang="zh-CN" sz="1600" b="1" kern="100" dirty="0">
                        <a:latin typeface="Calibri"/>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高</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a:solidFill>
                            <a:srgbClr val="000000"/>
                          </a:solidFill>
                          <a:latin typeface="Times New Roman"/>
                          <a:ea typeface="宋体"/>
                          <a:cs typeface="Times New Roman"/>
                        </a:rPr>
                        <a:t>低</a:t>
                      </a:r>
                      <a:endParaRPr lang="zh-CN" sz="16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a:lnSpc>
                          <a:spcPct val="130000"/>
                        </a:lnSpc>
                        <a:spcAft>
                          <a:spcPts val="0"/>
                        </a:spcAft>
                      </a:pPr>
                      <a:r>
                        <a:rPr lang="zh-CN" sz="1600" b="1" kern="100" dirty="0">
                          <a:solidFill>
                            <a:srgbClr val="000000"/>
                          </a:solidFill>
                          <a:latin typeface="Times New Roman"/>
                          <a:ea typeface="宋体"/>
                          <a:cs typeface="Times New Roman"/>
                        </a:rPr>
                        <a:t>稳定性</a:t>
                      </a:r>
                      <a:endParaRPr lang="zh-CN" sz="1600" b="1" kern="100" dirty="0">
                        <a:latin typeface="Calibri"/>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dirty="0">
                          <a:solidFill>
                            <a:srgbClr val="000000"/>
                          </a:solidFill>
                          <a:latin typeface="Times New Roman"/>
                          <a:ea typeface="宋体"/>
                          <a:cs typeface="Times New Roman"/>
                        </a:rPr>
                        <a:t>高</a:t>
                      </a:r>
                      <a:endParaRPr lang="zh-CN" sz="16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600" kern="100" dirty="0">
                          <a:solidFill>
                            <a:srgbClr val="000000"/>
                          </a:solidFill>
                          <a:latin typeface="Times New Roman"/>
                          <a:ea typeface="宋体"/>
                          <a:cs typeface="Times New Roman"/>
                        </a:rPr>
                        <a:t>较高</a:t>
                      </a:r>
                      <a:endParaRPr lang="zh-CN" sz="16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026"/>
          <p:cNvSpPr txBox="1">
            <a:spLocks noChangeArrowheads="1"/>
          </p:cNvSpPr>
          <p:nvPr/>
        </p:nvSpPr>
        <p:spPr>
          <a:xfrm>
            <a:off x="722342" y="768335"/>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六、长周期视角下美、日经验对中国的启示</a:t>
            </a:r>
            <a:endParaRPr lang="zh-CN" altLang="en-US" sz="2800" kern="0" dirty="0">
              <a:solidFill>
                <a:srgbClr val="C00000"/>
              </a:solidFill>
              <a:latin typeface="+mn-ea"/>
              <a:ea typeface="+mn-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3"/>
          <p:cNvSpPr>
            <a:spLocks noGrp="1"/>
          </p:cNvSpPr>
          <p:nvPr>
            <p:ph type="title"/>
          </p:nvPr>
        </p:nvSpPr>
        <p:spPr>
          <a:xfrm>
            <a:off x="1000125" y="785813"/>
            <a:ext cx="7162800" cy="762000"/>
          </a:xfrm>
        </p:spPr>
        <p:txBody>
          <a:bodyPr/>
          <a:lstStyle/>
          <a:p>
            <a:r>
              <a:rPr lang="zh-CN" altLang="en-US" b="1" smtClean="0">
                <a:solidFill>
                  <a:schemeClr val="tx1"/>
                </a:solidFill>
                <a:effectLst/>
              </a:rPr>
              <a:t>目录</a:t>
            </a:r>
          </a:p>
        </p:txBody>
      </p:sp>
      <p:sp>
        <p:nvSpPr>
          <p:cNvPr id="6" name="TextBox 5"/>
          <p:cNvSpPr txBox="1"/>
          <p:nvPr/>
        </p:nvSpPr>
        <p:spPr>
          <a:xfrm>
            <a:off x="1857356" y="1285860"/>
            <a:ext cx="7072312" cy="4822474"/>
          </a:xfrm>
          <a:prstGeom prst="rect">
            <a:avLst/>
          </a:prstGeom>
          <a:noFill/>
        </p:spPr>
        <p:txBody>
          <a:bodyPr>
            <a:spAutoFit/>
          </a:bodyPr>
          <a:lstStyle/>
          <a:p>
            <a:pPr>
              <a:lnSpc>
                <a:spcPct val="200000"/>
              </a:lnSpc>
              <a:spcBef>
                <a:spcPts val="0"/>
              </a:spcBef>
              <a:buFontTx/>
              <a:buNone/>
              <a:defRPr/>
            </a:pPr>
            <a:r>
              <a:rPr lang="zh-CN" altLang="en-US" sz="2200" dirty="0" smtClean="0">
                <a:latin typeface="+mn-ea"/>
                <a:ea typeface="+mn-ea"/>
              </a:rPr>
              <a:t>一、</a:t>
            </a:r>
            <a:r>
              <a:rPr lang="en-US" altLang="zh-CN" sz="2200" dirty="0" smtClean="0">
                <a:latin typeface="+mn-ea"/>
                <a:ea typeface="+mn-ea"/>
              </a:rPr>
              <a:t>  </a:t>
            </a:r>
            <a:r>
              <a:rPr lang="zh-CN" altLang="en-US" sz="2200" dirty="0">
                <a:latin typeface="+mn-ea"/>
                <a:ea typeface="+mn-ea"/>
              </a:rPr>
              <a:t>引言</a:t>
            </a:r>
            <a:endParaRPr lang="en-US" altLang="zh-CN" sz="2200" dirty="0">
              <a:latin typeface="+mn-ea"/>
              <a:ea typeface="+mn-ea"/>
            </a:endParaRPr>
          </a:p>
          <a:p>
            <a:pPr>
              <a:lnSpc>
                <a:spcPct val="200000"/>
              </a:lnSpc>
              <a:spcBef>
                <a:spcPts val="0"/>
              </a:spcBef>
              <a:buFontTx/>
              <a:buNone/>
              <a:defRPr/>
            </a:pPr>
            <a:r>
              <a:rPr lang="zh-CN" altLang="en-US" sz="2200" dirty="0" smtClean="0">
                <a:latin typeface="+mn-ea"/>
                <a:ea typeface="+mn-ea"/>
              </a:rPr>
              <a:t>二、</a:t>
            </a:r>
            <a:r>
              <a:rPr lang="en-US" altLang="zh-CN" sz="2200" dirty="0" smtClean="0">
                <a:latin typeface="+mn-ea"/>
                <a:ea typeface="+mn-ea"/>
              </a:rPr>
              <a:t>  </a:t>
            </a:r>
            <a:r>
              <a:rPr lang="zh-CN" altLang="en-US" sz="2200" dirty="0" smtClean="0">
                <a:latin typeface="+mn-ea"/>
                <a:ea typeface="+mn-ea"/>
              </a:rPr>
              <a:t>我国保险资金运用的现状</a:t>
            </a:r>
            <a:endParaRPr lang="zh-CN" altLang="en-US" sz="2200" dirty="0">
              <a:latin typeface="+mn-ea"/>
              <a:ea typeface="+mn-ea"/>
            </a:endParaRPr>
          </a:p>
          <a:p>
            <a:pPr>
              <a:lnSpc>
                <a:spcPct val="200000"/>
              </a:lnSpc>
              <a:spcBef>
                <a:spcPts val="0"/>
              </a:spcBef>
              <a:buFontTx/>
              <a:buNone/>
              <a:defRPr/>
            </a:pPr>
            <a:r>
              <a:rPr lang="zh-CN" altLang="en-US" sz="2200" dirty="0" smtClean="0">
                <a:latin typeface="+mn-ea"/>
                <a:ea typeface="+mn-ea"/>
              </a:rPr>
              <a:t>三、  保险</a:t>
            </a:r>
            <a:r>
              <a:rPr lang="zh-CN" altLang="en-US" sz="2200" dirty="0">
                <a:latin typeface="+mn-ea"/>
                <a:ea typeface="+mn-ea"/>
              </a:rPr>
              <a:t>资金运用的国际经验</a:t>
            </a:r>
            <a:r>
              <a:rPr lang="en-US" altLang="zh-CN" sz="2200" dirty="0">
                <a:latin typeface="+mn-ea"/>
                <a:ea typeface="+mn-ea"/>
              </a:rPr>
              <a:t>——</a:t>
            </a:r>
            <a:r>
              <a:rPr lang="zh-CN" altLang="en-US" sz="2200" dirty="0">
                <a:latin typeface="+mn-ea"/>
                <a:ea typeface="+mn-ea"/>
              </a:rPr>
              <a:t>日本</a:t>
            </a:r>
          </a:p>
          <a:p>
            <a:pPr>
              <a:lnSpc>
                <a:spcPct val="200000"/>
              </a:lnSpc>
              <a:spcBef>
                <a:spcPts val="0"/>
              </a:spcBef>
              <a:buFontTx/>
              <a:buNone/>
              <a:defRPr/>
            </a:pPr>
            <a:r>
              <a:rPr lang="zh-CN" altLang="en-US" sz="2200" dirty="0" smtClean="0">
                <a:latin typeface="+mn-ea"/>
                <a:ea typeface="+mn-ea"/>
              </a:rPr>
              <a:t>四、</a:t>
            </a:r>
            <a:r>
              <a:rPr lang="en-US" altLang="zh-CN" sz="2200" dirty="0" smtClean="0">
                <a:latin typeface="+mn-ea"/>
                <a:ea typeface="+mn-ea"/>
              </a:rPr>
              <a:t>  </a:t>
            </a:r>
            <a:r>
              <a:rPr lang="zh-CN" altLang="en-US" sz="2200" dirty="0">
                <a:latin typeface="+mn-ea"/>
                <a:ea typeface="+mn-ea"/>
              </a:rPr>
              <a:t>保险资金运用的国际经验</a:t>
            </a:r>
            <a:r>
              <a:rPr lang="en-US" altLang="zh-CN" sz="2200" dirty="0" smtClean="0">
                <a:latin typeface="+mn-ea"/>
                <a:ea typeface="+mn-ea"/>
              </a:rPr>
              <a:t>——</a:t>
            </a:r>
            <a:r>
              <a:rPr lang="zh-CN" altLang="en-US" sz="2200" dirty="0">
                <a:latin typeface="+mn-ea"/>
                <a:ea typeface="+mn-ea"/>
              </a:rPr>
              <a:t>美国</a:t>
            </a:r>
            <a:endParaRPr lang="en-US" altLang="zh-CN" sz="2200" dirty="0">
              <a:latin typeface="+mn-ea"/>
              <a:ea typeface="+mn-ea"/>
            </a:endParaRPr>
          </a:p>
          <a:p>
            <a:pPr>
              <a:lnSpc>
                <a:spcPct val="200000"/>
              </a:lnSpc>
              <a:spcBef>
                <a:spcPts val="0"/>
              </a:spcBef>
              <a:buFontTx/>
              <a:buNone/>
              <a:defRPr/>
            </a:pPr>
            <a:r>
              <a:rPr lang="zh-CN" altLang="en-US" sz="2200" dirty="0" smtClean="0">
                <a:latin typeface="+mn-ea"/>
                <a:ea typeface="+mn-ea"/>
              </a:rPr>
              <a:t>五、 </a:t>
            </a:r>
            <a:r>
              <a:rPr lang="en-US" altLang="zh-CN" sz="2200" dirty="0" smtClean="0">
                <a:latin typeface="+mn-ea"/>
                <a:ea typeface="+mn-ea"/>
              </a:rPr>
              <a:t> </a:t>
            </a:r>
            <a:r>
              <a:rPr lang="zh-CN" altLang="en-US" sz="2200" dirty="0" smtClean="0">
                <a:latin typeface="+mn-ea"/>
                <a:ea typeface="+mn-ea"/>
              </a:rPr>
              <a:t>中国经济长周期分析</a:t>
            </a:r>
            <a:r>
              <a:rPr lang="zh-CN" altLang="en-US" sz="2400" dirty="0">
                <a:latin typeface="Times New Roman" charset="0"/>
              </a:rPr>
              <a:t>	</a:t>
            </a:r>
            <a:endParaRPr lang="en-US" altLang="zh-CN" sz="2400" dirty="0">
              <a:latin typeface="Times New Roman" charset="0"/>
            </a:endParaRPr>
          </a:p>
          <a:p>
            <a:pPr>
              <a:lnSpc>
                <a:spcPct val="200000"/>
              </a:lnSpc>
              <a:spcBef>
                <a:spcPts val="0"/>
              </a:spcBef>
              <a:buFontTx/>
              <a:buNone/>
              <a:defRPr/>
            </a:pPr>
            <a:r>
              <a:rPr lang="zh-CN" altLang="en-US" sz="2200" dirty="0" smtClean="0">
                <a:latin typeface="+mn-ea"/>
                <a:ea typeface="+mn-ea"/>
              </a:rPr>
              <a:t>六、</a:t>
            </a:r>
            <a:r>
              <a:rPr lang="en-US" altLang="zh-CN" sz="2200" dirty="0" smtClean="0">
                <a:latin typeface="+mn-ea"/>
                <a:ea typeface="+mn-ea"/>
              </a:rPr>
              <a:t>  </a:t>
            </a:r>
            <a:r>
              <a:rPr lang="zh-CN" altLang="en-US" sz="2200" dirty="0" smtClean="0">
                <a:latin typeface="+mn-ea"/>
                <a:ea typeface="+mn-ea"/>
              </a:rPr>
              <a:t>长周期</a:t>
            </a:r>
            <a:r>
              <a:rPr lang="zh-CN" altLang="en-US" sz="2200" dirty="0">
                <a:latin typeface="+mn-ea"/>
                <a:ea typeface="+mn-ea"/>
              </a:rPr>
              <a:t>视角下美、日经验对中国的</a:t>
            </a:r>
            <a:r>
              <a:rPr lang="zh-CN" altLang="en-US" sz="2200" dirty="0" smtClean="0">
                <a:latin typeface="+mn-ea"/>
                <a:ea typeface="+mn-ea"/>
              </a:rPr>
              <a:t>启示</a:t>
            </a:r>
            <a:endParaRPr lang="en-US" altLang="zh-CN" sz="2200" dirty="0" smtClean="0">
              <a:latin typeface="+mn-ea"/>
              <a:ea typeface="+mn-ea"/>
            </a:endParaRPr>
          </a:p>
          <a:p>
            <a:pPr>
              <a:lnSpc>
                <a:spcPct val="200000"/>
              </a:lnSpc>
              <a:spcBef>
                <a:spcPts val="0"/>
              </a:spcBef>
              <a:buFontTx/>
              <a:buNone/>
              <a:defRPr/>
            </a:pPr>
            <a:r>
              <a:rPr lang="zh-CN" altLang="en-US" sz="2200" dirty="0" smtClean="0">
                <a:latin typeface="+mn-ea"/>
                <a:ea typeface="+mn-ea"/>
              </a:rPr>
              <a:t>七、 </a:t>
            </a:r>
            <a:r>
              <a:rPr lang="en-US" altLang="zh-CN" sz="2200" dirty="0" smtClean="0">
                <a:latin typeface="+mn-ea"/>
                <a:ea typeface="+mn-ea"/>
              </a:rPr>
              <a:t> </a:t>
            </a:r>
            <a:r>
              <a:rPr lang="zh-CN" altLang="en-US" sz="2200" dirty="0" smtClean="0">
                <a:latin typeface="+mn-ea"/>
                <a:ea typeface="+mn-ea"/>
              </a:rPr>
              <a:t>结论</a:t>
            </a:r>
            <a:r>
              <a:rPr lang="zh-CN" altLang="en-US" sz="2400" dirty="0">
                <a:latin typeface="+mn-ea"/>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经济</a:t>
            </a:r>
            <a:r>
              <a:rPr lang="zh-CN" altLang="en-US" sz="2400" dirty="0">
                <a:latin typeface="+mj-ea"/>
                <a:ea typeface="+mj-ea"/>
              </a:rPr>
              <a:t>增速放缓背景下的预定利率风险</a:t>
            </a:r>
            <a:endParaRPr lang="en-US" altLang="zh-CN" sz="2400" dirty="0">
              <a:latin typeface="+mj-ea"/>
              <a:ea typeface="+mj-ea"/>
            </a:endParaRPr>
          </a:p>
        </p:txBody>
      </p:sp>
      <p:graphicFrame>
        <p:nvGraphicFramePr>
          <p:cNvPr id="5" name="表格 4"/>
          <p:cNvGraphicFramePr>
            <a:graphicFrameLocks noGrp="1"/>
          </p:cNvGraphicFramePr>
          <p:nvPr/>
        </p:nvGraphicFramePr>
        <p:xfrm>
          <a:off x="500034" y="2000240"/>
          <a:ext cx="7572428" cy="1214446"/>
        </p:xfrm>
        <a:graphic>
          <a:graphicData uri="http://schemas.openxmlformats.org/drawingml/2006/table">
            <a:tbl>
              <a:tblPr/>
              <a:tblGrid>
                <a:gridCol w="1704137"/>
                <a:gridCol w="837678"/>
                <a:gridCol w="837678"/>
                <a:gridCol w="837678"/>
                <a:gridCol w="837678"/>
                <a:gridCol w="839193"/>
                <a:gridCol w="839193"/>
                <a:gridCol w="839193"/>
              </a:tblGrid>
              <a:tr h="478468">
                <a:tc>
                  <a:txBody>
                    <a:bodyPr/>
                    <a:lstStyle/>
                    <a:p>
                      <a:pPr algn="ctr">
                        <a:spcAft>
                          <a:spcPts val="0"/>
                        </a:spcAft>
                      </a:pPr>
                      <a:r>
                        <a:rPr lang="zh-CN" sz="1400" kern="100" dirty="0">
                          <a:solidFill>
                            <a:srgbClr val="000000"/>
                          </a:solidFill>
                          <a:latin typeface="Times New Roman"/>
                          <a:ea typeface="宋体"/>
                          <a:cs typeface="Times New Roman"/>
                        </a:rPr>
                        <a:t>调整时间</a:t>
                      </a:r>
                      <a:endParaRPr lang="zh-CN" sz="1400" kern="100" dirty="0">
                        <a:solidFill>
                          <a:srgbClr val="000000"/>
                        </a:solidFill>
                        <a:latin typeface="Calibri"/>
                        <a:ea typeface="宋体"/>
                        <a:cs typeface="Times New Roman"/>
                      </a:endParaRPr>
                    </a:p>
                  </a:txBody>
                  <a:tcPr marL="65066" marR="65066"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solidFill>
                            <a:srgbClr val="000000"/>
                          </a:solidFill>
                          <a:latin typeface="Times New Roman" pitchFamily="18" charset="0"/>
                          <a:ea typeface="Times New Roman"/>
                          <a:cs typeface="Times New Roman" pitchFamily="18" charset="0"/>
                        </a:rPr>
                        <a:t>1996</a:t>
                      </a:r>
                      <a:endParaRPr lang="zh-CN" sz="1400" kern="100" dirty="0">
                        <a:solidFill>
                          <a:srgbClr val="000000"/>
                        </a:solidFill>
                        <a:latin typeface="Times New Roman" pitchFamily="18" charset="0"/>
                        <a:ea typeface="宋体"/>
                        <a:cs typeface="Times New Roman" pitchFamily="18" charset="0"/>
                      </a:endParaRPr>
                    </a:p>
                    <a:p>
                      <a:pPr algn="ctr">
                        <a:spcAft>
                          <a:spcPts val="0"/>
                        </a:spcAft>
                      </a:pPr>
                      <a:r>
                        <a:rPr lang="zh-CN" sz="1400" kern="100" dirty="0">
                          <a:solidFill>
                            <a:srgbClr val="000000"/>
                          </a:solidFill>
                          <a:latin typeface="Times New Roman" pitchFamily="18" charset="0"/>
                          <a:ea typeface="Times New Roman"/>
                          <a:cs typeface="Times New Roman" pitchFamily="18" charset="0"/>
                        </a:rPr>
                        <a:t>05.01</a:t>
                      </a:r>
                      <a:endParaRPr lang="zh-CN" sz="1400" kern="100" dirty="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solidFill>
                            <a:srgbClr val="000000"/>
                          </a:solidFill>
                          <a:latin typeface="Times New Roman" pitchFamily="18" charset="0"/>
                          <a:ea typeface="Times New Roman"/>
                          <a:cs typeface="Times New Roman" pitchFamily="18" charset="0"/>
                        </a:rPr>
                        <a:t>1996</a:t>
                      </a:r>
                      <a:endParaRPr lang="zh-CN" sz="1400" kern="100" dirty="0">
                        <a:solidFill>
                          <a:srgbClr val="000000"/>
                        </a:solidFill>
                        <a:latin typeface="Times New Roman" pitchFamily="18" charset="0"/>
                        <a:ea typeface="宋体"/>
                        <a:cs typeface="Times New Roman" pitchFamily="18" charset="0"/>
                      </a:endParaRPr>
                    </a:p>
                    <a:p>
                      <a:pPr algn="ctr">
                        <a:spcAft>
                          <a:spcPts val="0"/>
                        </a:spcAft>
                      </a:pPr>
                      <a:r>
                        <a:rPr lang="zh-CN" sz="1400" kern="100" dirty="0">
                          <a:solidFill>
                            <a:srgbClr val="000000"/>
                          </a:solidFill>
                          <a:latin typeface="Times New Roman" pitchFamily="18" charset="0"/>
                          <a:ea typeface="Times New Roman"/>
                          <a:cs typeface="Times New Roman" pitchFamily="18" charset="0"/>
                        </a:rPr>
                        <a:t>08.23</a:t>
                      </a:r>
                      <a:endParaRPr lang="zh-CN" sz="1400" kern="100" dirty="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solidFill>
                            <a:srgbClr val="000000"/>
                          </a:solidFill>
                          <a:latin typeface="Times New Roman" pitchFamily="18" charset="0"/>
                          <a:ea typeface="Times New Roman"/>
                          <a:cs typeface="Times New Roman" pitchFamily="18" charset="0"/>
                        </a:rPr>
                        <a:t>1997</a:t>
                      </a:r>
                      <a:endParaRPr lang="zh-CN" sz="1400" kern="100" dirty="0">
                        <a:solidFill>
                          <a:srgbClr val="000000"/>
                        </a:solidFill>
                        <a:latin typeface="Times New Roman" pitchFamily="18" charset="0"/>
                        <a:ea typeface="宋体"/>
                        <a:cs typeface="Times New Roman" pitchFamily="18" charset="0"/>
                      </a:endParaRPr>
                    </a:p>
                    <a:p>
                      <a:pPr algn="ctr">
                        <a:spcAft>
                          <a:spcPts val="0"/>
                        </a:spcAft>
                      </a:pPr>
                      <a:r>
                        <a:rPr lang="zh-CN" sz="1400" kern="100" dirty="0">
                          <a:solidFill>
                            <a:srgbClr val="000000"/>
                          </a:solidFill>
                          <a:latin typeface="Times New Roman" pitchFamily="18" charset="0"/>
                          <a:ea typeface="Times New Roman"/>
                          <a:cs typeface="Times New Roman" pitchFamily="18" charset="0"/>
                        </a:rPr>
                        <a:t>10.23</a:t>
                      </a:r>
                      <a:endParaRPr lang="zh-CN" sz="1400" kern="100" dirty="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solidFill>
                            <a:srgbClr val="000000"/>
                          </a:solidFill>
                          <a:latin typeface="Times New Roman" pitchFamily="18" charset="0"/>
                          <a:ea typeface="Times New Roman"/>
                          <a:cs typeface="Times New Roman" pitchFamily="18" charset="0"/>
                        </a:rPr>
                        <a:t>1998</a:t>
                      </a:r>
                      <a:endParaRPr lang="zh-CN" sz="1400" kern="100">
                        <a:solidFill>
                          <a:srgbClr val="000000"/>
                        </a:solidFill>
                        <a:latin typeface="Times New Roman" pitchFamily="18" charset="0"/>
                        <a:ea typeface="宋体"/>
                        <a:cs typeface="Times New Roman" pitchFamily="18" charset="0"/>
                      </a:endParaRPr>
                    </a:p>
                    <a:p>
                      <a:pPr algn="ctr">
                        <a:spcAft>
                          <a:spcPts val="0"/>
                        </a:spcAft>
                      </a:pPr>
                      <a:r>
                        <a:rPr lang="zh-CN" sz="1400" kern="100">
                          <a:solidFill>
                            <a:srgbClr val="000000"/>
                          </a:solidFill>
                          <a:latin typeface="Times New Roman" pitchFamily="18" charset="0"/>
                          <a:ea typeface="Times New Roman"/>
                          <a:cs typeface="Times New Roman" pitchFamily="18" charset="0"/>
                        </a:rPr>
                        <a:t>03.25</a:t>
                      </a:r>
                      <a:endParaRPr lang="zh-CN" sz="1400" kern="10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solidFill>
                            <a:srgbClr val="000000"/>
                          </a:solidFill>
                          <a:latin typeface="Times New Roman" pitchFamily="18" charset="0"/>
                          <a:ea typeface="Times New Roman"/>
                          <a:cs typeface="Times New Roman" pitchFamily="18" charset="0"/>
                        </a:rPr>
                        <a:t>1998</a:t>
                      </a:r>
                      <a:endParaRPr lang="zh-CN" sz="1400" kern="100" dirty="0">
                        <a:solidFill>
                          <a:srgbClr val="000000"/>
                        </a:solidFill>
                        <a:latin typeface="Times New Roman" pitchFamily="18" charset="0"/>
                        <a:ea typeface="宋体"/>
                        <a:cs typeface="Times New Roman" pitchFamily="18" charset="0"/>
                      </a:endParaRPr>
                    </a:p>
                    <a:p>
                      <a:pPr algn="ctr">
                        <a:spcAft>
                          <a:spcPts val="0"/>
                        </a:spcAft>
                      </a:pPr>
                      <a:r>
                        <a:rPr lang="zh-CN" sz="1400" kern="100" dirty="0">
                          <a:solidFill>
                            <a:srgbClr val="000000"/>
                          </a:solidFill>
                          <a:latin typeface="Times New Roman" pitchFamily="18" charset="0"/>
                          <a:ea typeface="Times New Roman"/>
                          <a:cs typeface="Times New Roman" pitchFamily="18" charset="0"/>
                        </a:rPr>
                        <a:t>07.01</a:t>
                      </a:r>
                      <a:endParaRPr lang="zh-CN" sz="1400" kern="100" dirty="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solidFill>
                            <a:srgbClr val="000000"/>
                          </a:solidFill>
                          <a:latin typeface="Times New Roman" pitchFamily="18" charset="0"/>
                          <a:ea typeface="Times New Roman"/>
                          <a:cs typeface="Times New Roman" pitchFamily="18" charset="0"/>
                        </a:rPr>
                        <a:t>1998</a:t>
                      </a:r>
                      <a:endParaRPr lang="zh-CN" sz="1400" kern="100">
                        <a:solidFill>
                          <a:srgbClr val="000000"/>
                        </a:solidFill>
                        <a:latin typeface="Times New Roman" pitchFamily="18" charset="0"/>
                        <a:ea typeface="宋体"/>
                        <a:cs typeface="Times New Roman" pitchFamily="18" charset="0"/>
                      </a:endParaRPr>
                    </a:p>
                    <a:p>
                      <a:pPr algn="ctr">
                        <a:spcAft>
                          <a:spcPts val="0"/>
                        </a:spcAft>
                      </a:pPr>
                      <a:r>
                        <a:rPr lang="zh-CN" sz="1400" kern="100">
                          <a:solidFill>
                            <a:srgbClr val="000000"/>
                          </a:solidFill>
                          <a:latin typeface="Times New Roman" pitchFamily="18" charset="0"/>
                          <a:ea typeface="Times New Roman"/>
                          <a:cs typeface="Times New Roman" pitchFamily="18" charset="0"/>
                        </a:rPr>
                        <a:t>12.07</a:t>
                      </a:r>
                      <a:endParaRPr lang="zh-CN" sz="1400" kern="10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solidFill>
                            <a:srgbClr val="000000"/>
                          </a:solidFill>
                          <a:latin typeface="Times New Roman" pitchFamily="18" charset="0"/>
                          <a:ea typeface="Times New Roman"/>
                          <a:cs typeface="Times New Roman" pitchFamily="18" charset="0"/>
                        </a:rPr>
                        <a:t>1999</a:t>
                      </a:r>
                      <a:endParaRPr lang="zh-CN" sz="1400" kern="100">
                        <a:solidFill>
                          <a:srgbClr val="000000"/>
                        </a:solidFill>
                        <a:latin typeface="Times New Roman" pitchFamily="18" charset="0"/>
                        <a:ea typeface="宋体"/>
                        <a:cs typeface="Times New Roman" pitchFamily="18" charset="0"/>
                      </a:endParaRPr>
                    </a:p>
                    <a:p>
                      <a:pPr algn="ctr">
                        <a:spcAft>
                          <a:spcPts val="0"/>
                        </a:spcAft>
                      </a:pPr>
                      <a:r>
                        <a:rPr lang="zh-CN" sz="1400" kern="100">
                          <a:solidFill>
                            <a:srgbClr val="000000"/>
                          </a:solidFill>
                          <a:latin typeface="Times New Roman" pitchFamily="18" charset="0"/>
                          <a:ea typeface="Times New Roman"/>
                          <a:cs typeface="Times New Roman" pitchFamily="18" charset="0"/>
                        </a:rPr>
                        <a:t>06.10</a:t>
                      </a:r>
                      <a:endParaRPr lang="zh-CN" sz="1400" kern="100">
                        <a:solidFill>
                          <a:srgbClr val="000000"/>
                        </a:solidFill>
                        <a:latin typeface="Times New Roman" pitchFamily="18" charset="0"/>
                        <a:ea typeface="宋体"/>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989">
                <a:tc>
                  <a:txBody>
                    <a:bodyPr/>
                    <a:lstStyle/>
                    <a:p>
                      <a:pPr algn="ctr">
                        <a:spcAft>
                          <a:spcPts val="0"/>
                        </a:spcAft>
                      </a:pPr>
                      <a:r>
                        <a:rPr lang="zh-CN" sz="1400" kern="100">
                          <a:solidFill>
                            <a:srgbClr val="000000"/>
                          </a:solidFill>
                          <a:latin typeface="Calibri"/>
                          <a:ea typeface="Times New Roman"/>
                          <a:cs typeface="Times New Roman"/>
                        </a:rPr>
                        <a:t>1</a:t>
                      </a:r>
                      <a:r>
                        <a:rPr lang="zh-CN" sz="1400" kern="100">
                          <a:solidFill>
                            <a:srgbClr val="000000"/>
                          </a:solidFill>
                          <a:latin typeface="Times New Roman"/>
                          <a:ea typeface="宋体"/>
                          <a:cs typeface="Times New Roman"/>
                        </a:rPr>
                        <a:t>年期存款利率</a:t>
                      </a:r>
                      <a:endParaRPr lang="zh-CN" sz="1400" kern="100">
                        <a:solidFill>
                          <a:srgbClr val="000000"/>
                        </a:solidFill>
                        <a:latin typeface="Calibri"/>
                        <a:ea typeface="宋体"/>
                        <a:cs typeface="Times New Roman"/>
                      </a:endParaRPr>
                    </a:p>
                  </a:txBody>
                  <a:tcPr marL="65066" marR="65066"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smtClean="0">
                          <a:solidFill>
                            <a:srgbClr val="000000"/>
                          </a:solidFill>
                          <a:latin typeface="Times New Roman" pitchFamily="18" charset="0"/>
                          <a:ea typeface="Times New Roman"/>
                          <a:cs typeface="Times New Roman" pitchFamily="18" charset="0"/>
                        </a:rPr>
                        <a:t>9</a:t>
                      </a:r>
                      <a:r>
                        <a:rPr lang="zh-CN" sz="1400" kern="100" dirty="0">
                          <a:solidFill>
                            <a:srgbClr val="000000"/>
                          </a:solidFill>
                          <a:latin typeface="Times New Roman" pitchFamily="18" charset="0"/>
                          <a:ea typeface="Times New Roman"/>
                          <a:cs typeface="Times New Roman" pitchFamily="18" charset="0"/>
                        </a:rPr>
                        <a:t>.18</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7.47</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5.67</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5.22</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4.77</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3.78</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2.25</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989">
                <a:tc>
                  <a:txBody>
                    <a:bodyPr/>
                    <a:lstStyle/>
                    <a:p>
                      <a:pPr algn="ctr">
                        <a:spcAft>
                          <a:spcPts val="0"/>
                        </a:spcAft>
                      </a:pPr>
                      <a:r>
                        <a:rPr lang="zh-CN" sz="1400" kern="100">
                          <a:solidFill>
                            <a:srgbClr val="000000"/>
                          </a:solidFill>
                          <a:latin typeface="Times New Roman"/>
                          <a:ea typeface="宋体"/>
                          <a:cs typeface="Times New Roman"/>
                        </a:rPr>
                        <a:t>保单预定利率</a:t>
                      </a:r>
                      <a:endParaRPr lang="zh-CN" sz="1400" kern="100">
                        <a:solidFill>
                          <a:srgbClr val="000000"/>
                        </a:solidFill>
                        <a:latin typeface="Calibri"/>
                        <a:ea typeface="宋体"/>
                        <a:cs typeface="Times New Roman"/>
                      </a:endParaRPr>
                    </a:p>
                  </a:txBody>
                  <a:tcPr marL="65066" marR="65066"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8.8</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6.5</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5.0</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ctr">
                        <a:lnSpc>
                          <a:spcPct val="115000"/>
                        </a:lnSpc>
                        <a:spcAft>
                          <a:spcPts val="1000"/>
                        </a:spcAft>
                        <a:tabLst>
                          <a:tab pos="228600" algn="dec"/>
                        </a:tabLst>
                      </a:pPr>
                      <a:r>
                        <a:rPr lang="zh-CN" sz="1400" kern="100" dirty="0">
                          <a:solidFill>
                            <a:srgbClr val="000000"/>
                          </a:solidFill>
                          <a:latin typeface="Times New Roman" pitchFamily="18" charset="0"/>
                          <a:ea typeface="Times New Roman"/>
                          <a:cs typeface="Times New Roman" pitchFamily="18" charset="0"/>
                        </a:rPr>
                        <a:t>2.5</a:t>
                      </a:r>
                      <a:endParaRPr lang="zh-CN" sz="1400" kern="100" dirty="0">
                        <a:solidFill>
                          <a:srgbClr val="000000"/>
                        </a:solidFill>
                        <a:latin typeface="Times New Roman" pitchFamily="18" charset="0"/>
                        <a:ea typeface="Calibri"/>
                        <a:cs typeface="Times New Roman" pitchFamily="18" charset="0"/>
                      </a:endParaRPr>
                    </a:p>
                  </a:txBody>
                  <a:tcPr marL="65066" marR="65066"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1928794" y="1643050"/>
            <a:ext cx="4714908" cy="338554"/>
          </a:xfrm>
          <a:prstGeom prst="rect">
            <a:avLst/>
          </a:prstGeom>
          <a:noFill/>
        </p:spPr>
        <p:txBody>
          <a:bodyPr wrap="square" rtlCol="0">
            <a:spAutoFit/>
          </a:bodyPr>
          <a:lstStyle/>
          <a:p>
            <a:pPr algn="ctr">
              <a:buNone/>
            </a:pPr>
            <a:r>
              <a:rPr lang="zh-CN" altLang="en-US" sz="1600" dirty="0" smtClean="0">
                <a:latin typeface="+mj-ea"/>
                <a:ea typeface="+mj-ea"/>
              </a:rPr>
              <a:t>预定利率与</a:t>
            </a:r>
            <a:r>
              <a:rPr lang="en-US" altLang="zh-CN" sz="1600" dirty="0" smtClean="0">
                <a:latin typeface="+mj-ea"/>
                <a:ea typeface="+mj-ea"/>
              </a:rPr>
              <a:t>1</a:t>
            </a:r>
            <a:r>
              <a:rPr lang="zh-CN" altLang="en-US" sz="1600" dirty="0" smtClean="0">
                <a:latin typeface="+mj-ea"/>
                <a:ea typeface="+mj-ea"/>
              </a:rPr>
              <a:t>年期存款利率</a:t>
            </a:r>
            <a:endParaRPr lang="zh-CN" altLang="en-US" sz="1600" dirty="0">
              <a:latin typeface="+mj-ea"/>
              <a:ea typeface="+mj-ea"/>
            </a:endParaRPr>
          </a:p>
        </p:txBody>
      </p:sp>
      <p:sp>
        <p:nvSpPr>
          <p:cNvPr id="7" name="Rectangle 1027"/>
          <p:cNvSpPr txBox="1">
            <a:spLocks noChangeArrowheads="1"/>
          </p:cNvSpPr>
          <p:nvPr/>
        </p:nvSpPr>
        <p:spPr>
          <a:xfrm>
            <a:off x="-285784" y="3214686"/>
            <a:ext cx="9286940" cy="3500438"/>
          </a:xfrm>
          <a:prstGeom prst="rect">
            <a:avLst/>
          </a:prstGeom>
        </p:spPr>
        <p:txBody>
          <a:bodyPr/>
          <a:lstStyle/>
          <a:p>
            <a:pPr marL="800100" lvl="1" indent="-342900">
              <a:lnSpc>
                <a:spcPct val="110000"/>
              </a:lnSpc>
              <a:spcBef>
                <a:spcPct val="40000"/>
              </a:spcBef>
              <a:buClr>
                <a:srgbClr val="000099"/>
              </a:buClr>
              <a:buFont typeface="Wingdings" pitchFamily="2" charset="2"/>
              <a:buChar char="Ø"/>
              <a:defRPr/>
            </a:pPr>
            <a:r>
              <a:rPr lang="zh-CN" altLang="en-US" sz="1600" dirty="0">
                <a:latin typeface="+mj-ea"/>
                <a:ea typeface="+mj-ea"/>
              </a:rPr>
              <a:t>利率市场化，波动性将会扩大。</a:t>
            </a:r>
            <a:r>
              <a:rPr lang="en-US" altLang="en-US" sz="1600" b="0" dirty="0">
                <a:latin typeface="+mj-ea"/>
                <a:ea typeface="+mj-ea"/>
              </a:rPr>
              <a:t>2010</a:t>
            </a:r>
            <a:r>
              <a:rPr lang="zh-CN" altLang="en-US" sz="1600" b="0" dirty="0">
                <a:latin typeface="+mj-ea"/>
                <a:ea typeface="+mj-ea"/>
              </a:rPr>
              <a:t>年</a:t>
            </a:r>
            <a:r>
              <a:rPr lang="en-US" altLang="en-US" sz="1600" b="0" dirty="0">
                <a:latin typeface="+mj-ea"/>
                <a:ea typeface="+mj-ea"/>
              </a:rPr>
              <a:t>10</a:t>
            </a:r>
            <a:r>
              <a:rPr lang="zh-CN" altLang="en-US" sz="1600" b="0" dirty="0">
                <a:latin typeface="+mj-ea"/>
                <a:ea typeface="+mj-ea"/>
              </a:rPr>
              <a:t>月</a:t>
            </a:r>
            <a:r>
              <a:rPr lang="en-US" altLang="en-US" sz="1600" b="0" dirty="0">
                <a:latin typeface="+mj-ea"/>
                <a:ea typeface="+mj-ea"/>
              </a:rPr>
              <a:t>18</a:t>
            </a:r>
            <a:r>
              <a:rPr lang="zh-CN" altLang="en-US" sz="1600" b="0" dirty="0">
                <a:latin typeface="+mj-ea"/>
                <a:ea typeface="+mj-ea"/>
              </a:rPr>
              <a:t>日，中共十七大五中全会</a:t>
            </a:r>
            <a:r>
              <a:rPr lang="en-US" altLang="zh-CN" sz="1600" b="0" dirty="0">
                <a:latin typeface="+mj-ea"/>
                <a:ea typeface="+mj-ea"/>
              </a:rPr>
              <a:t>《</a:t>
            </a:r>
            <a:r>
              <a:rPr lang="zh-CN" altLang="en-US" sz="1600" b="0" dirty="0">
                <a:latin typeface="+mj-ea"/>
                <a:ea typeface="+mj-ea"/>
              </a:rPr>
              <a:t>中共中央关于制定国民经济和社会发展第十二个五年规划的建议</a:t>
            </a:r>
            <a:r>
              <a:rPr lang="en-US" altLang="zh-CN" sz="1600" b="0" dirty="0">
                <a:latin typeface="+mj-ea"/>
                <a:ea typeface="+mj-ea"/>
              </a:rPr>
              <a:t>》</a:t>
            </a:r>
            <a:r>
              <a:rPr lang="zh-CN" altLang="en-US" sz="1600" b="0" dirty="0" smtClean="0">
                <a:latin typeface="+mj-ea"/>
                <a:ea typeface="+mj-ea"/>
              </a:rPr>
              <a:t>：“</a:t>
            </a:r>
            <a:r>
              <a:rPr lang="zh-CN" altLang="en-US" sz="1600" b="0" dirty="0">
                <a:latin typeface="+mj-ea"/>
                <a:ea typeface="+mj-ea"/>
              </a:rPr>
              <a:t>深化金融体制改革。构建逆周期的金融宏观审慎管理制度框架。稳步推进利率市场化</a:t>
            </a:r>
            <a:r>
              <a:rPr lang="zh-CN" altLang="en-US" sz="1600" b="0" dirty="0" smtClean="0">
                <a:latin typeface="+mj-ea"/>
                <a:ea typeface="+mj-ea"/>
              </a:rPr>
              <a:t>改革”。</a:t>
            </a:r>
            <a:endParaRPr lang="en-US" altLang="zh-CN" sz="1600" b="0" dirty="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b="0" dirty="0" smtClean="0">
                <a:latin typeface="+mj-ea"/>
                <a:ea typeface="+mj-ea"/>
              </a:rPr>
              <a:t>在</a:t>
            </a:r>
            <a:r>
              <a:rPr lang="zh-CN" altLang="en-US" sz="1600" b="0" dirty="0">
                <a:latin typeface="+mj-ea"/>
                <a:ea typeface="+mj-ea"/>
              </a:rPr>
              <a:t>经济繁荣时，因为市场竞争的需要，保险公司的预定利率较高，由于保险合同的长期性，一旦经济陷入低迷</a:t>
            </a:r>
            <a:r>
              <a:rPr lang="zh-CN" altLang="en-US" sz="1600" b="0" dirty="0" smtClean="0">
                <a:latin typeface="+mj-ea"/>
                <a:ea typeface="+mj-ea"/>
              </a:rPr>
              <a:t>，这种长期</a:t>
            </a:r>
            <a:r>
              <a:rPr lang="zh-CN" altLang="en-US" sz="1600" b="0" dirty="0">
                <a:latin typeface="+mj-ea"/>
                <a:ea typeface="+mj-ea"/>
              </a:rPr>
              <a:t>的高利率产品对保险公司的打击是沉重</a:t>
            </a:r>
            <a:r>
              <a:rPr lang="zh-CN" altLang="en-US" sz="1600" b="0" dirty="0" smtClean="0">
                <a:latin typeface="+mj-ea"/>
                <a:ea typeface="+mj-ea"/>
              </a:rPr>
              <a:t>的</a:t>
            </a:r>
            <a:endParaRPr lang="en-US" altLang="zh-CN" sz="1600" b="0" dirty="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b="0" dirty="0">
                <a:latin typeface="+mj-ea"/>
                <a:ea typeface="+mj-ea"/>
              </a:rPr>
              <a:t>虽然目前保险公司的预定利率仍然高于</a:t>
            </a:r>
            <a:r>
              <a:rPr lang="en-US" altLang="en-US" sz="1600" b="0" dirty="0">
                <a:latin typeface="+mj-ea"/>
                <a:ea typeface="+mj-ea"/>
              </a:rPr>
              <a:t>1</a:t>
            </a:r>
            <a:r>
              <a:rPr lang="zh-CN" altLang="en-US" sz="1600" b="0" dirty="0">
                <a:latin typeface="+mj-ea"/>
                <a:ea typeface="+mj-ea"/>
              </a:rPr>
              <a:t>年期定期存款利率，但低预定利率导致保险公司的产品在市场上没有竞争力，适当提高预定利率的呼声渐高。</a:t>
            </a:r>
            <a:r>
              <a:rPr lang="en-US" altLang="en-US" sz="1600" b="0" dirty="0">
                <a:latin typeface="+mj-ea"/>
                <a:ea typeface="+mj-ea"/>
              </a:rPr>
              <a:t> 2010</a:t>
            </a:r>
            <a:r>
              <a:rPr lang="zh-CN" altLang="en-US" sz="1600" b="0" dirty="0">
                <a:latin typeface="+mj-ea"/>
                <a:ea typeface="+mj-ea"/>
              </a:rPr>
              <a:t>年，保监会又下发了</a:t>
            </a:r>
            <a:r>
              <a:rPr lang="en-US" altLang="zh-CN" sz="1600" b="0" dirty="0">
                <a:latin typeface="+mj-ea"/>
                <a:ea typeface="+mj-ea"/>
              </a:rPr>
              <a:t>《</a:t>
            </a:r>
            <a:r>
              <a:rPr lang="zh-CN" altLang="en-US" sz="1600" b="0" dirty="0">
                <a:latin typeface="+mj-ea"/>
                <a:ea typeface="+mj-ea"/>
              </a:rPr>
              <a:t>关于人身保险预定利率有关事项的通知（征求意见稿）</a:t>
            </a:r>
            <a:r>
              <a:rPr lang="en-US" altLang="zh-CN" sz="1600" b="0" dirty="0">
                <a:latin typeface="+mj-ea"/>
                <a:ea typeface="+mj-ea"/>
              </a:rPr>
              <a:t>》</a:t>
            </a:r>
            <a:r>
              <a:rPr lang="zh-CN" altLang="en-US" sz="1600" b="0" dirty="0">
                <a:latin typeface="+mj-ea"/>
                <a:ea typeface="+mj-ea"/>
              </a:rPr>
              <a:t>，考虑由保险公司自行决定传统产品的预定利率</a:t>
            </a:r>
            <a:r>
              <a:rPr lang="zh-CN" altLang="en-US" sz="1600" b="0" dirty="0" smtClean="0">
                <a:latin typeface="+mj-ea"/>
                <a:ea typeface="+mj-ea"/>
              </a:rPr>
              <a:t>。</a:t>
            </a:r>
            <a:endParaRPr lang="en-US" altLang="zh-CN" sz="1600" b="0" dirty="0" smtClean="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b="0" dirty="0">
                <a:latin typeface="+mj-ea"/>
                <a:ea typeface="+mj-ea"/>
              </a:rPr>
              <a:t>考虑到目前的宏观经济环境，我们认为</a:t>
            </a:r>
            <a:r>
              <a:rPr lang="zh-CN" altLang="en-US" sz="1600" dirty="0">
                <a:latin typeface="+mj-ea"/>
                <a:ea typeface="+mj-ea"/>
              </a:rPr>
              <a:t>应该密切关注预定利率水平及其可能对保险公司经营带来的风险</a:t>
            </a:r>
            <a:r>
              <a:rPr lang="zh-CN" altLang="en-US" sz="1600" b="0" dirty="0">
                <a:latin typeface="+mj-ea"/>
                <a:ea typeface="+mj-ea"/>
              </a:rPr>
              <a:t>。</a:t>
            </a:r>
            <a:endParaRPr lang="en-US" altLang="zh-CN" sz="1600" b="0" dirty="0">
              <a:latin typeface="+mj-ea"/>
              <a:ea typeface="+mj-ea"/>
            </a:endParaRPr>
          </a:p>
        </p:txBody>
      </p:sp>
      <p:sp>
        <p:nvSpPr>
          <p:cNvPr id="9" name="Rectangle 1026"/>
          <p:cNvSpPr txBox="1">
            <a:spLocks noChangeArrowheads="1"/>
          </p:cNvSpPr>
          <p:nvPr/>
        </p:nvSpPr>
        <p:spPr>
          <a:xfrm>
            <a:off x="722342" y="768335"/>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六、长周期视角下美、日经验对中国的启示</a:t>
            </a:r>
            <a:endParaRPr lang="zh-CN" altLang="en-US" sz="2800" kern="0" dirty="0">
              <a:solidFill>
                <a:srgbClr val="C00000"/>
              </a:solidFill>
              <a:latin typeface="+mn-ea"/>
              <a:ea typeface="+mn-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214422"/>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经济</a:t>
            </a:r>
            <a:r>
              <a:rPr lang="zh-CN" altLang="en-US" sz="2400" dirty="0">
                <a:latin typeface="+mj-ea"/>
                <a:ea typeface="+mj-ea"/>
              </a:rPr>
              <a:t>转型期的资金运用渠道风险</a:t>
            </a:r>
            <a:endParaRPr lang="en-US" altLang="zh-CN" sz="2400" dirty="0">
              <a:latin typeface="+mj-ea"/>
              <a:ea typeface="+mj-ea"/>
            </a:endParaRPr>
          </a:p>
        </p:txBody>
      </p:sp>
      <p:sp>
        <p:nvSpPr>
          <p:cNvPr id="7" name="Rectangle 1027"/>
          <p:cNvSpPr txBox="1">
            <a:spLocks noChangeArrowheads="1"/>
          </p:cNvSpPr>
          <p:nvPr/>
        </p:nvSpPr>
        <p:spPr>
          <a:xfrm>
            <a:off x="-142940" y="1714488"/>
            <a:ext cx="9286940" cy="2071702"/>
          </a:xfrm>
          <a:prstGeom prst="rect">
            <a:avLst/>
          </a:prstGeom>
        </p:spPr>
        <p:txBody>
          <a:bodyPr/>
          <a:lstStyle/>
          <a:p>
            <a:pPr marL="800100" lvl="1" indent="-342900">
              <a:lnSpc>
                <a:spcPct val="110000"/>
              </a:lnSpc>
              <a:spcBef>
                <a:spcPct val="40000"/>
              </a:spcBef>
              <a:buClr>
                <a:srgbClr val="000099"/>
              </a:buClr>
              <a:buFont typeface="Wingdings" pitchFamily="2" charset="2"/>
              <a:buChar char="Ø"/>
              <a:defRPr/>
            </a:pPr>
            <a:r>
              <a:rPr lang="zh-CN" altLang="en-US" sz="1600" dirty="0" smtClean="0">
                <a:latin typeface="+mj-ea"/>
                <a:ea typeface="+mj-ea"/>
              </a:rPr>
              <a:t>经济</a:t>
            </a:r>
            <a:r>
              <a:rPr lang="zh-CN" altLang="en-US" sz="1600" dirty="0">
                <a:latin typeface="+mj-ea"/>
                <a:ea typeface="+mj-ea"/>
              </a:rPr>
              <a:t>增速的暂时下滑并不意味着保险投资收益率的下滑</a:t>
            </a:r>
            <a:r>
              <a:rPr lang="zh-CN" altLang="en-US" sz="1600" b="0" dirty="0">
                <a:latin typeface="+mj-ea"/>
                <a:ea typeface="+mj-ea"/>
              </a:rPr>
              <a:t>。美国的保险资金投资收益率长期高于</a:t>
            </a:r>
            <a:r>
              <a:rPr lang="en-US" altLang="en-US" sz="1600" b="0" dirty="0">
                <a:latin typeface="+mj-ea"/>
                <a:ea typeface="+mj-ea"/>
              </a:rPr>
              <a:t>GDP</a:t>
            </a:r>
            <a:r>
              <a:rPr lang="zh-CN" altLang="en-US" sz="1600" b="0" dirty="0">
                <a:latin typeface="+mj-ea"/>
                <a:ea typeface="+mj-ea"/>
              </a:rPr>
              <a:t>增长率。</a:t>
            </a:r>
            <a:endParaRPr lang="en-US" altLang="zh-CN" sz="1600" b="0" dirty="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dirty="0" smtClean="0">
                <a:latin typeface="+mj-ea"/>
                <a:ea typeface="+mj-ea"/>
              </a:rPr>
              <a:t>美国高效的保险资金运用受益于成熟的资本市场</a:t>
            </a:r>
            <a:r>
              <a:rPr lang="zh-CN" altLang="en-US" sz="1600" b="0" dirty="0" smtClean="0">
                <a:latin typeface="+mj-ea"/>
                <a:ea typeface="+mj-ea"/>
              </a:rPr>
              <a:t>，它可以</a:t>
            </a:r>
            <a:r>
              <a:rPr lang="zh-CN" altLang="en-US" sz="1600" b="0" dirty="0">
                <a:latin typeface="+mj-ea"/>
                <a:ea typeface="+mj-ea"/>
              </a:rPr>
              <a:t>为保险公司提供多种投资渠道</a:t>
            </a:r>
            <a:r>
              <a:rPr lang="zh-CN" altLang="en-US" sz="1600" b="0" dirty="0" smtClean="0">
                <a:latin typeface="+mj-ea"/>
                <a:ea typeface="+mj-ea"/>
              </a:rPr>
              <a:t>：企业债、</a:t>
            </a:r>
            <a:r>
              <a:rPr lang="en-US" altLang="zh-CN" sz="1600" b="0" dirty="0" smtClean="0">
                <a:ea typeface="+mj-ea"/>
                <a:cs typeface="Times New Roman" pitchFamily="18" charset="0"/>
              </a:rPr>
              <a:t>REITS</a:t>
            </a:r>
            <a:r>
              <a:rPr lang="zh-CN" altLang="en-US" sz="1600" b="0" dirty="0" smtClean="0">
                <a:latin typeface="+mj-ea"/>
                <a:ea typeface="+mj-ea"/>
              </a:rPr>
              <a:t>、对冲工具等。</a:t>
            </a:r>
            <a:endParaRPr lang="en-US" altLang="zh-CN" sz="1600" b="0" dirty="0" smtClean="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dirty="0">
                <a:latin typeface="+mj-ea"/>
                <a:ea typeface="+mj-ea"/>
              </a:rPr>
              <a:t>中国保险资金目前的主要债券投资仍然集中在国债、金融债</a:t>
            </a:r>
            <a:r>
              <a:rPr lang="zh-CN" altLang="en-US" sz="1600" b="0" dirty="0">
                <a:latin typeface="+mj-ea"/>
                <a:ea typeface="+mj-ea"/>
              </a:rPr>
              <a:t>，即便有企业债的投资，其投资期限也较短，不足以匹配长期的保险公司负债。</a:t>
            </a:r>
            <a:endParaRPr lang="en-US" altLang="zh-CN" sz="1600" b="0" dirty="0">
              <a:latin typeface="+mj-ea"/>
              <a:ea typeface="+mj-ea"/>
            </a:endParaRPr>
          </a:p>
        </p:txBody>
      </p:sp>
      <p:graphicFrame>
        <p:nvGraphicFramePr>
          <p:cNvPr id="8" name="图表 7"/>
          <p:cNvGraphicFramePr/>
          <p:nvPr/>
        </p:nvGraphicFramePr>
        <p:xfrm>
          <a:off x="285720" y="3714752"/>
          <a:ext cx="4167189" cy="2143125"/>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1027"/>
          <p:cNvSpPr txBox="1">
            <a:spLocks noChangeArrowheads="1"/>
          </p:cNvSpPr>
          <p:nvPr/>
        </p:nvSpPr>
        <p:spPr>
          <a:xfrm>
            <a:off x="3714712" y="3786190"/>
            <a:ext cx="5429288" cy="2071702"/>
          </a:xfrm>
          <a:prstGeom prst="rect">
            <a:avLst/>
          </a:prstGeom>
        </p:spPr>
        <p:txBody>
          <a:bodyPr/>
          <a:lstStyle/>
          <a:p>
            <a:pPr marL="800100" lvl="1" indent="-342900">
              <a:lnSpc>
                <a:spcPct val="110000"/>
              </a:lnSpc>
              <a:spcBef>
                <a:spcPct val="40000"/>
              </a:spcBef>
              <a:buClr>
                <a:srgbClr val="000099"/>
              </a:buClr>
              <a:buFont typeface="Wingdings" pitchFamily="2" charset="2"/>
              <a:buChar char="Ø"/>
              <a:defRPr/>
            </a:pPr>
            <a:r>
              <a:rPr lang="zh-CN" altLang="en-US" sz="1600" b="0" dirty="0" smtClean="0">
                <a:latin typeface="+mj-ea"/>
                <a:ea typeface="+mj-ea"/>
              </a:rPr>
              <a:t>中国的企业债市场中，期限为</a:t>
            </a:r>
            <a:r>
              <a:rPr lang="en-US" altLang="zh-CN" sz="1600" b="0" dirty="0" smtClean="0">
                <a:latin typeface="+mj-ea"/>
                <a:ea typeface="+mj-ea"/>
              </a:rPr>
              <a:t>5</a:t>
            </a:r>
            <a:r>
              <a:rPr lang="zh-CN" altLang="en-US" sz="1600" b="0" dirty="0" smtClean="0">
                <a:latin typeface="+mj-ea"/>
                <a:ea typeface="+mj-ea"/>
              </a:rPr>
              <a:t>年以下的产品比重达到了</a:t>
            </a:r>
            <a:r>
              <a:rPr lang="en-US" altLang="zh-CN" sz="1600" b="0" dirty="0" smtClean="0">
                <a:ea typeface="+mj-ea"/>
                <a:cs typeface="Times New Roman" pitchFamily="18" charset="0"/>
              </a:rPr>
              <a:t>50%</a:t>
            </a:r>
            <a:r>
              <a:rPr lang="zh-CN" altLang="en-US" sz="1600" b="0" dirty="0" smtClean="0">
                <a:ea typeface="+mj-ea"/>
                <a:cs typeface="Times New Roman" pitchFamily="18" charset="0"/>
              </a:rPr>
              <a:t>以上，而期限大于</a:t>
            </a:r>
            <a:r>
              <a:rPr lang="en-US" altLang="zh-CN" sz="1600" b="0" dirty="0" smtClean="0">
                <a:ea typeface="+mj-ea"/>
                <a:cs typeface="Times New Roman" pitchFamily="18" charset="0"/>
              </a:rPr>
              <a:t>10</a:t>
            </a:r>
            <a:r>
              <a:rPr lang="zh-CN" altLang="en-US" sz="1600" b="0" dirty="0" smtClean="0">
                <a:ea typeface="+mj-ea"/>
                <a:cs typeface="Times New Roman" pitchFamily="18" charset="0"/>
              </a:rPr>
              <a:t>年的债券只有</a:t>
            </a:r>
            <a:r>
              <a:rPr lang="en-US" altLang="zh-CN" sz="1600" b="0" dirty="0" smtClean="0">
                <a:ea typeface="+mj-ea"/>
                <a:cs typeface="Times New Roman" pitchFamily="18" charset="0"/>
              </a:rPr>
              <a:t>21.5%</a:t>
            </a:r>
            <a:r>
              <a:rPr lang="zh-CN" altLang="en-US" sz="1600" b="0" dirty="0" smtClean="0">
                <a:latin typeface="+mj-ea"/>
                <a:ea typeface="+mj-ea"/>
              </a:rPr>
              <a:t>左右。</a:t>
            </a:r>
            <a:endParaRPr lang="en-US" altLang="zh-CN" sz="1600" b="0" dirty="0" smtClean="0">
              <a:latin typeface="+mj-ea"/>
              <a:ea typeface="+mj-ea"/>
            </a:endParaRPr>
          </a:p>
          <a:p>
            <a:pPr marL="800100" lvl="1" indent="-342900">
              <a:lnSpc>
                <a:spcPct val="110000"/>
              </a:lnSpc>
              <a:spcBef>
                <a:spcPct val="40000"/>
              </a:spcBef>
              <a:buClr>
                <a:srgbClr val="000099"/>
              </a:buClr>
              <a:buFont typeface="Wingdings" pitchFamily="2" charset="2"/>
              <a:buChar char="Ø"/>
              <a:defRPr/>
            </a:pPr>
            <a:r>
              <a:rPr lang="zh-CN" altLang="en-US" sz="1600" dirty="0" smtClean="0">
                <a:latin typeface="+mj-ea"/>
                <a:ea typeface="+mj-ea"/>
              </a:rPr>
              <a:t>完善企业债市场，在风险可控的前提下适度提高企业债的投资比例</a:t>
            </a:r>
            <a:r>
              <a:rPr lang="zh-CN" altLang="en-US" sz="1600" b="0" dirty="0" smtClean="0">
                <a:latin typeface="+mj-ea"/>
                <a:ea typeface="+mj-ea"/>
              </a:rPr>
              <a:t>，这是</a:t>
            </a:r>
            <a:r>
              <a:rPr lang="zh-CN" altLang="en-US" sz="1600" b="0" dirty="0">
                <a:latin typeface="+mj-ea"/>
                <a:ea typeface="+mj-ea"/>
              </a:rPr>
              <a:t>提高保险公司的资金运用效率、匹配资产负债结构的一个重要</a:t>
            </a:r>
            <a:r>
              <a:rPr lang="zh-CN" altLang="en-US" sz="1600" b="0" dirty="0" smtClean="0">
                <a:latin typeface="+mj-ea"/>
                <a:ea typeface="+mj-ea"/>
              </a:rPr>
              <a:t>突破点</a:t>
            </a:r>
            <a:endParaRPr lang="en-US" altLang="zh-CN" sz="1600" b="0" dirty="0" smtClean="0">
              <a:latin typeface="+mj-ea"/>
              <a:ea typeface="+mj-ea"/>
            </a:endParaRPr>
          </a:p>
        </p:txBody>
      </p:sp>
      <p:sp>
        <p:nvSpPr>
          <p:cNvPr id="10" name="TextBox 9"/>
          <p:cNvSpPr txBox="1"/>
          <p:nvPr/>
        </p:nvSpPr>
        <p:spPr>
          <a:xfrm>
            <a:off x="785786" y="6000768"/>
            <a:ext cx="4286280" cy="338554"/>
          </a:xfrm>
          <a:prstGeom prst="rect">
            <a:avLst/>
          </a:prstGeom>
          <a:noFill/>
        </p:spPr>
        <p:txBody>
          <a:bodyPr wrap="square" rtlCol="0">
            <a:spAutoFit/>
          </a:bodyPr>
          <a:lstStyle/>
          <a:p>
            <a:pPr>
              <a:buNone/>
            </a:pPr>
            <a:r>
              <a:rPr lang="zh-CN" altLang="en-US" sz="1600" dirty="0" smtClean="0">
                <a:ea typeface="+mn-ea"/>
                <a:cs typeface="Times New Roman" pitchFamily="18" charset="0"/>
              </a:rPr>
              <a:t>中国公司债期限结构分布（</a:t>
            </a:r>
            <a:r>
              <a:rPr lang="en-US" altLang="zh-CN" sz="1600" dirty="0" smtClean="0">
                <a:ea typeface="+mn-ea"/>
                <a:cs typeface="Times New Roman" pitchFamily="18" charset="0"/>
              </a:rPr>
              <a:t>2007-2012</a:t>
            </a:r>
            <a:r>
              <a:rPr lang="zh-CN" altLang="en-US" sz="1600" dirty="0" smtClean="0">
                <a:ea typeface="+mn-ea"/>
                <a:cs typeface="Times New Roman" pitchFamily="18" charset="0"/>
              </a:rPr>
              <a:t>）</a:t>
            </a:r>
            <a:endParaRPr lang="zh-CN" altLang="en-US" sz="1600" dirty="0">
              <a:ea typeface="+mn-ea"/>
              <a:cs typeface="Times New Roman" pitchFamily="18" charset="0"/>
            </a:endParaRPr>
          </a:p>
        </p:txBody>
      </p:sp>
      <p:sp>
        <p:nvSpPr>
          <p:cNvPr id="11" name="Rectangle 1026"/>
          <p:cNvSpPr txBox="1">
            <a:spLocks noChangeArrowheads="1"/>
          </p:cNvSpPr>
          <p:nvPr/>
        </p:nvSpPr>
        <p:spPr>
          <a:xfrm>
            <a:off x="722342" y="714356"/>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六、长周期视角下美、日经验对中国的启示</a:t>
            </a:r>
            <a:endParaRPr lang="zh-CN" altLang="en-US" sz="2800" kern="0" dirty="0">
              <a:solidFill>
                <a:srgbClr val="C00000"/>
              </a:solidFill>
              <a:latin typeface="+mn-ea"/>
              <a:ea typeface="+mn-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7"/>
          <p:cNvSpPr txBox="1">
            <a:spLocks noChangeArrowheads="1"/>
          </p:cNvSpPr>
          <p:nvPr/>
        </p:nvSpPr>
        <p:spPr>
          <a:xfrm>
            <a:off x="0" y="1285860"/>
            <a:ext cx="9072658" cy="4786346"/>
          </a:xfrm>
          <a:prstGeom prst="rect">
            <a:avLst/>
          </a:prstGeom>
        </p:spPr>
        <p:txBody>
          <a:bodyPr/>
          <a:lstStyle/>
          <a:p>
            <a:pPr marL="800100" lvl="1" indent="-342900">
              <a:lnSpc>
                <a:spcPct val="150000"/>
              </a:lnSpc>
              <a:spcBef>
                <a:spcPct val="40000"/>
              </a:spcBef>
              <a:buClr>
                <a:srgbClr val="000099"/>
              </a:buClr>
              <a:buFont typeface="Wingdings" pitchFamily="2" charset="2"/>
              <a:buChar char="Ø"/>
              <a:defRPr/>
            </a:pPr>
            <a:r>
              <a:rPr lang="zh-CN" altLang="en-US" sz="1800" dirty="0" smtClean="0">
                <a:latin typeface="+mj-ea"/>
                <a:ea typeface="+mj-ea"/>
              </a:rPr>
              <a:t>我们处在一个短期中经济增速放缓但长期来看仍有较高增速的经济转型期</a:t>
            </a:r>
            <a:r>
              <a:rPr lang="zh-CN" altLang="en-US" sz="1800" b="0" dirty="0" smtClean="0">
                <a:latin typeface="+mj-ea"/>
                <a:ea typeface="+mj-ea"/>
              </a:rPr>
              <a:t>。这一时期的利率、资本市场、房地产价格等由于市场的不成熟，波动性较大。</a:t>
            </a:r>
            <a:endParaRPr lang="en-US" altLang="zh-CN" sz="1800" b="0" dirty="0" smtClean="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dirty="0">
                <a:latin typeface="+mj-ea"/>
                <a:ea typeface="+mj-ea"/>
              </a:rPr>
              <a:t>与发达国家相比，我国保险投资的收益率较低、稳定性差</a:t>
            </a:r>
            <a:r>
              <a:rPr lang="zh-CN" altLang="en-US" sz="1800" b="0" dirty="0">
                <a:latin typeface="+mj-ea"/>
                <a:ea typeface="+mj-ea"/>
              </a:rPr>
              <a:t>；保险投资行为短期化，期限匹配问题极为严重，受经济周期的影响严重</a:t>
            </a:r>
            <a:r>
              <a:rPr lang="zh-CN" altLang="en-US" sz="1800" b="0" dirty="0" smtClean="0">
                <a:latin typeface="+mj-ea"/>
                <a:ea typeface="+mj-ea"/>
              </a:rPr>
              <a:t>。</a:t>
            </a:r>
            <a:endParaRPr lang="en-US" altLang="zh-CN" sz="1800" b="0" dirty="0" smtClean="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b="0" dirty="0" smtClean="0">
                <a:latin typeface="+mj-ea"/>
                <a:ea typeface="+mj-ea"/>
              </a:rPr>
              <a:t>参考日本的经验，</a:t>
            </a:r>
            <a:r>
              <a:rPr lang="zh-CN" altLang="en-US" sz="1800" b="0" dirty="0">
                <a:latin typeface="+mj-ea"/>
                <a:ea typeface="+mj-ea"/>
              </a:rPr>
              <a:t>考虑到目前的宏观经济环境，我们认为</a:t>
            </a:r>
            <a:r>
              <a:rPr lang="zh-CN" altLang="en-US" sz="1800" dirty="0">
                <a:latin typeface="+mj-ea"/>
                <a:ea typeface="+mj-ea"/>
              </a:rPr>
              <a:t>应该密切关注预定利率水平</a:t>
            </a:r>
            <a:r>
              <a:rPr lang="zh-CN" altLang="en-US" sz="1800" b="0" dirty="0">
                <a:latin typeface="+mj-ea"/>
                <a:ea typeface="+mj-ea"/>
              </a:rPr>
              <a:t>及其可能对保险公司经营带来的风险。</a:t>
            </a:r>
            <a:endParaRPr lang="en-US" altLang="zh-CN" sz="1800" b="0" dirty="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800" b="0" dirty="0" smtClean="0">
                <a:latin typeface="+mj-ea"/>
                <a:ea typeface="+mj-ea"/>
              </a:rPr>
              <a:t>参考美国的经验，中国需要完善资本市场，发展多种投资工具。</a:t>
            </a:r>
            <a:r>
              <a:rPr lang="zh-CN" altLang="en-US" sz="1800" dirty="0" smtClean="0">
                <a:latin typeface="+mj-ea"/>
                <a:ea typeface="+mj-ea"/>
              </a:rPr>
              <a:t>企业债投资是一个很好的突破口</a:t>
            </a:r>
            <a:r>
              <a:rPr lang="zh-CN" altLang="en-US" sz="1800" b="0" dirty="0" smtClean="0">
                <a:latin typeface="+mj-ea"/>
                <a:ea typeface="+mj-ea"/>
              </a:rPr>
              <a:t>。在风险可控的前提下适度提高企业债投资比重，对于改善资产负债匹配问题、提高投资效率都非常有帮助。</a:t>
            </a:r>
            <a:endParaRPr lang="en-US" altLang="zh-CN" sz="1800" b="0" dirty="0" smtClean="0">
              <a:latin typeface="+mj-ea"/>
              <a:ea typeface="+mj-ea"/>
            </a:endParaRPr>
          </a:p>
        </p:txBody>
      </p:sp>
      <p:sp>
        <p:nvSpPr>
          <p:cNvPr id="4" name="Rectangle 1026"/>
          <p:cNvSpPr txBox="1">
            <a:spLocks noChangeArrowheads="1"/>
          </p:cNvSpPr>
          <p:nvPr/>
        </p:nvSpPr>
        <p:spPr>
          <a:xfrm>
            <a:off x="428596" y="768335"/>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七、结论</a:t>
            </a:r>
            <a:endParaRPr lang="zh-CN" altLang="en-US" sz="2800" kern="0" dirty="0">
              <a:solidFill>
                <a:srgbClr val="C00000"/>
              </a:solidFill>
              <a:latin typeface="+mn-ea"/>
              <a:ea typeface="+mn-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1214414" y="2030413"/>
            <a:ext cx="7072362" cy="2549525"/>
          </a:xfrm>
        </p:spPr>
        <p:txBody>
          <a:bodyPr/>
          <a:lstStyle/>
          <a:p>
            <a:pPr eaLnBrk="1" hangingPunct="1">
              <a:lnSpc>
                <a:spcPct val="150000"/>
              </a:lnSpc>
              <a:spcBef>
                <a:spcPct val="30000"/>
              </a:spcBef>
            </a:pPr>
            <a:r>
              <a:rPr lang="zh-CN" altLang="en-US" sz="4800" b="1" dirty="0" smtClean="0">
                <a:solidFill>
                  <a:srgbClr val="C00000"/>
                </a:solidFill>
                <a:effectLst/>
              </a:rPr>
              <a:t>谢 谢！</a:t>
            </a:r>
            <a:endParaRPr lang="en-US" altLang="zh-CN" sz="4800" b="1" dirty="0" smtClean="0">
              <a:solidFill>
                <a:srgbClr val="C00000"/>
              </a:solidFill>
              <a:effectLst/>
            </a:endParaRPr>
          </a:p>
        </p:txBody>
      </p:sp>
      <p:sp>
        <p:nvSpPr>
          <p:cNvPr id="27651" name="Rectangle 3"/>
          <p:cNvSpPr>
            <a:spLocks noChangeArrowheads="1"/>
          </p:cNvSpPr>
          <p:nvPr/>
        </p:nvSpPr>
        <p:spPr bwMode="auto">
          <a:xfrm>
            <a:off x="2171700" y="1143000"/>
            <a:ext cx="9144000" cy="0"/>
          </a:xfrm>
          <a:prstGeom prst="rect">
            <a:avLst/>
          </a:prstGeom>
          <a:noFill/>
          <a:ln w="9525">
            <a:noFill/>
            <a:miter lim="800000"/>
            <a:headEnd/>
            <a:tailEnd/>
          </a:ln>
        </p:spPr>
        <p:txBody>
          <a:bodyPr>
            <a:spAutoFit/>
          </a:bodyPr>
          <a:lstStyle/>
          <a:p>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1027"/>
          <p:cNvSpPr txBox="1">
            <a:spLocks noChangeArrowheads="1"/>
          </p:cNvSpPr>
          <p:nvPr/>
        </p:nvSpPr>
        <p:spPr>
          <a:xfrm>
            <a:off x="195248" y="1600174"/>
            <a:ext cx="8715404" cy="3857652"/>
          </a:xfrm>
          <a:prstGeom prst="rect">
            <a:avLst/>
          </a:prstGeom>
        </p:spPr>
        <p:txBody>
          <a:bodyPr/>
          <a:lstStyle/>
          <a:p>
            <a:pPr marL="342900" indent="-342900">
              <a:lnSpc>
                <a:spcPct val="150000"/>
              </a:lnSpc>
              <a:spcBef>
                <a:spcPct val="40000"/>
              </a:spcBef>
              <a:buClr>
                <a:srgbClr val="000099"/>
              </a:buClr>
              <a:buFont typeface="Wingdings" pitchFamily="2" charset="2"/>
              <a:buChar char="q"/>
              <a:defRPr/>
            </a:pPr>
            <a:r>
              <a:rPr lang="zh-CN" altLang="en-US" sz="2000" b="0" dirty="0" smtClean="0">
                <a:latin typeface="+mn-ea"/>
                <a:ea typeface="+mn-ea"/>
              </a:rPr>
              <a:t>保险公司</a:t>
            </a:r>
            <a:r>
              <a:rPr lang="zh-CN" altLang="en-US" sz="2000" b="0" dirty="0">
                <a:latin typeface="+mn-ea"/>
                <a:ea typeface="+mn-ea"/>
              </a:rPr>
              <a:t>的承保业务和投资业务是影响保险公司利润的两个主要</a:t>
            </a:r>
            <a:r>
              <a:rPr lang="zh-CN" altLang="en-US" sz="2000" b="0" dirty="0" smtClean="0">
                <a:latin typeface="+mn-ea"/>
                <a:ea typeface="+mn-ea"/>
              </a:rPr>
              <a:t>因素</a:t>
            </a:r>
            <a:endParaRPr lang="en-US" altLang="zh-CN" sz="2000" b="0" dirty="0" smtClean="0">
              <a:latin typeface="+mn-ea"/>
              <a:ea typeface="+mn-ea"/>
            </a:endParaRPr>
          </a:p>
          <a:p>
            <a:pPr marL="342900" indent="-342900">
              <a:lnSpc>
                <a:spcPct val="150000"/>
              </a:lnSpc>
              <a:spcBef>
                <a:spcPct val="40000"/>
              </a:spcBef>
              <a:buClr>
                <a:srgbClr val="000099"/>
              </a:buClr>
              <a:buFont typeface="Wingdings" pitchFamily="2" charset="2"/>
              <a:buChar char="q"/>
              <a:defRPr/>
            </a:pPr>
            <a:r>
              <a:rPr lang="zh-CN" altLang="en-US" sz="2000" b="0" dirty="0">
                <a:latin typeface="+mn-ea"/>
                <a:ea typeface="+mn-ea"/>
              </a:rPr>
              <a:t>拓宽投资渠道、提高投资收益就成为维持保险公司持续经营的</a:t>
            </a:r>
            <a:r>
              <a:rPr lang="zh-CN" altLang="en-US" sz="2000" b="0" dirty="0" smtClean="0">
                <a:latin typeface="+mn-ea"/>
                <a:ea typeface="+mn-ea"/>
              </a:rPr>
              <a:t>关键</a:t>
            </a:r>
            <a:endParaRPr lang="en-US" altLang="zh-CN" sz="2000" b="0" dirty="0">
              <a:latin typeface="+mn-ea"/>
              <a:ea typeface="+mn-ea"/>
            </a:endParaRPr>
          </a:p>
          <a:p>
            <a:pPr marL="342900" indent="-342900">
              <a:lnSpc>
                <a:spcPct val="150000"/>
              </a:lnSpc>
              <a:spcBef>
                <a:spcPct val="40000"/>
              </a:spcBef>
              <a:buClr>
                <a:srgbClr val="000099"/>
              </a:buClr>
              <a:buFont typeface="Wingdings" pitchFamily="2" charset="2"/>
              <a:buChar char="q"/>
              <a:defRPr/>
            </a:pPr>
            <a:r>
              <a:rPr lang="zh-CN" altLang="en-US" sz="2000" b="0" dirty="0">
                <a:latin typeface="+mn-ea"/>
                <a:ea typeface="+mn-ea"/>
              </a:rPr>
              <a:t>经济周期影响保险风险主要由两个渠道：产品定价渠道和资产价格渠道</a:t>
            </a:r>
            <a:endParaRPr lang="en-US" altLang="zh-CN" sz="2000" b="0" dirty="0">
              <a:latin typeface="+mn-ea"/>
              <a:ea typeface="+mn-ea"/>
            </a:endParaRPr>
          </a:p>
          <a:p>
            <a:pPr marL="342900" indent="-342900">
              <a:lnSpc>
                <a:spcPct val="150000"/>
              </a:lnSpc>
              <a:spcBef>
                <a:spcPct val="40000"/>
              </a:spcBef>
              <a:buClr>
                <a:srgbClr val="000099"/>
              </a:buClr>
              <a:buFont typeface="Wingdings" pitchFamily="2" charset="2"/>
              <a:buChar char="q"/>
              <a:defRPr/>
            </a:pPr>
            <a:r>
              <a:rPr lang="zh-CN" altLang="en-US" sz="2000" b="0" dirty="0">
                <a:latin typeface="+mn-ea"/>
                <a:ea typeface="+mn-ea"/>
              </a:rPr>
              <a:t>资产价格对保险公司资金运用的影响非常大</a:t>
            </a:r>
            <a:endParaRPr lang="en-US" altLang="zh-CN" sz="2000" b="0" dirty="0">
              <a:latin typeface="+mn-ea"/>
              <a:ea typeface="+mn-ea"/>
            </a:endParaRPr>
          </a:p>
          <a:p>
            <a:pPr marL="342900" indent="-342900">
              <a:lnSpc>
                <a:spcPct val="150000"/>
              </a:lnSpc>
              <a:spcBef>
                <a:spcPct val="40000"/>
              </a:spcBef>
              <a:buClr>
                <a:srgbClr val="000099"/>
              </a:buClr>
              <a:buFont typeface="Wingdings" pitchFamily="2" charset="2"/>
              <a:buChar char="q"/>
              <a:defRPr/>
            </a:pPr>
            <a:r>
              <a:rPr lang="zh-CN" altLang="en-US" sz="2000" b="0" dirty="0" smtClean="0">
                <a:latin typeface="+mn-ea"/>
                <a:ea typeface="+mn-ea"/>
              </a:rPr>
              <a:t>本文的</a:t>
            </a:r>
            <a:r>
              <a:rPr lang="zh-CN" altLang="en-US" sz="2000" b="0" dirty="0">
                <a:latin typeface="+mn-ea"/>
                <a:ea typeface="+mn-ea"/>
              </a:rPr>
              <a:t>最重要目的是尝试建立中国保险业资金运用风险管理的长周期视角</a:t>
            </a:r>
            <a:endParaRPr lang="en-US" altLang="zh-CN" sz="2000" b="0" dirty="0">
              <a:latin typeface="+mn-ea"/>
              <a:ea typeface="+mn-ea"/>
            </a:endParaRPr>
          </a:p>
        </p:txBody>
      </p:sp>
      <p:sp>
        <p:nvSpPr>
          <p:cNvPr id="6" name="Rectangle 1026"/>
          <p:cNvSpPr txBox="1">
            <a:spLocks noChangeArrowheads="1"/>
          </p:cNvSpPr>
          <p:nvPr/>
        </p:nvSpPr>
        <p:spPr>
          <a:xfrm>
            <a:off x="971550" y="857232"/>
            <a:ext cx="7162800" cy="517525"/>
          </a:xfrm>
          <a:prstGeom prst="rect">
            <a:avLst/>
          </a:prstGeom>
        </p:spPr>
        <p:txBody>
          <a:bodyPr/>
          <a:lstStyle/>
          <a:p>
            <a:pPr algn="ctr">
              <a:spcBef>
                <a:spcPct val="0"/>
              </a:spcBef>
              <a:buFontTx/>
              <a:buNone/>
              <a:defRPr/>
            </a:pPr>
            <a:r>
              <a:rPr lang="zh-CN" altLang="en-US" sz="2800" kern="0" dirty="0" smtClean="0">
                <a:solidFill>
                  <a:srgbClr val="C00000"/>
                </a:solidFill>
                <a:latin typeface="+mj-lt"/>
                <a:ea typeface="+mj-ea"/>
                <a:cs typeface="+mj-cs"/>
              </a:rPr>
              <a:t>一、引言</a:t>
            </a:r>
            <a:endParaRPr lang="zh-CN" altLang="en-US" sz="2400" kern="0" dirty="0">
              <a:solidFill>
                <a:srgbClr val="C00000"/>
              </a:solidFill>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txBox="1">
            <a:spLocks noChangeArrowheads="1"/>
          </p:cNvSpPr>
          <p:nvPr/>
        </p:nvSpPr>
        <p:spPr>
          <a:xfrm>
            <a:off x="928662" y="1000108"/>
            <a:ext cx="7162800" cy="517525"/>
          </a:xfrm>
          <a:prstGeom prst="rect">
            <a:avLst/>
          </a:prstGeom>
        </p:spPr>
        <p:txBody>
          <a:bodyPr/>
          <a:lstStyle/>
          <a:p>
            <a:pPr algn="ctr">
              <a:spcBef>
                <a:spcPct val="0"/>
              </a:spcBef>
              <a:buFontTx/>
              <a:buNone/>
              <a:defRPr/>
            </a:pPr>
            <a:r>
              <a:rPr lang="zh-CN" altLang="en-US" sz="2800" kern="0" dirty="0" smtClean="0">
                <a:solidFill>
                  <a:srgbClr val="C00000"/>
                </a:solidFill>
                <a:latin typeface="+mj-lt"/>
                <a:ea typeface="+mj-ea"/>
                <a:cs typeface="+mj-cs"/>
              </a:rPr>
              <a:t>二、</a:t>
            </a:r>
            <a:r>
              <a:rPr lang="en-US" altLang="zh-CN" sz="2800" kern="0" dirty="0" smtClean="0">
                <a:solidFill>
                  <a:srgbClr val="C00000"/>
                </a:solidFill>
                <a:latin typeface="+mj-lt"/>
                <a:ea typeface="+mj-ea"/>
                <a:cs typeface="+mj-cs"/>
              </a:rPr>
              <a:t> </a:t>
            </a:r>
            <a:r>
              <a:rPr lang="zh-CN" altLang="en-US" sz="2800" kern="0" dirty="0" smtClean="0">
                <a:solidFill>
                  <a:srgbClr val="C00000"/>
                </a:solidFill>
                <a:latin typeface="+mj-lt"/>
                <a:ea typeface="+mj-ea"/>
                <a:cs typeface="+mj-cs"/>
              </a:rPr>
              <a:t>我国保险资金运用现状</a:t>
            </a:r>
            <a:endParaRPr lang="zh-CN" altLang="en-US" sz="2400" kern="0" dirty="0">
              <a:solidFill>
                <a:srgbClr val="C00000"/>
              </a:solidFill>
              <a:latin typeface="+mj-lt"/>
              <a:ea typeface="+mj-ea"/>
              <a:cs typeface="+mj-cs"/>
            </a:endParaRPr>
          </a:p>
        </p:txBody>
      </p:sp>
      <p:graphicFrame>
        <p:nvGraphicFramePr>
          <p:cNvPr id="7" name="图表 6"/>
          <p:cNvGraphicFramePr/>
          <p:nvPr/>
        </p:nvGraphicFramePr>
        <p:xfrm>
          <a:off x="4143372" y="1714488"/>
          <a:ext cx="4786346"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4429124" y="4786322"/>
            <a:ext cx="4429124" cy="307777"/>
          </a:xfrm>
          <a:prstGeom prst="rect">
            <a:avLst/>
          </a:prstGeom>
          <a:noFill/>
        </p:spPr>
        <p:txBody>
          <a:bodyPr wrap="square" rtlCol="0">
            <a:spAutoFit/>
          </a:bodyPr>
          <a:lstStyle/>
          <a:p>
            <a:pPr algn="ctr">
              <a:buNone/>
            </a:pPr>
            <a:r>
              <a:rPr lang="en-US" sz="1400" dirty="0">
                <a:latin typeface="+mj-ea"/>
                <a:ea typeface="+mj-ea"/>
              </a:rPr>
              <a:t>GDP</a:t>
            </a:r>
            <a:r>
              <a:rPr lang="zh-CN" altLang="en-US" sz="1400" dirty="0">
                <a:latin typeface="+mj-ea"/>
                <a:ea typeface="+mj-ea"/>
              </a:rPr>
              <a:t>增长率与保险投资收益率走势（</a:t>
            </a:r>
            <a:r>
              <a:rPr lang="en-US" sz="1400" dirty="0">
                <a:latin typeface="+mj-ea"/>
                <a:ea typeface="+mj-ea"/>
              </a:rPr>
              <a:t>2000-2011</a:t>
            </a:r>
            <a:r>
              <a:rPr lang="zh-CN" altLang="en-US" sz="1400" dirty="0">
                <a:latin typeface="+mj-ea"/>
                <a:ea typeface="+mj-ea"/>
              </a:rPr>
              <a:t>）</a:t>
            </a:r>
          </a:p>
        </p:txBody>
      </p:sp>
      <p:sp>
        <p:nvSpPr>
          <p:cNvPr id="11" name="Rectangle 1027"/>
          <p:cNvSpPr txBox="1">
            <a:spLocks noChangeArrowheads="1"/>
          </p:cNvSpPr>
          <p:nvPr/>
        </p:nvSpPr>
        <p:spPr>
          <a:xfrm>
            <a:off x="-285784" y="5072074"/>
            <a:ext cx="9286940" cy="1714512"/>
          </a:xfrm>
          <a:prstGeom prst="rect">
            <a:avLst/>
          </a:prstGeom>
        </p:spPr>
        <p:txBody>
          <a:bodyPr/>
          <a:lstStyle/>
          <a:p>
            <a:pPr marL="800100" lvl="1" indent="-342900">
              <a:lnSpc>
                <a:spcPct val="150000"/>
              </a:lnSpc>
              <a:spcBef>
                <a:spcPts val="0"/>
              </a:spcBef>
              <a:buClr>
                <a:srgbClr val="000099"/>
              </a:buClr>
              <a:buFont typeface="Wingdings" pitchFamily="2" charset="2"/>
              <a:buChar char="Ø"/>
              <a:defRPr/>
            </a:pPr>
            <a:r>
              <a:rPr lang="zh-CN" altLang="en-US" sz="1600" b="0" dirty="0" smtClean="0">
                <a:latin typeface="+mj-ea"/>
                <a:ea typeface="+mj-ea"/>
              </a:rPr>
              <a:t>保险</a:t>
            </a:r>
            <a:r>
              <a:rPr lang="zh-CN" altLang="en-US" sz="1600" b="0" dirty="0">
                <a:latin typeface="+mj-ea"/>
                <a:ea typeface="+mj-ea"/>
              </a:rPr>
              <a:t>资金的投资收益率偏低，稳定性差。保险资金的运用很大程度上依赖于金融市场的发育程度，完善的资本市场是保险投资的</a:t>
            </a:r>
            <a:r>
              <a:rPr lang="zh-CN" altLang="en-US" sz="1600" b="0" dirty="0" smtClean="0">
                <a:latin typeface="+mj-ea"/>
                <a:ea typeface="+mj-ea"/>
              </a:rPr>
              <a:t>必要条件</a:t>
            </a:r>
            <a:endParaRPr lang="en-US" altLang="zh-CN" sz="1600" b="0" dirty="0" smtClean="0">
              <a:latin typeface="+mj-ea"/>
              <a:ea typeface="+mj-ea"/>
            </a:endParaRPr>
          </a:p>
          <a:p>
            <a:pPr marL="800100" lvl="1" indent="-342900">
              <a:lnSpc>
                <a:spcPct val="150000"/>
              </a:lnSpc>
              <a:spcBef>
                <a:spcPts val="0"/>
              </a:spcBef>
              <a:buClr>
                <a:srgbClr val="000099"/>
              </a:buClr>
              <a:buFont typeface="Wingdings" pitchFamily="2" charset="2"/>
              <a:buChar char="Ø"/>
              <a:defRPr/>
            </a:pPr>
            <a:r>
              <a:rPr lang="zh-CN" altLang="en-US" sz="1600" b="0" dirty="0">
                <a:latin typeface="+mj-ea"/>
                <a:ea typeface="+mj-ea"/>
              </a:rPr>
              <a:t>我国保险业资产平均年限短，投资行为短期化，受经济波动影响</a:t>
            </a:r>
            <a:r>
              <a:rPr lang="zh-CN" altLang="en-US" sz="1600" b="0" dirty="0" smtClean="0">
                <a:latin typeface="+mj-ea"/>
                <a:ea typeface="+mj-ea"/>
              </a:rPr>
              <a:t>大</a:t>
            </a:r>
            <a:endParaRPr lang="en-US" altLang="zh-CN" sz="1600" b="0" dirty="0" smtClean="0">
              <a:latin typeface="+mj-ea"/>
              <a:ea typeface="+mj-ea"/>
            </a:endParaRPr>
          </a:p>
          <a:p>
            <a:pPr marL="800100" lvl="1" indent="-342900">
              <a:lnSpc>
                <a:spcPct val="150000"/>
              </a:lnSpc>
              <a:spcBef>
                <a:spcPts val="0"/>
              </a:spcBef>
              <a:buClr>
                <a:srgbClr val="000099"/>
              </a:buClr>
              <a:buFont typeface="Wingdings" pitchFamily="2" charset="2"/>
              <a:buChar char="Ø"/>
              <a:defRPr/>
            </a:pPr>
            <a:r>
              <a:rPr lang="zh-CN" altLang="en-US" sz="1600" b="0" dirty="0" smtClean="0">
                <a:latin typeface="+mj-ea"/>
                <a:ea typeface="+mj-ea"/>
              </a:rPr>
              <a:t>建立长周期的分析视角很有必要</a:t>
            </a:r>
            <a:endParaRPr lang="zh-CN" altLang="en-US" sz="1600" b="0" dirty="0">
              <a:latin typeface="+mj-ea"/>
              <a:ea typeface="+mj-ea"/>
            </a:endParaRPr>
          </a:p>
        </p:txBody>
      </p:sp>
      <p:graphicFrame>
        <p:nvGraphicFramePr>
          <p:cNvPr id="10" name="图表 9"/>
          <p:cNvGraphicFramePr/>
          <p:nvPr>
            <p:extLst>
              <p:ext uri="{D42A27DB-BD31-4B8C-83A1-F6EECF244321}">
                <p14:modId xmlns:p14="http://schemas.microsoft.com/office/powerpoint/2010/main" val="2252435040"/>
              </p:ext>
            </p:extLst>
          </p:nvPr>
        </p:nvGraphicFramePr>
        <p:xfrm>
          <a:off x="44152" y="1573838"/>
          <a:ext cx="4385592" cy="3429956"/>
        </p:xfrm>
        <a:graphic>
          <a:graphicData uri="http://schemas.openxmlformats.org/drawingml/2006/chart">
            <c:chart xmlns:c="http://schemas.openxmlformats.org/drawingml/2006/chart" xmlns:r="http://schemas.openxmlformats.org/officeDocument/2006/relationships" r:id="rId3"/>
          </a:graphicData>
        </a:graphic>
      </p:graphicFrame>
      <p:sp>
        <p:nvSpPr>
          <p:cNvPr id="2" name="矩形 1"/>
          <p:cNvSpPr/>
          <p:nvPr/>
        </p:nvSpPr>
        <p:spPr>
          <a:xfrm>
            <a:off x="258416" y="4786322"/>
            <a:ext cx="4572000" cy="307777"/>
          </a:xfrm>
          <a:prstGeom prst="rect">
            <a:avLst/>
          </a:prstGeom>
        </p:spPr>
        <p:txBody>
          <a:bodyPr>
            <a:spAutoFit/>
          </a:bodyPr>
          <a:lstStyle/>
          <a:p>
            <a:pPr>
              <a:buNone/>
            </a:pPr>
            <a:r>
              <a:rPr lang="zh-CN" altLang="zh-CN" sz="1400" dirty="0"/>
              <a:t>保险业资金规模及收益率变化</a:t>
            </a:r>
            <a:r>
              <a:rPr lang="zh-CN" altLang="zh-CN" sz="1400" dirty="0" smtClean="0"/>
              <a:t>情况</a:t>
            </a:r>
            <a:r>
              <a:rPr lang="zh-CN" altLang="en-US" sz="1400" dirty="0" smtClean="0"/>
              <a:t>（</a:t>
            </a:r>
            <a:r>
              <a:rPr lang="en-US" altLang="zh-CN" sz="1400" dirty="0" smtClean="0"/>
              <a:t>2001-2011</a:t>
            </a:r>
            <a:r>
              <a:rPr lang="zh-CN" altLang="en-US" sz="1400" dirty="0" smtClean="0"/>
              <a:t>）</a:t>
            </a:r>
            <a:endParaRPr lang="zh-CN" altLang="en-US" sz="1400" dirty="0"/>
          </a:p>
        </p:txBody>
      </p:sp>
    </p:spTree>
    <p:extLst>
      <p:ext uri="{BB962C8B-B14F-4D97-AF65-F5344CB8AC3E}">
        <p14:creationId xmlns:p14="http://schemas.microsoft.com/office/powerpoint/2010/main" val="1185118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三、</a:t>
            </a:r>
            <a:r>
              <a:rPr lang="en-US" altLang="zh-CN" sz="2800" kern="0" dirty="0" smtClean="0">
                <a:solidFill>
                  <a:srgbClr val="C00000"/>
                </a:solidFill>
                <a:latin typeface="+mn-ea"/>
                <a:ea typeface="+mn-ea"/>
                <a:cs typeface="+mj-cs"/>
              </a:rPr>
              <a:t> </a:t>
            </a:r>
            <a:r>
              <a:rPr lang="zh-CN" altLang="en-US" sz="2800" dirty="0">
                <a:solidFill>
                  <a:srgbClr val="C00000"/>
                </a:solidFill>
                <a:latin typeface="+mn-ea"/>
                <a:ea typeface="+mn-ea"/>
              </a:rPr>
              <a:t>保险资金运用的国际经验</a:t>
            </a:r>
            <a:r>
              <a:rPr lang="en-US" altLang="zh-CN" sz="2800" dirty="0">
                <a:solidFill>
                  <a:srgbClr val="C00000"/>
                </a:solidFill>
                <a:latin typeface="+mn-ea"/>
                <a:ea typeface="+mn-ea"/>
              </a:rPr>
              <a:t>——</a:t>
            </a:r>
            <a:r>
              <a:rPr lang="zh-CN" altLang="en-US" sz="2800" dirty="0" smtClean="0">
                <a:solidFill>
                  <a:srgbClr val="C00000"/>
                </a:solidFill>
                <a:latin typeface="+mn-ea"/>
                <a:ea typeface="+mn-ea"/>
              </a:rPr>
              <a:t>日本</a:t>
            </a:r>
            <a:endParaRPr lang="zh-CN" altLang="en-US" sz="2800" dirty="0">
              <a:solidFill>
                <a:srgbClr val="C00000"/>
              </a:solidFill>
              <a:latin typeface="+mn-ea"/>
              <a:ea typeface="+mn-ea"/>
            </a:endParaRPr>
          </a:p>
        </p:txBody>
      </p:sp>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长周期视角下日本</a:t>
            </a:r>
            <a:r>
              <a:rPr lang="zh-CN" altLang="en-US" sz="2400" dirty="0">
                <a:latin typeface="+mj-ea"/>
                <a:ea typeface="+mj-ea"/>
              </a:rPr>
              <a:t>保险资金</a:t>
            </a:r>
            <a:r>
              <a:rPr lang="zh-CN" altLang="en-US" sz="2400" dirty="0" smtClean="0">
                <a:latin typeface="+mj-ea"/>
                <a:ea typeface="+mj-ea"/>
              </a:rPr>
              <a:t>运用</a:t>
            </a:r>
            <a:endParaRPr lang="en-US" altLang="zh-CN" sz="2400" dirty="0">
              <a:latin typeface="+mj-ea"/>
              <a:ea typeface="+mj-ea"/>
            </a:endParaRPr>
          </a:p>
        </p:txBody>
      </p:sp>
      <p:graphicFrame>
        <p:nvGraphicFramePr>
          <p:cNvPr id="6" name="图表 5"/>
          <p:cNvGraphicFramePr/>
          <p:nvPr/>
        </p:nvGraphicFramePr>
        <p:xfrm>
          <a:off x="642910" y="1857364"/>
          <a:ext cx="8001056" cy="26432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图表 6"/>
          <p:cNvGraphicFramePr/>
          <p:nvPr/>
        </p:nvGraphicFramePr>
        <p:xfrm>
          <a:off x="857224" y="4143380"/>
          <a:ext cx="8001056" cy="2714620"/>
        </p:xfrm>
        <a:graphic>
          <a:graphicData uri="http://schemas.openxmlformats.org/drawingml/2006/chart">
            <c:chart xmlns:c="http://schemas.openxmlformats.org/drawingml/2006/chart" xmlns:r="http://schemas.openxmlformats.org/officeDocument/2006/relationships" r:id="rId3"/>
          </a:graphicData>
        </a:graphic>
      </p:graphicFrame>
      <p:sp>
        <p:nvSpPr>
          <p:cNvPr id="8197" name="Rectangle 5"/>
          <p:cNvSpPr>
            <a:spLocks noChangeArrowheads="1"/>
          </p:cNvSpPr>
          <p:nvPr/>
        </p:nvSpPr>
        <p:spPr bwMode="auto">
          <a:xfrm>
            <a:off x="3857620" y="4214818"/>
            <a:ext cx="642942" cy="2159000"/>
          </a:xfrm>
          <a:prstGeom prst="rect">
            <a:avLst/>
          </a:prstGeom>
          <a:solidFill>
            <a:srgbClr val="00B050">
              <a:alpha val="56000"/>
            </a:srgbClr>
          </a:solid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Rectangle 5"/>
          <p:cNvSpPr>
            <a:spLocks noChangeArrowheads="1"/>
          </p:cNvSpPr>
          <p:nvPr/>
        </p:nvSpPr>
        <p:spPr bwMode="auto">
          <a:xfrm>
            <a:off x="5786446" y="4214818"/>
            <a:ext cx="1285884" cy="2159000"/>
          </a:xfrm>
          <a:prstGeom prst="rect">
            <a:avLst/>
          </a:prstGeom>
          <a:solidFill>
            <a:srgbClr val="00B050">
              <a:alpha val="56000"/>
            </a:srgbClr>
          </a:solid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7786710" y="4143380"/>
            <a:ext cx="642942" cy="2159000"/>
          </a:xfrm>
          <a:prstGeom prst="rect">
            <a:avLst/>
          </a:prstGeom>
          <a:solidFill>
            <a:srgbClr val="00B050">
              <a:alpha val="56000"/>
            </a:srgbClr>
          </a:solid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长周期视角下日本</a:t>
            </a:r>
            <a:r>
              <a:rPr lang="zh-CN" altLang="en-US" sz="2400" dirty="0">
                <a:latin typeface="+mj-ea"/>
                <a:ea typeface="+mj-ea"/>
              </a:rPr>
              <a:t>保险资金</a:t>
            </a:r>
            <a:r>
              <a:rPr lang="zh-CN" altLang="en-US" sz="2400" dirty="0" smtClean="0">
                <a:latin typeface="+mj-ea"/>
                <a:ea typeface="+mj-ea"/>
              </a:rPr>
              <a:t>运用</a:t>
            </a:r>
            <a:endParaRPr lang="en-US" altLang="zh-CN" sz="2400" dirty="0">
              <a:latin typeface="+mj-ea"/>
              <a:ea typeface="+mj-ea"/>
            </a:endParaRPr>
          </a:p>
        </p:txBody>
      </p:sp>
      <p:sp>
        <p:nvSpPr>
          <p:cNvPr id="13" name="Rectangle 1027"/>
          <p:cNvSpPr txBox="1">
            <a:spLocks noChangeArrowheads="1"/>
          </p:cNvSpPr>
          <p:nvPr/>
        </p:nvSpPr>
        <p:spPr>
          <a:xfrm>
            <a:off x="-428628" y="4286256"/>
            <a:ext cx="9572628" cy="2286016"/>
          </a:xfrm>
          <a:prstGeom prst="rect">
            <a:avLst/>
          </a:prstGeom>
        </p:spPr>
        <p:txBody>
          <a:bodyPr/>
          <a:lstStyle/>
          <a:p>
            <a:pPr marL="800100" lvl="1" indent="-342900">
              <a:lnSpc>
                <a:spcPct val="150000"/>
              </a:lnSpc>
              <a:spcBef>
                <a:spcPts val="600"/>
              </a:spcBef>
              <a:buClr>
                <a:srgbClr val="000099"/>
              </a:buClr>
              <a:buFont typeface="Wingdings" pitchFamily="2" charset="2"/>
              <a:buChar char="Ø"/>
              <a:defRPr/>
            </a:pPr>
            <a:r>
              <a:rPr lang="zh-CN" altLang="en-US" sz="1600" b="0" dirty="0">
                <a:ea typeface="+mj-ea"/>
                <a:cs typeface="Times New Roman" pitchFamily="18" charset="0"/>
              </a:rPr>
              <a:t>保险市场的启动与快速发展通常始于一国经济高速增长的时期，这一时期由于经济繁荣、融资需求强劲，利率水平都会</a:t>
            </a:r>
            <a:r>
              <a:rPr lang="zh-CN" altLang="en-US" sz="1600" b="0" dirty="0" smtClean="0">
                <a:ea typeface="+mj-ea"/>
                <a:cs typeface="Times New Roman" pitchFamily="18" charset="0"/>
              </a:rPr>
              <a:t>较高</a:t>
            </a:r>
            <a:endParaRPr lang="en-US" altLang="zh-CN" sz="1600" b="0" dirty="0" smtClean="0">
              <a:ea typeface="+mj-ea"/>
              <a:cs typeface="Times New Roman" pitchFamily="18" charset="0"/>
            </a:endParaRPr>
          </a:p>
          <a:p>
            <a:pPr marL="800100" lvl="1" indent="-342900">
              <a:lnSpc>
                <a:spcPct val="150000"/>
              </a:lnSpc>
              <a:spcBef>
                <a:spcPts val="600"/>
              </a:spcBef>
              <a:buClr>
                <a:srgbClr val="000099"/>
              </a:buClr>
              <a:buFont typeface="Wingdings" pitchFamily="2" charset="2"/>
              <a:buChar char="Ø"/>
              <a:defRPr/>
            </a:pPr>
            <a:r>
              <a:rPr lang="zh-CN" altLang="en-US" sz="1600" b="0" dirty="0">
                <a:ea typeface="+mj-ea"/>
                <a:cs typeface="Times New Roman" pitchFamily="18" charset="0"/>
              </a:rPr>
              <a:t>寿险合同一般都是一种长期契约，经济从高速增长到增速减缓进而陷入低迷，资本市场及利率水平都会发生相应的变化，这对签订长期合同的保险公司而言存在着巨大的</a:t>
            </a:r>
            <a:r>
              <a:rPr lang="zh-CN" altLang="en-US" sz="1600" b="0" dirty="0" smtClean="0">
                <a:ea typeface="+mj-ea"/>
                <a:cs typeface="Times New Roman" pitchFamily="18" charset="0"/>
              </a:rPr>
              <a:t>风险</a:t>
            </a:r>
            <a:endParaRPr lang="en-US" altLang="zh-CN" sz="1600" b="0" dirty="0" smtClean="0">
              <a:ea typeface="+mj-ea"/>
              <a:cs typeface="Times New Roman" pitchFamily="18" charset="0"/>
            </a:endParaRPr>
          </a:p>
          <a:p>
            <a:pPr marL="800100" lvl="1" indent="-342900">
              <a:lnSpc>
                <a:spcPct val="150000"/>
              </a:lnSpc>
              <a:spcBef>
                <a:spcPts val="600"/>
              </a:spcBef>
              <a:buClr>
                <a:srgbClr val="000099"/>
              </a:buClr>
              <a:buFont typeface="Wingdings" pitchFamily="2" charset="2"/>
              <a:buChar char="Ø"/>
              <a:defRPr/>
            </a:pPr>
            <a:r>
              <a:rPr lang="zh-CN" altLang="en-US" sz="1600" b="0" dirty="0">
                <a:ea typeface="+mj-ea"/>
                <a:cs typeface="Times New Roman" pitchFamily="18" charset="0"/>
              </a:rPr>
              <a:t>缺乏前瞻性、对经济增长估计得过于乐观，这是日本承担如此重大的预定利率风险的</a:t>
            </a:r>
            <a:r>
              <a:rPr lang="zh-CN" altLang="en-US" sz="1600" b="0" dirty="0" smtClean="0">
                <a:ea typeface="+mj-ea"/>
                <a:cs typeface="Times New Roman" pitchFamily="18" charset="0"/>
              </a:rPr>
              <a:t>原因</a:t>
            </a:r>
            <a:endParaRPr lang="en-US" altLang="zh-CN" sz="1600" b="0" dirty="0" smtClean="0">
              <a:ea typeface="+mj-ea"/>
              <a:cs typeface="Times New Roman" pitchFamily="18" charset="0"/>
            </a:endParaRPr>
          </a:p>
          <a:p>
            <a:pPr marL="800100" lvl="1" indent="-342900">
              <a:lnSpc>
                <a:spcPct val="150000"/>
              </a:lnSpc>
              <a:spcBef>
                <a:spcPts val="600"/>
              </a:spcBef>
              <a:buClr>
                <a:srgbClr val="000099"/>
              </a:buClr>
              <a:buFont typeface="Wingdings" pitchFamily="2" charset="2"/>
              <a:buChar char="Ø"/>
              <a:defRPr/>
            </a:pPr>
            <a:r>
              <a:rPr lang="zh-CN" altLang="en-US" sz="1600" b="0" dirty="0">
                <a:ea typeface="+mj-ea"/>
                <a:cs typeface="Times New Roman" pitchFamily="18" charset="0"/>
              </a:rPr>
              <a:t>对</a:t>
            </a:r>
            <a:r>
              <a:rPr lang="zh-CN" altLang="en-US" sz="1600" b="0" dirty="0" smtClean="0">
                <a:ea typeface="+mj-ea"/>
                <a:cs typeface="Times New Roman" pitchFamily="18" charset="0"/>
              </a:rPr>
              <a:t>中国而言，一定要注意转型期的利率风险</a:t>
            </a:r>
            <a:endParaRPr lang="en-US" altLang="zh-CN" sz="1600" b="0" dirty="0">
              <a:ea typeface="+mj-ea"/>
              <a:cs typeface="Times New Roman" pitchFamily="18" charset="0"/>
            </a:endParaRPr>
          </a:p>
        </p:txBody>
      </p:sp>
      <p:graphicFrame>
        <p:nvGraphicFramePr>
          <p:cNvPr id="7" name="表格 6"/>
          <p:cNvGraphicFramePr>
            <a:graphicFrameLocks noGrp="1"/>
          </p:cNvGraphicFramePr>
          <p:nvPr/>
        </p:nvGraphicFramePr>
        <p:xfrm>
          <a:off x="214285" y="2214553"/>
          <a:ext cx="8786867" cy="2000264"/>
        </p:xfrm>
        <a:graphic>
          <a:graphicData uri="http://schemas.openxmlformats.org/drawingml/2006/table">
            <a:tbl>
              <a:tblPr/>
              <a:tblGrid>
                <a:gridCol w="1047391"/>
                <a:gridCol w="1047391"/>
                <a:gridCol w="559151"/>
                <a:gridCol w="556935"/>
                <a:gridCol w="556935"/>
                <a:gridCol w="556935"/>
                <a:gridCol w="563583"/>
                <a:gridCol w="563583"/>
                <a:gridCol w="550288"/>
                <a:gridCol w="556935"/>
                <a:gridCol w="556935"/>
                <a:gridCol w="556935"/>
                <a:gridCol w="556935"/>
                <a:gridCol w="556935"/>
              </a:tblGrid>
              <a:tr h="329824">
                <a:tc>
                  <a:txBody>
                    <a:bodyPr/>
                    <a:lstStyle/>
                    <a:p>
                      <a:endParaRPr lang="zh-CN" sz="1400" kern="100" dirty="0">
                        <a:latin typeface="Calibri"/>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400" kern="100">
                        <a:latin typeface="Calibri"/>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1946</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1952</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1976</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1981</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1985</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1990</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1993</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1994</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1996</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1999</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2001</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b="1" kern="0" dirty="0">
                          <a:latin typeface="Times New Roman"/>
                          <a:ea typeface="宋体"/>
                          <a:cs typeface="Times New Roman"/>
                        </a:rPr>
                        <a:t>2002</a:t>
                      </a:r>
                      <a:endParaRPr lang="zh-CN" sz="1400" b="1"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824">
                <a:tc rowSpan="3">
                  <a:txBody>
                    <a:bodyPr/>
                    <a:lstStyle/>
                    <a:p>
                      <a:pPr algn="ctr">
                        <a:lnSpc>
                          <a:spcPct val="130000"/>
                        </a:lnSpc>
                        <a:spcBef>
                          <a:spcPts val="120"/>
                        </a:spcBef>
                        <a:spcAft>
                          <a:spcPts val="120"/>
                        </a:spcAft>
                      </a:pPr>
                      <a:r>
                        <a:rPr lang="zh-CN" sz="1400" kern="0">
                          <a:latin typeface="Times New Roman"/>
                          <a:ea typeface="宋体"/>
                          <a:cs typeface="Times New Roman"/>
                        </a:rPr>
                        <a:t>保单期限</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10</a:t>
                      </a:r>
                      <a:r>
                        <a:rPr lang="zh-CN" sz="1400" kern="0">
                          <a:latin typeface="Times New Roman"/>
                          <a:ea typeface="宋体"/>
                          <a:cs typeface="Times New Roman"/>
                        </a:rPr>
                        <a:t>年以下</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3.0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4.0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30000"/>
                        </a:lnSpc>
                        <a:spcBef>
                          <a:spcPts val="120"/>
                        </a:spcBef>
                        <a:spcAft>
                          <a:spcPts val="120"/>
                        </a:spcAft>
                      </a:pPr>
                      <a:r>
                        <a:rPr lang="en-US" sz="1400" kern="0">
                          <a:latin typeface="Times New Roman"/>
                          <a:ea typeface="宋体"/>
                          <a:cs typeface="Times New Roman"/>
                        </a:rPr>
                        <a:t>5.5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6.0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6.3</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5.8</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4.8</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3.8</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2.8</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2.0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1.5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30000"/>
                        </a:lnSpc>
                        <a:spcBef>
                          <a:spcPts val="120"/>
                        </a:spcBef>
                        <a:spcAft>
                          <a:spcPts val="120"/>
                        </a:spcAft>
                      </a:pPr>
                      <a:r>
                        <a:rPr lang="en-US" sz="1400" kern="0">
                          <a:latin typeface="Times New Roman"/>
                          <a:ea typeface="宋体"/>
                          <a:cs typeface="Times New Roman"/>
                        </a:rPr>
                        <a:t>1.5-</a:t>
                      </a:r>
                      <a:endParaRPr lang="zh-CN" sz="1400" kern="100">
                        <a:latin typeface="Calibri"/>
                        <a:ea typeface="宋体"/>
                        <a:cs typeface="Times New Roman"/>
                      </a:endParaRPr>
                    </a:p>
                    <a:p>
                      <a:pPr algn="ctr">
                        <a:lnSpc>
                          <a:spcPct val="130000"/>
                        </a:lnSpc>
                        <a:spcBef>
                          <a:spcPts val="120"/>
                        </a:spcBef>
                        <a:spcAft>
                          <a:spcPts val="120"/>
                        </a:spcAft>
                      </a:pPr>
                      <a:r>
                        <a:rPr lang="en-US" sz="1400" kern="0">
                          <a:latin typeface="Times New Roman"/>
                          <a:ea typeface="宋体"/>
                          <a:cs typeface="Times New Roman"/>
                        </a:rPr>
                        <a:t>0.75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824">
                <a:tc vMerge="1">
                  <a:txBody>
                    <a:bodyPr/>
                    <a:lstStyle/>
                    <a:p>
                      <a:endParaRPr lang="zh-CN" altLang="en-US"/>
                    </a:p>
                  </a:txBody>
                  <a:tcPr/>
                </a:tc>
                <a:tc>
                  <a:txBody>
                    <a:bodyPr/>
                    <a:lstStyle/>
                    <a:p>
                      <a:pPr algn="ctr">
                        <a:lnSpc>
                          <a:spcPct val="130000"/>
                        </a:lnSpc>
                        <a:spcBef>
                          <a:spcPts val="120"/>
                        </a:spcBef>
                        <a:spcAft>
                          <a:spcPts val="120"/>
                        </a:spcAft>
                      </a:pPr>
                      <a:r>
                        <a:rPr lang="en-US" sz="1400" kern="0">
                          <a:latin typeface="Times New Roman"/>
                          <a:ea typeface="宋体"/>
                          <a:cs typeface="Times New Roman"/>
                        </a:rPr>
                        <a:t>10-20</a:t>
                      </a:r>
                      <a:r>
                        <a:rPr lang="zh-CN" sz="1400" kern="0">
                          <a:latin typeface="Times New Roman"/>
                          <a:ea typeface="宋体"/>
                          <a:cs typeface="Times New Roman"/>
                        </a:rPr>
                        <a:t>年</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ct val="130000"/>
                        </a:lnSpc>
                        <a:spcBef>
                          <a:spcPts val="120"/>
                        </a:spcBef>
                        <a:spcAft>
                          <a:spcPts val="120"/>
                        </a:spcAft>
                      </a:pPr>
                      <a:r>
                        <a:rPr lang="en-US" sz="1400" kern="0">
                          <a:latin typeface="Times New Roman"/>
                          <a:ea typeface="宋体"/>
                          <a:cs typeface="Times New Roman"/>
                        </a:rPr>
                        <a:t>5.5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6.0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30000"/>
                        </a:lnSpc>
                        <a:spcBef>
                          <a:spcPts val="120"/>
                        </a:spcBef>
                        <a:spcAft>
                          <a:spcPts val="120"/>
                        </a:spcAft>
                      </a:pPr>
                      <a:r>
                        <a:rPr lang="en-US" sz="1400" kern="0">
                          <a:latin typeface="Times New Roman"/>
                          <a:ea typeface="宋体"/>
                          <a:cs typeface="Times New Roman"/>
                        </a:rPr>
                        <a:t>5.5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680968">
                <a:tc vMerge="1">
                  <a:txBody>
                    <a:bodyPr/>
                    <a:lstStyle/>
                    <a:p>
                      <a:endParaRPr lang="zh-CN" altLang="en-US"/>
                    </a:p>
                  </a:txBody>
                  <a:tcPr/>
                </a:tc>
                <a:tc>
                  <a:txBody>
                    <a:bodyPr/>
                    <a:lstStyle/>
                    <a:p>
                      <a:pPr algn="ctr">
                        <a:lnSpc>
                          <a:spcPct val="130000"/>
                        </a:lnSpc>
                        <a:spcBef>
                          <a:spcPts val="120"/>
                        </a:spcBef>
                        <a:spcAft>
                          <a:spcPts val="120"/>
                        </a:spcAft>
                      </a:pPr>
                      <a:r>
                        <a:rPr lang="en-US" sz="1400" kern="0">
                          <a:latin typeface="Times New Roman"/>
                          <a:ea typeface="宋体"/>
                          <a:cs typeface="Times New Roman"/>
                        </a:rPr>
                        <a:t>20</a:t>
                      </a:r>
                      <a:r>
                        <a:rPr lang="zh-CN" sz="1400" kern="0">
                          <a:latin typeface="Times New Roman"/>
                          <a:ea typeface="宋体"/>
                          <a:cs typeface="Times New Roman"/>
                        </a:rPr>
                        <a:t>年以上</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lnSpc>
                          <a:spcPct val="130000"/>
                        </a:lnSpc>
                        <a:spcBef>
                          <a:spcPts val="120"/>
                        </a:spcBef>
                        <a:spcAft>
                          <a:spcPts val="120"/>
                        </a:spcAft>
                      </a:pPr>
                      <a:r>
                        <a:rPr lang="en-US" sz="1400" kern="0">
                          <a:latin typeface="Times New Roman"/>
                          <a:ea typeface="宋体"/>
                          <a:cs typeface="Times New Roman"/>
                        </a:rPr>
                        <a:t>5.0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29824">
                <a:tc>
                  <a:txBody>
                    <a:bodyPr/>
                    <a:lstStyle/>
                    <a:p>
                      <a:pPr algn="ctr">
                        <a:lnSpc>
                          <a:spcPct val="130000"/>
                        </a:lnSpc>
                        <a:spcBef>
                          <a:spcPts val="120"/>
                        </a:spcBef>
                        <a:spcAft>
                          <a:spcPts val="120"/>
                        </a:spcAft>
                      </a:pPr>
                      <a:r>
                        <a:rPr lang="zh-CN" sz="1400" kern="0">
                          <a:latin typeface="Times New Roman"/>
                          <a:ea typeface="宋体"/>
                          <a:cs typeface="Times New Roman"/>
                        </a:rPr>
                        <a:t>利率</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400" kern="100">
                        <a:latin typeface="Calibri"/>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3.65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5.84</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6.5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5.0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6.0</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1.75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1.75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0.5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0.5</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a:latin typeface="Times New Roman"/>
                          <a:ea typeface="宋体"/>
                          <a:cs typeface="Times New Roman"/>
                        </a:rPr>
                        <a:t>0.1</a:t>
                      </a:r>
                      <a:endParaRPr lang="zh-CN" sz="1400" kern="10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20"/>
                        </a:spcBef>
                        <a:spcAft>
                          <a:spcPts val="120"/>
                        </a:spcAft>
                      </a:pPr>
                      <a:r>
                        <a:rPr lang="en-US" sz="1400" kern="0" dirty="0">
                          <a:latin typeface="Times New Roman"/>
                          <a:ea typeface="宋体"/>
                          <a:cs typeface="Times New Roman"/>
                        </a:rPr>
                        <a:t>0.1</a:t>
                      </a:r>
                      <a:endParaRPr lang="zh-CN" sz="1400" kern="100" dirty="0">
                        <a:latin typeface="Calibri"/>
                        <a:ea typeface="宋体"/>
                        <a:cs typeface="Times New Roman"/>
                      </a:endParaRPr>
                    </a:p>
                  </a:txBody>
                  <a:tcPr marL="58914" marR="589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3071802" y="1857364"/>
            <a:ext cx="4214842" cy="338554"/>
          </a:xfrm>
          <a:prstGeom prst="rect">
            <a:avLst/>
          </a:prstGeom>
          <a:noFill/>
        </p:spPr>
        <p:txBody>
          <a:bodyPr wrap="square" rtlCol="0">
            <a:spAutoFit/>
          </a:bodyPr>
          <a:lstStyle/>
          <a:p>
            <a:pPr>
              <a:buNone/>
            </a:pPr>
            <a:r>
              <a:rPr lang="zh-CN" altLang="en-US" sz="1600" dirty="0">
                <a:latin typeface="+mj-ea"/>
                <a:ea typeface="+mj-ea"/>
              </a:rPr>
              <a:t>日本保险业预定利率与市场利率</a:t>
            </a:r>
          </a:p>
        </p:txBody>
      </p:sp>
      <p:sp>
        <p:nvSpPr>
          <p:cNvPr id="10"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三、</a:t>
            </a:r>
            <a:r>
              <a:rPr lang="en-US" altLang="zh-CN" sz="2800" kern="0" dirty="0" smtClean="0">
                <a:solidFill>
                  <a:srgbClr val="C00000"/>
                </a:solidFill>
                <a:latin typeface="+mn-ea"/>
                <a:ea typeface="+mn-ea"/>
                <a:cs typeface="+mj-cs"/>
              </a:rPr>
              <a:t> </a:t>
            </a:r>
            <a:r>
              <a:rPr lang="zh-CN" altLang="en-US" sz="2800" dirty="0">
                <a:solidFill>
                  <a:srgbClr val="C00000"/>
                </a:solidFill>
                <a:latin typeface="+mn-ea"/>
                <a:ea typeface="+mn-ea"/>
              </a:rPr>
              <a:t>保险资金运用的国际经验</a:t>
            </a:r>
            <a:r>
              <a:rPr lang="en-US" altLang="zh-CN" sz="2800" dirty="0">
                <a:solidFill>
                  <a:srgbClr val="C00000"/>
                </a:solidFill>
                <a:latin typeface="+mn-ea"/>
                <a:ea typeface="+mn-ea"/>
              </a:rPr>
              <a:t>——</a:t>
            </a:r>
            <a:r>
              <a:rPr lang="zh-CN" altLang="en-US" sz="2800" dirty="0" smtClean="0">
                <a:solidFill>
                  <a:srgbClr val="C00000"/>
                </a:solidFill>
                <a:latin typeface="+mn-ea"/>
                <a:ea typeface="+mn-ea"/>
              </a:rPr>
              <a:t>日本</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长周期</a:t>
            </a:r>
            <a:r>
              <a:rPr lang="zh-CN" altLang="en-US" sz="2400" dirty="0">
                <a:latin typeface="+mj-ea"/>
                <a:ea typeface="+mj-ea"/>
              </a:rPr>
              <a:t>视角下的美国保险资金运用</a:t>
            </a:r>
            <a:endParaRPr lang="en-US" altLang="zh-CN" sz="2400" dirty="0">
              <a:latin typeface="+mj-ea"/>
              <a:ea typeface="+mj-ea"/>
            </a:endParaRPr>
          </a:p>
        </p:txBody>
      </p:sp>
      <p:sp>
        <p:nvSpPr>
          <p:cNvPr id="13" name="Rectangle 1027"/>
          <p:cNvSpPr txBox="1">
            <a:spLocks noChangeArrowheads="1"/>
          </p:cNvSpPr>
          <p:nvPr/>
        </p:nvSpPr>
        <p:spPr>
          <a:xfrm>
            <a:off x="-428628" y="5357826"/>
            <a:ext cx="9144032" cy="1285884"/>
          </a:xfrm>
          <a:prstGeom prst="rect">
            <a:avLst/>
          </a:prstGeom>
        </p:spPr>
        <p:txBody>
          <a:bodyPr/>
          <a:lstStyle/>
          <a:p>
            <a:pPr marL="800100" lvl="1" indent="-342900">
              <a:lnSpc>
                <a:spcPct val="114000"/>
              </a:lnSpc>
              <a:spcBef>
                <a:spcPct val="40000"/>
              </a:spcBef>
              <a:buClr>
                <a:srgbClr val="000099"/>
              </a:buClr>
              <a:buFont typeface="Wingdings" pitchFamily="2" charset="2"/>
              <a:buChar char="Ø"/>
              <a:defRPr/>
            </a:pPr>
            <a:r>
              <a:rPr lang="zh-CN" altLang="en-US" sz="1600" b="0" dirty="0" smtClean="0">
                <a:latin typeface="+mj-ea"/>
                <a:ea typeface="+mj-ea"/>
              </a:rPr>
              <a:t>美国</a:t>
            </a:r>
            <a:r>
              <a:rPr lang="zh-CN" altLang="en-US" sz="1600" b="0" dirty="0">
                <a:latin typeface="+mj-ea"/>
                <a:ea typeface="+mj-ea"/>
              </a:rPr>
              <a:t>保险资金的投资收益率虽然受到经济增长的影响，但是其波动性远小于</a:t>
            </a:r>
            <a:r>
              <a:rPr lang="en-US" altLang="en-US" sz="1600" b="0" dirty="0">
                <a:latin typeface="+mj-ea"/>
                <a:ea typeface="+mj-ea"/>
              </a:rPr>
              <a:t>GDP</a:t>
            </a:r>
            <a:r>
              <a:rPr lang="zh-CN" altLang="en-US" sz="1600" b="0" dirty="0">
                <a:latin typeface="+mj-ea"/>
                <a:ea typeface="+mj-ea"/>
              </a:rPr>
              <a:t>增长率的波动</a:t>
            </a:r>
            <a:endParaRPr lang="en-US" altLang="zh-CN" sz="1600" b="0" dirty="0">
              <a:latin typeface="+mj-ea"/>
              <a:ea typeface="+mj-ea"/>
            </a:endParaRPr>
          </a:p>
          <a:p>
            <a:pPr marL="800100" lvl="1" indent="-342900">
              <a:lnSpc>
                <a:spcPct val="114000"/>
              </a:lnSpc>
              <a:spcBef>
                <a:spcPct val="40000"/>
              </a:spcBef>
              <a:buClr>
                <a:srgbClr val="000099"/>
              </a:buClr>
              <a:buFont typeface="Wingdings" pitchFamily="2" charset="2"/>
              <a:buChar char="Ø"/>
              <a:defRPr/>
            </a:pPr>
            <a:r>
              <a:rPr lang="zh-CN" altLang="en-US" sz="1600" b="0" dirty="0">
                <a:latin typeface="+mj-ea"/>
                <a:ea typeface="+mj-ea"/>
              </a:rPr>
              <a:t>保险投资收益率在</a:t>
            </a:r>
            <a:r>
              <a:rPr lang="en-US" altLang="en-US" sz="1600" b="0" dirty="0">
                <a:latin typeface="+mj-ea"/>
                <a:ea typeface="+mj-ea"/>
              </a:rPr>
              <a:t>1970</a:t>
            </a:r>
            <a:r>
              <a:rPr lang="zh-CN" altLang="en-US" sz="1600" b="0" dirty="0">
                <a:latin typeface="+mj-ea"/>
                <a:ea typeface="+mj-ea"/>
              </a:rPr>
              <a:t>年以后明显高于</a:t>
            </a:r>
            <a:r>
              <a:rPr lang="en-US" altLang="en-US" sz="1600" b="0" dirty="0">
                <a:latin typeface="+mj-ea"/>
                <a:ea typeface="+mj-ea"/>
              </a:rPr>
              <a:t>GDP</a:t>
            </a:r>
            <a:r>
              <a:rPr lang="zh-CN" altLang="en-US" sz="1600" b="0" dirty="0" smtClean="0">
                <a:latin typeface="+mj-ea"/>
                <a:ea typeface="+mj-ea"/>
              </a:rPr>
              <a:t>增长率，这与中国的情况有很大不同</a:t>
            </a:r>
            <a:endParaRPr lang="en-US" altLang="zh-CN" sz="1600" b="0" dirty="0">
              <a:latin typeface="+mj-ea"/>
              <a:ea typeface="+mj-ea"/>
            </a:endParaRPr>
          </a:p>
        </p:txBody>
      </p:sp>
      <p:graphicFrame>
        <p:nvGraphicFramePr>
          <p:cNvPr id="7" name="图表 6"/>
          <p:cNvGraphicFramePr/>
          <p:nvPr/>
        </p:nvGraphicFramePr>
        <p:xfrm>
          <a:off x="357158" y="1785926"/>
          <a:ext cx="8429684"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四、</a:t>
            </a:r>
            <a:r>
              <a:rPr lang="en-US" altLang="zh-CN" sz="2800" kern="0" dirty="0" smtClean="0">
                <a:solidFill>
                  <a:srgbClr val="C00000"/>
                </a:solidFill>
                <a:latin typeface="+mn-ea"/>
                <a:ea typeface="+mn-ea"/>
                <a:cs typeface="+mj-cs"/>
              </a:rPr>
              <a:t> </a:t>
            </a:r>
            <a:r>
              <a:rPr lang="zh-CN" altLang="en-US" sz="2800" dirty="0">
                <a:solidFill>
                  <a:srgbClr val="C00000"/>
                </a:solidFill>
                <a:latin typeface="+mn-ea"/>
                <a:ea typeface="+mn-ea"/>
              </a:rPr>
              <a:t>保险资金运用的国际经验</a:t>
            </a:r>
            <a:r>
              <a:rPr lang="en-US" altLang="zh-CN" sz="2800" dirty="0" smtClean="0">
                <a:solidFill>
                  <a:srgbClr val="C00000"/>
                </a:solidFill>
                <a:latin typeface="+mn-ea"/>
                <a:ea typeface="+mn-ea"/>
              </a:rPr>
              <a:t>——</a:t>
            </a:r>
            <a:r>
              <a:rPr lang="zh-CN" altLang="en-US" sz="2800" dirty="0" smtClean="0">
                <a:solidFill>
                  <a:srgbClr val="C00000"/>
                </a:solidFill>
                <a:latin typeface="+mn-ea"/>
                <a:ea typeface="+mn-ea"/>
              </a:rPr>
              <a:t>美国</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长周期</a:t>
            </a:r>
            <a:r>
              <a:rPr lang="zh-CN" altLang="en-US" sz="2400" dirty="0">
                <a:latin typeface="+mj-ea"/>
                <a:ea typeface="+mj-ea"/>
              </a:rPr>
              <a:t>视角下的美国保险资金运用</a:t>
            </a:r>
            <a:endParaRPr lang="en-US" altLang="zh-CN" sz="2400" dirty="0">
              <a:latin typeface="+mj-ea"/>
              <a:ea typeface="+mj-ea"/>
            </a:endParaRPr>
          </a:p>
        </p:txBody>
      </p:sp>
      <p:graphicFrame>
        <p:nvGraphicFramePr>
          <p:cNvPr id="7" name="图表 6"/>
          <p:cNvGraphicFramePr/>
          <p:nvPr/>
        </p:nvGraphicFramePr>
        <p:xfrm>
          <a:off x="428596" y="1857364"/>
          <a:ext cx="8501122" cy="3000396"/>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1027"/>
          <p:cNvSpPr txBox="1">
            <a:spLocks noChangeArrowheads="1"/>
          </p:cNvSpPr>
          <p:nvPr/>
        </p:nvSpPr>
        <p:spPr>
          <a:xfrm>
            <a:off x="-428660" y="4857760"/>
            <a:ext cx="9144032" cy="1500198"/>
          </a:xfrm>
          <a:prstGeom prst="rect">
            <a:avLst/>
          </a:prstGeom>
        </p:spPr>
        <p:txBody>
          <a:bodyPr/>
          <a:lstStyle/>
          <a:p>
            <a:pPr marL="800100" lvl="1" indent="-342900">
              <a:lnSpc>
                <a:spcPct val="150000"/>
              </a:lnSpc>
              <a:spcBef>
                <a:spcPct val="40000"/>
              </a:spcBef>
              <a:buClr>
                <a:srgbClr val="000099"/>
              </a:buClr>
              <a:buFont typeface="Wingdings" pitchFamily="2" charset="2"/>
              <a:buChar char="Ø"/>
              <a:defRPr/>
            </a:pPr>
            <a:r>
              <a:rPr lang="zh-CN" altLang="en-US" sz="1600" dirty="0" smtClean="0">
                <a:latin typeface="+mj-ea"/>
                <a:ea typeface="+mj-ea"/>
              </a:rPr>
              <a:t>经济增速放缓，资金</a:t>
            </a:r>
            <a:r>
              <a:rPr lang="zh-CN" altLang="en-US" sz="1600" dirty="0">
                <a:latin typeface="+mj-ea"/>
                <a:ea typeface="+mj-ea"/>
              </a:rPr>
              <a:t>需求降低</a:t>
            </a:r>
            <a:r>
              <a:rPr lang="zh-CN" altLang="en-US" sz="1600" b="0" dirty="0">
                <a:latin typeface="+mj-ea"/>
                <a:ea typeface="+mj-ea"/>
              </a:rPr>
              <a:t>的背景下，利率也会结束之前持续上行的态势。保险公司将投资的重点放在了具有较高收益的长期性公司债券</a:t>
            </a:r>
            <a:r>
              <a:rPr lang="zh-CN" altLang="en-US" sz="1600" b="0" dirty="0" smtClean="0">
                <a:latin typeface="+mj-ea"/>
                <a:ea typeface="+mj-ea"/>
              </a:rPr>
              <a:t>上</a:t>
            </a:r>
            <a:endParaRPr lang="en-US" altLang="zh-CN" sz="1600" b="0" dirty="0">
              <a:latin typeface="+mj-ea"/>
              <a:ea typeface="+mj-ea"/>
            </a:endParaRPr>
          </a:p>
          <a:p>
            <a:pPr marL="800100" lvl="1" indent="-342900">
              <a:lnSpc>
                <a:spcPct val="150000"/>
              </a:lnSpc>
              <a:spcBef>
                <a:spcPct val="40000"/>
              </a:spcBef>
              <a:buClr>
                <a:srgbClr val="000099"/>
              </a:buClr>
              <a:buFont typeface="Wingdings" pitchFamily="2" charset="2"/>
              <a:buChar char="Ø"/>
              <a:defRPr/>
            </a:pPr>
            <a:r>
              <a:rPr lang="zh-CN" altLang="en-US" sz="1600" b="0" dirty="0" smtClean="0">
                <a:latin typeface="+mj-ea"/>
                <a:ea typeface="+mj-ea"/>
              </a:rPr>
              <a:t>当</a:t>
            </a:r>
            <a:r>
              <a:rPr lang="zh-CN" altLang="en-US" sz="1600" dirty="0">
                <a:latin typeface="+mj-ea"/>
                <a:ea typeface="+mj-ea"/>
              </a:rPr>
              <a:t>经济在高速发展时期</a:t>
            </a:r>
            <a:r>
              <a:rPr lang="zh-CN" altLang="en-US" sz="1600" b="0" dirty="0">
                <a:latin typeface="+mj-ea"/>
                <a:ea typeface="+mj-ea"/>
              </a:rPr>
              <a:t>，融资需求的扩张会催生高利率的宏观环境，股票市场、房地产市场会相应繁荣，保险公司会适当扩大对股票和房地产的投资比重</a:t>
            </a:r>
            <a:endParaRPr lang="en-US" altLang="zh-CN" sz="1600" b="0" dirty="0">
              <a:latin typeface="+mj-ea"/>
              <a:ea typeface="+mj-ea"/>
            </a:endParaRPr>
          </a:p>
        </p:txBody>
      </p:sp>
      <p:sp>
        <p:nvSpPr>
          <p:cNvPr id="6"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四、</a:t>
            </a:r>
            <a:r>
              <a:rPr lang="en-US" altLang="zh-CN" sz="2800" kern="0" dirty="0" smtClean="0">
                <a:solidFill>
                  <a:srgbClr val="C00000"/>
                </a:solidFill>
                <a:latin typeface="+mn-ea"/>
                <a:ea typeface="+mn-ea"/>
                <a:cs typeface="+mj-cs"/>
              </a:rPr>
              <a:t> </a:t>
            </a:r>
            <a:r>
              <a:rPr lang="zh-CN" altLang="en-US" sz="2800" dirty="0">
                <a:solidFill>
                  <a:srgbClr val="C00000"/>
                </a:solidFill>
                <a:latin typeface="+mn-ea"/>
                <a:ea typeface="+mn-ea"/>
              </a:rPr>
              <a:t>保险资金运用的国际经验</a:t>
            </a:r>
            <a:r>
              <a:rPr lang="en-US" altLang="zh-CN" sz="2800" dirty="0" smtClean="0">
                <a:solidFill>
                  <a:srgbClr val="C00000"/>
                </a:solidFill>
                <a:latin typeface="+mn-ea"/>
                <a:ea typeface="+mn-ea"/>
              </a:rPr>
              <a:t>——</a:t>
            </a:r>
            <a:r>
              <a:rPr lang="zh-CN" altLang="en-US" sz="2800" dirty="0" smtClean="0">
                <a:solidFill>
                  <a:srgbClr val="C00000"/>
                </a:solidFill>
                <a:latin typeface="+mn-ea"/>
                <a:ea typeface="+mn-ea"/>
              </a:rPr>
              <a:t>美国</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a:xfrm>
            <a:off x="357158" y="1357298"/>
            <a:ext cx="6929457" cy="500055"/>
          </a:xfrm>
          <a:prstGeom prst="rect">
            <a:avLst/>
          </a:prstGeom>
        </p:spPr>
        <p:txBody>
          <a:bodyPr/>
          <a:lstStyle/>
          <a:p>
            <a:pPr marL="342900" indent="-342900">
              <a:lnSpc>
                <a:spcPct val="120000"/>
              </a:lnSpc>
              <a:spcBef>
                <a:spcPct val="40000"/>
              </a:spcBef>
              <a:buClr>
                <a:srgbClr val="000099"/>
              </a:buClr>
              <a:buFont typeface="Wingdings" pitchFamily="2" charset="2"/>
              <a:buChar char="q"/>
              <a:defRPr/>
            </a:pPr>
            <a:r>
              <a:rPr lang="zh-CN" altLang="en-US" sz="2400" dirty="0" smtClean="0">
                <a:latin typeface="+mj-ea"/>
                <a:ea typeface="+mj-ea"/>
              </a:rPr>
              <a:t>长周期</a:t>
            </a:r>
            <a:r>
              <a:rPr lang="zh-CN" altLang="en-US" sz="2400" dirty="0">
                <a:latin typeface="+mj-ea"/>
                <a:ea typeface="+mj-ea"/>
              </a:rPr>
              <a:t>视角下的美国保险资金运用</a:t>
            </a:r>
            <a:endParaRPr lang="en-US" altLang="zh-CN" sz="2400" dirty="0">
              <a:latin typeface="+mj-ea"/>
              <a:ea typeface="+mj-ea"/>
            </a:endParaRPr>
          </a:p>
        </p:txBody>
      </p:sp>
      <p:sp>
        <p:nvSpPr>
          <p:cNvPr id="9" name="Rectangle 1027"/>
          <p:cNvSpPr txBox="1">
            <a:spLocks noChangeArrowheads="1"/>
          </p:cNvSpPr>
          <p:nvPr/>
        </p:nvSpPr>
        <p:spPr>
          <a:xfrm>
            <a:off x="-428660" y="4643446"/>
            <a:ext cx="9572660" cy="2071702"/>
          </a:xfrm>
          <a:prstGeom prst="rect">
            <a:avLst/>
          </a:prstGeom>
        </p:spPr>
        <p:txBody>
          <a:bodyPr/>
          <a:lstStyle/>
          <a:p>
            <a:pPr marL="800100" lvl="1" indent="-342900">
              <a:lnSpc>
                <a:spcPct val="120000"/>
              </a:lnSpc>
              <a:spcBef>
                <a:spcPts val="0"/>
              </a:spcBef>
              <a:buClr>
                <a:srgbClr val="000099"/>
              </a:buClr>
              <a:buFont typeface="Wingdings" pitchFamily="2" charset="2"/>
              <a:buChar char="Ø"/>
              <a:defRPr/>
            </a:pPr>
            <a:r>
              <a:rPr lang="zh-CN" altLang="en-US" sz="1400" dirty="0" smtClean="0">
                <a:latin typeface="+mn-ea"/>
                <a:ea typeface="+mn-ea"/>
              </a:rPr>
              <a:t>大都会</a:t>
            </a:r>
            <a:r>
              <a:rPr lang="zh-CN" altLang="en-US" sz="1400" dirty="0">
                <a:latin typeface="+mn-ea"/>
                <a:ea typeface="+mn-ea"/>
              </a:rPr>
              <a:t>的投资收益率一直较为</a:t>
            </a:r>
            <a:r>
              <a:rPr lang="zh-CN" altLang="en-US" sz="1400" dirty="0" smtClean="0">
                <a:latin typeface="+mn-ea"/>
                <a:ea typeface="+mn-ea"/>
              </a:rPr>
              <a:t>稳定</a:t>
            </a:r>
            <a:r>
              <a:rPr lang="zh-CN" altLang="en-US" sz="1400" b="0" dirty="0" smtClean="0">
                <a:latin typeface="+mn-ea"/>
                <a:ea typeface="+mn-ea"/>
              </a:rPr>
              <a:t>：在</a:t>
            </a:r>
            <a:r>
              <a:rPr lang="en-US" sz="1400" b="0" dirty="0">
                <a:latin typeface="+mn-ea"/>
                <a:ea typeface="+mn-ea"/>
              </a:rPr>
              <a:t>2007</a:t>
            </a:r>
            <a:r>
              <a:rPr lang="zh-CN" altLang="en-US" sz="1400" b="0" dirty="0">
                <a:latin typeface="+mn-ea"/>
                <a:ea typeface="+mn-ea"/>
              </a:rPr>
              <a:t>年以前维持在</a:t>
            </a:r>
            <a:r>
              <a:rPr lang="en-US" sz="1400" b="0" dirty="0">
                <a:latin typeface="+mn-ea"/>
                <a:ea typeface="+mn-ea"/>
              </a:rPr>
              <a:t>6.5%</a:t>
            </a:r>
            <a:r>
              <a:rPr lang="zh-CN" altLang="en-US" sz="1400" b="0" dirty="0">
                <a:latin typeface="+mn-ea"/>
                <a:ea typeface="+mn-ea"/>
              </a:rPr>
              <a:t>以上的高水平。</a:t>
            </a:r>
            <a:r>
              <a:rPr lang="en-US" sz="1400" b="0" dirty="0">
                <a:latin typeface="+mn-ea"/>
                <a:ea typeface="+mn-ea"/>
              </a:rPr>
              <a:t>2008</a:t>
            </a:r>
            <a:r>
              <a:rPr lang="zh-CN" altLang="en-US" sz="1400" b="0" dirty="0">
                <a:latin typeface="+mn-ea"/>
                <a:ea typeface="+mn-ea"/>
              </a:rPr>
              <a:t>年金融危机的爆发导致收益率下降，</a:t>
            </a:r>
            <a:r>
              <a:rPr lang="en-US" sz="1400" b="0" dirty="0">
                <a:latin typeface="+mn-ea"/>
                <a:ea typeface="+mn-ea"/>
              </a:rPr>
              <a:t>2009</a:t>
            </a:r>
            <a:r>
              <a:rPr lang="zh-CN" altLang="en-US" sz="1400" b="0" dirty="0">
                <a:latin typeface="+mn-ea"/>
                <a:ea typeface="+mn-ea"/>
              </a:rPr>
              <a:t>年达到最低，但仍然高于</a:t>
            </a:r>
            <a:r>
              <a:rPr lang="en-US" sz="1400" b="0" dirty="0">
                <a:latin typeface="+mn-ea"/>
                <a:ea typeface="+mn-ea"/>
              </a:rPr>
              <a:t>4.5%</a:t>
            </a:r>
            <a:endParaRPr lang="en-US" altLang="zh-CN" sz="1400" b="0" dirty="0">
              <a:latin typeface="+mn-ea"/>
              <a:ea typeface="+mn-ea"/>
            </a:endParaRPr>
          </a:p>
          <a:p>
            <a:pPr marL="800100" lvl="1" indent="-342900">
              <a:lnSpc>
                <a:spcPct val="120000"/>
              </a:lnSpc>
              <a:spcBef>
                <a:spcPts val="0"/>
              </a:spcBef>
              <a:buClr>
                <a:srgbClr val="000099"/>
              </a:buClr>
              <a:buFont typeface="Wingdings" pitchFamily="2" charset="2"/>
              <a:buChar char="Ø"/>
              <a:defRPr/>
            </a:pPr>
            <a:r>
              <a:rPr lang="zh-CN" altLang="en-US" sz="1400" dirty="0" smtClean="0">
                <a:latin typeface="+mn-ea"/>
                <a:ea typeface="+mn-ea"/>
              </a:rPr>
              <a:t>固定</a:t>
            </a:r>
            <a:r>
              <a:rPr lang="zh-CN" altLang="en-US" sz="1400" dirty="0">
                <a:latin typeface="+mn-ea"/>
                <a:ea typeface="+mn-ea"/>
              </a:rPr>
              <a:t>期限证券、抵押贷款、保单贷款的收益率较为稳定</a:t>
            </a:r>
            <a:r>
              <a:rPr lang="zh-CN" altLang="en-US" sz="1400" b="0" dirty="0">
                <a:latin typeface="+mn-ea"/>
                <a:ea typeface="+mn-ea"/>
              </a:rPr>
              <a:t>，而房地产、股权投资、现金及其他短期投资的波动性就非常</a:t>
            </a:r>
            <a:r>
              <a:rPr lang="zh-CN" altLang="en-US" sz="1400" b="0" dirty="0" smtClean="0">
                <a:latin typeface="+mn-ea"/>
                <a:ea typeface="+mn-ea"/>
              </a:rPr>
              <a:t>大</a:t>
            </a:r>
            <a:endParaRPr lang="en-US" altLang="zh-CN" sz="1400" b="0" dirty="0">
              <a:latin typeface="+mn-ea"/>
              <a:ea typeface="+mn-ea"/>
            </a:endParaRPr>
          </a:p>
          <a:p>
            <a:pPr marL="800100" lvl="1" indent="-342900">
              <a:lnSpc>
                <a:spcPct val="120000"/>
              </a:lnSpc>
              <a:spcBef>
                <a:spcPts val="0"/>
              </a:spcBef>
              <a:buClr>
                <a:srgbClr val="000099"/>
              </a:buClr>
              <a:buFont typeface="Wingdings" pitchFamily="2" charset="2"/>
              <a:buChar char="Ø"/>
              <a:defRPr/>
            </a:pPr>
            <a:r>
              <a:rPr lang="zh-CN" altLang="en-US" sz="1400" dirty="0" smtClean="0">
                <a:latin typeface="+mn-ea"/>
                <a:ea typeface="+mn-ea"/>
              </a:rPr>
              <a:t>衍生工具可以平滑波动</a:t>
            </a:r>
            <a:r>
              <a:rPr lang="zh-CN" altLang="en-US" sz="1400" b="0" dirty="0" smtClean="0">
                <a:latin typeface="+mn-ea"/>
                <a:ea typeface="+mn-ea"/>
              </a:rPr>
              <a:t>：</a:t>
            </a:r>
            <a:r>
              <a:rPr lang="en-US" sz="1400" b="0" dirty="0" smtClean="0">
                <a:latin typeface="+mn-ea"/>
                <a:ea typeface="+mn-ea"/>
              </a:rPr>
              <a:t>2009</a:t>
            </a:r>
            <a:r>
              <a:rPr lang="zh-CN" altLang="en-US" sz="1400" b="0" dirty="0">
                <a:latin typeface="+mn-ea"/>
                <a:ea typeface="+mn-ea"/>
              </a:rPr>
              <a:t>年，房地产投资收益率一度为负的情况下，其他投资（主要是金融衍生工具等）的收益率出现了大幅上升。这对冲掉了房地产投资的部分</a:t>
            </a:r>
            <a:r>
              <a:rPr lang="zh-CN" altLang="en-US" sz="1400" b="0" dirty="0" smtClean="0">
                <a:latin typeface="+mn-ea"/>
                <a:ea typeface="+mn-ea"/>
              </a:rPr>
              <a:t>损失。</a:t>
            </a:r>
            <a:endParaRPr lang="en-US" altLang="zh-CN" sz="1400" b="0" dirty="0" smtClean="0">
              <a:latin typeface="+mn-ea"/>
              <a:ea typeface="+mn-ea"/>
            </a:endParaRPr>
          </a:p>
          <a:p>
            <a:pPr marL="800100" lvl="1" indent="-342900">
              <a:lnSpc>
                <a:spcPct val="120000"/>
              </a:lnSpc>
              <a:spcBef>
                <a:spcPts val="0"/>
              </a:spcBef>
              <a:buClr>
                <a:srgbClr val="000099"/>
              </a:buClr>
              <a:buFont typeface="Wingdings" pitchFamily="2" charset="2"/>
              <a:buChar char="Ø"/>
              <a:defRPr/>
            </a:pPr>
            <a:r>
              <a:rPr lang="zh-CN" altLang="en-US" sz="1400" dirty="0" smtClean="0">
                <a:latin typeface="+mn-ea"/>
                <a:ea typeface="+mn-ea"/>
              </a:rPr>
              <a:t>成熟的资本市场对与改善保险资金运用效率非常重要</a:t>
            </a:r>
            <a:endParaRPr lang="en-US" altLang="zh-CN" sz="1400" dirty="0">
              <a:latin typeface="+mn-ea"/>
              <a:ea typeface="+mn-ea"/>
            </a:endParaRPr>
          </a:p>
        </p:txBody>
      </p:sp>
      <p:graphicFrame>
        <p:nvGraphicFramePr>
          <p:cNvPr id="6" name="图表 5"/>
          <p:cNvGraphicFramePr/>
          <p:nvPr/>
        </p:nvGraphicFramePr>
        <p:xfrm>
          <a:off x="285721" y="1928802"/>
          <a:ext cx="4071966"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图表 7"/>
          <p:cNvGraphicFramePr/>
          <p:nvPr/>
        </p:nvGraphicFramePr>
        <p:xfrm>
          <a:off x="4357686" y="1857364"/>
          <a:ext cx="4572032" cy="2613600"/>
        </p:xfrm>
        <a:graphic>
          <a:graphicData uri="http://schemas.openxmlformats.org/drawingml/2006/chart">
            <c:chart xmlns:c="http://schemas.openxmlformats.org/drawingml/2006/chart" xmlns:r="http://schemas.openxmlformats.org/officeDocument/2006/relationships" r:id="rId3"/>
          </a:graphicData>
        </a:graphic>
      </p:graphicFrame>
      <p:sp>
        <p:nvSpPr>
          <p:cNvPr id="7" name="矩形 6"/>
          <p:cNvSpPr/>
          <p:nvPr/>
        </p:nvSpPr>
        <p:spPr bwMode="auto">
          <a:xfrm>
            <a:off x="7858148" y="1928802"/>
            <a:ext cx="1071570" cy="2143140"/>
          </a:xfrm>
          <a:prstGeom prst="rect">
            <a:avLst/>
          </a:prstGeom>
          <a:solidFill>
            <a:schemeClr val="accent5">
              <a:lumMod val="75000"/>
              <a:alpha val="29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1" lang="zh-CN" altLang="en-US" sz="3200" b="1" i="0" u="none" strike="noStrike" cap="none" normalizeH="0" baseline="0" smtClean="0">
              <a:ln>
                <a:noFill/>
              </a:ln>
              <a:solidFill>
                <a:schemeClr val="tx1"/>
              </a:solidFill>
              <a:effectLst/>
              <a:latin typeface="Times New Roman" charset="0"/>
              <a:ea typeface="幼圆" pitchFamily="49" charset="-122"/>
            </a:endParaRPr>
          </a:p>
        </p:txBody>
      </p:sp>
      <p:sp>
        <p:nvSpPr>
          <p:cNvPr id="10" name="矩形 9"/>
          <p:cNvSpPr/>
          <p:nvPr/>
        </p:nvSpPr>
        <p:spPr bwMode="auto">
          <a:xfrm>
            <a:off x="3428992" y="2214554"/>
            <a:ext cx="785818" cy="2143140"/>
          </a:xfrm>
          <a:prstGeom prst="rect">
            <a:avLst/>
          </a:prstGeom>
          <a:solidFill>
            <a:schemeClr val="accent5">
              <a:lumMod val="75000"/>
              <a:alpha val="29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1" lang="zh-CN" altLang="en-US" sz="3200" b="1" i="0" u="none" strike="noStrike" cap="none" normalizeH="0" baseline="0" smtClean="0">
              <a:ln>
                <a:noFill/>
              </a:ln>
              <a:solidFill>
                <a:schemeClr val="tx1"/>
              </a:solidFill>
              <a:effectLst/>
              <a:latin typeface="Times New Roman" charset="0"/>
              <a:ea typeface="幼圆" pitchFamily="49" charset="-122"/>
            </a:endParaRPr>
          </a:p>
        </p:txBody>
      </p:sp>
      <p:sp>
        <p:nvSpPr>
          <p:cNvPr id="11" name="Rectangle 1026"/>
          <p:cNvSpPr txBox="1">
            <a:spLocks noChangeArrowheads="1"/>
          </p:cNvSpPr>
          <p:nvPr/>
        </p:nvSpPr>
        <p:spPr>
          <a:xfrm>
            <a:off x="571472" y="857232"/>
            <a:ext cx="8064500" cy="517525"/>
          </a:xfrm>
          <a:prstGeom prst="rect">
            <a:avLst/>
          </a:prstGeom>
        </p:spPr>
        <p:txBody>
          <a:bodyPr/>
          <a:lstStyle/>
          <a:p>
            <a:pPr algn="ctr">
              <a:spcBef>
                <a:spcPct val="0"/>
              </a:spcBef>
              <a:buFontTx/>
              <a:buNone/>
              <a:defRPr/>
            </a:pPr>
            <a:r>
              <a:rPr lang="zh-CN" altLang="en-US" sz="2800" kern="0" dirty="0" smtClean="0">
                <a:solidFill>
                  <a:srgbClr val="C00000"/>
                </a:solidFill>
                <a:latin typeface="+mn-ea"/>
                <a:ea typeface="+mn-ea"/>
                <a:cs typeface="+mj-cs"/>
              </a:rPr>
              <a:t>四、</a:t>
            </a:r>
            <a:r>
              <a:rPr lang="en-US" altLang="zh-CN" sz="2800" kern="0" dirty="0" smtClean="0">
                <a:solidFill>
                  <a:srgbClr val="C00000"/>
                </a:solidFill>
                <a:latin typeface="+mn-ea"/>
                <a:ea typeface="+mn-ea"/>
                <a:cs typeface="+mj-cs"/>
              </a:rPr>
              <a:t> </a:t>
            </a:r>
            <a:r>
              <a:rPr lang="zh-CN" altLang="en-US" sz="2800" dirty="0">
                <a:solidFill>
                  <a:srgbClr val="C00000"/>
                </a:solidFill>
                <a:latin typeface="+mn-ea"/>
                <a:ea typeface="+mn-ea"/>
              </a:rPr>
              <a:t>保险资金运用的国际经验</a:t>
            </a:r>
            <a:r>
              <a:rPr lang="en-US" altLang="zh-CN" sz="2800" dirty="0" smtClean="0">
                <a:solidFill>
                  <a:srgbClr val="C00000"/>
                </a:solidFill>
                <a:latin typeface="+mn-ea"/>
                <a:ea typeface="+mn-ea"/>
              </a:rPr>
              <a:t>——</a:t>
            </a:r>
            <a:r>
              <a:rPr lang="zh-CN" altLang="en-US" sz="2800" dirty="0" smtClean="0">
                <a:solidFill>
                  <a:srgbClr val="C00000"/>
                </a:solidFill>
                <a:latin typeface="+mn-ea"/>
                <a:ea typeface="+mn-ea"/>
              </a:rPr>
              <a:t>美国</a:t>
            </a:r>
            <a:endParaRPr lang="zh-CN" altLang="en-US" sz="2800" dirty="0">
              <a:solidFill>
                <a:srgbClr val="C00000"/>
              </a:solidFill>
              <a:latin typeface="+mn-ea"/>
              <a:ea typeface="+mn-ea"/>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1"/>
</p:tagLst>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zh-CN" altLang="en-US" sz="3200" b="1" i="0" u="none" strike="noStrike" cap="none" normalizeH="0" baseline="0" smtClean="0">
            <a:ln>
              <a:noFill/>
            </a:ln>
            <a:solidFill>
              <a:schemeClr val="tx1"/>
            </a:solidFill>
            <a:effectLst/>
            <a:latin typeface="Times New Roman" charset="0"/>
            <a:ea typeface="幼圆" pitchFamily="49"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zh-CN" altLang="en-US" sz="3200" b="1" i="0" u="none" strike="noStrike" cap="none" normalizeH="0" baseline="0" smtClean="0">
            <a:ln>
              <a:noFill/>
            </a:ln>
            <a:solidFill>
              <a:schemeClr val="tx1"/>
            </a:solidFill>
            <a:effectLst/>
            <a:latin typeface="Times New Roman" charset="0"/>
            <a:ea typeface="幼圆"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9212</TotalTime>
  <Words>2486</Words>
  <Application>Microsoft Office PowerPoint</Application>
  <PresentationFormat>全屏显示(4:3)</PresentationFormat>
  <Paragraphs>382</Paragraphs>
  <Slides>23</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默认设计模板</vt:lpstr>
      <vt:lpstr>位图图像</vt:lpstr>
      <vt:lpstr>经济长周期视角下的保险资金运用研究</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 谢！</vt:lpstr>
    </vt:vector>
  </TitlesOfParts>
  <Company>北京大学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第1章－财险概述</dc:title>
  <dc:creator>于小东</dc:creator>
  <dc:description>2004年9月财险课PPT－给学生</dc:description>
  <cp:lastModifiedBy>FYL</cp:lastModifiedBy>
  <cp:revision>555</cp:revision>
  <dcterms:created xsi:type="dcterms:W3CDTF">2001-11-27T04:12:02Z</dcterms:created>
  <dcterms:modified xsi:type="dcterms:W3CDTF">2012-07-21T01:49:31Z</dcterms:modified>
</cp:coreProperties>
</file>