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diagrams/layout1.xml" ContentType="application/vnd.openxmlformats-officedocument.drawingml.diagramLayout+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charts/chart1.xml" ContentType="application/vnd.openxmlformats-officedocument.drawingml.chart+xml"/>
  <Override PartName="/ppt/tags/tag190.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67" r:id="rId3"/>
    <p:sldId id="595" r:id="rId4"/>
    <p:sldId id="485" r:id="rId5"/>
    <p:sldId id="569" r:id="rId6"/>
    <p:sldId id="570" r:id="rId7"/>
    <p:sldId id="572" r:id="rId8"/>
    <p:sldId id="582" r:id="rId9"/>
    <p:sldId id="583" r:id="rId10"/>
    <p:sldId id="574" r:id="rId11"/>
    <p:sldId id="576" r:id="rId12"/>
    <p:sldId id="604" r:id="rId13"/>
    <p:sldId id="601" r:id="rId14"/>
    <p:sldId id="605" r:id="rId15"/>
    <p:sldId id="575" r:id="rId16"/>
    <p:sldId id="589" r:id="rId17"/>
    <p:sldId id="590" r:id="rId18"/>
    <p:sldId id="587" r:id="rId19"/>
    <p:sldId id="599" r:id="rId20"/>
    <p:sldId id="598" r:id="rId21"/>
    <p:sldId id="584" r:id="rId22"/>
    <p:sldId id="586" r:id="rId23"/>
    <p:sldId id="585" r:id="rId24"/>
    <p:sldId id="606" r:id="rId25"/>
    <p:sldId id="607" r:id="rId26"/>
    <p:sldId id="608" r:id="rId27"/>
    <p:sldId id="609" r:id="rId28"/>
    <p:sldId id="602" r:id="rId29"/>
    <p:sldId id="603" r:id="rId30"/>
    <p:sldId id="592" r:id="rId31"/>
    <p:sldId id="597" r:id="rId32"/>
    <p:sldId id="342" r:id="rId33"/>
  </p:sldIdLst>
  <p:sldSz cx="9144000" cy="6858000" type="screen4x3"/>
  <p:notesSz cx="6797675" cy="9874250"/>
  <p:custDataLst>
    <p:tags r:id="rId35"/>
  </p:custData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757"/>
    <a:srgbClr val="FF3333"/>
    <a:srgbClr val="66FF33"/>
    <a:srgbClr val="FF6969"/>
    <a:srgbClr val="0000FF"/>
    <a:srgbClr val="8A6900"/>
    <a:srgbClr val="FFFFCC"/>
    <a:srgbClr val="00FF00"/>
    <a:srgbClr val="FF9933"/>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9375" autoAdjust="0"/>
  </p:normalViewPr>
  <p:slideViewPr>
    <p:cSldViewPr snapToGrid="0">
      <p:cViewPr varScale="1">
        <p:scale>
          <a:sx n="71" d="100"/>
          <a:sy n="71" d="100"/>
        </p:scale>
        <p:origin x="-408" y="-102"/>
      </p:cViewPr>
      <p:guideLst>
        <p:guide orient="horz" pos="2523"/>
        <p:guide pos="56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26"/>
  <c:clrMapOvr bg1="lt1" tx1="dk1" bg2="lt2" tx2="dk2" accent1="accent1" accent2="accent2" accent3="accent3" accent4="accent4" accent5="accent5" accent6="accent6" hlink="hlink" folHlink="folHlink"/>
  <c:chart>
    <c:plotArea>
      <c:layout/>
      <c:pieChart>
        <c:varyColors val="1"/>
        <c:ser>
          <c:idx val="0"/>
          <c:order val="0"/>
          <c:explosion val="14"/>
          <c:dPt>
            <c:idx val="0"/>
            <c:explosion val="0"/>
          </c:dPt>
          <c:dLbls>
            <c:dLbl>
              <c:idx val="3"/>
              <c:layout>
                <c:manualLayout>
                  <c:x val="0.10863954505686819"/>
                  <c:y val="1.4053659959171756E-2"/>
                </c:manualLayout>
              </c:layout>
              <c:showVal val="1"/>
            </c:dLbl>
            <c:showVal val="1"/>
            <c:showLeaderLines val="1"/>
          </c:dLbls>
          <c:cat>
            <c:strRef>
              <c:f>Sheet1!$A$2:$A$5</c:f>
              <c:strCache>
                <c:ptCount val="4"/>
                <c:pt idx="0">
                  <c:v>中国再保险（集团）股份有限公司</c:v>
                </c:pt>
                <c:pt idx="1">
                  <c:v>宁波市电力开发公司</c:v>
                </c:pt>
                <c:pt idx="2">
                  <c:v>大唐国际发电股份有限公司</c:v>
                </c:pt>
                <c:pt idx="3">
                  <c:v>北京松联创新科技发展有限公司</c:v>
                </c:pt>
              </c:strCache>
            </c:strRef>
          </c:cat>
          <c:val>
            <c:numRef>
              <c:f>Sheet1!$B$2:$B$5</c:f>
              <c:numCache>
                <c:formatCode>0.00%</c:formatCode>
                <c:ptCount val="4"/>
                <c:pt idx="0">
                  <c:v>0.92259999999999998</c:v>
                </c:pt>
                <c:pt idx="1">
                  <c:v>4.6500000000000007E-2</c:v>
                </c:pt>
                <c:pt idx="2">
                  <c:v>2.6200000000000216E-2</c:v>
                </c:pt>
                <c:pt idx="3">
                  <c:v>4.7000000000000488E-3</c:v>
                </c:pt>
              </c:numCache>
            </c:numRef>
          </c:val>
        </c:ser>
        <c:firstSliceAng val="0"/>
      </c:pieChart>
    </c:plotArea>
    <c:legend>
      <c:legendPos val="r"/>
      <c:layout>
        <c:manualLayout>
          <c:xMode val="edge"/>
          <c:yMode val="edge"/>
          <c:x val="0.58137194654563151"/>
          <c:y val="3.2751231251464015E-2"/>
          <c:w val="0.38772405631902773"/>
          <c:h val="0.89933352638033459"/>
        </c:manualLayout>
      </c:layout>
      <c:txPr>
        <a:bodyPr/>
        <a:lstStyle/>
        <a:p>
          <a:pPr>
            <a:defRPr sz="1600"/>
          </a:pPr>
          <a:endParaRPr lang="zh-CN"/>
        </a:p>
      </c:txPr>
    </c:legend>
    <c:plotVisOnly val="1"/>
  </c:chart>
  <c:txPr>
    <a:bodyPr/>
    <a:lstStyle/>
    <a:p>
      <a:pPr>
        <a:defRPr sz="1800"/>
      </a:pPr>
      <a:endParaRPr lang="zh-CN"/>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879AA-3B23-411E-9D3E-2012C2A50FE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054D8832-58F2-4AA8-999D-2F62E968C3FC}">
      <dgm:prSet phldrT="[文本]" custT="1"/>
      <dgm:spPr>
        <a:solidFill>
          <a:srgbClr val="FFC000"/>
        </a:solidFill>
      </dgm:spPr>
      <dgm:t>
        <a:bodyPr/>
        <a:lstStyle/>
        <a:p>
          <a:r>
            <a:rPr lang="en-US" altLang="zh-CN" sz="32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32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保险深度和保险密度不高</a:t>
          </a:r>
          <a:endParaRPr lang="zh-CN" altLang="en-US" sz="3200"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E00C35DD-1F9D-41EF-8FD4-F96BE2E553E4}" type="parTrans" cxnId="{F16814B2-BD43-4AE0-9455-C07DE25F4D3B}">
      <dgm:prSet/>
      <dgm:spPr/>
      <dgm:t>
        <a:bodyPr/>
        <a:lstStyle/>
        <a:p>
          <a:endParaRPr lang="zh-CN" altLang="en-US"/>
        </a:p>
      </dgm:t>
    </dgm:pt>
    <dgm:pt modelId="{79C8F06D-2C0A-4791-9F94-0FBAFF7834FB}" type="sibTrans" cxnId="{F16814B2-BD43-4AE0-9455-C07DE25F4D3B}">
      <dgm:prSet/>
      <dgm:spPr/>
      <dgm:t>
        <a:bodyPr/>
        <a:lstStyle/>
        <a:p>
          <a:endParaRPr lang="zh-CN" altLang="en-US" dirty="0"/>
        </a:p>
      </dgm:t>
    </dgm:pt>
    <dgm:pt modelId="{F11D62B0-747A-496B-805A-E14C1A6E364E}">
      <dgm:prSet phldrT="[文本]"/>
      <dgm:spPr>
        <a:solidFill>
          <a:srgbClr val="00B0F0"/>
        </a:solidFill>
      </dgm:spPr>
      <dgm:t>
        <a:bodyPr/>
        <a:lstStyle/>
        <a:p>
          <a:r>
            <a:rPr lang="en-US" altLang="zh-CN"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较低的赔付</a:t>
          </a:r>
          <a:r>
            <a:rPr lang="en-US" altLang="zh-CN"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灾害损失比重</a:t>
          </a:r>
          <a:endParaRPr lang="zh-CN" altLang="en-US"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1338ECAA-3705-4ED8-9D0F-D144944A316C}" type="parTrans" cxnId="{1C7D7B57-2C69-4E17-BECE-BE824C4E4717}">
      <dgm:prSet/>
      <dgm:spPr/>
      <dgm:t>
        <a:bodyPr/>
        <a:lstStyle/>
        <a:p>
          <a:endParaRPr lang="zh-CN" altLang="en-US"/>
        </a:p>
      </dgm:t>
    </dgm:pt>
    <dgm:pt modelId="{1046AF63-1AC1-4861-9CEB-A42FB83418CF}" type="sibTrans" cxnId="{1C7D7B57-2C69-4E17-BECE-BE824C4E4717}">
      <dgm:prSet/>
      <dgm:spPr/>
      <dgm:t>
        <a:bodyPr/>
        <a:lstStyle/>
        <a:p>
          <a:endParaRPr lang="zh-CN" altLang="en-US"/>
        </a:p>
      </dgm:t>
    </dgm:pt>
    <dgm:pt modelId="{05E8AD73-00F8-40FF-9397-E851D032F3FA}">
      <dgm:prSet phldrT="[文本]"/>
      <dgm:spPr>
        <a:solidFill>
          <a:srgbClr val="9FFFFF"/>
        </a:solidFill>
      </dgm:spPr>
      <dgm:t>
        <a:bodyPr/>
        <a:lstStyle/>
        <a:p>
          <a:r>
            <a:rPr lang="en-US" altLang="zh-CN" dirty="0" smtClean="0">
              <a:solidFill>
                <a:schemeClr val="tx1"/>
              </a:solidFill>
              <a:effectLst>
                <a:outerShdw blurRad="38100" dist="38100" dir="2700000" algn="tl">
                  <a:srgbClr val="000000">
                    <a:alpha val="43137"/>
                  </a:srgbClr>
                </a:outerShdw>
              </a:effectLst>
            </a:rPr>
            <a:t>3.</a:t>
          </a:r>
          <a:r>
            <a:rPr lang="zh-CN" altLang="en-US" dirty="0" smtClean="0">
              <a:solidFill>
                <a:schemeClr val="tx1"/>
              </a:solidFill>
              <a:effectLst>
                <a:outerShdw blurRad="38100" dist="38100" dir="2700000" algn="tl">
                  <a:srgbClr val="000000">
                    <a:alpha val="43137"/>
                  </a:srgbClr>
                </a:outerShdw>
              </a:effectLst>
            </a:rPr>
            <a:t> </a:t>
          </a:r>
          <a:r>
            <a:rPr lang="zh-CN" altLang="en-US"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经济</a:t>
          </a:r>
          <a:r>
            <a:rPr lang="zh-CN" altLang="en-US" b="1"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转型带来的需求</a:t>
          </a:r>
          <a:r>
            <a:rPr lang="zh-CN" altLang="en-US"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市场</a:t>
          </a:r>
          <a:endParaRPr lang="zh-CN" altLang="en-US"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F6404FE1-C1ED-4D0A-A147-71C62C315735}" type="parTrans" cxnId="{EFE3D3CA-FCFA-46AB-9290-B38338A1B315}">
      <dgm:prSet/>
      <dgm:spPr/>
      <dgm:t>
        <a:bodyPr/>
        <a:lstStyle/>
        <a:p>
          <a:endParaRPr lang="zh-CN" altLang="en-US"/>
        </a:p>
      </dgm:t>
    </dgm:pt>
    <dgm:pt modelId="{CD2F72C7-B336-4A06-930F-E4EC28450AD4}" type="sibTrans" cxnId="{EFE3D3CA-FCFA-46AB-9290-B38338A1B315}">
      <dgm:prSet/>
      <dgm:spPr/>
      <dgm:t>
        <a:bodyPr/>
        <a:lstStyle/>
        <a:p>
          <a:endParaRPr lang="zh-CN" altLang="en-US"/>
        </a:p>
      </dgm:t>
    </dgm:pt>
    <dgm:pt modelId="{37CD6ABF-F633-4EC8-BE01-AAA14B9388CE}" type="pres">
      <dgm:prSet presAssocID="{924879AA-3B23-411E-9D3E-2012C2A50FEA}" presName="outerComposite" presStyleCnt="0">
        <dgm:presLayoutVars>
          <dgm:chMax val="5"/>
          <dgm:dir/>
          <dgm:resizeHandles val="exact"/>
        </dgm:presLayoutVars>
      </dgm:prSet>
      <dgm:spPr/>
      <dgm:t>
        <a:bodyPr/>
        <a:lstStyle/>
        <a:p>
          <a:endParaRPr lang="zh-CN" altLang="en-US"/>
        </a:p>
      </dgm:t>
    </dgm:pt>
    <dgm:pt modelId="{A56E0ECF-D93D-4798-9681-E00CE040814A}" type="pres">
      <dgm:prSet presAssocID="{924879AA-3B23-411E-9D3E-2012C2A50FEA}" presName="dummyMaxCanvas" presStyleCnt="0">
        <dgm:presLayoutVars/>
      </dgm:prSet>
      <dgm:spPr/>
    </dgm:pt>
    <dgm:pt modelId="{09326A1C-6144-4BE5-B849-A815C830D594}" type="pres">
      <dgm:prSet presAssocID="{924879AA-3B23-411E-9D3E-2012C2A50FEA}" presName="ThreeNodes_1" presStyleLbl="node1" presStyleIdx="0" presStyleCnt="3" custScaleX="108678">
        <dgm:presLayoutVars>
          <dgm:bulletEnabled val="1"/>
        </dgm:presLayoutVars>
      </dgm:prSet>
      <dgm:spPr/>
      <dgm:t>
        <a:bodyPr/>
        <a:lstStyle/>
        <a:p>
          <a:endParaRPr lang="zh-CN" altLang="en-US"/>
        </a:p>
      </dgm:t>
    </dgm:pt>
    <dgm:pt modelId="{2686760A-FC53-4ADA-8F06-6785DDE18B76}" type="pres">
      <dgm:prSet presAssocID="{924879AA-3B23-411E-9D3E-2012C2A50FEA}" presName="ThreeNodes_2" presStyleLbl="node1" presStyleIdx="1" presStyleCnt="3" custScaleX="105991">
        <dgm:presLayoutVars>
          <dgm:bulletEnabled val="1"/>
        </dgm:presLayoutVars>
      </dgm:prSet>
      <dgm:spPr/>
      <dgm:t>
        <a:bodyPr/>
        <a:lstStyle/>
        <a:p>
          <a:endParaRPr lang="zh-CN" altLang="en-US"/>
        </a:p>
      </dgm:t>
    </dgm:pt>
    <dgm:pt modelId="{A733BECF-B067-44E1-BBDB-8608E6412579}" type="pres">
      <dgm:prSet presAssocID="{924879AA-3B23-411E-9D3E-2012C2A50FEA}" presName="ThreeNodes_3" presStyleLbl="node1" presStyleIdx="2" presStyleCnt="3" custScaleX="103021">
        <dgm:presLayoutVars>
          <dgm:bulletEnabled val="1"/>
        </dgm:presLayoutVars>
      </dgm:prSet>
      <dgm:spPr/>
      <dgm:t>
        <a:bodyPr/>
        <a:lstStyle/>
        <a:p>
          <a:endParaRPr lang="zh-CN" altLang="en-US"/>
        </a:p>
      </dgm:t>
    </dgm:pt>
    <dgm:pt modelId="{00223628-701A-4B86-B237-38516584F64A}" type="pres">
      <dgm:prSet presAssocID="{924879AA-3B23-411E-9D3E-2012C2A50FEA}" presName="ThreeConn_1-2" presStyleLbl="fgAccFollowNode1" presStyleIdx="0" presStyleCnt="2">
        <dgm:presLayoutVars>
          <dgm:bulletEnabled val="1"/>
        </dgm:presLayoutVars>
      </dgm:prSet>
      <dgm:spPr/>
      <dgm:t>
        <a:bodyPr/>
        <a:lstStyle/>
        <a:p>
          <a:endParaRPr lang="zh-CN" altLang="en-US"/>
        </a:p>
      </dgm:t>
    </dgm:pt>
    <dgm:pt modelId="{5A4CF9C6-146E-49AA-89B1-D01A2DB99D0B}" type="pres">
      <dgm:prSet presAssocID="{924879AA-3B23-411E-9D3E-2012C2A50FEA}" presName="ThreeConn_2-3" presStyleLbl="fgAccFollowNode1" presStyleIdx="1" presStyleCnt="2">
        <dgm:presLayoutVars>
          <dgm:bulletEnabled val="1"/>
        </dgm:presLayoutVars>
      </dgm:prSet>
      <dgm:spPr/>
      <dgm:t>
        <a:bodyPr/>
        <a:lstStyle/>
        <a:p>
          <a:endParaRPr lang="zh-CN" altLang="en-US"/>
        </a:p>
      </dgm:t>
    </dgm:pt>
    <dgm:pt modelId="{CFD79106-2D9D-4305-951A-A0347CD85BDE}" type="pres">
      <dgm:prSet presAssocID="{924879AA-3B23-411E-9D3E-2012C2A50FEA}" presName="ThreeNodes_1_text" presStyleLbl="node1" presStyleIdx="2" presStyleCnt="3">
        <dgm:presLayoutVars>
          <dgm:bulletEnabled val="1"/>
        </dgm:presLayoutVars>
      </dgm:prSet>
      <dgm:spPr/>
      <dgm:t>
        <a:bodyPr/>
        <a:lstStyle/>
        <a:p>
          <a:endParaRPr lang="zh-CN" altLang="en-US"/>
        </a:p>
      </dgm:t>
    </dgm:pt>
    <dgm:pt modelId="{0ADD6200-E219-4681-AAB7-05C2ED11C6FD}" type="pres">
      <dgm:prSet presAssocID="{924879AA-3B23-411E-9D3E-2012C2A50FEA}" presName="ThreeNodes_2_text" presStyleLbl="node1" presStyleIdx="2" presStyleCnt="3">
        <dgm:presLayoutVars>
          <dgm:bulletEnabled val="1"/>
        </dgm:presLayoutVars>
      </dgm:prSet>
      <dgm:spPr/>
      <dgm:t>
        <a:bodyPr/>
        <a:lstStyle/>
        <a:p>
          <a:endParaRPr lang="zh-CN" altLang="en-US"/>
        </a:p>
      </dgm:t>
    </dgm:pt>
    <dgm:pt modelId="{F8359768-E134-432A-8288-C50671D838BE}" type="pres">
      <dgm:prSet presAssocID="{924879AA-3B23-411E-9D3E-2012C2A50FEA}" presName="ThreeNodes_3_text" presStyleLbl="node1" presStyleIdx="2" presStyleCnt="3">
        <dgm:presLayoutVars>
          <dgm:bulletEnabled val="1"/>
        </dgm:presLayoutVars>
      </dgm:prSet>
      <dgm:spPr/>
      <dgm:t>
        <a:bodyPr/>
        <a:lstStyle/>
        <a:p>
          <a:endParaRPr lang="zh-CN" altLang="en-US"/>
        </a:p>
      </dgm:t>
    </dgm:pt>
  </dgm:ptLst>
  <dgm:cxnLst>
    <dgm:cxn modelId="{27CE127C-0C9A-4D22-8282-F13269796CE0}" type="presOf" srcId="{F11D62B0-747A-496B-805A-E14C1A6E364E}" destId="{2686760A-FC53-4ADA-8F06-6785DDE18B76}" srcOrd="0" destOrd="0" presId="urn:microsoft.com/office/officeart/2005/8/layout/vProcess5"/>
    <dgm:cxn modelId="{FA180AD2-A2D1-4975-A05C-0B7A655A9B90}" type="presOf" srcId="{05E8AD73-00F8-40FF-9397-E851D032F3FA}" destId="{A733BECF-B067-44E1-BBDB-8608E6412579}" srcOrd="0" destOrd="0" presId="urn:microsoft.com/office/officeart/2005/8/layout/vProcess5"/>
    <dgm:cxn modelId="{3331AF7E-9D43-4C59-AD6A-D499A8698585}" type="presOf" srcId="{054D8832-58F2-4AA8-999D-2F62E968C3FC}" destId="{CFD79106-2D9D-4305-951A-A0347CD85BDE}" srcOrd="1" destOrd="0" presId="urn:microsoft.com/office/officeart/2005/8/layout/vProcess5"/>
    <dgm:cxn modelId="{1766CC89-FA3C-4C90-8024-FCBF7559380B}" type="presOf" srcId="{1046AF63-1AC1-4861-9CEB-A42FB83418CF}" destId="{5A4CF9C6-146E-49AA-89B1-D01A2DB99D0B}" srcOrd="0" destOrd="0" presId="urn:microsoft.com/office/officeart/2005/8/layout/vProcess5"/>
    <dgm:cxn modelId="{AF4EDC70-AD1B-4F8E-9957-D4AA14EB9B2C}" type="presOf" srcId="{79C8F06D-2C0A-4791-9F94-0FBAFF7834FB}" destId="{00223628-701A-4B86-B237-38516584F64A}" srcOrd="0" destOrd="0" presId="urn:microsoft.com/office/officeart/2005/8/layout/vProcess5"/>
    <dgm:cxn modelId="{1C7D7B57-2C69-4E17-BECE-BE824C4E4717}" srcId="{924879AA-3B23-411E-9D3E-2012C2A50FEA}" destId="{F11D62B0-747A-496B-805A-E14C1A6E364E}" srcOrd="1" destOrd="0" parTransId="{1338ECAA-3705-4ED8-9D0F-D144944A316C}" sibTransId="{1046AF63-1AC1-4861-9CEB-A42FB83418CF}"/>
    <dgm:cxn modelId="{EFE3D3CA-FCFA-46AB-9290-B38338A1B315}" srcId="{924879AA-3B23-411E-9D3E-2012C2A50FEA}" destId="{05E8AD73-00F8-40FF-9397-E851D032F3FA}" srcOrd="2" destOrd="0" parTransId="{F6404FE1-C1ED-4D0A-A147-71C62C315735}" sibTransId="{CD2F72C7-B336-4A06-930F-E4EC28450AD4}"/>
    <dgm:cxn modelId="{6791F20C-0377-47DB-BC7A-70F31201504B}" type="presOf" srcId="{F11D62B0-747A-496B-805A-E14C1A6E364E}" destId="{0ADD6200-E219-4681-AAB7-05C2ED11C6FD}" srcOrd="1" destOrd="0" presId="urn:microsoft.com/office/officeart/2005/8/layout/vProcess5"/>
    <dgm:cxn modelId="{595529DF-C3A4-48E9-AE3C-5C7795E0F186}" type="presOf" srcId="{054D8832-58F2-4AA8-999D-2F62E968C3FC}" destId="{09326A1C-6144-4BE5-B849-A815C830D594}" srcOrd="0" destOrd="0" presId="urn:microsoft.com/office/officeart/2005/8/layout/vProcess5"/>
    <dgm:cxn modelId="{AF4B7B5C-D9FE-463C-8DEC-422FB25F07D8}" type="presOf" srcId="{05E8AD73-00F8-40FF-9397-E851D032F3FA}" destId="{F8359768-E134-432A-8288-C50671D838BE}" srcOrd="1" destOrd="0" presId="urn:microsoft.com/office/officeart/2005/8/layout/vProcess5"/>
    <dgm:cxn modelId="{F496B5A5-64F6-4AB8-92AD-AFE885336D01}" type="presOf" srcId="{924879AA-3B23-411E-9D3E-2012C2A50FEA}" destId="{37CD6ABF-F633-4EC8-BE01-AAA14B9388CE}" srcOrd="0" destOrd="0" presId="urn:microsoft.com/office/officeart/2005/8/layout/vProcess5"/>
    <dgm:cxn modelId="{F16814B2-BD43-4AE0-9455-C07DE25F4D3B}" srcId="{924879AA-3B23-411E-9D3E-2012C2A50FEA}" destId="{054D8832-58F2-4AA8-999D-2F62E968C3FC}" srcOrd="0" destOrd="0" parTransId="{E00C35DD-1F9D-41EF-8FD4-F96BE2E553E4}" sibTransId="{79C8F06D-2C0A-4791-9F94-0FBAFF7834FB}"/>
    <dgm:cxn modelId="{AC310397-D8E7-4E2A-9D53-5150F4AE249C}" type="presParOf" srcId="{37CD6ABF-F633-4EC8-BE01-AAA14B9388CE}" destId="{A56E0ECF-D93D-4798-9681-E00CE040814A}" srcOrd="0" destOrd="0" presId="urn:microsoft.com/office/officeart/2005/8/layout/vProcess5"/>
    <dgm:cxn modelId="{5E45531C-6183-4849-8FFD-B0932DE8065B}" type="presParOf" srcId="{37CD6ABF-F633-4EC8-BE01-AAA14B9388CE}" destId="{09326A1C-6144-4BE5-B849-A815C830D594}" srcOrd="1" destOrd="0" presId="urn:microsoft.com/office/officeart/2005/8/layout/vProcess5"/>
    <dgm:cxn modelId="{CDB34BBF-449F-464E-8073-E765EE149289}" type="presParOf" srcId="{37CD6ABF-F633-4EC8-BE01-AAA14B9388CE}" destId="{2686760A-FC53-4ADA-8F06-6785DDE18B76}" srcOrd="2" destOrd="0" presId="urn:microsoft.com/office/officeart/2005/8/layout/vProcess5"/>
    <dgm:cxn modelId="{E0C6532B-F339-4C97-A8B8-10489C08207A}" type="presParOf" srcId="{37CD6ABF-F633-4EC8-BE01-AAA14B9388CE}" destId="{A733BECF-B067-44E1-BBDB-8608E6412579}" srcOrd="3" destOrd="0" presId="urn:microsoft.com/office/officeart/2005/8/layout/vProcess5"/>
    <dgm:cxn modelId="{D0CF37F4-8064-4716-9218-3DC05FFB92F0}" type="presParOf" srcId="{37CD6ABF-F633-4EC8-BE01-AAA14B9388CE}" destId="{00223628-701A-4B86-B237-38516584F64A}" srcOrd="4" destOrd="0" presId="urn:microsoft.com/office/officeart/2005/8/layout/vProcess5"/>
    <dgm:cxn modelId="{4D2B7485-57AC-4C88-917C-B42740540590}" type="presParOf" srcId="{37CD6ABF-F633-4EC8-BE01-AAA14B9388CE}" destId="{5A4CF9C6-146E-49AA-89B1-D01A2DB99D0B}" srcOrd="5" destOrd="0" presId="urn:microsoft.com/office/officeart/2005/8/layout/vProcess5"/>
    <dgm:cxn modelId="{6D60D479-21B7-41B8-9035-82CEBE6D56F0}" type="presParOf" srcId="{37CD6ABF-F633-4EC8-BE01-AAA14B9388CE}" destId="{CFD79106-2D9D-4305-951A-A0347CD85BDE}" srcOrd="6" destOrd="0" presId="urn:microsoft.com/office/officeart/2005/8/layout/vProcess5"/>
    <dgm:cxn modelId="{C1B6D91E-41E9-4DD7-8732-47A8AA4B7E07}" type="presParOf" srcId="{37CD6ABF-F633-4EC8-BE01-AAA14B9388CE}" destId="{0ADD6200-E219-4681-AAB7-05C2ED11C6FD}" srcOrd="7" destOrd="0" presId="urn:microsoft.com/office/officeart/2005/8/layout/vProcess5"/>
    <dgm:cxn modelId="{CC34968D-570F-42B1-BA9B-40E7A5D60645}" type="presParOf" srcId="{37CD6ABF-F633-4EC8-BE01-AAA14B9388CE}" destId="{F8359768-E134-432A-8288-C50671D838B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326A1C-6144-4BE5-B849-A815C830D594}">
      <dsp:nvSpPr>
        <dsp:cNvPr id="0" name=""/>
        <dsp:cNvSpPr/>
      </dsp:nvSpPr>
      <dsp:spPr>
        <a:xfrm>
          <a:off x="-192815" y="0"/>
          <a:ext cx="7164636" cy="156045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CN" sz="32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32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保险深度和保险密度不高</a:t>
          </a:r>
          <a:endParaRPr lang="zh-CN" altLang="en-US" sz="32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sp:txBody>
      <dsp:txXfrm>
        <a:off x="-192815" y="0"/>
        <a:ext cx="5434002" cy="1560452"/>
      </dsp:txXfrm>
    </dsp:sp>
    <dsp:sp modelId="{2686760A-FC53-4ADA-8F06-6785DDE18B76}">
      <dsp:nvSpPr>
        <dsp:cNvPr id="0" name=""/>
        <dsp:cNvSpPr/>
      </dsp:nvSpPr>
      <dsp:spPr>
        <a:xfrm>
          <a:off x="477449" y="1820528"/>
          <a:ext cx="6987495" cy="156045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altLang="zh-CN" sz="31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31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较低的赔付</a:t>
          </a:r>
          <a:r>
            <a:rPr lang="en-US" altLang="zh-CN" sz="31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1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灾害损失比重</a:t>
          </a:r>
          <a:endParaRPr lang="zh-CN" altLang="en-US" sz="31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sp:txBody>
      <dsp:txXfrm>
        <a:off x="477449" y="1820528"/>
        <a:ext cx="5295890" cy="1560452"/>
      </dsp:txXfrm>
    </dsp:sp>
    <dsp:sp modelId="{A733BECF-B067-44E1-BBDB-8608E6412579}">
      <dsp:nvSpPr>
        <dsp:cNvPr id="0" name=""/>
        <dsp:cNvSpPr/>
      </dsp:nvSpPr>
      <dsp:spPr>
        <a:xfrm>
          <a:off x="1157043" y="3641056"/>
          <a:ext cx="6791696" cy="1560452"/>
        </a:xfrm>
        <a:prstGeom prst="roundRect">
          <a:avLst>
            <a:gd name="adj" fmla="val 10000"/>
          </a:avLst>
        </a:prstGeom>
        <a:solidFill>
          <a:srgbClr val="9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altLang="zh-CN" sz="3100" kern="1200" dirty="0" smtClean="0">
              <a:solidFill>
                <a:schemeClr val="tx1"/>
              </a:solidFill>
              <a:effectLst>
                <a:outerShdw blurRad="38100" dist="38100" dir="2700000" algn="tl">
                  <a:srgbClr val="000000">
                    <a:alpha val="43137"/>
                  </a:srgbClr>
                </a:outerShdw>
              </a:effectLst>
            </a:rPr>
            <a:t>3.</a:t>
          </a:r>
          <a:r>
            <a:rPr lang="zh-CN" altLang="en-US" sz="3100" kern="1200" dirty="0" smtClean="0">
              <a:solidFill>
                <a:schemeClr val="tx1"/>
              </a:solidFill>
              <a:effectLst>
                <a:outerShdw blurRad="38100" dist="38100" dir="2700000" algn="tl">
                  <a:srgbClr val="000000">
                    <a:alpha val="43137"/>
                  </a:srgbClr>
                </a:outerShdw>
              </a:effectLst>
            </a:rPr>
            <a:t> </a:t>
          </a:r>
          <a:r>
            <a:rPr lang="zh-CN" altLang="en-US" sz="31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经济</a:t>
          </a:r>
          <a:r>
            <a:rPr lang="zh-CN" altLang="en-US" sz="3100" b="1" kern="120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转型带来的需求</a:t>
          </a:r>
          <a:r>
            <a:rPr lang="zh-CN" altLang="en-US" sz="3100" b="1" kern="1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市场</a:t>
          </a:r>
          <a:endParaRPr lang="zh-CN" altLang="en-US" sz="31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sp:txBody>
      <dsp:txXfrm>
        <a:off x="1157043" y="3641056"/>
        <a:ext cx="5147493" cy="1560452"/>
      </dsp:txXfrm>
    </dsp:sp>
    <dsp:sp modelId="{00223628-701A-4B86-B237-38516584F64A}">
      <dsp:nvSpPr>
        <dsp:cNvPr id="0" name=""/>
        <dsp:cNvSpPr/>
      </dsp:nvSpPr>
      <dsp:spPr>
        <a:xfrm>
          <a:off x="5671476" y="1183343"/>
          <a:ext cx="1014294" cy="10142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5671476" y="1183343"/>
        <a:ext cx="1014294" cy="1014294"/>
      </dsp:txXfrm>
    </dsp:sp>
    <dsp:sp modelId="{5A4CF9C6-146E-49AA-89B1-D01A2DB99D0B}">
      <dsp:nvSpPr>
        <dsp:cNvPr id="0" name=""/>
        <dsp:cNvSpPr/>
      </dsp:nvSpPr>
      <dsp:spPr>
        <a:xfrm>
          <a:off x="6253171" y="2993468"/>
          <a:ext cx="1014294" cy="10142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6253171" y="2993468"/>
        <a:ext cx="1014294" cy="10142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smtClean="0"/>
            </a:lvl1pPr>
          </a:lstStyle>
          <a:p>
            <a:pPr>
              <a:defRPr/>
            </a:pPr>
            <a:fld id="{8243E043-372B-4C47-9AAB-6813F3A94F36}" type="datetimeFigureOut">
              <a:rPr lang="zh-CN" altLang="en-US"/>
              <a:pPr>
                <a:defRPr/>
              </a:pPr>
              <a:t>2012-7-18</a:t>
            </a:fld>
            <a:endParaRPr lang="zh-CN" altLang="en-US"/>
          </a:p>
        </p:txBody>
      </p:sp>
      <p:sp>
        <p:nvSpPr>
          <p:cNvPr id="4" name="幻灯片图像占位符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smtClean="0"/>
            </a:lvl1pPr>
          </a:lstStyle>
          <a:p>
            <a:pPr>
              <a:defRPr/>
            </a:pPr>
            <a:fld id="{7900BEF1-870F-47F0-AB90-6C83E0D221B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34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86650-D310-48F0-8C34-6BBFC8463CEF}"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A55D8B-CFC5-4B03-9286-C661FE146A33}" type="slidenum">
              <a:rPr lang="zh-CN" altLang="en-US" smtClean="0"/>
              <a:pPr/>
              <a:t>30</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xfrm>
            <a:off x="2767013" y="6226175"/>
            <a:ext cx="2133600" cy="476250"/>
          </a:xfrm>
        </p:spPr>
        <p:txBody>
          <a:bodyPr/>
          <a:lstStyle>
            <a:lvl1pPr>
              <a:defRPr dirty="0"/>
            </a:lvl1pPr>
          </a:lstStyle>
          <a:p>
            <a:pPr>
              <a:defRPr/>
            </a:pPr>
            <a:endParaRPr lang="en-US" altLang="zh-CN"/>
          </a:p>
        </p:txBody>
      </p:sp>
      <p:sp>
        <p:nvSpPr>
          <p:cNvPr id="5" name="Rectangle 5"/>
          <p:cNvSpPr>
            <a:spLocks noGrp="1" noChangeArrowheads="1"/>
          </p:cNvSpPr>
          <p:nvPr>
            <p:ph type="ftr" sz="quarter" idx="11"/>
          </p:nvPr>
        </p:nvSpPr>
        <p:spPr>
          <a:xfrm>
            <a:off x="5184775" y="6226175"/>
            <a:ext cx="2895600" cy="476250"/>
          </a:xfrm>
        </p:spPr>
        <p:txBody>
          <a:bodyPr/>
          <a:lstStyle>
            <a:lvl1pPr>
              <a:defRPr dirty="0"/>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42E5C8D-FAD2-4520-BF0B-50E36C945D5C}" type="slidenum">
              <a:rPr/>
              <a:pPr>
                <a:defRPr/>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C0CEA5A-42A7-4E86-8DCE-446351164103}"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03975" y="0"/>
            <a:ext cx="1839913" cy="5661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79475" y="0"/>
            <a:ext cx="5372100" cy="5661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B0B90CE-9716-4D76-B218-1D090C1B7C98}"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0"/>
            <a:ext cx="6357937"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79475" y="1135063"/>
            <a:ext cx="3605213"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1135063"/>
            <a:ext cx="36068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9B02AB2-355A-453A-B8F4-4112C40B98AB}"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411163" y="6465888"/>
            <a:ext cx="1427162" cy="193675"/>
          </a:xfrm>
        </p:spPr>
        <p:txBody>
          <a:bodyPr/>
          <a:lstStyle>
            <a:lvl1pPr>
              <a:defRPr smtClean="0"/>
            </a:lvl1pPr>
          </a:lstStyle>
          <a:p>
            <a:pPr>
              <a:defRPr/>
            </a:pPr>
            <a:fld id="{144419A0-9928-4843-9A81-8F5A55EB7349}"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69F8734-6DEB-4E87-AAAD-967EA1D48D84}"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9475" y="1135063"/>
            <a:ext cx="36052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1135063"/>
            <a:ext cx="3606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B082D71-378F-4DD6-8DDF-FDDDFECA0659}"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15860576-A72D-4338-9C01-0C7710B2ADBB}"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E036C047-911A-4C77-8846-675B4A4F3B07}"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51439C8B-4D94-405C-8ED1-37AA9F548EFD}"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B474760-8557-4B3D-85AE-EF13321317FA}"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274E88E-3019-40CC-9839-BA6A04321D7E}"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14" descr="中再集团PPT内页模板副本"/>
          <p:cNvPicPr>
            <a:picLocks noChangeAspect="1" noChangeArrowheads="1"/>
          </p:cNvPicPr>
          <p:nvPr/>
        </p:nvPicPr>
        <p:blipFill>
          <a:blip r:embed="rId14" cstate="print"/>
          <a:srcRect/>
          <a:stretch>
            <a:fillRect/>
          </a:stretch>
        </p:blipFill>
        <p:spPr bwMode="auto">
          <a:xfrm>
            <a:off x="0" y="6388100"/>
            <a:ext cx="9144000" cy="469900"/>
          </a:xfrm>
          <a:prstGeom prst="rect">
            <a:avLst/>
          </a:prstGeom>
          <a:noFill/>
          <a:ln w="9525">
            <a:noFill/>
            <a:miter lim="800000"/>
            <a:headEnd/>
            <a:tailEnd/>
          </a:ln>
        </p:spPr>
      </p:pic>
      <p:sp>
        <p:nvSpPr>
          <p:cNvPr id="27651" name="Rectangle 2"/>
          <p:cNvSpPr>
            <a:spLocks noGrp="1" noChangeArrowheads="1"/>
          </p:cNvSpPr>
          <p:nvPr>
            <p:ph type="title"/>
          </p:nvPr>
        </p:nvSpPr>
        <p:spPr bwMode="auto">
          <a:xfrm>
            <a:off x="900113" y="0"/>
            <a:ext cx="63579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7652" name="Rectangle 3"/>
          <p:cNvSpPr>
            <a:spLocks noGrp="1" noChangeArrowheads="1"/>
          </p:cNvSpPr>
          <p:nvPr>
            <p:ph type="body" idx="1"/>
          </p:nvPr>
        </p:nvSpPr>
        <p:spPr bwMode="auto">
          <a:xfrm>
            <a:off x="879475" y="1135063"/>
            <a:ext cx="73644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2921000" y="62642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5203825" y="62642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411163" y="6467475"/>
            <a:ext cx="1427162" cy="276225"/>
          </a:xfrm>
          <a:prstGeom prst="rect">
            <a:avLst/>
          </a:prstGeom>
          <a:noFill/>
        </p:spPr>
        <p:txBody>
          <a:bodyPr wrap="square" rtlCol="0">
            <a:spAutoFit/>
          </a:bodyPr>
          <a:lstStyle>
            <a:lvl1pPr algn="l" rtl="0" fontAlgn="base">
              <a:spcBef>
                <a:spcPct val="0"/>
              </a:spcBef>
              <a:spcAft>
                <a:spcPct val="0"/>
              </a:spcAft>
              <a:defRPr lang="en-US" altLang="zh-CN" sz="1200" b="1" kern="1200" smtClean="0">
                <a:solidFill>
                  <a:schemeClr val="bg1"/>
                </a:solidFill>
                <a:latin typeface="Arial" pitchFamily="34" charset="0"/>
                <a:ea typeface="宋体" pitchFamily="2" charset="-122"/>
                <a:cs typeface="+mn-cs"/>
              </a:defRPr>
            </a:lvl1pPr>
          </a:lstStyle>
          <a:p>
            <a:pPr>
              <a:defRPr/>
            </a:pPr>
            <a:fld id="{1CEC1EAB-AF4F-4D08-8534-825B4FCF639C}" type="slidenum">
              <a:rPr/>
              <a:pPr>
                <a:defRPr/>
              </a:pPr>
              <a:t>‹#›</a:t>
            </a:fld>
            <a:endParaRPr lang="zh-CN" altLang="en-US" dirty="0"/>
          </a:p>
        </p:txBody>
      </p:sp>
      <p:sp>
        <p:nvSpPr>
          <p:cNvPr id="1037" name="Line 13"/>
          <p:cNvSpPr>
            <a:spLocks noChangeShapeType="1"/>
          </p:cNvSpPr>
          <p:nvPr/>
        </p:nvSpPr>
        <p:spPr bwMode="auto">
          <a:xfrm>
            <a:off x="871538" y="798513"/>
            <a:ext cx="8272462" cy="0"/>
          </a:xfrm>
          <a:prstGeom prst="line">
            <a:avLst/>
          </a:prstGeom>
          <a:noFill/>
          <a:ln w="9525">
            <a:solidFill>
              <a:srgbClr val="005A8A"/>
            </a:solidFill>
            <a:round/>
            <a:headEnd/>
            <a:tailEnd/>
          </a:ln>
          <a:effectLst/>
        </p:spPr>
        <p:txBody>
          <a:bodyPr/>
          <a:lstStyle/>
          <a:p>
            <a:pPr>
              <a:defRPr/>
            </a:pPr>
            <a:endParaRPr lang="zh-CN" altLang="en-US">
              <a:latin typeface="Arial" charset="0"/>
            </a:endParaRPr>
          </a:p>
        </p:txBody>
      </p:sp>
      <p:sp>
        <p:nvSpPr>
          <p:cNvPr id="9" name="TextBox 8"/>
          <p:cNvSpPr txBox="1"/>
          <p:nvPr/>
        </p:nvSpPr>
        <p:spPr>
          <a:xfrm>
            <a:off x="242888" y="6473825"/>
            <a:ext cx="504825" cy="277813"/>
          </a:xfrm>
          <a:prstGeom prst="rect">
            <a:avLst/>
          </a:prstGeom>
          <a:noFill/>
        </p:spPr>
        <p:txBody>
          <a:bodyPr>
            <a:spAutoFit/>
          </a:bodyPr>
          <a:lstStyle/>
          <a:p>
            <a:pPr>
              <a:defRPr/>
            </a:pPr>
            <a:r>
              <a:rPr lang="zh-CN" altLang="en-US" sz="1200" b="1" dirty="0">
                <a:solidFill>
                  <a:schemeClr val="bg1"/>
                </a:solidFill>
              </a:rPr>
              <a:t>第</a:t>
            </a:r>
          </a:p>
        </p:txBody>
      </p:sp>
      <p:sp>
        <p:nvSpPr>
          <p:cNvPr id="10" name="TextBox 9"/>
          <p:cNvSpPr txBox="1"/>
          <p:nvPr/>
        </p:nvSpPr>
        <p:spPr>
          <a:xfrm>
            <a:off x="601663" y="6473825"/>
            <a:ext cx="1031875" cy="277813"/>
          </a:xfrm>
          <a:prstGeom prst="rect">
            <a:avLst/>
          </a:prstGeom>
          <a:noFill/>
        </p:spPr>
        <p:txBody>
          <a:bodyPr>
            <a:spAutoFit/>
          </a:bodyPr>
          <a:lstStyle/>
          <a:p>
            <a:pPr>
              <a:defRPr/>
            </a:pPr>
            <a:r>
              <a:rPr lang="zh-CN" altLang="en-US" sz="1200" b="1" dirty="0">
                <a:solidFill>
                  <a:schemeClr val="bg1"/>
                </a:solidFill>
              </a:rPr>
              <a:t>页</a:t>
            </a:r>
            <a:r>
              <a:rPr lang="en-US" altLang="zh-CN" sz="1200" b="1" dirty="0">
                <a:solidFill>
                  <a:schemeClr val="bg1"/>
                </a:solidFill>
              </a:rPr>
              <a:t>/ </a:t>
            </a:r>
            <a:r>
              <a:rPr lang="zh-CN" altLang="en-US" sz="1200" b="1" dirty="0" smtClean="0">
                <a:solidFill>
                  <a:schemeClr val="bg1"/>
                </a:solidFill>
              </a:rPr>
              <a:t>共</a:t>
            </a:r>
            <a:r>
              <a:rPr lang="en-US" altLang="zh-CN" sz="1200" b="1" dirty="0" smtClean="0">
                <a:solidFill>
                  <a:schemeClr val="bg1"/>
                </a:solidFill>
              </a:rPr>
              <a:t>31</a:t>
            </a:r>
            <a:r>
              <a:rPr lang="zh-CN" altLang="en-US" sz="1200" b="1" dirty="0" smtClean="0">
                <a:solidFill>
                  <a:schemeClr val="bg1"/>
                </a:solidFill>
              </a:rPr>
              <a:t>页</a:t>
            </a:r>
            <a:endParaRPr lang="zh-CN" alt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rtl="0" eaLnBrk="0" fontAlgn="base" hangingPunct="0">
        <a:spcBef>
          <a:spcPct val="0"/>
        </a:spcBef>
        <a:spcAft>
          <a:spcPct val="0"/>
        </a:spcAft>
        <a:defRPr sz="2400">
          <a:solidFill>
            <a:srgbClr val="006699"/>
          </a:solidFill>
          <a:latin typeface="+mj-lt"/>
          <a:ea typeface="+mj-ea"/>
          <a:cs typeface="+mj-cs"/>
        </a:defRPr>
      </a:lvl1pPr>
      <a:lvl2pPr algn="l" rtl="0" eaLnBrk="0" fontAlgn="base" hangingPunct="0">
        <a:spcBef>
          <a:spcPct val="0"/>
        </a:spcBef>
        <a:spcAft>
          <a:spcPct val="0"/>
        </a:spcAft>
        <a:defRPr sz="2400">
          <a:solidFill>
            <a:srgbClr val="006699"/>
          </a:solidFill>
          <a:latin typeface="Arial" charset="0"/>
          <a:ea typeface="黑体" pitchFamily="2" charset="-122"/>
        </a:defRPr>
      </a:lvl2pPr>
      <a:lvl3pPr algn="l" rtl="0" eaLnBrk="0" fontAlgn="base" hangingPunct="0">
        <a:spcBef>
          <a:spcPct val="0"/>
        </a:spcBef>
        <a:spcAft>
          <a:spcPct val="0"/>
        </a:spcAft>
        <a:defRPr sz="2400">
          <a:solidFill>
            <a:srgbClr val="006699"/>
          </a:solidFill>
          <a:latin typeface="Arial" charset="0"/>
          <a:ea typeface="黑体" pitchFamily="2" charset="-122"/>
        </a:defRPr>
      </a:lvl3pPr>
      <a:lvl4pPr algn="l" rtl="0" eaLnBrk="0" fontAlgn="base" hangingPunct="0">
        <a:spcBef>
          <a:spcPct val="0"/>
        </a:spcBef>
        <a:spcAft>
          <a:spcPct val="0"/>
        </a:spcAft>
        <a:defRPr sz="2400">
          <a:solidFill>
            <a:srgbClr val="006699"/>
          </a:solidFill>
          <a:latin typeface="Arial" charset="0"/>
          <a:ea typeface="黑体" pitchFamily="2" charset="-122"/>
        </a:defRPr>
      </a:lvl4pPr>
      <a:lvl5pPr algn="l" rtl="0" eaLnBrk="0" fontAlgn="base" hangingPunct="0">
        <a:spcBef>
          <a:spcPct val="0"/>
        </a:spcBef>
        <a:spcAft>
          <a:spcPct val="0"/>
        </a:spcAft>
        <a:defRPr sz="2400">
          <a:solidFill>
            <a:srgbClr val="006699"/>
          </a:solidFill>
          <a:latin typeface="Arial" charset="0"/>
          <a:ea typeface="黑体" pitchFamily="2" charset="-122"/>
        </a:defRPr>
      </a:lvl5pPr>
      <a:lvl6pPr marL="457200" algn="l" rtl="0" fontAlgn="base">
        <a:spcBef>
          <a:spcPct val="0"/>
        </a:spcBef>
        <a:spcAft>
          <a:spcPct val="0"/>
        </a:spcAft>
        <a:defRPr sz="2400">
          <a:solidFill>
            <a:srgbClr val="006699"/>
          </a:solidFill>
          <a:latin typeface="Arial" charset="0"/>
          <a:ea typeface="黑体" pitchFamily="2" charset="-122"/>
        </a:defRPr>
      </a:lvl6pPr>
      <a:lvl7pPr marL="914400" algn="l" rtl="0" fontAlgn="base">
        <a:spcBef>
          <a:spcPct val="0"/>
        </a:spcBef>
        <a:spcAft>
          <a:spcPct val="0"/>
        </a:spcAft>
        <a:defRPr sz="2400">
          <a:solidFill>
            <a:srgbClr val="006699"/>
          </a:solidFill>
          <a:latin typeface="Arial" charset="0"/>
          <a:ea typeface="黑体" pitchFamily="2" charset="-122"/>
        </a:defRPr>
      </a:lvl7pPr>
      <a:lvl8pPr marL="1371600" algn="l" rtl="0" fontAlgn="base">
        <a:spcBef>
          <a:spcPct val="0"/>
        </a:spcBef>
        <a:spcAft>
          <a:spcPct val="0"/>
        </a:spcAft>
        <a:defRPr sz="2400">
          <a:solidFill>
            <a:srgbClr val="006699"/>
          </a:solidFill>
          <a:latin typeface="Arial" charset="0"/>
          <a:ea typeface="黑体" pitchFamily="2" charset="-122"/>
        </a:defRPr>
      </a:lvl8pPr>
      <a:lvl9pPr marL="1828800" algn="l" rtl="0" fontAlgn="base">
        <a:spcBef>
          <a:spcPct val="0"/>
        </a:spcBef>
        <a:spcAft>
          <a:spcPct val="0"/>
        </a:spcAft>
        <a:defRPr sz="2400">
          <a:solidFill>
            <a:srgbClr val="006699"/>
          </a:solidFill>
          <a:latin typeface="Arial" charset="0"/>
          <a:ea typeface="黑体" pitchFamily="2" charset="-122"/>
        </a:defRPr>
      </a:lvl9pPr>
    </p:titleStyle>
    <p:bodyStyle>
      <a:lvl1pPr marL="342900" indent="-342900" algn="l" rtl="0" eaLnBrk="0" fontAlgn="base" hangingPunct="0">
        <a:lnSpc>
          <a:spcPct val="105000"/>
        </a:lnSpc>
        <a:spcBef>
          <a:spcPct val="40000"/>
        </a:spcBef>
        <a:spcAft>
          <a:spcPct val="0"/>
        </a:spcAft>
        <a:buChar char="•"/>
        <a:defRPr sz="2000" b="1">
          <a:solidFill>
            <a:schemeClr val="tx1"/>
          </a:solidFill>
          <a:latin typeface="+mn-lt"/>
          <a:ea typeface="+mn-ea"/>
          <a:cs typeface="+mn-cs"/>
        </a:defRPr>
      </a:lvl1pPr>
      <a:lvl2pPr marL="742950" indent="-285750" algn="l" rtl="0" eaLnBrk="0" fontAlgn="base" hangingPunct="0">
        <a:lnSpc>
          <a:spcPct val="105000"/>
        </a:lnSpc>
        <a:spcBef>
          <a:spcPct val="40000"/>
        </a:spcBef>
        <a:spcAft>
          <a:spcPct val="0"/>
        </a:spcAft>
        <a:buChar char="–"/>
        <a:defRPr b="1">
          <a:solidFill>
            <a:schemeClr val="tx1"/>
          </a:solidFill>
          <a:latin typeface="+mn-lt"/>
          <a:ea typeface="+mn-ea"/>
        </a:defRPr>
      </a:lvl2pPr>
      <a:lvl3pPr marL="1143000" indent="-228600" algn="l" rtl="0" eaLnBrk="0" fontAlgn="base" hangingPunct="0">
        <a:lnSpc>
          <a:spcPct val="105000"/>
        </a:lnSpc>
        <a:spcBef>
          <a:spcPct val="40000"/>
        </a:spcBef>
        <a:spcAft>
          <a:spcPct val="0"/>
        </a:spcAft>
        <a:buChar char="•"/>
        <a:defRPr sz="1600" b="1">
          <a:solidFill>
            <a:schemeClr val="tx1"/>
          </a:solidFill>
          <a:latin typeface="+mn-lt"/>
          <a:ea typeface="+mn-ea"/>
        </a:defRPr>
      </a:lvl3pPr>
      <a:lvl4pPr marL="1600200" indent="-228600" algn="l" rtl="0" eaLnBrk="0" fontAlgn="base" hangingPunct="0">
        <a:lnSpc>
          <a:spcPct val="105000"/>
        </a:lnSpc>
        <a:spcBef>
          <a:spcPct val="40000"/>
        </a:spcBef>
        <a:spcAft>
          <a:spcPct val="0"/>
        </a:spcAft>
        <a:buChar char="–"/>
        <a:defRPr sz="1400" b="1">
          <a:solidFill>
            <a:schemeClr val="tx1"/>
          </a:solidFill>
          <a:latin typeface="+mn-lt"/>
          <a:ea typeface="+mn-ea"/>
        </a:defRPr>
      </a:lvl4pPr>
      <a:lvl5pPr marL="2057400" indent="-228600" algn="l" rtl="0" eaLnBrk="0" fontAlgn="base" hangingPunct="0">
        <a:lnSpc>
          <a:spcPct val="105000"/>
        </a:lnSpc>
        <a:spcBef>
          <a:spcPct val="40000"/>
        </a:spcBef>
        <a:spcAft>
          <a:spcPct val="0"/>
        </a:spcAft>
        <a:buChar char="»"/>
        <a:defRPr sz="1400" b="1">
          <a:solidFill>
            <a:schemeClr val="tx1"/>
          </a:solidFill>
          <a:latin typeface="+mn-lt"/>
          <a:ea typeface="+mn-ea"/>
        </a:defRPr>
      </a:lvl5pPr>
      <a:lvl6pPr marL="2514600" indent="-228600" algn="l" rtl="0" fontAlgn="base">
        <a:lnSpc>
          <a:spcPct val="105000"/>
        </a:lnSpc>
        <a:spcBef>
          <a:spcPct val="40000"/>
        </a:spcBef>
        <a:spcAft>
          <a:spcPct val="0"/>
        </a:spcAft>
        <a:buChar char="»"/>
        <a:defRPr sz="1400" b="1">
          <a:solidFill>
            <a:schemeClr val="tx1"/>
          </a:solidFill>
          <a:latin typeface="+mn-lt"/>
          <a:ea typeface="+mn-ea"/>
        </a:defRPr>
      </a:lvl6pPr>
      <a:lvl7pPr marL="2971800" indent="-228600" algn="l" rtl="0" fontAlgn="base">
        <a:lnSpc>
          <a:spcPct val="105000"/>
        </a:lnSpc>
        <a:spcBef>
          <a:spcPct val="40000"/>
        </a:spcBef>
        <a:spcAft>
          <a:spcPct val="0"/>
        </a:spcAft>
        <a:buChar char="»"/>
        <a:defRPr sz="1400" b="1">
          <a:solidFill>
            <a:schemeClr val="tx1"/>
          </a:solidFill>
          <a:latin typeface="+mn-lt"/>
          <a:ea typeface="+mn-ea"/>
        </a:defRPr>
      </a:lvl7pPr>
      <a:lvl8pPr marL="3429000" indent="-228600" algn="l" rtl="0" fontAlgn="base">
        <a:lnSpc>
          <a:spcPct val="105000"/>
        </a:lnSpc>
        <a:spcBef>
          <a:spcPct val="40000"/>
        </a:spcBef>
        <a:spcAft>
          <a:spcPct val="0"/>
        </a:spcAft>
        <a:buChar char="»"/>
        <a:defRPr sz="1400" b="1">
          <a:solidFill>
            <a:schemeClr val="tx1"/>
          </a:solidFill>
          <a:latin typeface="+mn-lt"/>
          <a:ea typeface="+mn-ea"/>
        </a:defRPr>
      </a:lvl8pPr>
      <a:lvl9pPr marL="3886200" indent="-228600" algn="l" rtl="0" fontAlgn="base">
        <a:lnSpc>
          <a:spcPct val="105000"/>
        </a:lnSpc>
        <a:spcBef>
          <a:spcPct val="40000"/>
        </a:spcBef>
        <a:spcAft>
          <a:spcPct val="0"/>
        </a:spcAft>
        <a:buChar char="»"/>
        <a:defRPr sz="1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9.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oleObject" Target="../embeddings/oleObject6.bin"/><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tags" Target="../tags/tag52.xml"/><Relationship Id="rId11" Type="http://schemas.openxmlformats.org/officeDocument/2006/relationships/slideLayout" Target="../slideLayouts/slideLayout2.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vmlDrawing" Target="../drawings/vmlDrawing5.v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9" Type="http://schemas.openxmlformats.org/officeDocument/2006/relationships/tags" Target="../tags/tag107.xml"/><Relationship Id="rId3" Type="http://schemas.openxmlformats.org/officeDocument/2006/relationships/tags" Target="../tags/tag71.xml"/><Relationship Id="rId21" Type="http://schemas.openxmlformats.org/officeDocument/2006/relationships/tags" Target="../tags/tag89.xml"/><Relationship Id="rId34" Type="http://schemas.openxmlformats.org/officeDocument/2006/relationships/tags" Target="../tags/tag102.xml"/><Relationship Id="rId42" Type="http://schemas.openxmlformats.org/officeDocument/2006/relationships/tags" Target="../tags/tag110.xml"/><Relationship Id="rId47" Type="http://schemas.openxmlformats.org/officeDocument/2006/relationships/oleObject" Target="../embeddings/oleObject10.bin"/><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tags" Target="../tags/tag106.xml"/><Relationship Id="rId46" Type="http://schemas.openxmlformats.org/officeDocument/2006/relationships/oleObject" Target="../embeddings/oleObject9.bin"/><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29" Type="http://schemas.openxmlformats.org/officeDocument/2006/relationships/tags" Target="../tags/tag97.xml"/><Relationship Id="rId41" Type="http://schemas.openxmlformats.org/officeDocument/2006/relationships/tags" Target="../tags/tag109.xml"/><Relationship Id="rId1" Type="http://schemas.openxmlformats.org/officeDocument/2006/relationships/vmlDrawing" Target="../drawings/vmlDrawing6.v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tags" Target="../tags/tag105.xml"/><Relationship Id="rId40" Type="http://schemas.openxmlformats.org/officeDocument/2006/relationships/tags" Target="../tags/tag108.xml"/><Relationship Id="rId45" Type="http://schemas.openxmlformats.org/officeDocument/2006/relationships/slideLayout" Target="../slideLayouts/slideLayout2.xml"/><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tags" Target="../tags/tag104.xml"/><Relationship Id="rId10" Type="http://schemas.openxmlformats.org/officeDocument/2006/relationships/tags" Target="../tags/tag78.xml"/><Relationship Id="rId19" Type="http://schemas.openxmlformats.org/officeDocument/2006/relationships/tags" Target="../tags/tag87.xml"/><Relationship Id="rId31" Type="http://schemas.openxmlformats.org/officeDocument/2006/relationships/tags" Target="../tags/tag99.xml"/><Relationship Id="rId44" Type="http://schemas.openxmlformats.org/officeDocument/2006/relationships/tags" Target="../tags/tag112.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43" Type="http://schemas.openxmlformats.org/officeDocument/2006/relationships/tags" Target="../tags/tag111.xml"/><Relationship Id="rId48"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16.png"/><Relationship Id="rId2" Type="http://schemas.openxmlformats.org/officeDocument/2006/relationships/tags" Target="../tags/tag113.xml"/><Relationship Id="rId1" Type="http://schemas.openxmlformats.org/officeDocument/2006/relationships/vmlDrawing" Target="../drawings/vmlDrawing7.vml"/><Relationship Id="rId6" Type="http://schemas.openxmlformats.org/officeDocument/2006/relationships/tags" Target="../tags/tag117.xml"/><Relationship Id="rId11" Type="http://schemas.openxmlformats.org/officeDocument/2006/relationships/image" Target="../media/image15.png"/><Relationship Id="rId5" Type="http://schemas.openxmlformats.org/officeDocument/2006/relationships/tags" Target="../tags/tag116.xml"/><Relationship Id="rId10" Type="http://schemas.openxmlformats.org/officeDocument/2006/relationships/oleObject" Target="../embeddings/oleObject12.bin"/><Relationship Id="rId4" Type="http://schemas.openxmlformats.org/officeDocument/2006/relationships/tags" Target="../tags/tag115.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tags" Target="../tags/tag144.xml"/><Relationship Id="rId3" Type="http://schemas.openxmlformats.org/officeDocument/2006/relationships/tags" Target="../tags/tag121.xml"/><Relationship Id="rId21" Type="http://schemas.openxmlformats.org/officeDocument/2006/relationships/tags" Target="../tags/tag139.xml"/><Relationship Id="rId34" Type="http://schemas.openxmlformats.org/officeDocument/2006/relationships/oleObject" Target="../embeddings/oleObject14.bin"/><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tags" Target="../tags/tag143.xml"/><Relationship Id="rId33" Type="http://schemas.openxmlformats.org/officeDocument/2006/relationships/oleObject" Target="../embeddings/oleObject13.bin"/><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tags" Target="../tags/tag147.xml"/><Relationship Id="rId1" Type="http://schemas.openxmlformats.org/officeDocument/2006/relationships/vmlDrawing" Target="../drawings/vmlDrawing8.v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32" Type="http://schemas.openxmlformats.org/officeDocument/2006/relationships/slideLayout" Target="../slideLayouts/slideLayout2.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tags" Target="../tags/tag146.xml"/><Relationship Id="rId10" Type="http://schemas.openxmlformats.org/officeDocument/2006/relationships/tags" Target="../tags/tag128.xml"/><Relationship Id="rId19" Type="http://schemas.openxmlformats.org/officeDocument/2006/relationships/tags" Target="../tags/tag137.xml"/><Relationship Id="rId31" Type="http://schemas.openxmlformats.org/officeDocument/2006/relationships/tags" Target="../tags/tag149.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tags" Target="../tags/tag145.xml"/><Relationship Id="rId30" Type="http://schemas.openxmlformats.org/officeDocument/2006/relationships/tags" Target="../tags/tag148.xml"/></Relationships>
</file>

<file path=ppt/slides/_rels/slide2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8.emf"/><Relationship Id="rId2" Type="http://schemas.openxmlformats.org/officeDocument/2006/relationships/tags" Target="../tags/tag150.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tags" Target="../tags/tag154.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tags" Target="../tags/tag153.xml"/><Relationship Id="rId1" Type="http://schemas.openxmlformats.org/officeDocument/2006/relationships/vmlDrawing" Target="../drawings/vmlDrawing10.vml"/><Relationship Id="rId6" Type="http://schemas.openxmlformats.org/officeDocument/2006/relationships/oleObject" Target="../embeddings/oleObject16.bin"/><Relationship Id="rId11" Type="http://schemas.openxmlformats.org/officeDocument/2006/relationships/image" Target="../media/image23.png"/><Relationship Id="rId5" Type="http://schemas.openxmlformats.org/officeDocument/2006/relationships/slideLayout" Target="../slideLayouts/slideLayout2.xml"/><Relationship Id="rId10" Type="http://schemas.openxmlformats.org/officeDocument/2006/relationships/image" Target="../media/image22.png"/><Relationship Id="rId4" Type="http://schemas.openxmlformats.org/officeDocument/2006/relationships/tags" Target="../tags/tag155.xml"/><Relationship Id="rId9" Type="http://schemas.openxmlformats.org/officeDocument/2006/relationships/image" Target="../media/image21.pn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oleObject" Target="../embeddings/oleObject18.bin"/><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oleObject" Target="../embeddings/oleObject17.bin"/><Relationship Id="rId2" Type="http://schemas.openxmlformats.org/officeDocument/2006/relationships/tags" Target="../tags/tag156.xml"/><Relationship Id="rId1" Type="http://schemas.openxmlformats.org/officeDocument/2006/relationships/vmlDrawing" Target="../drawings/vmlDrawing11.vml"/><Relationship Id="rId6" Type="http://schemas.openxmlformats.org/officeDocument/2006/relationships/tags" Target="../tags/tag160.xml"/><Relationship Id="rId11" Type="http://schemas.openxmlformats.org/officeDocument/2006/relationships/slideLayout" Target="../slideLayouts/slideLayout2.xml"/><Relationship Id="rId5" Type="http://schemas.openxmlformats.org/officeDocument/2006/relationships/tags" Target="../tags/tag159.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s>
</file>

<file path=ppt/slides/_rels/slide24.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slideLayout" Target="../slideLayouts/slideLayout2.xml"/><Relationship Id="rId4" Type="http://schemas.openxmlformats.org/officeDocument/2006/relationships/tags" Target="../tags/tag167.xml"/></Relationships>
</file>

<file path=ppt/slides/_rels/slide25.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slideLayout" Target="../slideLayouts/slideLayout2.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 Type="http://schemas.openxmlformats.org/officeDocument/2006/relationships/vmlDrawing" Target="../drawings/vmlDrawing13.v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83.xml"/><Relationship Id="rId7"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vmlDrawing" Target="../drawings/vmlDrawing15.v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8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oleObject" Target="../embeddings/oleObject3.bin"/><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oleObject" Target="../embeddings/oleObject2.bin"/><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oleObject" Target="../embeddings/oleObject1.bin"/><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2.v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vmlDrawing" Target="../drawings/vmlDrawing3.vml"/><Relationship Id="rId6" Type="http://schemas.openxmlformats.org/officeDocument/2006/relationships/tags" Target="../tags/tag41.xml"/><Relationship Id="rId11" Type="http://schemas.openxmlformats.org/officeDocument/2006/relationships/image" Target="../media/image6.png"/><Relationship Id="rId5" Type="http://schemas.openxmlformats.org/officeDocument/2006/relationships/tags" Target="../tags/tag40.xml"/><Relationship Id="rId10" Type="http://schemas.openxmlformats.org/officeDocument/2006/relationships/oleObject" Target="../embeddings/oleObject5.bin"/><Relationship Id="rId4" Type="http://schemas.openxmlformats.org/officeDocument/2006/relationships/tags" Target="../tags/tag39.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7.emf"/><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2" descr="中国大地保险PPT首末页模板副本"/>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p:spPr>
      </p:pic>
      <p:sp>
        <p:nvSpPr>
          <p:cNvPr id="39939" name="标题 9"/>
          <p:cNvSpPr>
            <a:spLocks noGrp="1"/>
          </p:cNvSpPr>
          <p:nvPr>
            <p:ph type="ctrTitle"/>
          </p:nvPr>
        </p:nvSpPr>
        <p:spPr>
          <a:xfrm>
            <a:off x="742950" y="1616075"/>
            <a:ext cx="7772400" cy="1470025"/>
          </a:xfrm>
        </p:spPr>
        <p:txBody>
          <a:bodyPr/>
          <a:lstStyle/>
          <a:p>
            <a:pPr algn="ctr">
              <a:lnSpc>
                <a:spcPct val="80000"/>
              </a:lnSpc>
            </a:pPr>
            <a:r>
              <a:rPr lang="zh-CN" altLang="en-US" sz="4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把握机遇，迎接挑战</a:t>
            </a:r>
            <a:r>
              <a:rPr lang="en-US" altLang="zh-CN" sz="4800" dirty="0" smtClean="0">
                <a:solidFill>
                  <a:schemeClr val="bg1"/>
                </a:solidFill>
              </a:rPr>
              <a:t/>
            </a:r>
            <a:br>
              <a:rPr lang="en-US" altLang="zh-CN" sz="4800" dirty="0" smtClean="0">
                <a:solidFill>
                  <a:schemeClr val="bg1"/>
                </a:solidFill>
              </a:rPr>
            </a:br>
            <a:r>
              <a:rPr lang="en-US" altLang="zh-CN" sz="3600" dirty="0" smtClean="0">
                <a:solidFill>
                  <a:schemeClr val="bg1"/>
                </a:solidFill>
              </a:rPr>
              <a:t/>
            </a:r>
            <a:br>
              <a:rPr lang="en-US" altLang="zh-CN" sz="3600" dirty="0" smtClean="0">
                <a:solidFill>
                  <a:schemeClr val="bg1"/>
                </a:solidFill>
              </a:rPr>
            </a:br>
            <a:r>
              <a:rPr lang="en-US" altLang="zh-CN" sz="2800" dirty="0" smtClean="0">
                <a:solidFill>
                  <a:schemeClr val="bg1"/>
                </a:solidFill>
              </a:rPr>
              <a:t>——</a:t>
            </a:r>
            <a:r>
              <a:rPr lang="zh-CN" altLang="en-US" sz="2800" dirty="0" smtClean="0">
                <a:solidFill>
                  <a:schemeClr val="bg1"/>
                </a:solidFill>
              </a:rPr>
              <a:t>中国产</a:t>
            </a:r>
            <a:r>
              <a:rPr lang="zh-CN" altLang="en-US" sz="2800" dirty="0" smtClean="0">
                <a:solidFill>
                  <a:schemeClr val="bg1"/>
                </a:solidFill>
              </a:rPr>
              <a:t>险行业发展概览与走势展望</a:t>
            </a:r>
          </a:p>
        </p:txBody>
      </p:sp>
      <p:sp>
        <p:nvSpPr>
          <p:cNvPr id="39940" name="TextBox 10"/>
          <p:cNvSpPr txBox="1">
            <a:spLocks noChangeArrowheads="1"/>
          </p:cNvSpPr>
          <p:nvPr/>
        </p:nvSpPr>
        <p:spPr bwMode="auto">
          <a:xfrm>
            <a:off x="1638300" y="5101338"/>
            <a:ext cx="5848350" cy="461665"/>
          </a:xfrm>
          <a:prstGeom prst="rect">
            <a:avLst/>
          </a:prstGeom>
          <a:noFill/>
          <a:ln w="9525">
            <a:noFill/>
            <a:miter lim="800000"/>
            <a:headEnd/>
            <a:tailEnd/>
          </a:ln>
        </p:spPr>
        <p:txBody>
          <a:bodyPr wrap="square">
            <a:spAutoFit/>
          </a:bodyPr>
          <a:lstStyle/>
          <a:p>
            <a:pPr algn="ctr"/>
            <a:r>
              <a:rPr lang="zh-CN" altLang="en-US" sz="2400" b="1" dirty="0" smtClean="0">
                <a:solidFill>
                  <a:schemeClr val="bg1"/>
                </a:solidFill>
              </a:rPr>
              <a:t>中国大地保险总经理</a:t>
            </a:r>
            <a:r>
              <a:rPr lang="en-US" altLang="zh-CN" sz="2400" b="1" dirty="0" smtClean="0">
                <a:solidFill>
                  <a:schemeClr val="bg1"/>
                </a:solidFill>
              </a:rPr>
              <a:t> </a:t>
            </a:r>
            <a:r>
              <a:rPr lang="en-US" altLang="zh-CN" sz="2400" b="1" dirty="0" smtClean="0">
                <a:solidFill>
                  <a:schemeClr val="bg1"/>
                </a:solidFill>
              </a:rPr>
              <a:t>     </a:t>
            </a:r>
            <a:r>
              <a:rPr lang="zh-CN" altLang="en-US" sz="2400" b="1" dirty="0" smtClean="0">
                <a:solidFill>
                  <a:schemeClr val="bg1"/>
                </a:solidFill>
              </a:rPr>
              <a:t>郭 敏</a:t>
            </a:r>
            <a:endParaRPr lang="zh-CN" altLang="en-US" sz="2400" b="1" dirty="0">
              <a:solidFill>
                <a:schemeClr val="bg1"/>
              </a:solidFill>
            </a:endParaRPr>
          </a:p>
        </p:txBody>
      </p:sp>
      <p:sp>
        <p:nvSpPr>
          <p:cNvPr id="5" name="TextBox 4"/>
          <p:cNvSpPr txBox="1"/>
          <p:nvPr/>
        </p:nvSpPr>
        <p:spPr>
          <a:xfrm>
            <a:off x="1228724" y="3905810"/>
            <a:ext cx="7143751" cy="338554"/>
          </a:xfrm>
          <a:prstGeom prst="rect">
            <a:avLst/>
          </a:prstGeom>
          <a:noFill/>
        </p:spPr>
        <p:txBody>
          <a:bodyPr wrap="square" rtlCol="0">
            <a:spAutoFit/>
          </a:bodyPr>
          <a:lstStyle/>
          <a:p>
            <a:r>
              <a:rPr lang="en-US" altLang="zh-CN" sz="1600" dirty="0" smtClean="0">
                <a:solidFill>
                  <a:schemeClr val="bg1"/>
                </a:solidFill>
              </a:rPr>
              <a:t>——The Overview and Outlook of Property and Casualty Insurance Industry</a:t>
            </a:r>
            <a:endParaRPr lang="zh-CN" altLang="en-US" sz="1600" dirty="0">
              <a:solidFill>
                <a:schemeClr val="bg1"/>
              </a:solidFill>
            </a:endParaRPr>
          </a:p>
        </p:txBody>
      </p:sp>
      <p:sp>
        <p:nvSpPr>
          <p:cNvPr id="6" name="TextBox 5"/>
          <p:cNvSpPr txBox="1"/>
          <p:nvPr/>
        </p:nvSpPr>
        <p:spPr>
          <a:xfrm>
            <a:off x="1666874" y="5585012"/>
            <a:ext cx="6143625" cy="338554"/>
          </a:xfrm>
          <a:prstGeom prst="rect">
            <a:avLst/>
          </a:prstGeom>
          <a:noFill/>
        </p:spPr>
        <p:txBody>
          <a:bodyPr wrap="square" rtlCol="0">
            <a:spAutoFit/>
          </a:bodyPr>
          <a:lstStyle/>
          <a:p>
            <a:r>
              <a:rPr lang="en-US" altLang="zh-CN" sz="1600" dirty="0" err="1" smtClean="0">
                <a:solidFill>
                  <a:schemeClr val="bg1"/>
                </a:solidFill>
              </a:rPr>
              <a:t>Guo</a:t>
            </a:r>
            <a:r>
              <a:rPr lang="en-US" altLang="zh-CN" sz="1600" dirty="0" smtClean="0">
                <a:solidFill>
                  <a:schemeClr val="bg1"/>
                </a:solidFill>
              </a:rPr>
              <a:t> </a:t>
            </a:r>
            <a:r>
              <a:rPr lang="en-US" altLang="zh-CN" sz="1600" dirty="0" smtClean="0">
                <a:solidFill>
                  <a:schemeClr val="bg1"/>
                </a:solidFill>
              </a:rPr>
              <a:t>Min</a:t>
            </a:r>
            <a:r>
              <a:rPr lang="zh-CN" altLang="en-US" sz="1600" dirty="0" smtClean="0">
                <a:solidFill>
                  <a:schemeClr val="bg1"/>
                </a:solidFill>
              </a:rPr>
              <a:t>， </a:t>
            </a:r>
            <a:r>
              <a:rPr lang="en-US" altLang="zh-CN" sz="1600" dirty="0" smtClean="0">
                <a:solidFill>
                  <a:schemeClr val="bg1"/>
                </a:solidFill>
              </a:rPr>
              <a:t>President of China Continent P&amp;C Insurance Co., Ltd. </a:t>
            </a:r>
            <a:endParaRPr lang="zh-CN" altLang="en-US" sz="1600" dirty="0">
              <a:solidFill>
                <a:schemeClr val="bg1"/>
              </a:solidFill>
            </a:endParaRPr>
          </a:p>
        </p:txBody>
      </p:sp>
      <p:sp>
        <p:nvSpPr>
          <p:cNvPr id="7" name="TextBox 6"/>
          <p:cNvSpPr txBox="1"/>
          <p:nvPr/>
        </p:nvSpPr>
        <p:spPr>
          <a:xfrm>
            <a:off x="1552575" y="3515285"/>
            <a:ext cx="5876925" cy="461665"/>
          </a:xfrm>
          <a:prstGeom prst="rect">
            <a:avLst/>
          </a:prstGeom>
          <a:noFill/>
        </p:spPr>
        <p:txBody>
          <a:bodyPr wrap="square" rtlCol="0">
            <a:spAutoFit/>
          </a:bodyPr>
          <a:lstStyle/>
          <a:p>
            <a:pPr algn="ctr"/>
            <a:r>
              <a:rPr lang="en-US" altLang="zh-CN" sz="2400" dirty="0" smtClean="0">
                <a:solidFill>
                  <a:schemeClr val="bg1"/>
                </a:solidFill>
              </a:rPr>
              <a:t>Seize Opportunities , Meet Challenges</a:t>
            </a:r>
            <a:endParaRPr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hidden="1"/>
          <p:cNvGraphicFramePr>
            <a:graphicFrameLocks noChangeAspect="1"/>
          </p:cNvGraphicFramePr>
          <p:nvPr/>
        </p:nvGraphicFramePr>
        <p:xfrm>
          <a:off x="1588" y="1588"/>
          <a:ext cx="1587" cy="1587"/>
        </p:xfrm>
        <a:graphic>
          <a:graphicData uri="http://schemas.openxmlformats.org/presentationml/2006/ole">
            <p:oleObj spid="_x0000_s79874" name="think-cell Slide" r:id="rId12" imgW="360" imgH="360" progId="">
              <p:embed/>
            </p:oleObj>
          </a:graphicData>
        </a:graphic>
      </p:graphicFrame>
      <p:sp>
        <p:nvSpPr>
          <p:cNvPr id="10" name="矩形 9"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600" b="1">
              <a:latin typeface="Arial"/>
              <a:ea typeface="宋体"/>
              <a:sym typeface="Arial"/>
            </a:endParaRPr>
          </a:p>
        </p:txBody>
      </p:sp>
      <p:sp>
        <p:nvSpPr>
          <p:cNvPr id="19" name="圆角矩形 18"/>
          <p:cNvSpPr/>
          <p:nvPr>
            <p:custDataLst>
              <p:tags r:id="rId3"/>
            </p:custDataLst>
          </p:nvPr>
        </p:nvSpPr>
        <p:spPr>
          <a:xfrm>
            <a:off x="400050" y="1002442"/>
            <a:ext cx="5758249" cy="2607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30" name="灯片编号占位符 3"/>
          <p:cNvSpPr>
            <a:spLocks noGrp="1"/>
          </p:cNvSpPr>
          <p:nvPr>
            <p:ph type="sldNum" sz="quarter" idx="12"/>
            <p:custDataLst>
              <p:tags r:id="rId4"/>
            </p:custDataLst>
          </p:nvPr>
        </p:nvSpPr>
        <p:spPr>
          <a:noFill/>
          <a:ln>
            <a:miter lim="800000"/>
            <a:headEnd/>
            <a:tailEnd/>
          </a:ln>
        </p:spPr>
        <p:txBody>
          <a:bodyPr vert="horz" lIns="91440" tIns="45720" rIns="91440" bIns="45720" numCol="1" anchor="t" anchorCtr="0" compatLnSpc="1">
            <a:prstTxWarp prst="textNoShape">
              <a:avLst/>
            </a:prstTxWarp>
          </a:bodyPr>
          <a:lstStyle/>
          <a:p>
            <a:fld id="{23446A63-AD93-46DB-A6D0-B4D2B1804473}" type="slidenum">
              <a:rPr/>
              <a:pPr/>
              <a:t>10</a:t>
            </a:fld>
            <a:endParaRPr/>
          </a:p>
        </p:txBody>
      </p:sp>
      <p:sp>
        <p:nvSpPr>
          <p:cNvPr id="48132" name="TextBox 5"/>
          <p:cNvSpPr txBox="1">
            <a:spLocks noChangeArrowheads="1"/>
          </p:cNvSpPr>
          <p:nvPr>
            <p:custDataLst>
              <p:tags r:id="rId5"/>
            </p:custDataLst>
          </p:nvPr>
        </p:nvSpPr>
        <p:spPr bwMode="auto">
          <a:xfrm>
            <a:off x="547430" y="1136349"/>
            <a:ext cx="5436844" cy="2585323"/>
          </a:xfrm>
          <a:prstGeom prst="rect">
            <a:avLst/>
          </a:prstGeom>
          <a:noFill/>
          <a:ln w="9525">
            <a:noFill/>
            <a:miter lim="800000"/>
            <a:headEnd/>
            <a:tailEnd/>
          </a:ln>
        </p:spPr>
        <p:txBody>
          <a:bodyPr wrap="square">
            <a:spAutoFit/>
          </a:bodyPr>
          <a:lstStyle/>
          <a:p>
            <a:r>
              <a:rPr lang="en-US" altLang="zh-CN" b="1" dirty="0" smtClean="0"/>
              <a:t>       2010</a:t>
            </a:r>
            <a:r>
              <a:rPr lang="zh-CN" altLang="zh-CN" b="1" dirty="0"/>
              <a:t>年，</a:t>
            </a:r>
            <a:r>
              <a:rPr lang="zh-CN" altLang="en-US" b="1" dirty="0"/>
              <a:t>行业</a:t>
            </a:r>
            <a:r>
              <a:rPr lang="zh-CN" altLang="zh-CN" b="1" dirty="0"/>
              <a:t>净资产收益率（</a:t>
            </a:r>
            <a:r>
              <a:rPr lang="en-US" altLang="zh-CN" b="1" dirty="0"/>
              <a:t>ROE</a:t>
            </a:r>
            <a:r>
              <a:rPr lang="zh-CN" altLang="zh-CN" b="1" dirty="0"/>
              <a:t>）为</a:t>
            </a:r>
            <a:r>
              <a:rPr lang="en-US" altLang="zh-CN" b="1" dirty="0"/>
              <a:t>21.5%</a:t>
            </a:r>
            <a:r>
              <a:rPr lang="zh-CN" altLang="zh-CN" b="1" dirty="0"/>
              <a:t>，其中，来源于承保利润的</a:t>
            </a:r>
            <a:r>
              <a:rPr lang="en-US" altLang="zh-CN" b="1" dirty="0"/>
              <a:t>ROE</a:t>
            </a:r>
            <a:r>
              <a:rPr lang="zh-CN" altLang="zh-CN" b="1" dirty="0"/>
              <a:t>为</a:t>
            </a:r>
            <a:r>
              <a:rPr lang="en-US" altLang="zh-CN" b="1" dirty="0"/>
              <a:t>10.1%</a:t>
            </a:r>
            <a:r>
              <a:rPr lang="zh-CN" altLang="zh-CN" b="1" dirty="0"/>
              <a:t>，来源于投资收益的</a:t>
            </a:r>
            <a:r>
              <a:rPr lang="en-US" altLang="zh-CN" b="1" dirty="0"/>
              <a:t>ROE</a:t>
            </a:r>
            <a:r>
              <a:rPr lang="zh-CN" altLang="zh-CN" b="1" dirty="0"/>
              <a:t>为</a:t>
            </a:r>
            <a:r>
              <a:rPr lang="en-US" altLang="zh-CN" b="1" dirty="0"/>
              <a:t>11.4%</a:t>
            </a:r>
            <a:r>
              <a:rPr lang="zh-CN" altLang="zh-CN" b="1" dirty="0" smtClean="0"/>
              <a:t>。</a:t>
            </a:r>
            <a:endParaRPr lang="en-US" altLang="zh-CN" b="1" dirty="0" smtClean="0"/>
          </a:p>
          <a:p>
            <a:r>
              <a:rPr lang="en-US" altLang="zh-CN" b="1" dirty="0" smtClean="0"/>
              <a:t>       </a:t>
            </a:r>
            <a:r>
              <a:rPr lang="zh-CN" altLang="zh-CN" b="1" dirty="0" smtClean="0"/>
              <a:t>由于</a:t>
            </a:r>
            <a:r>
              <a:rPr lang="zh-CN" altLang="zh-CN" b="1" dirty="0"/>
              <a:t>已赚保费相对净资产较高，以已赚保费为分母的承保利润率和以净资产为分母的</a:t>
            </a:r>
            <a:r>
              <a:rPr lang="en-US" altLang="zh-CN" b="1" dirty="0"/>
              <a:t>ROE</a:t>
            </a:r>
            <a:r>
              <a:rPr lang="zh-CN" altLang="zh-CN" b="1" dirty="0"/>
              <a:t>之间存在杠杆撬动关系，杠杆比为</a:t>
            </a:r>
            <a:r>
              <a:rPr lang="en-US" altLang="zh-CN" b="1" dirty="0"/>
              <a:t>3.77:1</a:t>
            </a:r>
            <a:r>
              <a:rPr lang="zh-CN" altLang="zh-CN" b="1" dirty="0"/>
              <a:t>。同样，由于投资资金余额相对净资产较高，投资收益率和</a:t>
            </a:r>
            <a:r>
              <a:rPr lang="en-US" altLang="zh-CN" b="1" dirty="0"/>
              <a:t>ROE</a:t>
            </a:r>
            <a:r>
              <a:rPr lang="zh-CN" altLang="zh-CN" b="1" dirty="0"/>
              <a:t>之间的杠杆比为</a:t>
            </a:r>
            <a:r>
              <a:rPr lang="en-US" altLang="zh-CN" b="1" dirty="0"/>
              <a:t>2.28:1</a:t>
            </a:r>
            <a:r>
              <a:rPr lang="zh-CN" altLang="zh-CN" b="1" dirty="0"/>
              <a:t>。</a:t>
            </a:r>
          </a:p>
          <a:p>
            <a:endParaRPr lang="zh-CN" altLang="en-US" dirty="0"/>
          </a:p>
        </p:txBody>
      </p:sp>
      <p:sp>
        <p:nvSpPr>
          <p:cNvPr id="6" name="TextBox 5"/>
          <p:cNvSpPr txBox="1"/>
          <p:nvPr>
            <p:custDataLst>
              <p:tags r:id="rId6"/>
            </p:custDataLst>
          </p:nvPr>
        </p:nvSpPr>
        <p:spPr>
          <a:xfrm>
            <a:off x="641985" y="259450"/>
            <a:ext cx="6389687" cy="954107"/>
          </a:xfrm>
          <a:prstGeom prst="rect">
            <a:avLst/>
          </a:prstGeom>
          <a:noFill/>
        </p:spPr>
        <p:txBody>
          <a:bodyPr>
            <a:spAutoFit/>
          </a:bodyPr>
          <a:lstStyle/>
          <a:p>
            <a:pPr>
              <a:defRPr/>
            </a:pPr>
            <a:r>
              <a:rPr lang="zh-CN" altLang="en-US" sz="2800" b="1" dirty="0" smtClean="0">
                <a:solidFill>
                  <a:srgbClr val="006699"/>
                </a:solidFill>
                <a:latin typeface="黑体" pitchFamily="2" charset="-122"/>
                <a:ea typeface="+mj-ea"/>
                <a:cs typeface="+mj-cs"/>
              </a:rPr>
              <a:t>四、良好</a:t>
            </a:r>
            <a:r>
              <a:rPr lang="zh-CN" altLang="en-US" sz="2800" b="1" dirty="0">
                <a:solidFill>
                  <a:srgbClr val="006699"/>
                </a:solidFill>
                <a:latin typeface="黑体" pitchFamily="2" charset="-122"/>
                <a:ea typeface="+mj-ea"/>
                <a:cs typeface="+mj-cs"/>
              </a:rPr>
              <a:t>的投资回报</a:t>
            </a:r>
          </a:p>
          <a:p>
            <a:pPr>
              <a:defRPr/>
            </a:pPr>
            <a:endParaRPr lang="zh-CN" altLang="en-US" sz="2800" b="1" dirty="0">
              <a:solidFill>
                <a:srgbClr val="006699"/>
              </a:solidFill>
              <a:latin typeface="黑体" pitchFamily="2" charset="-122"/>
              <a:ea typeface="+mj-ea"/>
              <a:cs typeface="+mj-cs"/>
            </a:endParaRPr>
          </a:p>
        </p:txBody>
      </p:sp>
      <p:pic>
        <p:nvPicPr>
          <p:cNvPr id="8" name="Picture 70" descr="095"/>
          <p:cNvPicPr>
            <a:picLocks noChangeAspect="1" noChangeArrowheads="1"/>
          </p:cNvPicPr>
          <p:nvPr>
            <p:custDataLst>
              <p:tags r:id="rId7"/>
            </p:custDataLst>
          </p:nvPr>
        </p:nvPicPr>
        <p:blipFill>
          <a:blip r:embed="rId13" cstate="print"/>
          <a:srcRect/>
          <a:stretch>
            <a:fillRect/>
          </a:stretch>
        </p:blipFill>
        <p:spPr bwMode="gray">
          <a:xfrm>
            <a:off x="6515764" y="1912465"/>
            <a:ext cx="1788792" cy="1596854"/>
          </a:xfrm>
          <a:prstGeom prst="rect">
            <a:avLst/>
          </a:prstGeom>
          <a:noFill/>
          <a:ln w="9525">
            <a:noFill/>
            <a:miter lim="800000"/>
            <a:headEnd/>
            <a:tailEnd/>
          </a:ln>
        </p:spPr>
      </p:pic>
      <p:graphicFrame>
        <p:nvGraphicFramePr>
          <p:cNvPr id="7" name="对象 6"/>
          <p:cNvGraphicFramePr>
            <a:graphicFrameLocks noChangeAspect="1"/>
          </p:cNvGraphicFramePr>
          <p:nvPr/>
        </p:nvGraphicFramePr>
        <p:xfrm>
          <a:off x="687387" y="4111625"/>
          <a:ext cx="5210175" cy="2057400"/>
        </p:xfrm>
        <a:graphic>
          <a:graphicData uri="http://schemas.openxmlformats.org/presentationml/2006/ole">
            <p:oleObj spid="_x0000_s79873" name="图表" r:id="rId14" imgW="5210175" imgH="2057400" progId="MSGraph.Chart.8">
              <p:embed followColorScheme="full"/>
            </p:oleObj>
          </a:graphicData>
        </a:graphic>
      </p:graphicFrame>
      <p:sp>
        <p:nvSpPr>
          <p:cNvPr id="14" name="矩形 13"/>
          <p:cNvSpPr/>
          <p:nvPr>
            <p:custDataLst>
              <p:tags r:id="rId8"/>
            </p:custDataLst>
          </p:nvPr>
        </p:nvSpPr>
        <p:spPr bwMode="auto">
          <a:xfrm>
            <a:off x="1619250" y="6184900"/>
            <a:ext cx="831850" cy="2444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6B3D3C41-04FE-4AFB-BCDC-5552D2D61B68}" type="datetime'''''承''''''''''''''''''''保''杠''''''''''''杆'''">
              <a:rPr lang="en-US" altLang="zh-CN" sz="1600" b="1" smtClean="0">
                <a:solidFill>
                  <a:schemeClr val="tx1"/>
                </a:solidFill>
              </a:rPr>
              <a:pPr algn="ctr"/>
              <a:t>承保杠杆</a:t>
            </a:fld>
            <a:endParaRPr lang="zh-CN" altLang="en-US" sz="1600" b="1" dirty="0">
              <a:solidFill>
                <a:schemeClr val="tx1"/>
              </a:solidFill>
              <a:latin typeface="Arial"/>
              <a:ea typeface="宋体"/>
              <a:sym typeface="Arial"/>
            </a:endParaRPr>
          </a:p>
        </p:txBody>
      </p:sp>
      <p:sp>
        <p:nvSpPr>
          <p:cNvPr id="15" name="矩形 14"/>
          <p:cNvSpPr/>
          <p:nvPr>
            <p:custDataLst>
              <p:tags r:id="rId9"/>
            </p:custDataLst>
          </p:nvPr>
        </p:nvSpPr>
        <p:spPr bwMode="auto">
          <a:xfrm>
            <a:off x="4119562" y="6184900"/>
            <a:ext cx="831850" cy="2444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26962196-890B-4E73-9D3E-2AE67F624436}" type="datetime'''''''''投''''''''''''''''''''资''''杠''''''''''杆'''''''''''''''">
              <a:rPr lang="en-US" altLang="zh-CN" sz="1600" b="1" smtClean="0">
                <a:solidFill>
                  <a:schemeClr val="tx1"/>
                </a:solidFill>
              </a:rPr>
              <a:pPr algn="ctr"/>
              <a:t>投资杠杆</a:t>
            </a:fld>
            <a:endParaRPr lang="zh-CN" altLang="en-US" sz="1600" b="1">
              <a:solidFill>
                <a:schemeClr val="tx1"/>
              </a:solidFill>
              <a:latin typeface="Arial"/>
              <a:ea typeface="宋体"/>
              <a:sym typeface="Arial"/>
            </a:endParaRPr>
          </a:p>
        </p:txBody>
      </p:sp>
      <p:sp>
        <p:nvSpPr>
          <p:cNvPr id="17" name="TextBox 16"/>
          <p:cNvSpPr txBox="1"/>
          <p:nvPr>
            <p:custDataLst>
              <p:tags r:id="rId10"/>
            </p:custDataLst>
          </p:nvPr>
        </p:nvSpPr>
        <p:spPr>
          <a:xfrm>
            <a:off x="914400" y="3842953"/>
            <a:ext cx="4967416" cy="338554"/>
          </a:xfrm>
          <a:prstGeom prst="rect">
            <a:avLst/>
          </a:prstGeom>
          <a:noFill/>
        </p:spPr>
        <p:txBody>
          <a:bodyPr wrap="square" rtlCol="0">
            <a:spAutoFit/>
          </a:bodyPr>
          <a:lstStyle/>
          <a:p>
            <a:r>
              <a:rPr lang="en-US" altLang="zh-CN" sz="1600" dirty="0" smtClean="0"/>
              <a:t>2010</a:t>
            </a:r>
            <a:r>
              <a:rPr lang="zh-CN" altLang="en-US" sz="1600" dirty="0" smtClean="0"/>
              <a:t>年产险行业承保和投资收益率和</a:t>
            </a:r>
            <a:r>
              <a:rPr lang="en-US" altLang="zh-CN" sz="1600" dirty="0" smtClean="0"/>
              <a:t>ROE</a:t>
            </a:r>
            <a:r>
              <a:rPr lang="zh-CN" altLang="en-US" sz="1600" dirty="0" smtClean="0"/>
              <a:t>杠杠比</a:t>
            </a:r>
            <a:endParaRPr lang="zh-CN" altLang="en-US" sz="1600" dirty="0"/>
          </a:p>
        </p:txBody>
      </p:sp>
      <p:sp>
        <p:nvSpPr>
          <p:cNvPr id="16" name="圆角矩形 15"/>
          <p:cNvSpPr/>
          <p:nvPr/>
        </p:nvSpPr>
        <p:spPr>
          <a:xfrm>
            <a:off x="6143626" y="3924300"/>
            <a:ext cx="2228850" cy="2124075"/>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124575" y="4076700"/>
            <a:ext cx="2314575" cy="584775"/>
          </a:xfrm>
          <a:prstGeom prst="rect">
            <a:avLst/>
          </a:prstGeom>
          <a:noFill/>
        </p:spPr>
        <p:txBody>
          <a:bodyPr wrap="square" rtlCol="0">
            <a:spAutoFit/>
          </a:bodyPr>
          <a:lstStyle/>
          <a:p>
            <a:pPr algn="ctr"/>
            <a:r>
              <a:rPr lang="zh-CN" altLang="en-US" sz="1600" b="1" dirty="0" smtClean="0">
                <a:latin typeface="微软雅黑" pitchFamily="34" charset="-122"/>
                <a:ea typeface="微软雅黑" pitchFamily="34" charset="-122"/>
              </a:rPr>
              <a:t>其他个别行业</a:t>
            </a:r>
            <a:endParaRPr lang="en-US" altLang="zh-CN" sz="1600" b="1" dirty="0" smtClean="0">
              <a:latin typeface="微软雅黑" pitchFamily="34" charset="-122"/>
              <a:ea typeface="微软雅黑" pitchFamily="34" charset="-122"/>
            </a:endParaRPr>
          </a:p>
          <a:p>
            <a:pPr algn="ctr"/>
            <a:r>
              <a:rPr lang="zh-CN" altLang="en-US" sz="1600" b="1" dirty="0" smtClean="0">
                <a:latin typeface="微软雅黑" pitchFamily="34" charset="-122"/>
                <a:ea typeface="微软雅黑" pitchFamily="34" charset="-122"/>
              </a:rPr>
              <a:t>近年</a:t>
            </a:r>
            <a:r>
              <a:rPr lang="en-US" altLang="zh-CN" sz="1600" b="1" dirty="0" smtClean="0">
                <a:latin typeface="微软雅黑" pitchFamily="34" charset="-122"/>
                <a:ea typeface="微软雅黑" pitchFamily="34" charset="-122"/>
              </a:rPr>
              <a:t>ROE</a:t>
            </a:r>
            <a:r>
              <a:rPr lang="zh-CN" altLang="en-US" sz="1600" b="1" dirty="0" smtClean="0">
                <a:latin typeface="微软雅黑" pitchFamily="34" charset="-122"/>
                <a:ea typeface="微软雅黑" pitchFamily="34" charset="-122"/>
              </a:rPr>
              <a:t>变动情况</a:t>
            </a:r>
            <a:endParaRPr lang="zh-CN" altLang="en-US" sz="1600" b="1" dirty="0">
              <a:latin typeface="微软雅黑" pitchFamily="34" charset="-122"/>
              <a:ea typeface="微软雅黑" pitchFamily="34" charset="-122"/>
            </a:endParaRPr>
          </a:p>
        </p:txBody>
      </p:sp>
      <p:sp>
        <p:nvSpPr>
          <p:cNvPr id="20" name="TextBox 19"/>
          <p:cNvSpPr txBox="1"/>
          <p:nvPr/>
        </p:nvSpPr>
        <p:spPr>
          <a:xfrm>
            <a:off x="6267449" y="4667250"/>
            <a:ext cx="2200275" cy="1107996"/>
          </a:xfrm>
          <a:prstGeom prst="rect">
            <a:avLst/>
          </a:prstGeom>
          <a:noFill/>
        </p:spPr>
        <p:txBody>
          <a:bodyPr wrap="square" rtlCol="0">
            <a:spAutoFit/>
          </a:bodyPr>
          <a:lstStyle/>
          <a:p>
            <a:r>
              <a:rPr lang="zh-CN" altLang="en-US" sz="1600" b="1" dirty="0" smtClean="0"/>
              <a:t>铁路运输约</a:t>
            </a:r>
            <a:r>
              <a:rPr lang="en-US" altLang="zh-CN" sz="1600" b="1" dirty="0" smtClean="0"/>
              <a:t>9%-15%</a:t>
            </a:r>
          </a:p>
          <a:p>
            <a:r>
              <a:rPr lang="zh-CN" altLang="en-US" sz="1600" b="1" dirty="0" smtClean="0"/>
              <a:t>银行</a:t>
            </a:r>
            <a:r>
              <a:rPr lang="en-US" altLang="zh-CN" sz="1600" b="1" dirty="0" smtClean="0"/>
              <a:t>12%-20%</a:t>
            </a:r>
          </a:p>
          <a:p>
            <a:r>
              <a:rPr lang="zh-CN" altLang="en-US" sz="1600" b="1" dirty="0" smtClean="0"/>
              <a:t>零售 </a:t>
            </a:r>
            <a:r>
              <a:rPr lang="en-US" altLang="zh-CN" sz="1600" b="1" dirty="0" smtClean="0"/>
              <a:t>5%-19%</a:t>
            </a:r>
          </a:p>
          <a:p>
            <a:r>
              <a:rPr lang="zh-CN" altLang="en-US" sz="1600" b="1" dirty="0" smtClean="0"/>
              <a:t>房地产开发 </a:t>
            </a:r>
            <a:r>
              <a:rPr lang="en-US" altLang="zh-CN" sz="1600" b="1" dirty="0" smtClean="0"/>
              <a:t>5%-16%</a:t>
            </a:r>
            <a:endParaRPr lang="zh-CN" alt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3"/>
          <p:cNvSpPr>
            <a:spLocks noGrp="1"/>
          </p:cNvSpPr>
          <p:nvPr>
            <p:ph type="sldNum" sz="quarter" idx="12"/>
          </p:nvPr>
        </p:nvSpPr>
        <p:spPr>
          <a:noFill/>
          <a:ln>
            <a:miter lim="800000"/>
            <a:headEnd/>
            <a:tailEnd/>
          </a:ln>
        </p:spPr>
        <p:txBody>
          <a:bodyPr vert="horz" lIns="91440" tIns="45720" rIns="91440" bIns="45720" numCol="1" anchor="t" anchorCtr="0" compatLnSpc="1">
            <a:prstTxWarp prst="textNoShape">
              <a:avLst/>
            </a:prstTxWarp>
          </a:bodyPr>
          <a:lstStyle/>
          <a:p>
            <a:fld id="{B51901B7-8882-4216-B7C4-7761BD2C4049}" type="slidenum">
              <a:rPr/>
              <a:pPr/>
              <a:t>11</a:t>
            </a:fld>
            <a:endParaRPr/>
          </a:p>
        </p:txBody>
      </p:sp>
      <p:sp>
        <p:nvSpPr>
          <p:cNvPr id="5" name="TextBox 4"/>
          <p:cNvSpPr txBox="1"/>
          <p:nvPr>
            <p:custDataLst>
              <p:tags r:id="rId1"/>
            </p:custDataLst>
          </p:nvPr>
        </p:nvSpPr>
        <p:spPr>
          <a:xfrm>
            <a:off x="555489" y="284163"/>
            <a:ext cx="5561012" cy="523875"/>
          </a:xfrm>
          <a:prstGeom prst="rect">
            <a:avLst/>
          </a:prstGeom>
          <a:noFill/>
        </p:spPr>
        <p:txBody>
          <a:bodyPr>
            <a:spAutoFit/>
          </a:bodyPr>
          <a:lstStyle/>
          <a:p>
            <a:pPr>
              <a:defRPr/>
            </a:pPr>
            <a:r>
              <a:rPr lang="zh-CN" altLang="en-US" sz="2800" b="1" dirty="0" smtClean="0">
                <a:solidFill>
                  <a:srgbClr val="006699"/>
                </a:solidFill>
                <a:latin typeface="黑体" pitchFamily="2" charset="-122"/>
                <a:ea typeface="+mj-ea"/>
                <a:cs typeface="+mj-cs"/>
              </a:rPr>
              <a:t>五、有效的监管引导</a:t>
            </a:r>
            <a:endParaRPr lang="zh-CN" altLang="en-US" sz="2800" b="1" dirty="0">
              <a:solidFill>
                <a:srgbClr val="006699"/>
              </a:solidFill>
              <a:latin typeface="黑体" pitchFamily="2" charset="-122"/>
              <a:ea typeface="+mj-ea"/>
              <a:cs typeface="+mj-cs"/>
            </a:endParaRPr>
          </a:p>
        </p:txBody>
      </p:sp>
      <p:sp>
        <p:nvSpPr>
          <p:cNvPr id="7" name="AutoShape 3"/>
          <p:cNvSpPr>
            <a:spLocks noChangeArrowheads="1"/>
          </p:cNvSpPr>
          <p:nvPr/>
        </p:nvSpPr>
        <p:spPr bwMode="gray">
          <a:xfrm>
            <a:off x="2728225" y="5075623"/>
            <a:ext cx="6072359" cy="1180758"/>
          </a:xfrm>
          <a:prstGeom prst="roundRect">
            <a:avLst>
              <a:gd name="adj" fmla="val 11505"/>
            </a:avLst>
          </a:prstGeom>
          <a:solidFill>
            <a:srgbClr val="009999">
              <a:alpha val="50195"/>
            </a:srgbClr>
          </a:solidFill>
          <a:ln w="6350" algn="ctr">
            <a:noFill/>
            <a:prstDash val="sysDot"/>
            <a:round/>
            <a:headEnd/>
            <a:tailEnd/>
          </a:ln>
        </p:spPr>
        <p:txBody>
          <a:bodyPr wrap="none" anchor="ctr"/>
          <a:lstStyle/>
          <a:p>
            <a:pPr algn="ctr"/>
            <a:endParaRPr lang="zh-CN" altLang="en-US">
              <a:cs typeface="Arial" pitchFamily="34" charset="0"/>
            </a:endParaRPr>
          </a:p>
        </p:txBody>
      </p:sp>
      <p:grpSp>
        <p:nvGrpSpPr>
          <p:cNvPr id="8" name="Group 4"/>
          <p:cNvGrpSpPr>
            <a:grpSpLocks/>
          </p:cNvGrpSpPr>
          <p:nvPr/>
        </p:nvGrpSpPr>
        <p:grpSpPr bwMode="auto">
          <a:xfrm>
            <a:off x="360920" y="5063608"/>
            <a:ext cx="2756501" cy="1180415"/>
            <a:chOff x="370" y="2169"/>
            <a:chExt cx="1790" cy="433"/>
          </a:xfrm>
          <a:solidFill>
            <a:srgbClr val="FFC000"/>
          </a:solidFill>
        </p:grpSpPr>
        <p:sp>
          <p:nvSpPr>
            <p:cNvPr id="9" name="AutoShape 5"/>
            <p:cNvSpPr>
              <a:spLocks noChangeArrowheads="1"/>
            </p:cNvSpPr>
            <p:nvPr/>
          </p:nvSpPr>
          <p:spPr bwMode="gray">
            <a:xfrm>
              <a:off x="1917" y="2249"/>
              <a:ext cx="243" cy="240"/>
            </a:xfrm>
            <a:prstGeom prst="rightArrow">
              <a:avLst>
                <a:gd name="adj1" fmla="val 50000"/>
                <a:gd name="adj2" fmla="val 59422"/>
              </a:avLst>
            </a:prstGeom>
            <a:grp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latin typeface="Arial" charset="0"/>
                <a:cs typeface="Arial" charset="0"/>
              </a:endParaRPr>
            </a:p>
          </p:txBody>
        </p:sp>
        <p:sp>
          <p:nvSpPr>
            <p:cNvPr id="10" name="Freeform 6"/>
            <p:cNvSpPr>
              <a:spLocks/>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p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defRPr/>
              </a:pPr>
              <a:endParaRPr lang="zh-CN" altLang="en-US">
                <a:latin typeface="Arial" charset="0"/>
                <a:cs typeface="Arial" charset="0"/>
              </a:endParaRPr>
            </a:p>
          </p:txBody>
        </p:sp>
      </p:grpSp>
      <p:sp>
        <p:nvSpPr>
          <p:cNvPr id="15" name="AutoShape 11"/>
          <p:cNvSpPr>
            <a:spLocks noChangeArrowheads="1"/>
          </p:cNvSpPr>
          <p:nvPr/>
        </p:nvSpPr>
        <p:spPr bwMode="gray">
          <a:xfrm>
            <a:off x="2705100" y="2348556"/>
            <a:ext cx="6107842" cy="1149178"/>
          </a:xfrm>
          <a:prstGeom prst="roundRect">
            <a:avLst>
              <a:gd name="adj" fmla="val 11505"/>
            </a:avLst>
          </a:prstGeom>
          <a:solidFill>
            <a:schemeClr val="accent2">
              <a:alpha val="50195"/>
            </a:schemeClr>
          </a:solidFill>
          <a:ln w="6350" algn="ctr">
            <a:noFill/>
            <a:prstDash val="sysDot"/>
            <a:round/>
            <a:headEnd/>
            <a:tailEnd/>
          </a:ln>
        </p:spPr>
        <p:txBody>
          <a:bodyPr wrap="none" anchor="ctr"/>
          <a:lstStyle/>
          <a:p>
            <a:pPr algn="ctr"/>
            <a:endParaRPr lang="zh-CN" altLang="en-US">
              <a:cs typeface="Arial" pitchFamily="34" charset="0"/>
            </a:endParaRPr>
          </a:p>
        </p:txBody>
      </p:sp>
      <p:grpSp>
        <p:nvGrpSpPr>
          <p:cNvPr id="16" name="Group 12"/>
          <p:cNvGrpSpPr>
            <a:grpSpLocks/>
          </p:cNvGrpSpPr>
          <p:nvPr/>
        </p:nvGrpSpPr>
        <p:grpSpPr bwMode="auto">
          <a:xfrm>
            <a:off x="410347" y="2336198"/>
            <a:ext cx="2824979" cy="1136823"/>
            <a:chOff x="378" y="1065"/>
            <a:chExt cx="1785" cy="433"/>
          </a:xfrm>
          <a:solidFill>
            <a:srgbClr val="00B050"/>
          </a:solidFill>
        </p:grpSpPr>
        <p:sp>
          <p:nvSpPr>
            <p:cNvPr id="17" name="AutoShape 13"/>
            <p:cNvSpPr>
              <a:spLocks noChangeArrowheads="1"/>
            </p:cNvSpPr>
            <p:nvPr/>
          </p:nvSpPr>
          <p:spPr bwMode="gray">
            <a:xfrm>
              <a:off x="1921" y="1152"/>
              <a:ext cx="242" cy="240"/>
            </a:xfrm>
            <a:prstGeom prst="rightArrow">
              <a:avLst>
                <a:gd name="adj1" fmla="val 50000"/>
                <a:gd name="adj2" fmla="val 59422"/>
              </a:avLst>
            </a:prstGeom>
            <a:grp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latin typeface="Arial" charset="0"/>
                <a:cs typeface="Arial" charset="0"/>
              </a:endParaRPr>
            </a:p>
          </p:txBody>
        </p:sp>
        <p:sp>
          <p:nvSpPr>
            <p:cNvPr id="18" name="Freeform 14"/>
            <p:cNvSpPr>
              <a:spLocks/>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p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defRPr/>
              </a:pPr>
              <a:endParaRPr lang="zh-CN" altLang="en-US">
                <a:latin typeface="Arial" charset="0"/>
                <a:cs typeface="Arial" charset="0"/>
              </a:endParaRPr>
            </a:p>
          </p:txBody>
        </p:sp>
      </p:grpSp>
      <p:sp>
        <p:nvSpPr>
          <p:cNvPr id="23" name="Rectangle 26"/>
          <p:cNvSpPr>
            <a:spLocks noChangeArrowheads="1"/>
          </p:cNvSpPr>
          <p:nvPr/>
        </p:nvSpPr>
        <p:spPr bwMode="gray">
          <a:xfrm>
            <a:off x="620411" y="2597748"/>
            <a:ext cx="2113006"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rgbClr val="FEFEFE"/>
                </a:solidFill>
                <a:effectLst>
                  <a:outerShdw blurRad="38100" dist="38100" dir="2700000" algn="tl">
                    <a:srgbClr val="000000"/>
                  </a:outerShdw>
                </a:effectLst>
                <a:latin typeface="Arial" charset="0"/>
                <a:ea typeface="+mn-ea"/>
              </a:rPr>
              <a:t>保护消费者权益</a:t>
            </a:r>
            <a:endParaRPr lang="en-US" sz="2000" b="1" dirty="0">
              <a:solidFill>
                <a:srgbClr val="FEFEFE"/>
              </a:solidFill>
              <a:effectLst>
                <a:outerShdw blurRad="38100" dist="38100" dir="2700000" algn="tl">
                  <a:srgbClr val="000000"/>
                </a:outerShdw>
              </a:effectLst>
              <a:latin typeface="Arial" charset="0"/>
              <a:ea typeface="+mn-ea"/>
            </a:endParaRPr>
          </a:p>
        </p:txBody>
      </p:sp>
      <p:sp>
        <p:nvSpPr>
          <p:cNvPr id="25" name="Rectangle 29"/>
          <p:cNvSpPr>
            <a:spLocks noChangeArrowheads="1"/>
          </p:cNvSpPr>
          <p:nvPr/>
        </p:nvSpPr>
        <p:spPr bwMode="gray">
          <a:xfrm>
            <a:off x="639805" y="5086350"/>
            <a:ext cx="1836738" cy="1200329"/>
          </a:xfrm>
          <a:prstGeom prst="rect">
            <a:avLst/>
          </a:prstGeom>
          <a:noFill/>
          <a:ln w="9525" algn="ctr">
            <a:noFill/>
            <a:miter lim="800000"/>
            <a:headEnd/>
            <a:tailEnd/>
          </a:ln>
          <a:effectLst/>
        </p:spPr>
        <p:txBody>
          <a:bodyPr>
            <a:spAutoFit/>
          </a:bodyPr>
          <a:lstStyle/>
          <a:p>
            <a:pPr algn="ctr" eaLnBrk="0" hangingPunct="0">
              <a:defRPr/>
            </a:pPr>
            <a:r>
              <a:rPr lang="zh-CN" altLang="en-US" b="1" dirty="0" smtClean="0">
                <a:solidFill>
                  <a:schemeClr val="accent1">
                    <a:lumMod val="50000"/>
                  </a:schemeClr>
                </a:solidFill>
                <a:effectLst>
                  <a:outerShdw blurRad="38100" dist="38100" dir="2700000" algn="tl">
                    <a:srgbClr val="000000"/>
                  </a:outerShdw>
                </a:effectLst>
                <a:latin typeface="Arial" charset="0"/>
                <a:ea typeface="+mn-ea"/>
              </a:rPr>
              <a:t>推行涵盖公司治理、偿付能力、市场行为的“三支柱”监管</a:t>
            </a:r>
            <a:endParaRPr lang="en-US" b="1" dirty="0">
              <a:solidFill>
                <a:schemeClr val="accent1">
                  <a:lumMod val="50000"/>
                </a:schemeClr>
              </a:solidFill>
              <a:effectLst>
                <a:outerShdw blurRad="38100" dist="38100" dir="2700000" algn="tl">
                  <a:srgbClr val="000000"/>
                </a:outerShdw>
              </a:effectLst>
              <a:latin typeface="Arial" charset="0"/>
              <a:ea typeface="+mn-ea"/>
            </a:endParaRPr>
          </a:p>
        </p:txBody>
      </p:sp>
      <p:sp>
        <p:nvSpPr>
          <p:cNvPr id="27" name="Text Box 31"/>
          <p:cNvSpPr txBox="1">
            <a:spLocks noChangeArrowheads="1"/>
          </p:cNvSpPr>
          <p:nvPr/>
        </p:nvSpPr>
        <p:spPr bwMode="auto">
          <a:xfrm>
            <a:off x="3268879" y="2585137"/>
            <a:ext cx="4800600" cy="646331"/>
          </a:xfrm>
          <a:prstGeom prst="rect">
            <a:avLst/>
          </a:prstGeom>
          <a:noFill/>
          <a:ln w="9525" algn="ctr">
            <a:noFill/>
            <a:miter lim="800000"/>
            <a:headEnd/>
            <a:tailEnd/>
          </a:ln>
        </p:spPr>
        <p:txBody>
          <a:bodyPr>
            <a:spAutoFit/>
          </a:bodyPr>
          <a:lstStyle/>
          <a:p>
            <a:pPr eaLnBrk="0" hangingPunct="0">
              <a:buFont typeface="Wingdings" pitchFamily="2" charset="2"/>
              <a:buChar char="u"/>
            </a:pPr>
            <a:r>
              <a:rPr lang="zh-CN" altLang="en-US" b="1" dirty="0" smtClean="0">
                <a:solidFill>
                  <a:schemeClr val="bg1"/>
                </a:solidFill>
                <a:cs typeface="Arial" pitchFamily="34" charset="0"/>
              </a:rPr>
              <a:t>加强理赔监督管理，引导提升优质服务质量</a:t>
            </a:r>
            <a:endParaRPr lang="en-US" altLang="zh-CN" b="1" dirty="0" smtClean="0">
              <a:solidFill>
                <a:schemeClr val="bg1"/>
              </a:solidFill>
              <a:cs typeface="Arial" pitchFamily="34" charset="0"/>
            </a:endParaRPr>
          </a:p>
          <a:p>
            <a:pPr eaLnBrk="0" hangingPunct="0">
              <a:buFont typeface="Wingdings" pitchFamily="2" charset="2"/>
              <a:buChar char="u"/>
            </a:pPr>
            <a:r>
              <a:rPr lang="zh-CN" altLang="en-US" b="1" dirty="0" smtClean="0">
                <a:solidFill>
                  <a:schemeClr val="bg1"/>
                </a:solidFill>
                <a:cs typeface="Arial" pitchFamily="34" charset="0"/>
              </a:rPr>
              <a:t>保险诚信文化建设，引导树立良好行业形象</a:t>
            </a:r>
            <a:endParaRPr lang="en-US" altLang="zh-CN" b="1" dirty="0">
              <a:solidFill>
                <a:schemeClr val="bg1"/>
              </a:solidFill>
              <a:cs typeface="Arial" pitchFamily="34" charset="0"/>
            </a:endParaRPr>
          </a:p>
        </p:txBody>
      </p:sp>
      <p:sp>
        <p:nvSpPr>
          <p:cNvPr id="29" name="Text Box 34"/>
          <p:cNvSpPr txBox="1">
            <a:spLocks noChangeArrowheads="1"/>
          </p:cNvSpPr>
          <p:nvPr/>
        </p:nvSpPr>
        <p:spPr bwMode="auto">
          <a:xfrm>
            <a:off x="3117765" y="5120845"/>
            <a:ext cx="5683336" cy="1200329"/>
          </a:xfrm>
          <a:prstGeom prst="rect">
            <a:avLst/>
          </a:prstGeom>
          <a:noFill/>
          <a:ln w="9525" algn="ctr">
            <a:noFill/>
            <a:miter lim="800000"/>
            <a:headEnd/>
            <a:tailEnd/>
          </a:ln>
        </p:spPr>
        <p:txBody>
          <a:bodyPr wrap="square">
            <a:spAutoFit/>
          </a:bodyPr>
          <a:lstStyle/>
          <a:p>
            <a:pPr eaLnBrk="0" hangingPunct="0">
              <a:buFont typeface="Wingdings" pitchFamily="2" charset="2"/>
              <a:buChar char="u"/>
            </a:pPr>
            <a:r>
              <a:rPr lang="zh-CN" altLang="en-US" b="1" dirty="0" smtClean="0">
                <a:solidFill>
                  <a:schemeClr val="bg1"/>
                </a:solidFill>
                <a:cs typeface="Arial" pitchFamily="34" charset="0"/>
              </a:rPr>
              <a:t>强化对保险公司治理结构、偿付能力和合规经营的全面监管</a:t>
            </a:r>
            <a:endParaRPr lang="en-US" altLang="zh-CN" b="1" dirty="0" smtClean="0">
              <a:solidFill>
                <a:schemeClr val="bg1"/>
              </a:solidFill>
              <a:cs typeface="Arial" pitchFamily="34" charset="0"/>
            </a:endParaRPr>
          </a:p>
          <a:p>
            <a:pPr eaLnBrk="0" hangingPunct="0">
              <a:buFont typeface="Wingdings" pitchFamily="2" charset="2"/>
              <a:buChar char="u"/>
            </a:pPr>
            <a:r>
              <a:rPr lang="zh-CN" altLang="en-US" b="1" dirty="0" smtClean="0">
                <a:solidFill>
                  <a:schemeClr val="bg1"/>
                </a:solidFill>
                <a:cs typeface="Arial" pitchFamily="34" charset="0"/>
              </a:rPr>
              <a:t>积极引导产险公司实现全面可持续发展</a:t>
            </a:r>
            <a:endParaRPr lang="en-US" altLang="zh-CN" b="1" dirty="0" smtClean="0">
              <a:solidFill>
                <a:schemeClr val="bg1"/>
              </a:solidFill>
              <a:cs typeface="Arial" pitchFamily="34" charset="0"/>
            </a:endParaRPr>
          </a:p>
          <a:p>
            <a:pPr eaLnBrk="0" hangingPunct="0">
              <a:buFont typeface="Wingdings" pitchFamily="2" charset="2"/>
              <a:buChar char="u"/>
            </a:pPr>
            <a:r>
              <a:rPr lang="zh-CN" altLang="en-US" b="1" dirty="0" smtClean="0">
                <a:solidFill>
                  <a:schemeClr val="bg1"/>
                </a:solidFill>
                <a:cs typeface="Arial" pitchFamily="34" charset="0"/>
              </a:rPr>
              <a:t>持续推动行业自律</a:t>
            </a:r>
            <a:endParaRPr lang="en-US" altLang="zh-CN" b="1" dirty="0">
              <a:solidFill>
                <a:schemeClr val="bg1"/>
              </a:solidFill>
              <a:cs typeface="Arial" pitchFamily="34" charset="0"/>
            </a:endParaRPr>
          </a:p>
        </p:txBody>
      </p:sp>
      <p:grpSp>
        <p:nvGrpSpPr>
          <p:cNvPr id="26" name="组合 25"/>
          <p:cNvGrpSpPr/>
          <p:nvPr/>
        </p:nvGrpSpPr>
        <p:grpSpPr>
          <a:xfrm>
            <a:off x="397991" y="3653224"/>
            <a:ext cx="8427308" cy="1272746"/>
            <a:chOff x="531341" y="3113903"/>
            <a:chExt cx="8427308" cy="1272746"/>
          </a:xfrm>
        </p:grpSpPr>
        <p:sp>
          <p:nvSpPr>
            <p:cNvPr id="19" name="AutoShape 19"/>
            <p:cNvSpPr>
              <a:spLocks noChangeArrowheads="1"/>
            </p:cNvSpPr>
            <p:nvPr/>
          </p:nvSpPr>
          <p:spPr bwMode="gray">
            <a:xfrm>
              <a:off x="2778811" y="3150972"/>
              <a:ext cx="6179838" cy="1186249"/>
            </a:xfrm>
            <a:prstGeom prst="roundRect">
              <a:avLst>
                <a:gd name="adj" fmla="val 11505"/>
              </a:avLst>
            </a:prstGeom>
            <a:solidFill>
              <a:srgbClr val="CC3399">
                <a:alpha val="50195"/>
              </a:srgbClr>
            </a:solidFill>
            <a:ln w="6350" algn="ctr">
              <a:noFill/>
              <a:prstDash val="sysDot"/>
              <a:round/>
              <a:headEnd/>
              <a:tailEnd/>
            </a:ln>
          </p:spPr>
          <p:txBody>
            <a:bodyPr wrap="none" anchor="ctr"/>
            <a:lstStyle/>
            <a:p>
              <a:pPr algn="ctr"/>
              <a:endParaRPr lang="zh-CN" altLang="en-US" dirty="0">
                <a:cs typeface="Arial" pitchFamily="34" charset="0"/>
              </a:endParaRPr>
            </a:p>
          </p:txBody>
        </p:sp>
        <p:grpSp>
          <p:nvGrpSpPr>
            <p:cNvPr id="20" name="Group 20"/>
            <p:cNvGrpSpPr>
              <a:grpSpLocks/>
            </p:cNvGrpSpPr>
            <p:nvPr/>
          </p:nvGrpSpPr>
          <p:grpSpPr bwMode="auto">
            <a:xfrm>
              <a:off x="531341" y="3113903"/>
              <a:ext cx="2808759" cy="1272746"/>
              <a:chOff x="370" y="2169"/>
              <a:chExt cx="1790" cy="433"/>
            </a:xfrm>
          </p:grpSpPr>
          <p:sp>
            <p:nvSpPr>
              <p:cNvPr id="21" name="AutoShape 21"/>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latin typeface="Arial" charset="0"/>
                  <a:cs typeface="Arial" charset="0"/>
                </a:endParaRPr>
              </a:p>
            </p:txBody>
          </p:sp>
          <p:sp>
            <p:nvSpPr>
              <p:cNvPr id="22" name="Freeform 22"/>
              <p:cNvSpPr>
                <a:spLocks/>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CC3399">
                      <a:gamma/>
                      <a:shade val="63529"/>
                      <a:invGamma/>
                    </a:srgbClr>
                  </a:gs>
                  <a:gs pos="50000">
                    <a:srgbClr val="CC3399"/>
                  </a:gs>
                  <a:gs pos="100000">
                    <a:srgbClr val="CC33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defRPr/>
                </a:pPr>
                <a:endParaRPr lang="zh-CN" altLang="en-US">
                  <a:latin typeface="Arial" charset="0"/>
                  <a:cs typeface="Arial" charset="0"/>
                </a:endParaRPr>
              </a:p>
            </p:txBody>
          </p:sp>
        </p:grpSp>
        <p:sp>
          <p:nvSpPr>
            <p:cNvPr id="24" name="Rectangle 27"/>
            <p:cNvSpPr>
              <a:spLocks noChangeArrowheads="1"/>
            </p:cNvSpPr>
            <p:nvPr/>
          </p:nvSpPr>
          <p:spPr bwMode="gray">
            <a:xfrm>
              <a:off x="609600" y="3551538"/>
              <a:ext cx="2305050"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rgbClr val="FEFEFE"/>
                  </a:solidFill>
                  <a:effectLst>
                    <a:outerShdw blurRad="38100" dist="38100" dir="2700000" algn="tl">
                      <a:srgbClr val="000000"/>
                    </a:outerShdw>
                  </a:effectLst>
                  <a:latin typeface="Arial" charset="0"/>
                  <a:ea typeface="+mn-ea"/>
                </a:rPr>
                <a:t>推动产险行业发展</a:t>
              </a:r>
              <a:endParaRPr lang="en-US" sz="2000" b="1" dirty="0">
                <a:solidFill>
                  <a:srgbClr val="FEFEFE"/>
                </a:solidFill>
                <a:effectLst>
                  <a:outerShdw blurRad="38100" dist="38100" dir="2700000" algn="tl">
                    <a:srgbClr val="000000"/>
                  </a:outerShdw>
                </a:effectLst>
                <a:latin typeface="Arial" charset="0"/>
                <a:ea typeface="+mn-ea"/>
              </a:endParaRPr>
            </a:p>
          </p:txBody>
        </p:sp>
        <p:sp>
          <p:nvSpPr>
            <p:cNvPr id="31" name="TextBox 30"/>
            <p:cNvSpPr txBox="1"/>
            <p:nvPr/>
          </p:nvSpPr>
          <p:spPr>
            <a:xfrm>
              <a:off x="3299254" y="3410465"/>
              <a:ext cx="5251621" cy="646331"/>
            </a:xfrm>
            <a:prstGeom prst="rect">
              <a:avLst/>
            </a:prstGeom>
            <a:noFill/>
          </p:spPr>
          <p:txBody>
            <a:bodyPr wrap="square" rtlCol="0">
              <a:spAutoFit/>
            </a:bodyPr>
            <a:lstStyle/>
            <a:p>
              <a:pPr>
                <a:buFont typeface="Wingdings" pitchFamily="2" charset="2"/>
                <a:buChar char="u"/>
              </a:pPr>
              <a:r>
                <a:rPr lang="zh-CN" altLang="en-US" b="1" dirty="0">
                  <a:solidFill>
                    <a:schemeClr val="bg1"/>
                  </a:solidFill>
                  <a:cs typeface="Arial" pitchFamily="34" charset="0"/>
                </a:rPr>
                <a:t>建立行业创新支持体系，引导发展</a:t>
              </a:r>
              <a:r>
                <a:rPr lang="zh-CN" altLang="en-US" b="1" dirty="0" smtClean="0">
                  <a:solidFill>
                    <a:schemeClr val="bg1"/>
                  </a:solidFill>
                  <a:cs typeface="Arial" pitchFamily="34" charset="0"/>
                </a:rPr>
                <a:t>科技绿色保险</a:t>
              </a:r>
              <a:endParaRPr lang="en-US" altLang="zh-CN" b="1" dirty="0" smtClean="0">
                <a:solidFill>
                  <a:schemeClr val="bg1"/>
                </a:solidFill>
                <a:cs typeface="Arial" pitchFamily="34" charset="0"/>
              </a:endParaRPr>
            </a:p>
            <a:p>
              <a:pPr>
                <a:buFont typeface="Wingdings" pitchFamily="2" charset="2"/>
                <a:buChar char="u"/>
              </a:pPr>
              <a:r>
                <a:rPr lang="zh-CN" altLang="en-US" b="1" dirty="0" smtClean="0">
                  <a:solidFill>
                    <a:schemeClr val="bg1"/>
                  </a:solidFill>
                  <a:cs typeface="Arial" pitchFamily="34" charset="0"/>
                </a:rPr>
                <a:t>强化社会保障功能，引导</a:t>
              </a:r>
              <a:r>
                <a:rPr lang="zh-CN" altLang="en-US" b="1" dirty="0">
                  <a:solidFill>
                    <a:schemeClr val="bg1"/>
                  </a:solidFill>
                  <a:cs typeface="Arial" pitchFamily="34" charset="0"/>
                </a:rPr>
                <a:t>行业服务民生和</a:t>
              </a:r>
              <a:r>
                <a:rPr lang="zh-CN" altLang="en-US" b="1" dirty="0" smtClean="0">
                  <a:solidFill>
                    <a:schemeClr val="bg1"/>
                  </a:solidFill>
                  <a:cs typeface="Arial" pitchFamily="34" charset="0"/>
                </a:rPr>
                <a:t>社会</a:t>
              </a:r>
              <a:endParaRPr lang="zh-CN" altLang="en-US" b="1" dirty="0">
                <a:solidFill>
                  <a:schemeClr val="bg1"/>
                </a:solidFill>
                <a:cs typeface="Arial" pitchFamily="34" charset="0"/>
              </a:endParaRPr>
            </a:p>
          </p:txBody>
        </p:sp>
      </p:grpSp>
      <p:sp>
        <p:nvSpPr>
          <p:cNvPr id="28" name="圆角矩形 27"/>
          <p:cNvSpPr/>
          <p:nvPr>
            <p:custDataLst>
              <p:tags r:id="rId2"/>
            </p:custDataLst>
          </p:nvPr>
        </p:nvSpPr>
        <p:spPr>
          <a:xfrm>
            <a:off x="304800" y="925631"/>
            <a:ext cx="8553450" cy="1293693"/>
          </a:xfrm>
          <a:prstGeom prst="roundRect">
            <a:avLst/>
          </a:prstGeom>
          <a:gradFill flip="none" rotWithShape="1">
            <a:gsLst>
              <a:gs pos="0">
                <a:srgbClr val="6397CB">
                  <a:tint val="66000"/>
                  <a:satMod val="160000"/>
                </a:srgbClr>
              </a:gs>
              <a:gs pos="50000">
                <a:srgbClr val="6397CB">
                  <a:tint val="44500"/>
                  <a:satMod val="160000"/>
                </a:srgbClr>
              </a:gs>
              <a:gs pos="100000">
                <a:srgbClr val="6397CB">
                  <a:tint val="23500"/>
                  <a:satMod val="160000"/>
                </a:srgbClr>
              </a:gs>
            </a:gsLst>
            <a:path path="circle">
              <a:fillToRect l="50000" t="50000" r="50000" b="50000"/>
            </a:path>
            <a:tileRect/>
          </a:gradFill>
          <a:ln w="19050"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2813">
              <a:lnSpc>
                <a:spcPct val="120000"/>
              </a:lnSpc>
              <a:buClr>
                <a:srgbClr val="336699"/>
              </a:buClr>
              <a:buSzPct val="120000"/>
              <a:buFont typeface="Wingdings" pitchFamily="2" charset="2"/>
              <a:buChar char="n"/>
              <a:defRPr/>
            </a:pPr>
            <a:r>
              <a:rPr lang="zh-CN" altLang="en-US" sz="2200" b="1" dirty="0" smtClean="0">
                <a:latin typeface="微软雅黑" pitchFamily="34" charset="-122"/>
                <a:ea typeface="微软雅黑" pitchFamily="34" charset="-122"/>
              </a:rPr>
              <a:t>近年来，监管机构持续强化消费者权益保护工作，积极引导产险公司依法合规经营，弘扬效益型发展和可持续发展</a:t>
            </a:r>
            <a:endParaRPr lang="en-US" altLang="zh-CN" sz="2200" b="1" dirty="0" smtClean="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3"/>
          <p:cNvSpPr>
            <a:spLocks noGrp="1"/>
          </p:cNvSpPr>
          <p:nvPr>
            <p:ph type="sldNum" sz="quarter" idx="12"/>
          </p:nvPr>
        </p:nvSpPr>
        <p:spPr>
          <a:noFill/>
          <a:ln>
            <a:miter lim="800000"/>
            <a:headEnd/>
            <a:tailEnd/>
          </a:ln>
        </p:spPr>
        <p:txBody>
          <a:bodyPr vert="horz" lIns="91440" tIns="45720" rIns="91440" bIns="45720" numCol="1" anchor="t" anchorCtr="0" compatLnSpc="1">
            <a:prstTxWarp prst="textNoShape">
              <a:avLst/>
            </a:prstTxWarp>
          </a:bodyPr>
          <a:lstStyle/>
          <a:p>
            <a:fld id="{B51901B7-8882-4216-B7C4-7761BD2C4049}" type="slidenum">
              <a:rPr/>
              <a:pPr/>
              <a:t>12</a:t>
            </a:fld>
            <a:endParaRPr/>
          </a:p>
        </p:txBody>
      </p:sp>
      <p:sp>
        <p:nvSpPr>
          <p:cNvPr id="5" name="TextBox 4"/>
          <p:cNvSpPr txBox="1"/>
          <p:nvPr>
            <p:custDataLst>
              <p:tags r:id="rId1"/>
            </p:custDataLst>
          </p:nvPr>
        </p:nvSpPr>
        <p:spPr>
          <a:xfrm>
            <a:off x="555489" y="284163"/>
            <a:ext cx="5561012" cy="523875"/>
          </a:xfrm>
          <a:prstGeom prst="rect">
            <a:avLst/>
          </a:prstGeom>
          <a:noFill/>
        </p:spPr>
        <p:txBody>
          <a:bodyPr>
            <a:spAutoFit/>
          </a:bodyPr>
          <a:lstStyle/>
          <a:p>
            <a:pPr>
              <a:defRPr/>
            </a:pPr>
            <a:r>
              <a:rPr lang="zh-CN" altLang="en-US" sz="2800" b="1" dirty="0" smtClean="0">
                <a:solidFill>
                  <a:srgbClr val="006699"/>
                </a:solidFill>
                <a:latin typeface="黑体" pitchFamily="2" charset="-122"/>
                <a:ea typeface="+mj-ea"/>
                <a:cs typeface="+mj-cs"/>
              </a:rPr>
              <a:t>五、有效的监管引导（续）</a:t>
            </a:r>
            <a:endParaRPr lang="zh-CN" altLang="en-US" sz="2800" b="1" dirty="0">
              <a:solidFill>
                <a:srgbClr val="006699"/>
              </a:solidFill>
              <a:latin typeface="黑体" pitchFamily="2" charset="-122"/>
              <a:ea typeface="+mj-ea"/>
              <a:cs typeface="+mj-cs"/>
            </a:endParaRPr>
          </a:p>
        </p:txBody>
      </p:sp>
      <p:sp>
        <p:nvSpPr>
          <p:cNvPr id="26" name="圆角矩形 25"/>
          <p:cNvSpPr/>
          <p:nvPr>
            <p:custDataLst>
              <p:tags r:id="rId2"/>
            </p:custDataLst>
          </p:nvPr>
        </p:nvSpPr>
        <p:spPr>
          <a:xfrm>
            <a:off x="555352" y="963732"/>
            <a:ext cx="7217048" cy="1207968"/>
          </a:xfrm>
          <a:prstGeom prst="roundRect">
            <a:avLst/>
          </a:prstGeom>
          <a:gradFill flip="none" rotWithShape="1">
            <a:gsLst>
              <a:gs pos="0">
                <a:srgbClr val="6397CB">
                  <a:tint val="66000"/>
                  <a:satMod val="160000"/>
                </a:srgbClr>
              </a:gs>
              <a:gs pos="50000">
                <a:srgbClr val="6397CB">
                  <a:tint val="44500"/>
                  <a:satMod val="160000"/>
                </a:srgbClr>
              </a:gs>
              <a:gs pos="100000">
                <a:srgbClr val="6397CB">
                  <a:tint val="23500"/>
                  <a:satMod val="160000"/>
                </a:srgbClr>
              </a:gs>
            </a:gsLst>
            <a:path path="circle">
              <a:fillToRect l="50000" t="50000" r="50000" b="50000"/>
            </a:path>
            <a:tileRect/>
          </a:gradFill>
          <a:ln w="19050"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2813">
              <a:lnSpc>
                <a:spcPct val="120000"/>
              </a:lnSpc>
              <a:buClr>
                <a:srgbClr val="336699"/>
              </a:buClr>
              <a:buSzPct val="120000"/>
              <a:buFont typeface="Wingdings" pitchFamily="2" charset="2"/>
              <a:buChar char="n"/>
              <a:defRPr/>
            </a:pPr>
            <a:r>
              <a:rPr lang="en-US" altLang="zh-CN" sz="2200" b="1" dirty="0" smtClean="0">
                <a:solidFill>
                  <a:schemeClr val="tx1"/>
                </a:solidFill>
                <a:latin typeface="微软雅黑" pitchFamily="34" charset="-122"/>
                <a:ea typeface="微软雅黑" pitchFamily="34" charset="-122"/>
              </a:rPr>
              <a:t>2012</a:t>
            </a:r>
            <a:r>
              <a:rPr lang="zh-CN" altLang="en-US" sz="2200" b="1" dirty="0" smtClean="0">
                <a:solidFill>
                  <a:schemeClr val="tx1"/>
                </a:solidFill>
                <a:latin typeface="微软雅黑" pitchFamily="34" charset="-122"/>
                <a:ea typeface="微软雅黑" pitchFamily="34" charset="-122"/>
              </a:rPr>
              <a:t>年以来，为维护市场秩序、推动可持续发展，监管机构的监管广度、深度、力度持续加大</a:t>
            </a:r>
            <a:endParaRPr lang="en-US" altLang="zh-CN" sz="2200" b="1" dirty="0" smtClean="0">
              <a:solidFill>
                <a:schemeClr val="tx1"/>
              </a:solidFill>
              <a:latin typeface="微软雅黑" pitchFamily="34" charset="-122"/>
              <a:ea typeface="微软雅黑" pitchFamily="34" charset="-122"/>
            </a:endParaRPr>
          </a:p>
        </p:txBody>
      </p:sp>
      <p:sp>
        <p:nvSpPr>
          <p:cNvPr id="28" name="Freeform 2"/>
          <p:cNvSpPr>
            <a:spLocks/>
          </p:cNvSpPr>
          <p:nvPr/>
        </p:nvSpPr>
        <p:spPr bwMode="gray">
          <a:xfrm>
            <a:off x="5448300" y="2545237"/>
            <a:ext cx="1970595" cy="2988789"/>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w="9525">
            <a:noFill/>
            <a:round/>
            <a:headEnd/>
            <a:tailEnd/>
          </a:ln>
          <a:effectLst/>
        </p:spPr>
        <p:txBody>
          <a:bodyPr/>
          <a:lstStyle/>
          <a:p>
            <a:pPr>
              <a:defRPr/>
            </a:pPr>
            <a:endParaRPr lang="zh-CN" altLang="en-US"/>
          </a:p>
        </p:txBody>
      </p:sp>
      <p:sp>
        <p:nvSpPr>
          <p:cNvPr id="30" name="Freeform 3"/>
          <p:cNvSpPr>
            <a:spLocks/>
          </p:cNvSpPr>
          <p:nvPr/>
        </p:nvSpPr>
        <p:spPr bwMode="gray">
          <a:xfrm>
            <a:off x="3343275" y="3073014"/>
            <a:ext cx="2054152" cy="2719774"/>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headEnd/>
            <a:tailEnd/>
          </a:ln>
          <a:effectLst/>
        </p:spPr>
        <p:txBody>
          <a:bodyPr/>
          <a:lstStyle/>
          <a:p>
            <a:pPr>
              <a:defRPr/>
            </a:pPr>
            <a:endParaRPr lang="zh-CN" altLang="en-US"/>
          </a:p>
        </p:txBody>
      </p:sp>
      <p:sp>
        <p:nvSpPr>
          <p:cNvPr id="32" name="Freeform 4"/>
          <p:cNvSpPr>
            <a:spLocks/>
          </p:cNvSpPr>
          <p:nvPr/>
        </p:nvSpPr>
        <p:spPr bwMode="gray">
          <a:xfrm>
            <a:off x="1219199" y="3469064"/>
            <a:ext cx="2070755" cy="1712536"/>
          </a:xfrm>
          <a:custGeom>
            <a:avLst/>
            <a:gdLst/>
            <a:ahLst/>
            <a:cxnLst>
              <a:cxn ang="0">
                <a:pos x="1158" y="0"/>
              </a:cxn>
              <a:cxn ang="0">
                <a:pos x="1248" y="256"/>
              </a:cxn>
              <a:cxn ang="0">
                <a:pos x="1248" y="1133"/>
              </a:cxn>
              <a:cxn ang="0">
                <a:pos x="0" y="1133"/>
              </a:cxn>
              <a:cxn ang="0">
                <a:pos x="0" y="403"/>
              </a:cxn>
            </a:cxnLst>
            <a:rect l="0" t="0" r="r" b="b"/>
            <a:pathLst>
              <a:path w="1248" h="1133">
                <a:moveTo>
                  <a:pt x="1158" y="0"/>
                </a:moveTo>
                <a:lnTo>
                  <a:pt x="1248" y="256"/>
                </a:lnTo>
                <a:lnTo>
                  <a:pt x="1248" y="1133"/>
                </a:lnTo>
                <a:lnTo>
                  <a:pt x="0" y="1133"/>
                </a:lnTo>
                <a:lnTo>
                  <a:pt x="0" y="403"/>
                </a:lnTo>
              </a:path>
            </a:pathLst>
          </a:custGeom>
          <a:gradFill rotWithShape="1">
            <a:gsLst>
              <a:gs pos="0">
                <a:schemeClr val="accent1"/>
              </a:gs>
              <a:gs pos="100000">
                <a:schemeClr val="accent1">
                  <a:gamma/>
                  <a:tint val="0"/>
                  <a:invGamma/>
                </a:schemeClr>
              </a:gs>
            </a:gsLst>
            <a:lin ang="5400000" scaled="1"/>
          </a:gradFill>
          <a:ln w="9525">
            <a:noFill/>
            <a:round/>
            <a:headEnd/>
            <a:tailEnd/>
          </a:ln>
          <a:effectLst/>
        </p:spPr>
        <p:txBody>
          <a:bodyPr/>
          <a:lstStyle/>
          <a:p>
            <a:pPr>
              <a:defRPr/>
            </a:pPr>
            <a:endParaRPr lang="zh-CN" altLang="en-US"/>
          </a:p>
        </p:txBody>
      </p:sp>
      <p:sp>
        <p:nvSpPr>
          <p:cNvPr id="33" name="Line 6"/>
          <p:cNvSpPr>
            <a:spLocks noChangeShapeType="1"/>
          </p:cNvSpPr>
          <p:nvPr/>
        </p:nvSpPr>
        <p:spPr bwMode="gray">
          <a:xfrm flipH="1">
            <a:off x="3275012" y="3327662"/>
            <a:ext cx="5515" cy="2511164"/>
          </a:xfrm>
          <a:prstGeom prst="line">
            <a:avLst/>
          </a:prstGeom>
          <a:noFill/>
          <a:ln w="9525">
            <a:solidFill>
              <a:srgbClr val="1C1C1C"/>
            </a:solidFill>
            <a:prstDash val="dash"/>
            <a:round/>
            <a:headEnd/>
            <a:tailEnd/>
          </a:ln>
        </p:spPr>
        <p:txBody>
          <a:bodyPr wrap="none" anchor="ctr"/>
          <a:lstStyle/>
          <a:p>
            <a:endParaRPr lang="zh-CN" altLang="en-US"/>
          </a:p>
        </p:txBody>
      </p:sp>
      <p:sp>
        <p:nvSpPr>
          <p:cNvPr id="34" name="Line 7"/>
          <p:cNvSpPr>
            <a:spLocks noChangeShapeType="1"/>
          </p:cNvSpPr>
          <p:nvPr/>
        </p:nvSpPr>
        <p:spPr bwMode="gray">
          <a:xfrm>
            <a:off x="5386388" y="3267790"/>
            <a:ext cx="0" cy="2571036"/>
          </a:xfrm>
          <a:prstGeom prst="line">
            <a:avLst/>
          </a:prstGeom>
          <a:noFill/>
          <a:ln w="9525">
            <a:solidFill>
              <a:srgbClr val="1C1C1C"/>
            </a:solidFill>
            <a:prstDash val="dash"/>
            <a:round/>
            <a:headEnd/>
            <a:tailEnd/>
          </a:ln>
        </p:spPr>
        <p:txBody>
          <a:bodyPr wrap="none" anchor="ctr"/>
          <a:lstStyle/>
          <a:p>
            <a:endParaRPr lang="zh-CN" altLang="en-US"/>
          </a:p>
        </p:txBody>
      </p:sp>
      <p:sp>
        <p:nvSpPr>
          <p:cNvPr id="35" name="Line 8"/>
          <p:cNvSpPr>
            <a:spLocks noChangeShapeType="1"/>
          </p:cNvSpPr>
          <p:nvPr/>
        </p:nvSpPr>
        <p:spPr bwMode="gray">
          <a:xfrm flipH="1">
            <a:off x="7414213" y="2771479"/>
            <a:ext cx="4682" cy="3086199"/>
          </a:xfrm>
          <a:prstGeom prst="line">
            <a:avLst/>
          </a:prstGeom>
          <a:noFill/>
          <a:ln w="9525">
            <a:solidFill>
              <a:srgbClr val="1C1C1C"/>
            </a:solidFill>
            <a:prstDash val="dash"/>
            <a:round/>
            <a:headEnd/>
            <a:tailEnd/>
          </a:ln>
        </p:spPr>
        <p:txBody>
          <a:bodyPr wrap="none" anchor="ctr"/>
          <a:lstStyle/>
          <a:p>
            <a:endParaRPr lang="zh-CN" altLang="en-US"/>
          </a:p>
        </p:txBody>
      </p:sp>
      <p:sp>
        <p:nvSpPr>
          <p:cNvPr id="36" name="Freeform 9"/>
          <p:cNvSpPr>
            <a:spLocks/>
          </p:cNvSpPr>
          <p:nvPr/>
        </p:nvSpPr>
        <p:spPr bwMode="gray">
          <a:xfrm rot="21086403">
            <a:off x="940865" y="2799759"/>
            <a:ext cx="7090774" cy="893943"/>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round/>
            <a:headEnd/>
            <a:tailEnd/>
          </a:ln>
          <a:scene3d>
            <a:camera prst="legacyPerspectiveTopRight">
              <a:rot lat="600000" lon="20999976"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p>
        </p:txBody>
      </p:sp>
      <p:sp>
        <p:nvSpPr>
          <p:cNvPr id="37" name="AutoShape 10"/>
          <p:cNvSpPr>
            <a:spLocks noChangeArrowheads="1"/>
          </p:cNvSpPr>
          <p:nvPr/>
        </p:nvSpPr>
        <p:spPr bwMode="gray">
          <a:xfrm>
            <a:off x="5534025" y="5826211"/>
            <a:ext cx="1846762" cy="371389"/>
          </a:xfrm>
          <a:prstGeom prst="bevel">
            <a:avLst>
              <a:gd name="adj" fmla="val 5949"/>
            </a:avLst>
          </a:prstGeom>
          <a:solidFill>
            <a:schemeClr val="hlink"/>
          </a:solidFill>
          <a:ln w="9525">
            <a:noFill/>
            <a:miter lim="800000"/>
            <a:headEnd/>
            <a:tailEnd/>
          </a:ln>
        </p:spPr>
        <p:txBody>
          <a:bodyPr wrap="none" anchor="ctr"/>
          <a:lstStyle/>
          <a:p>
            <a:pPr algn="ctr"/>
            <a:r>
              <a:rPr lang="zh-CN" altLang="en-US" sz="2000" dirty="0" smtClean="0">
                <a:solidFill>
                  <a:schemeClr val="bg1"/>
                </a:solidFill>
                <a:latin typeface="微软雅黑" pitchFamily="34" charset="-122"/>
                <a:ea typeface="微软雅黑" pitchFamily="34" charset="-122"/>
              </a:rPr>
              <a:t>监管力度</a:t>
            </a:r>
            <a:endParaRPr lang="en-US" altLang="zh-CN" sz="2000" dirty="0">
              <a:solidFill>
                <a:schemeClr val="bg1"/>
              </a:solidFill>
              <a:latin typeface="微软雅黑" pitchFamily="34" charset="-122"/>
              <a:ea typeface="微软雅黑" pitchFamily="34" charset="-122"/>
            </a:endParaRPr>
          </a:p>
        </p:txBody>
      </p:sp>
      <p:sp>
        <p:nvSpPr>
          <p:cNvPr id="38" name="AutoShape 13"/>
          <p:cNvSpPr>
            <a:spLocks noChangeArrowheads="1"/>
          </p:cNvSpPr>
          <p:nvPr/>
        </p:nvSpPr>
        <p:spPr bwMode="gray">
          <a:xfrm>
            <a:off x="3448050" y="5826211"/>
            <a:ext cx="1846762" cy="371389"/>
          </a:xfrm>
          <a:prstGeom prst="bevel">
            <a:avLst>
              <a:gd name="adj" fmla="val 5949"/>
            </a:avLst>
          </a:prstGeom>
          <a:solidFill>
            <a:schemeClr val="hlink"/>
          </a:solidFill>
          <a:ln w="9525">
            <a:noFill/>
            <a:miter lim="800000"/>
            <a:headEnd/>
            <a:tailEnd/>
          </a:ln>
        </p:spPr>
        <p:txBody>
          <a:bodyPr wrap="none" anchor="ctr"/>
          <a:lstStyle/>
          <a:p>
            <a:pPr algn="ctr"/>
            <a:r>
              <a:rPr lang="zh-CN" altLang="en-US" sz="2000" dirty="0" smtClean="0">
                <a:solidFill>
                  <a:schemeClr val="bg1"/>
                </a:solidFill>
                <a:latin typeface="微软雅黑" pitchFamily="34" charset="-122"/>
                <a:ea typeface="微软雅黑" pitchFamily="34" charset="-122"/>
              </a:rPr>
              <a:t>监管深度</a:t>
            </a:r>
            <a:endParaRPr lang="en-US" altLang="zh-CN" sz="2000" dirty="0">
              <a:solidFill>
                <a:schemeClr val="bg1"/>
              </a:solidFill>
              <a:latin typeface="微软雅黑" pitchFamily="34" charset="-122"/>
              <a:ea typeface="微软雅黑" pitchFamily="34" charset="-122"/>
            </a:endParaRPr>
          </a:p>
        </p:txBody>
      </p:sp>
      <p:sp>
        <p:nvSpPr>
          <p:cNvPr id="39" name="AutoShape 14"/>
          <p:cNvSpPr>
            <a:spLocks noChangeArrowheads="1"/>
          </p:cNvSpPr>
          <p:nvPr/>
        </p:nvSpPr>
        <p:spPr bwMode="gray">
          <a:xfrm>
            <a:off x="1295400" y="5826211"/>
            <a:ext cx="1846762" cy="371389"/>
          </a:xfrm>
          <a:prstGeom prst="bevel">
            <a:avLst>
              <a:gd name="adj" fmla="val 5949"/>
            </a:avLst>
          </a:prstGeom>
          <a:solidFill>
            <a:schemeClr val="hlink"/>
          </a:solidFill>
          <a:ln w="9525">
            <a:noFill/>
            <a:miter lim="800000"/>
            <a:headEnd/>
            <a:tailEnd/>
          </a:ln>
        </p:spPr>
        <p:txBody>
          <a:bodyPr wrap="none" anchor="ctr"/>
          <a:lstStyle/>
          <a:p>
            <a:pPr algn="ctr"/>
            <a:r>
              <a:rPr lang="zh-CN" altLang="en-US" sz="2000" dirty="0" smtClean="0">
                <a:solidFill>
                  <a:schemeClr val="bg1"/>
                </a:solidFill>
                <a:latin typeface="微软雅黑" pitchFamily="34" charset="-122"/>
                <a:ea typeface="微软雅黑" pitchFamily="34" charset="-122"/>
              </a:rPr>
              <a:t>监管广度</a:t>
            </a:r>
            <a:endParaRPr lang="en-US" altLang="zh-CN" sz="2000" dirty="0">
              <a:solidFill>
                <a:schemeClr val="bg1"/>
              </a:solidFill>
              <a:latin typeface="微软雅黑" pitchFamily="34" charset="-122"/>
              <a:ea typeface="微软雅黑" pitchFamily="34" charset="-122"/>
            </a:endParaRPr>
          </a:p>
        </p:txBody>
      </p:sp>
      <p:sp>
        <p:nvSpPr>
          <p:cNvPr id="40" name="Text Box 16"/>
          <p:cNvSpPr txBox="1">
            <a:spLocks noChangeArrowheads="1"/>
          </p:cNvSpPr>
          <p:nvPr/>
        </p:nvSpPr>
        <p:spPr bwMode="gray">
          <a:xfrm>
            <a:off x="5419921" y="3384480"/>
            <a:ext cx="1953749" cy="1951816"/>
          </a:xfrm>
          <a:prstGeom prst="rect">
            <a:avLst/>
          </a:prstGeom>
          <a:noFill/>
          <a:ln w="9525">
            <a:noFill/>
            <a:miter lim="800000"/>
            <a:headEnd/>
            <a:tailEnd/>
          </a:ln>
        </p:spPr>
        <p:txBody>
          <a:bodyPr wrap="square">
            <a:spAutoFit/>
          </a:bodyPr>
          <a:lstStyle/>
          <a:p>
            <a:pPr marL="120650" indent="-120650">
              <a:lnSpc>
                <a:spcPts val="2900"/>
              </a:lnSpc>
              <a:spcBef>
                <a:spcPct val="50000"/>
              </a:spcBef>
              <a:buClr>
                <a:srgbClr val="1F3F5F"/>
              </a:buClr>
            </a:pPr>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进一步强化市场行为监管，加大业务检查力度，首次对电销业务进行合规检查</a:t>
            </a:r>
            <a:endParaRPr lang="en-US" altLang="zh-CN" b="1" dirty="0">
              <a:solidFill>
                <a:srgbClr val="1C1C1C"/>
              </a:solidFill>
              <a:latin typeface="微软雅黑" pitchFamily="34" charset="-122"/>
              <a:ea typeface="微软雅黑" pitchFamily="34" charset="-122"/>
            </a:endParaRPr>
          </a:p>
        </p:txBody>
      </p:sp>
      <p:sp>
        <p:nvSpPr>
          <p:cNvPr id="41" name="Text Box 15"/>
          <p:cNvSpPr txBox="1">
            <a:spLocks noChangeArrowheads="1"/>
          </p:cNvSpPr>
          <p:nvPr/>
        </p:nvSpPr>
        <p:spPr bwMode="gray">
          <a:xfrm>
            <a:off x="3305274" y="4013616"/>
            <a:ext cx="2032497" cy="2228815"/>
          </a:xfrm>
          <a:prstGeom prst="rect">
            <a:avLst/>
          </a:prstGeom>
          <a:noFill/>
          <a:ln w="9525">
            <a:noFill/>
            <a:miter lim="800000"/>
            <a:headEnd/>
            <a:tailEnd/>
          </a:ln>
        </p:spPr>
        <p:txBody>
          <a:bodyPr wrap="square">
            <a:spAutoFit/>
          </a:bodyPr>
          <a:lstStyle/>
          <a:p>
            <a:pPr marL="120650" indent="-120650">
              <a:lnSpc>
                <a:spcPts val="2900"/>
              </a:lnSpc>
              <a:spcBef>
                <a:spcPct val="50000"/>
              </a:spcBef>
              <a:buClr>
                <a:srgbClr val="1F3F5F"/>
              </a:buClr>
            </a:pPr>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直接介入保险公司绩效考核指标的设定</a:t>
            </a:r>
            <a:endParaRPr lang="en-US" altLang="zh-CN" b="1" dirty="0" smtClean="0">
              <a:latin typeface="微软雅黑" pitchFamily="34" charset="-122"/>
              <a:ea typeface="微软雅黑" pitchFamily="34" charset="-122"/>
            </a:endParaRPr>
          </a:p>
          <a:p>
            <a:pPr marL="120650" indent="-120650" algn="ctr">
              <a:lnSpc>
                <a:spcPts val="2900"/>
              </a:lnSpc>
              <a:spcBef>
                <a:spcPct val="50000"/>
              </a:spcBef>
              <a:buClr>
                <a:srgbClr val="1F3F5F"/>
              </a:buClr>
            </a:pPr>
            <a:endParaRPr lang="en-US" altLang="zh-CN" b="1" dirty="0" smtClean="0">
              <a:latin typeface="微软雅黑" pitchFamily="34" charset="-122"/>
              <a:ea typeface="微软雅黑" pitchFamily="34" charset="-122"/>
            </a:endParaRPr>
          </a:p>
          <a:p>
            <a:pPr marL="120650" indent="-120650" algn="ctr">
              <a:lnSpc>
                <a:spcPts val="2900"/>
              </a:lnSpc>
              <a:spcBef>
                <a:spcPct val="50000"/>
              </a:spcBef>
              <a:buClr>
                <a:srgbClr val="1F3F5F"/>
              </a:buClr>
            </a:pPr>
            <a:endParaRPr lang="en-US" altLang="zh-CN" b="1" dirty="0">
              <a:latin typeface="微软雅黑" pitchFamily="34" charset="-122"/>
              <a:ea typeface="微软雅黑" pitchFamily="34" charset="-122"/>
            </a:endParaRPr>
          </a:p>
        </p:txBody>
      </p:sp>
      <p:sp>
        <p:nvSpPr>
          <p:cNvPr id="42" name="Text Box 11"/>
          <p:cNvSpPr txBox="1">
            <a:spLocks noChangeArrowheads="1"/>
          </p:cNvSpPr>
          <p:nvPr/>
        </p:nvSpPr>
        <p:spPr bwMode="gray">
          <a:xfrm>
            <a:off x="1290246" y="4354997"/>
            <a:ext cx="1909762" cy="2228815"/>
          </a:xfrm>
          <a:prstGeom prst="rect">
            <a:avLst/>
          </a:prstGeom>
          <a:noFill/>
          <a:ln w="9525">
            <a:noFill/>
            <a:miter lim="800000"/>
            <a:headEnd/>
            <a:tailEnd/>
          </a:ln>
        </p:spPr>
        <p:txBody>
          <a:bodyPr wrap="square">
            <a:spAutoFit/>
          </a:bodyPr>
          <a:lstStyle/>
          <a:p>
            <a:pPr marL="120650" indent="-120650">
              <a:lnSpc>
                <a:spcPts val="2900"/>
              </a:lnSpc>
              <a:spcBef>
                <a:spcPct val="50000"/>
              </a:spcBef>
              <a:buClr>
                <a:srgbClr val="1F3F5F"/>
              </a:buClr>
            </a:pPr>
            <a:r>
              <a:rPr lang="zh-CN" altLang="en-US" b="1" dirty="0" smtClean="0">
                <a:solidFill>
                  <a:srgbClr val="1C1C1C"/>
                </a:solidFill>
                <a:latin typeface="微软雅黑" pitchFamily="34" charset="-122"/>
                <a:ea typeface="微软雅黑" pitchFamily="34" charset="-122"/>
              </a:rPr>
              <a:t>  保监会发布</a:t>
            </a:r>
            <a:r>
              <a:rPr lang="en-US" altLang="zh-CN" b="1" dirty="0" smtClean="0">
                <a:solidFill>
                  <a:srgbClr val="1C1C1C"/>
                </a:solidFill>
                <a:latin typeface="微软雅黑" pitchFamily="34" charset="-122"/>
                <a:ea typeface="微软雅黑" pitchFamily="34" charset="-122"/>
              </a:rPr>
              <a:t>39</a:t>
            </a:r>
            <a:r>
              <a:rPr lang="zh-CN" altLang="en-US" b="1" dirty="0" smtClean="0">
                <a:solidFill>
                  <a:srgbClr val="1C1C1C"/>
                </a:solidFill>
                <a:latin typeface="微软雅黑" pitchFamily="34" charset="-122"/>
                <a:ea typeface="微软雅黑" pitchFamily="34" charset="-122"/>
              </a:rPr>
              <a:t>号文件，开始全面整治市场秩序</a:t>
            </a:r>
            <a:endParaRPr lang="en-US" altLang="zh-CN" b="1" dirty="0" smtClean="0">
              <a:solidFill>
                <a:srgbClr val="1C1C1C"/>
              </a:solidFill>
              <a:latin typeface="微软雅黑" pitchFamily="34" charset="-122"/>
              <a:ea typeface="微软雅黑" pitchFamily="34" charset="-122"/>
            </a:endParaRPr>
          </a:p>
          <a:p>
            <a:pPr marL="120650" indent="-120650">
              <a:lnSpc>
                <a:spcPts val="2900"/>
              </a:lnSpc>
              <a:spcBef>
                <a:spcPct val="50000"/>
              </a:spcBef>
              <a:buClr>
                <a:srgbClr val="1F3F5F"/>
              </a:buClr>
            </a:pPr>
            <a:endParaRPr lang="en-US" altLang="zh-CN" b="1" dirty="0" smtClean="0">
              <a:solidFill>
                <a:srgbClr val="1C1C1C"/>
              </a:solidFill>
              <a:latin typeface="微软雅黑" pitchFamily="34" charset="-122"/>
              <a:ea typeface="微软雅黑" pitchFamily="34" charset="-122"/>
            </a:endParaRPr>
          </a:p>
          <a:p>
            <a:pPr marL="120650" indent="-120650">
              <a:lnSpc>
                <a:spcPts val="2900"/>
              </a:lnSpc>
              <a:spcBef>
                <a:spcPct val="50000"/>
              </a:spcBef>
              <a:buClr>
                <a:srgbClr val="1F3F5F"/>
              </a:buClr>
            </a:pPr>
            <a:endParaRPr lang="en-US" altLang="zh-CN" b="1" dirty="0">
              <a:solidFill>
                <a:srgbClr val="1C1C1C"/>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sz="2800" b="1" dirty="0" smtClean="0">
                <a:latin typeface="黑体" pitchFamily="2" charset="-122"/>
              </a:rPr>
              <a:t>目录</a:t>
            </a:r>
          </a:p>
        </p:txBody>
      </p:sp>
      <p:sp>
        <p:nvSpPr>
          <p:cNvPr id="40963" name="灯片编号占位符 3"/>
          <p:cNvSpPr>
            <a:spLocks noGrp="1"/>
          </p:cNvSpPr>
          <p:nvPr>
            <p:ph type="sldNum" sz="quarter" idx="12"/>
          </p:nvPr>
        </p:nvSpPr>
        <p:spPr>
          <a:xfrm>
            <a:off x="434975" y="6478588"/>
            <a:ext cx="1427163" cy="193675"/>
          </a:xfrm>
          <a:noFill/>
          <a:ln>
            <a:miter lim="800000"/>
            <a:headEnd/>
            <a:tailEnd/>
          </a:ln>
        </p:spPr>
        <p:txBody>
          <a:bodyPr vert="horz" lIns="91440" tIns="45720" rIns="91440" bIns="45720" numCol="1" anchor="t" anchorCtr="0" compatLnSpc="1">
            <a:prstTxWarp prst="textNoShape">
              <a:avLst/>
            </a:prstTxWarp>
          </a:bodyPr>
          <a:lstStyle/>
          <a:p>
            <a:fld id="{11B57C19-A227-4FFC-A4E6-70532E3E3585}" type="slidenum">
              <a:rPr/>
              <a:pPr/>
              <a:t>13</a:t>
            </a:fld>
            <a:endParaRPr/>
          </a:p>
        </p:txBody>
      </p:sp>
      <p:sp>
        <p:nvSpPr>
          <p:cNvPr id="6" name="圆角矩形 5"/>
          <p:cNvSpPr/>
          <p:nvPr/>
        </p:nvSpPr>
        <p:spPr>
          <a:xfrm>
            <a:off x="1430338" y="1503363"/>
            <a:ext cx="6513512" cy="925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solidFill>
                  <a:schemeClr val="tx1"/>
                </a:solidFill>
                <a:latin typeface="微软雅黑" pitchFamily="34" charset="-122"/>
                <a:ea typeface="微软雅黑" pitchFamily="34" charset="-122"/>
              </a:rPr>
              <a:t>朝阳产业</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把握蓬勃的发展机遇</a:t>
            </a:r>
            <a:endParaRPr lang="zh-CN" altLang="en-US" sz="2400" b="1" dirty="0">
              <a:solidFill>
                <a:schemeClr val="tx1"/>
              </a:solidFill>
              <a:latin typeface="微软雅黑" pitchFamily="34" charset="-122"/>
              <a:ea typeface="微软雅黑" pitchFamily="34" charset="-122"/>
            </a:endParaRPr>
          </a:p>
        </p:txBody>
      </p:sp>
      <p:sp>
        <p:nvSpPr>
          <p:cNvPr id="7" name="圆角矩形 6"/>
          <p:cNvSpPr/>
          <p:nvPr/>
        </p:nvSpPr>
        <p:spPr>
          <a:xfrm>
            <a:off x="1452563" y="3051176"/>
            <a:ext cx="6519862" cy="9017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微软雅黑" pitchFamily="34" charset="-122"/>
                <a:ea typeface="微软雅黑" pitchFamily="34" charset="-122"/>
              </a:rPr>
              <a:t>任重道远</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迎接挑战持续发展</a:t>
            </a:r>
            <a:endParaRPr lang="zh-CN" altLang="en-US" sz="2400" b="1" dirty="0">
              <a:latin typeface="微软雅黑" pitchFamily="34" charset="-122"/>
              <a:ea typeface="微软雅黑" pitchFamily="34" charset="-122"/>
            </a:endParaRPr>
          </a:p>
        </p:txBody>
      </p:sp>
      <p:sp>
        <p:nvSpPr>
          <p:cNvPr id="9" name="圆角矩形 8"/>
          <p:cNvSpPr/>
          <p:nvPr/>
        </p:nvSpPr>
        <p:spPr>
          <a:xfrm>
            <a:off x="1462088" y="4537076"/>
            <a:ext cx="6519862" cy="901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solidFill>
                  <a:schemeClr val="tx1"/>
                </a:solidFill>
                <a:latin typeface="微软雅黑" pitchFamily="34" charset="-122"/>
                <a:ea typeface="微软雅黑" pitchFamily="34" charset="-122"/>
              </a:rPr>
              <a:t>把握</a:t>
            </a:r>
            <a:r>
              <a:rPr lang="zh-CN" altLang="en-US" sz="2400" b="1" dirty="0" smtClean="0">
                <a:solidFill>
                  <a:schemeClr val="tx1"/>
                </a:solidFill>
                <a:latin typeface="微软雅黑" pitchFamily="34" charset="-122"/>
                <a:ea typeface="微软雅黑" pitchFamily="34" charset="-122"/>
              </a:rPr>
              <a:t>机遇，迎接挑战，共铸辉煌</a:t>
            </a:r>
          </a:p>
        </p:txBody>
      </p:sp>
      <p:sp>
        <p:nvSpPr>
          <p:cNvPr id="8" name="矩形 7"/>
          <p:cNvSpPr/>
          <p:nvPr/>
        </p:nvSpPr>
        <p:spPr>
          <a:xfrm>
            <a:off x="791070" y="1528500"/>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1</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10" name="矩形 9"/>
          <p:cNvSpPr/>
          <p:nvPr/>
        </p:nvSpPr>
        <p:spPr>
          <a:xfrm>
            <a:off x="862787" y="3065947"/>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2</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11" name="矩形 10"/>
          <p:cNvSpPr/>
          <p:nvPr/>
        </p:nvSpPr>
        <p:spPr>
          <a:xfrm>
            <a:off x="862787" y="4531677"/>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3</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custDataLst>
              <p:tags r:id="rId1"/>
            </p:custDataLst>
          </p:nvPr>
        </p:nvSpPr>
        <p:spPr>
          <a:xfrm>
            <a:off x="760413" y="144462"/>
            <a:ext cx="7412037" cy="522287"/>
          </a:xfrm>
        </p:spPr>
        <p:txBody>
          <a:bodyPr/>
          <a:lstStyle/>
          <a:p>
            <a:pPr eaLnBrk="1" hangingPunct="1"/>
            <a:r>
              <a:rPr lang="zh-CN" altLang="en-US" sz="2800" b="1" dirty="0" smtClean="0">
                <a:latin typeface="黑体" pitchFamily="2" charset="-122"/>
              </a:rPr>
              <a:t>在发展的关键时期，产险行业也面临诸多挑战</a:t>
            </a:r>
          </a:p>
        </p:txBody>
      </p:sp>
      <p:sp>
        <p:nvSpPr>
          <p:cNvPr id="43011" name="灯片编号占位符 11"/>
          <p:cNvSpPr>
            <a:spLocks noGrp="1"/>
          </p:cNvSpPr>
          <p:nvPr>
            <p:ph type="sldNum" sz="quarter" idx="12"/>
          </p:nvPr>
        </p:nvSpPr>
        <p:spPr>
          <a:xfrm>
            <a:off x="400050" y="6465888"/>
            <a:ext cx="1428750" cy="193675"/>
          </a:xfrm>
          <a:noFill/>
          <a:ln>
            <a:miter lim="800000"/>
            <a:headEnd/>
            <a:tailEnd/>
          </a:ln>
        </p:spPr>
        <p:txBody>
          <a:bodyPr vert="horz" lIns="91440" tIns="45720" rIns="91440" bIns="45720" numCol="1" anchor="t" anchorCtr="0" compatLnSpc="1">
            <a:prstTxWarp prst="textNoShape">
              <a:avLst/>
            </a:prstTxWarp>
          </a:bodyPr>
          <a:lstStyle/>
          <a:p>
            <a:fld id="{552E5A17-B1AF-4380-BBC4-D97C839EA96D}" type="slidenum">
              <a:rPr/>
              <a:pPr/>
              <a:t>14</a:t>
            </a:fld>
            <a:endParaRPr dirty="0"/>
          </a:p>
        </p:txBody>
      </p:sp>
      <p:sp>
        <p:nvSpPr>
          <p:cNvPr id="36" name="TextBox 35"/>
          <p:cNvSpPr txBox="1"/>
          <p:nvPr/>
        </p:nvSpPr>
        <p:spPr>
          <a:xfrm>
            <a:off x="863677" y="1287951"/>
            <a:ext cx="3414388" cy="857538"/>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a:defRPr/>
            </a:pPr>
            <a:r>
              <a:rPr lang="zh-CN" altLang="en-US" b="1" dirty="0" smtClean="0">
                <a:solidFill>
                  <a:srgbClr val="FFFFFF"/>
                </a:solidFill>
                <a:latin typeface="微软雅黑" pitchFamily="34" charset="-122"/>
                <a:ea typeface="微软雅黑" pitchFamily="34" charset="-122"/>
              </a:rPr>
              <a:t>一、宏观经济放缓，对产险行业带来不利影响</a:t>
            </a:r>
            <a:endParaRPr lang="zh-CN" altLang="en-US" b="1" dirty="0">
              <a:solidFill>
                <a:srgbClr val="FFFFFF"/>
              </a:solidFill>
              <a:latin typeface="微软雅黑" pitchFamily="34" charset="-122"/>
              <a:ea typeface="微软雅黑" pitchFamily="34" charset="-122"/>
            </a:endParaRPr>
          </a:p>
        </p:txBody>
      </p:sp>
      <p:sp>
        <p:nvSpPr>
          <p:cNvPr id="37" name="TextBox 36"/>
          <p:cNvSpPr txBox="1"/>
          <p:nvPr/>
        </p:nvSpPr>
        <p:spPr>
          <a:xfrm>
            <a:off x="858346" y="2410785"/>
            <a:ext cx="3423350" cy="876614"/>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lvl="0">
              <a:defRPr/>
            </a:pPr>
            <a:r>
              <a:rPr lang="zh-CN" altLang="en-US" b="1" dirty="0" smtClean="0">
                <a:solidFill>
                  <a:srgbClr val="FFFFFF"/>
                </a:solidFill>
                <a:latin typeface="微软雅黑" pitchFamily="34" charset="-122"/>
                <a:ea typeface="微软雅黑" pitchFamily="34" charset="-122"/>
              </a:rPr>
              <a:t>二、行业发展速度及承保盈利水平步入下行空间</a:t>
            </a:r>
          </a:p>
        </p:txBody>
      </p:sp>
      <p:sp>
        <p:nvSpPr>
          <p:cNvPr id="38" name="TextBox 37"/>
          <p:cNvSpPr txBox="1"/>
          <p:nvPr/>
        </p:nvSpPr>
        <p:spPr>
          <a:xfrm>
            <a:off x="857336" y="3558277"/>
            <a:ext cx="3418204" cy="912853"/>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a:defRPr/>
            </a:pPr>
            <a:r>
              <a:rPr lang="zh-CN" altLang="en-US" b="1" dirty="0" smtClean="0">
                <a:solidFill>
                  <a:srgbClr val="FFFFFF"/>
                </a:solidFill>
                <a:latin typeface="微软雅黑" pitchFamily="34" charset="-122"/>
                <a:ea typeface="微软雅黑" pitchFamily="34" charset="-122"/>
              </a:rPr>
              <a:t>三、资本快速扩容，加大竞争压力</a:t>
            </a:r>
          </a:p>
        </p:txBody>
      </p:sp>
      <p:sp>
        <p:nvSpPr>
          <p:cNvPr id="39" name="TextBox 38"/>
          <p:cNvSpPr txBox="1"/>
          <p:nvPr/>
        </p:nvSpPr>
        <p:spPr>
          <a:xfrm>
            <a:off x="863962" y="4739790"/>
            <a:ext cx="3418204" cy="912853"/>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lvl="0">
              <a:defRPr/>
            </a:pPr>
            <a:r>
              <a:rPr lang="zh-CN" altLang="en-US" b="1" dirty="0" smtClean="0">
                <a:solidFill>
                  <a:srgbClr val="FFFFFF"/>
                </a:solidFill>
                <a:latin typeface="微软雅黑" pitchFamily="34" charset="-122"/>
                <a:ea typeface="微软雅黑" pitchFamily="34" charset="-122"/>
              </a:rPr>
              <a:t>四、存在竞争的羊群效应，容易诱发恶性竞争</a:t>
            </a:r>
          </a:p>
        </p:txBody>
      </p:sp>
      <p:sp>
        <p:nvSpPr>
          <p:cNvPr id="41" name="TextBox 40"/>
          <p:cNvSpPr txBox="1"/>
          <p:nvPr/>
        </p:nvSpPr>
        <p:spPr>
          <a:xfrm>
            <a:off x="4912216" y="1294577"/>
            <a:ext cx="3414388" cy="857538"/>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a:defRPr/>
            </a:pPr>
            <a:r>
              <a:rPr lang="zh-CN" altLang="en-US" b="1" dirty="0" smtClean="0">
                <a:solidFill>
                  <a:srgbClr val="FFFFFF"/>
                </a:solidFill>
                <a:latin typeface="微软雅黑" pitchFamily="34" charset="-122"/>
                <a:ea typeface="微软雅黑" pitchFamily="34" charset="-122"/>
              </a:rPr>
              <a:t>五、市场集中度偏高，不利于充分竞争</a:t>
            </a:r>
          </a:p>
        </p:txBody>
      </p:sp>
      <p:sp>
        <p:nvSpPr>
          <p:cNvPr id="42" name="TextBox 41"/>
          <p:cNvSpPr txBox="1"/>
          <p:nvPr/>
        </p:nvSpPr>
        <p:spPr>
          <a:xfrm>
            <a:off x="4906885" y="2404159"/>
            <a:ext cx="3423350" cy="876614"/>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a:defRPr/>
            </a:pPr>
            <a:r>
              <a:rPr lang="zh-CN" altLang="en-US" b="1" dirty="0" smtClean="0">
                <a:solidFill>
                  <a:srgbClr val="FFFFFF"/>
                </a:solidFill>
                <a:latin typeface="微软雅黑" pitchFamily="34" charset="-122"/>
                <a:ea typeface="微软雅黑" pitchFamily="34" charset="-122"/>
              </a:rPr>
              <a:t>六、商业车险费率市场化改革短期内可能对行业发展带来冲击</a:t>
            </a:r>
            <a:endParaRPr lang="zh-CN" altLang="zh-CN" b="1" dirty="0" smtClean="0">
              <a:solidFill>
                <a:srgbClr val="FFFFFF"/>
              </a:solidFill>
              <a:latin typeface="微软雅黑" pitchFamily="34" charset="-122"/>
              <a:ea typeface="微软雅黑" pitchFamily="34" charset="-122"/>
            </a:endParaRPr>
          </a:p>
        </p:txBody>
      </p:sp>
      <p:sp>
        <p:nvSpPr>
          <p:cNvPr id="43" name="TextBox 42"/>
          <p:cNvSpPr txBox="1"/>
          <p:nvPr/>
        </p:nvSpPr>
        <p:spPr>
          <a:xfrm>
            <a:off x="4905875" y="3551651"/>
            <a:ext cx="3418204" cy="912853"/>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a:defRPr/>
            </a:pPr>
            <a:r>
              <a:rPr lang="zh-CN" altLang="en-US" b="1" dirty="0" smtClean="0">
                <a:solidFill>
                  <a:srgbClr val="FFFFFF"/>
                </a:solidFill>
                <a:latin typeface="微软雅黑" pitchFamily="34" charset="-122"/>
                <a:ea typeface="微软雅黑" pitchFamily="34" charset="-122"/>
              </a:rPr>
              <a:t>七、治理“理赔难”存在“一刀切”现象，可能影响行业发展的司法环境，侵蚀正当盈利空间</a:t>
            </a:r>
            <a:endParaRPr lang="zh-CN" altLang="zh-CN" b="1" dirty="0" smtClean="0">
              <a:solidFill>
                <a:srgbClr val="FFFFFF"/>
              </a:solidFill>
              <a:latin typeface="微软雅黑" pitchFamily="34" charset="-122"/>
              <a:ea typeface="微软雅黑" pitchFamily="34" charset="-122"/>
            </a:endParaRPr>
          </a:p>
        </p:txBody>
      </p:sp>
      <p:sp>
        <p:nvSpPr>
          <p:cNvPr id="44" name="TextBox 43"/>
          <p:cNvSpPr txBox="1"/>
          <p:nvPr/>
        </p:nvSpPr>
        <p:spPr>
          <a:xfrm>
            <a:off x="4912501" y="4746416"/>
            <a:ext cx="3418204" cy="912853"/>
          </a:xfrm>
          <a:prstGeom prst="rect">
            <a:avLst/>
          </a:prstGeom>
          <a:solidFill>
            <a:srgbClr val="00B0F0"/>
          </a:solidFill>
          <a:ln w="25400">
            <a:solidFill>
              <a:schemeClr val="tx2">
                <a:lumMod val="65000"/>
                <a:lumOff val="35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nchor="ctr" anchorCtr="0">
            <a:noAutofit/>
          </a:bodyPr>
          <a:lstStyle/>
          <a:p>
            <a:pPr>
              <a:defRPr/>
            </a:pPr>
            <a:r>
              <a:rPr lang="zh-CN" altLang="en-US" b="1" dirty="0" smtClean="0">
                <a:solidFill>
                  <a:srgbClr val="FFFFFF"/>
                </a:solidFill>
                <a:latin typeface="微软雅黑" pitchFamily="34" charset="-122"/>
                <a:ea typeface="微软雅黑" pitchFamily="34" charset="-122"/>
              </a:rPr>
              <a:t>八、巨灾风险对行业可持续发展的威胁持续存在，应对措施相对乏力</a:t>
            </a:r>
            <a:endParaRPr lang="zh-CN" altLang="zh-CN" b="1" dirty="0" smtClean="0">
              <a:solidFill>
                <a:srgbClr val="FFFFF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对象 73" hidden="1"/>
          <p:cNvGraphicFramePr>
            <a:graphicFrameLocks noChangeAspect="1"/>
          </p:cNvGraphicFramePr>
          <p:nvPr/>
        </p:nvGraphicFramePr>
        <p:xfrm>
          <a:off x="1588" y="1588"/>
          <a:ext cx="1587" cy="1587"/>
        </p:xfrm>
        <a:graphic>
          <a:graphicData uri="http://schemas.openxmlformats.org/presentationml/2006/ole">
            <p:oleObj spid="_x0000_s77826" name="think-cell Slide" r:id="rId9" imgW="360" imgH="360" progId="">
              <p:embed/>
            </p:oleObj>
          </a:graphicData>
        </a:graphic>
      </p:graphicFrame>
      <p:sp>
        <p:nvSpPr>
          <p:cNvPr id="73" name="矩形 72"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200" b="1">
              <a:latin typeface="Arial"/>
              <a:ea typeface="宋体"/>
              <a:sym typeface="Arial"/>
            </a:endParaRPr>
          </a:p>
        </p:txBody>
      </p:sp>
      <p:sp>
        <p:nvSpPr>
          <p:cNvPr id="50178" name="灯片编号占位符 3"/>
          <p:cNvSpPr>
            <a:spLocks noGrp="1"/>
          </p:cNvSpPr>
          <p:nvPr>
            <p:ph type="sldNum" sz="quarter" idx="12"/>
            <p:custDataLst>
              <p:tags r:id="rId3"/>
            </p:custDataLst>
          </p:nvPr>
        </p:nvSpPr>
        <p:spPr>
          <a:noFill/>
          <a:ln>
            <a:miter lim="800000"/>
            <a:headEnd/>
            <a:tailEnd/>
          </a:ln>
        </p:spPr>
        <p:txBody>
          <a:bodyPr vert="horz" lIns="91440" tIns="45720" rIns="91440" bIns="45720" numCol="1" anchor="t" anchorCtr="0" compatLnSpc="1">
            <a:prstTxWarp prst="textNoShape">
              <a:avLst/>
            </a:prstTxWarp>
          </a:bodyPr>
          <a:lstStyle/>
          <a:p>
            <a:fld id="{949D132D-37CE-43BB-A8FF-839ABB458BCF}" type="slidenum">
              <a:rPr/>
              <a:pPr/>
              <a:t>15</a:t>
            </a:fld>
            <a:endParaRPr/>
          </a:p>
        </p:txBody>
      </p:sp>
      <p:sp>
        <p:nvSpPr>
          <p:cNvPr id="5" name="TextBox 4"/>
          <p:cNvSpPr txBox="1"/>
          <p:nvPr>
            <p:custDataLst>
              <p:tags r:id="rId4"/>
            </p:custDataLst>
          </p:nvPr>
        </p:nvSpPr>
        <p:spPr>
          <a:xfrm>
            <a:off x="323850" y="228600"/>
            <a:ext cx="8020049"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一、宏观经济</a:t>
            </a:r>
            <a:r>
              <a:rPr lang="zh-CN" altLang="en-US" sz="2400" b="1" dirty="0">
                <a:solidFill>
                  <a:srgbClr val="006699"/>
                </a:solidFill>
                <a:latin typeface="黑体" pitchFamily="2" charset="-122"/>
                <a:ea typeface="+mj-ea"/>
                <a:cs typeface="+mj-cs"/>
              </a:rPr>
              <a:t>放</a:t>
            </a:r>
            <a:r>
              <a:rPr lang="zh-CN" altLang="en-US" sz="2400" b="1" dirty="0" smtClean="0">
                <a:solidFill>
                  <a:srgbClr val="006699"/>
                </a:solidFill>
                <a:latin typeface="黑体" pitchFamily="2" charset="-122"/>
                <a:ea typeface="+mj-ea"/>
                <a:cs typeface="+mj-cs"/>
              </a:rPr>
              <a:t>缓，对产险行业发展带来不利影响</a:t>
            </a:r>
            <a:endParaRPr lang="zh-CN" altLang="en-US" sz="2400" b="1" dirty="0">
              <a:solidFill>
                <a:srgbClr val="006699"/>
              </a:solidFill>
              <a:latin typeface="黑体" pitchFamily="2" charset="-122"/>
              <a:ea typeface="+mj-ea"/>
              <a:cs typeface="+mj-cs"/>
            </a:endParaRPr>
          </a:p>
        </p:txBody>
      </p:sp>
      <p:sp>
        <p:nvSpPr>
          <p:cNvPr id="88" name="圆角矩形 87"/>
          <p:cNvSpPr/>
          <p:nvPr>
            <p:custDataLst>
              <p:tags r:id="rId5"/>
            </p:custDataLst>
          </p:nvPr>
        </p:nvSpPr>
        <p:spPr>
          <a:xfrm>
            <a:off x="718750" y="979015"/>
            <a:ext cx="7701350" cy="1287935"/>
          </a:xfrm>
          <a:prstGeom prst="roundRect">
            <a:avLst/>
          </a:prstGeom>
          <a:noFill/>
          <a:ln>
            <a:solidFill>
              <a:srgbClr val="E44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custDataLst>
              <p:tags r:id="rId6"/>
            </p:custDataLst>
          </p:nvPr>
        </p:nvSpPr>
        <p:spPr>
          <a:xfrm>
            <a:off x="1781432" y="1040799"/>
            <a:ext cx="6486267" cy="1200329"/>
          </a:xfrm>
          <a:prstGeom prst="rect">
            <a:avLst/>
          </a:prstGeom>
          <a:noFill/>
        </p:spPr>
        <p:txBody>
          <a:bodyPr wrap="square" rtlCol="0">
            <a:spAutoFit/>
          </a:bodyPr>
          <a:lstStyle/>
          <a:p>
            <a:pPr>
              <a:buFont typeface="Wingdings" pitchFamily="2" charset="2"/>
              <a:buChar char="u"/>
            </a:pPr>
            <a:r>
              <a:rPr lang="en-US" altLang="zh-CN" dirty="0" smtClean="0"/>
              <a:t>2010</a:t>
            </a:r>
            <a:r>
              <a:rPr lang="zh-CN" altLang="en-US" dirty="0" smtClean="0"/>
              <a:t>年、</a:t>
            </a:r>
            <a:r>
              <a:rPr lang="en-US" altLang="zh-CN" dirty="0" smtClean="0"/>
              <a:t>2011</a:t>
            </a:r>
            <a:r>
              <a:rPr lang="zh-CN" altLang="en-US" dirty="0" smtClean="0"/>
              <a:t>年我国城镇居民人均可支配收入为</a:t>
            </a:r>
            <a:r>
              <a:rPr lang="en-US" altLang="zh-CN" dirty="0" smtClean="0"/>
              <a:t>19109</a:t>
            </a:r>
            <a:r>
              <a:rPr lang="zh-CN" altLang="en-US" dirty="0" smtClean="0"/>
              <a:t>元、</a:t>
            </a:r>
            <a:r>
              <a:rPr lang="en-US" altLang="zh-CN" dirty="0" smtClean="0"/>
              <a:t>21810</a:t>
            </a:r>
            <a:r>
              <a:rPr lang="zh-CN" altLang="en-US" dirty="0" smtClean="0"/>
              <a:t>元，扣除价格因素，分别同比增长</a:t>
            </a:r>
            <a:r>
              <a:rPr lang="en-US" altLang="zh-CN" dirty="0" smtClean="0"/>
              <a:t>7.8</a:t>
            </a:r>
            <a:r>
              <a:rPr lang="zh-CN" altLang="en-US" dirty="0" smtClean="0"/>
              <a:t>和</a:t>
            </a:r>
            <a:r>
              <a:rPr lang="en-US" altLang="zh-CN" dirty="0" smtClean="0"/>
              <a:t>8.4</a:t>
            </a:r>
            <a:r>
              <a:rPr lang="zh-CN" altLang="en-US" dirty="0" smtClean="0"/>
              <a:t>个百分点，增速较前几年放缓。</a:t>
            </a:r>
            <a:endParaRPr lang="en-US" altLang="zh-CN" dirty="0" smtClean="0"/>
          </a:p>
          <a:p>
            <a:pPr>
              <a:buFont typeface="Wingdings" pitchFamily="2" charset="2"/>
              <a:buChar char="u"/>
            </a:pPr>
            <a:r>
              <a:rPr lang="zh-CN" altLang="en-US" dirty="0" smtClean="0"/>
              <a:t>收入增速放缓在很大程度上影响到个人财产保险的消费意愿。</a:t>
            </a:r>
            <a:endParaRPr lang="zh-CN" altLang="en-US" dirty="0"/>
          </a:p>
        </p:txBody>
      </p:sp>
      <p:sp>
        <p:nvSpPr>
          <p:cNvPr id="90" name="TextBox 89"/>
          <p:cNvSpPr txBox="1"/>
          <p:nvPr>
            <p:custDataLst>
              <p:tags r:id="rId7"/>
            </p:custDataLst>
          </p:nvPr>
        </p:nvSpPr>
        <p:spPr>
          <a:xfrm>
            <a:off x="965885" y="979016"/>
            <a:ext cx="1618735" cy="1200329"/>
          </a:xfrm>
          <a:prstGeom prst="rect">
            <a:avLst/>
          </a:prstGeom>
          <a:noFill/>
        </p:spPr>
        <p:txBody>
          <a:bodyPr wrap="square" rtlCol="0">
            <a:spAutoFit/>
          </a:bodyPr>
          <a:lstStyle/>
          <a:p>
            <a:r>
              <a:rPr lang="zh-CN" altLang="en-US" sz="3600" b="1" dirty="0" smtClean="0"/>
              <a:t>消</a:t>
            </a:r>
            <a:endParaRPr lang="en-US" altLang="zh-CN" sz="3600" b="1" dirty="0" smtClean="0"/>
          </a:p>
          <a:p>
            <a:r>
              <a:rPr lang="zh-CN" altLang="en-US" sz="3600" b="1" dirty="0" smtClean="0"/>
              <a:t>费</a:t>
            </a:r>
            <a:endParaRPr lang="zh-CN" altLang="en-US" sz="3600" b="1" dirty="0"/>
          </a:p>
        </p:txBody>
      </p:sp>
      <p:sp>
        <p:nvSpPr>
          <p:cNvPr id="91" name="TextBox 90"/>
          <p:cNvSpPr txBox="1"/>
          <p:nvPr/>
        </p:nvSpPr>
        <p:spPr>
          <a:xfrm>
            <a:off x="1519881" y="5795319"/>
            <a:ext cx="6005384" cy="338554"/>
          </a:xfrm>
          <a:prstGeom prst="rect">
            <a:avLst/>
          </a:prstGeom>
          <a:noFill/>
        </p:spPr>
        <p:txBody>
          <a:bodyPr wrap="square" rtlCol="0">
            <a:spAutoFit/>
          </a:bodyPr>
          <a:lstStyle/>
          <a:p>
            <a:r>
              <a:rPr lang="zh-CN" altLang="en-US" sz="1600" dirty="0" smtClean="0"/>
              <a:t>注：图表来源国家统计局</a:t>
            </a:r>
            <a:r>
              <a:rPr lang="en-US" altLang="zh-CN" sz="1600" dirty="0" smtClean="0"/>
              <a:t>2011</a:t>
            </a:r>
            <a:r>
              <a:rPr lang="zh-CN" altLang="en-US" sz="1600" dirty="0" smtClean="0"/>
              <a:t>年统计公报</a:t>
            </a:r>
            <a:endParaRPr lang="zh-CN" altLang="en-US" sz="1600" dirty="0"/>
          </a:p>
        </p:txBody>
      </p:sp>
      <p:pic>
        <p:nvPicPr>
          <p:cNvPr id="77831" name="Picture 7"/>
          <p:cNvPicPr>
            <a:picLocks noChangeAspect="1" noChangeArrowheads="1"/>
          </p:cNvPicPr>
          <p:nvPr/>
        </p:nvPicPr>
        <p:blipFill>
          <a:blip r:embed="rId10" cstate="print"/>
          <a:srcRect/>
          <a:stretch>
            <a:fillRect/>
          </a:stretch>
        </p:blipFill>
        <p:spPr bwMode="auto">
          <a:xfrm>
            <a:off x="1306598" y="2501601"/>
            <a:ext cx="6753225"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44419A0-9928-4843-9A81-8F5A55EB7349}" type="slidenum">
              <a:rPr lang="en-US" altLang="zh-CN" smtClean="0"/>
              <a:pPr>
                <a:defRPr/>
              </a:pPr>
              <a:t>16</a:t>
            </a:fld>
            <a:endParaRPr lang="zh-CN" altLang="en-US" dirty="0"/>
          </a:p>
        </p:txBody>
      </p:sp>
      <p:sp>
        <p:nvSpPr>
          <p:cNvPr id="7" name="圆角矩形 6"/>
          <p:cNvSpPr/>
          <p:nvPr/>
        </p:nvSpPr>
        <p:spPr>
          <a:xfrm>
            <a:off x="963827" y="951470"/>
            <a:ext cx="7401698" cy="1359244"/>
          </a:xfrm>
          <a:prstGeom prst="roundRect">
            <a:avLst/>
          </a:prstGeom>
          <a:noFill/>
          <a:ln>
            <a:solidFill>
              <a:srgbClr val="E44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12108" y="1050325"/>
            <a:ext cx="1705232" cy="1200329"/>
          </a:xfrm>
          <a:prstGeom prst="rect">
            <a:avLst/>
          </a:prstGeom>
          <a:noFill/>
        </p:spPr>
        <p:txBody>
          <a:bodyPr wrap="square" rtlCol="0">
            <a:spAutoFit/>
          </a:bodyPr>
          <a:lstStyle/>
          <a:p>
            <a:r>
              <a:rPr lang="zh-CN" altLang="en-US" sz="3600" b="1" dirty="0" smtClean="0"/>
              <a:t>投 </a:t>
            </a:r>
            <a:endParaRPr lang="en-US" altLang="zh-CN" sz="3600" b="1" dirty="0" smtClean="0"/>
          </a:p>
          <a:p>
            <a:r>
              <a:rPr lang="zh-CN" altLang="en-US" sz="3600" b="1" dirty="0" smtClean="0"/>
              <a:t>资</a:t>
            </a:r>
          </a:p>
        </p:txBody>
      </p:sp>
      <p:pic>
        <p:nvPicPr>
          <p:cNvPr id="83969" name="Picture 1"/>
          <p:cNvPicPr>
            <a:picLocks noChangeAspect="1" noChangeArrowheads="1"/>
          </p:cNvPicPr>
          <p:nvPr/>
        </p:nvPicPr>
        <p:blipFill>
          <a:blip r:embed="rId3" cstate="print"/>
          <a:srcRect/>
          <a:stretch>
            <a:fillRect/>
          </a:stretch>
        </p:blipFill>
        <p:spPr bwMode="auto">
          <a:xfrm>
            <a:off x="998838" y="2693773"/>
            <a:ext cx="7304902" cy="2916194"/>
          </a:xfrm>
          <a:prstGeom prst="rect">
            <a:avLst/>
          </a:prstGeom>
          <a:noFill/>
          <a:ln w="9525">
            <a:noFill/>
            <a:miter lim="800000"/>
            <a:headEnd/>
            <a:tailEnd/>
          </a:ln>
        </p:spPr>
      </p:pic>
      <p:sp>
        <p:nvSpPr>
          <p:cNvPr id="10" name="TextBox 9"/>
          <p:cNvSpPr txBox="1"/>
          <p:nvPr/>
        </p:nvSpPr>
        <p:spPr>
          <a:xfrm>
            <a:off x="1075038" y="5721179"/>
            <a:ext cx="6005384" cy="338554"/>
          </a:xfrm>
          <a:prstGeom prst="rect">
            <a:avLst/>
          </a:prstGeom>
          <a:noFill/>
        </p:spPr>
        <p:txBody>
          <a:bodyPr wrap="square" rtlCol="0">
            <a:spAutoFit/>
          </a:bodyPr>
          <a:lstStyle/>
          <a:p>
            <a:r>
              <a:rPr lang="zh-CN" altLang="en-US" sz="1600" dirty="0" smtClean="0"/>
              <a:t>注：图表来源国家统计局</a:t>
            </a:r>
            <a:r>
              <a:rPr lang="en-US" altLang="zh-CN" sz="1600" dirty="0" smtClean="0"/>
              <a:t>2011</a:t>
            </a:r>
            <a:r>
              <a:rPr lang="zh-CN" altLang="en-US" sz="1600" dirty="0" smtClean="0"/>
              <a:t>年统计公报</a:t>
            </a:r>
            <a:endParaRPr lang="zh-CN" altLang="en-US" sz="1600" dirty="0"/>
          </a:p>
        </p:txBody>
      </p:sp>
      <p:sp>
        <p:nvSpPr>
          <p:cNvPr id="11" name="TextBox 10"/>
          <p:cNvSpPr txBox="1"/>
          <p:nvPr/>
        </p:nvSpPr>
        <p:spPr>
          <a:xfrm>
            <a:off x="2038866" y="1075038"/>
            <a:ext cx="6091880" cy="1200329"/>
          </a:xfrm>
          <a:prstGeom prst="rect">
            <a:avLst/>
          </a:prstGeom>
          <a:noFill/>
        </p:spPr>
        <p:txBody>
          <a:bodyPr wrap="square" rtlCol="0">
            <a:spAutoFit/>
          </a:bodyPr>
          <a:lstStyle/>
          <a:p>
            <a:pPr>
              <a:buFont typeface="Wingdings" pitchFamily="2" charset="2"/>
              <a:buChar char="u"/>
            </a:pPr>
            <a:r>
              <a:rPr lang="en-US" altLang="zh-CN" dirty="0" smtClean="0"/>
              <a:t>2011</a:t>
            </a:r>
            <a:r>
              <a:rPr lang="zh-CN" altLang="en-US" dirty="0" smtClean="0"/>
              <a:t>年，全社会固定资产投资总额</a:t>
            </a:r>
            <a:r>
              <a:rPr lang="en-US" altLang="zh-CN" dirty="0" smtClean="0"/>
              <a:t>31.1</a:t>
            </a:r>
            <a:r>
              <a:rPr lang="zh-CN" altLang="en-US" dirty="0" smtClean="0"/>
              <a:t>万亿，同比上升</a:t>
            </a:r>
            <a:r>
              <a:rPr lang="en-US" altLang="zh-CN" dirty="0" smtClean="0"/>
              <a:t>23.6</a:t>
            </a:r>
            <a:r>
              <a:rPr lang="zh-CN" altLang="en-US" dirty="0" smtClean="0"/>
              <a:t>个百分点，增速降到近年来最低点。</a:t>
            </a:r>
            <a:endParaRPr lang="en-US" altLang="zh-CN" dirty="0" smtClean="0"/>
          </a:p>
          <a:p>
            <a:pPr>
              <a:buFont typeface="Wingdings" pitchFamily="2" charset="2"/>
              <a:buChar char="u"/>
            </a:pPr>
            <a:r>
              <a:rPr lang="zh-CN" altLang="en-US" dirty="0" smtClean="0"/>
              <a:t>投资缓行带来建设项目减少和经济扩张收缩，势必降低对工程险、企财险等险类的需求。</a:t>
            </a:r>
            <a:endParaRPr lang="zh-CN" altLang="en-US" dirty="0"/>
          </a:p>
        </p:txBody>
      </p:sp>
      <p:sp>
        <p:nvSpPr>
          <p:cNvPr id="12" name="TextBox 11"/>
          <p:cNvSpPr txBox="1"/>
          <p:nvPr>
            <p:custDataLst>
              <p:tags r:id="rId1"/>
            </p:custDataLst>
          </p:nvPr>
        </p:nvSpPr>
        <p:spPr>
          <a:xfrm>
            <a:off x="314326" y="171450"/>
            <a:ext cx="8505824"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一、宏观经济</a:t>
            </a:r>
            <a:r>
              <a:rPr lang="zh-CN" altLang="en-US" sz="2400" b="1" dirty="0">
                <a:solidFill>
                  <a:srgbClr val="006699"/>
                </a:solidFill>
                <a:latin typeface="黑体" pitchFamily="2" charset="-122"/>
                <a:ea typeface="+mj-ea"/>
                <a:cs typeface="+mj-cs"/>
              </a:rPr>
              <a:t>放</a:t>
            </a:r>
            <a:r>
              <a:rPr lang="zh-CN" altLang="en-US" sz="2400" b="1" dirty="0" smtClean="0">
                <a:solidFill>
                  <a:srgbClr val="006699"/>
                </a:solidFill>
                <a:latin typeface="黑体" pitchFamily="2" charset="-122"/>
                <a:ea typeface="+mj-ea"/>
                <a:cs typeface="+mj-cs"/>
              </a:rPr>
              <a:t>缓，对产险行业发展带来不利影响（续）</a:t>
            </a:r>
            <a:endParaRPr lang="zh-CN" altLang="en-US" sz="2400" b="1" dirty="0">
              <a:solidFill>
                <a:srgbClr val="006699"/>
              </a:solidFill>
              <a:latin typeface="黑体" pitchFamily="2" charset="-122"/>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44419A0-9928-4843-9A81-8F5A55EB7349}" type="slidenum">
              <a:rPr lang="en-US" altLang="zh-CN" smtClean="0"/>
              <a:pPr>
                <a:defRPr/>
              </a:pPr>
              <a:t>17</a:t>
            </a:fld>
            <a:endParaRPr lang="zh-CN" altLang="en-US" dirty="0"/>
          </a:p>
        </p:txBody>
      </p:sp>
      <p:sp>
        <p:nvSpPr>
          <p:cNvPr id="7" name="圆角矩形 6"/>
          <p:cNvSpPr/>
          <p:nvPr/>
        </p:nvSpPr>
        <p:spPr>
          <a:xfrm>
            <a:off x="963827" y="926758"/>
            <a:ext cx="7302844" cy="1346885"/>
          </a:xfrm>
          <a:prstGeom prst="roundRect">
            <a:avLst/>
          </a:prstGeom>
          <a:noFill/>
          <a:ln>
            <a:solidFill>
              <a:srgbClr val="E44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86248" y="889688"/>
            <a:ext cx="1248033" cy="1384995"/>
          </a:xfrm>
          <a:prstGeom prst="rect">
            <a:avLst/>
          </a:prstGeom>
          <a:noFill/>
        </p:spPr>
        <p:txBody>
          <a:bodyPr wrap="square" rtlCol="0">
            <a:spAutoFit/>
          </a:bodyPr>
          <a:lstStyle/>
          <a:p>
            <a:r>
              <a:rPr lang="zh-CN" altLang="en-US" sz="2800" b="1" dirty="0" smtClean="0"/>
              <a:t>进</a:t>
            </a:r>
            <a:endParaRPr lang="en-US" altLang="zh-CN" sz="2800" b="1" dirty="0" smtClean="0"/>
          </a:p>
          <a:p>
            <a:r>
              <a:rPr lang="zh-CN" altLang="en-US" sz="2800" b="1" dirty="0" smtClean="0"/>
              <a:t>出</a:t>
            </a:r>
            <a:endParaRPr lang="en-US" altLang="zh-CN" sz="2800" b="1" dirty="0" smtClean="0"/>
          </a:p>
          <a:p>
            <a:r>
              <a:rPr lang="zh-CN" altLang="en-US" sz="2800" b="1" dirty="0" smtClean="0"/>
              <a:t>口</a:t>
            </a:r>
          </a:p>
        </p:txBody>
      </p:sp>
      <p:pic>
        <p:nvPicPr>
          <p:cNvPr id="96258" name="Picture 2"/>
          <p:cNvPicPr>
            <a:picLocks noChangeAspect="1" noChangeArrowheads="1"/>
          </p:cNvPicPr>
          <p:nvPr/>
        </p:nvPicPr>
        <p:blipFill>
          <a:blip r:embed="rId3" cstate="print"/>
          <a:srcRect/>
          <a:stretch>
            <a:fillRect/>
          </a:stretch>
        </p:blipFill>
        <p:spPr bwMode="auto">
          <a:xfrm>
            <a:off x="976182" y="2281495"/>
            <a:ext cx="6734433" cy="3625034"/>
          </a:xfrm>
          <a:prstGeom prst="rect">
            <a:avLst/>
          </a:prstGeom>
          <a:noFill/>
          <a:ln w="9525">
            <a:noFill/>
            <a:miter lim="800000"/>
            <a:headEnd/>
            <a:tailEnd/>
          </a:ln>
        </p:spPr>
      </p:pic>
      <p:sp>
        <p:nvSpPr>
          <p:cNvPr id="11" name="TextBox 10"/>
          <p:cNvSpPr txBox="1"/>
          <p:nvPr/>
        </p:nvSpPr>
        <p:spPr>
          <a:xfrm>
            <a:off x="1037968" y="5832390"/>
            <a:ext cx="6005384" cy="338554"/>
          </a:xfrm>
          <a:prstGeom prst="rect">
            <a:avLst/>
          </a:prstGeom>
          <a:noFill/>
        </p:spPr>
        <p:txBody>
          <a:bodyPr wrap="square" rtlCol="0">
            <a:spAutoFit/>
          </a:bodyPr>
          <a:lstStyle/>
          <a:p>
            <a:r>
              <a:rPr lang="zh-CN" altLang="en-US" sz="1600" dirty="0" smtClean="0"/>
              <a:t>注：图表来源国家统计局</a:t>
            </a:r>
            <a:r>
              <a:rPr lang="en-US" altLang="zh-CN" sz="1600" dirty="0" smtClean="0"/>
              <a:t>2011</a:t>
            </a:r>
            <a:r>
              <a:rPr lang="zh-CN" altLang="en-US" sz="1600" dirty="0" smtClean="0"/>
              <a:t>年统计公报</a:t>
            </a:r>
            <a:endParaRPr lang="zh-CN" altLang="en-US" sz="1600" dirty="0"/>
          </a:p>
        </p:txBody>
      </p:sp>
      <p:sp>
        <p:nvSpPr>
          <p:cNvPr id="12" name="TextBox 11"/>
          <p:cNvSpPr txBox="1"/>
          <p:nvPr/>
        </p:nvSpPr>
        <p:spPr>
          <a:xfrm>
            <a:off x="6722073" y="2829697"/>
            <a:ext cx="864973" cy="307777"/>
          </a:xfrm>
          <a:prstGeom prst="rect">
            <a:avLst/>
          </a:prstGeom>
          <a:noFill/>
        </p:spPr>
        <p:txBody>
          <a:bodyPr wrap="square" rtlCol="0">
            <a:spAutoFit/>
          </a:bodyPr>
          <a:lstStyle/>
          <a:p>
            <a:r>
              <a:rPr lang="en-US" altLang="zh-CN" sz="1400" b="1" dirty="0" smtClean="0">
                <a:latin typeface="+mn-ea"/>
                <a:ea typeface="+mn-ea"/>
              </a:rPr>
              <a:t>36421</a:t>
            </a:r>
            <a:endParaRPr lang="zh-CN" altLang="en-US" sz="1400" b="1" dirty="0">
              <a:latin typeface="+mn-ea"/>
              <a:ea typeface="+mn-ea"/>
            </a:endParaRPr>
          </a:p>
        </p:txBody>
      </p:sp>
      <p:sp>
        <p:nvSpPr>
          <p:cNvPr id="13" name="TextBox 12"/>
          <p:cNvSpPr txBox="1"/>
          <p:nvPr/>
        </p:nvSpPr>
        <p:spPr>
          <a:xfrm>
            <a:off x="1940010" y="963827"/>
            <a:ext cx="6091881" cy="1200329"/>
          </a:xfrm>
          <a:prstGeom prst="rect">
            <a:avLst/>
          </a:prstGeom>
          <a:noFill/>
        </p:spPr>
        <p:txBody>
          <a:bodyPr wrap="square" rtlCol="0">
            <a:spAutoFit/>
          </a:bodyPr>
          <a:lstStyle/>
          <a:p>
            <a:pPr>
              <a:buFont typeface="Wingdings" pitchFamily="2" charset="2"/>
              <a:buChar char="u"/>
            </a:pPr>
            <a:r>
              <a:rPr lang="en-US" altLang="zh-CN" dirty="0" smtClean="0"/>
              <a:t>2011</a:t>
            </a:r>
            <a:r>
              <a:rPr lang="zh-CN" altLang="en-US" dirty="0" smtClean="0"/>
              <a:t>年货物进出口总额</a:t>
            </a:r>
            <a:r>
              <a:rPr lang="en-US" altLang="zh-CN" dirty="0" smtClean="0"/>
              <a:t>3.64</a:t>
            </a:r>
            <a:r>
              <a:rPr lang="zh-CN" altLang="en-US" dirty="0" smtClean="0"/>
              <a:t>万亿美元，同比增长</a:t>
            </a:r>
            <a:r>
              <a:rPr lang="en-US" altLang="zh-CN" dirty="0" smtClean="0"/>
              <a:t>22.5%</a:t>
            </a:r>
            <a:r>
              <a:rPr lang="zh-CN" altLang="en-US" dirty="0" smtClean="0"/>
              <a:t>，低于去年</a:t>
            </a:r>
            <a:r>
              <a:rPr lang="en-US" altLang="zh-CN" dirty="0" smtClean="0"/>
              <a:t>34.7%</a:t>
            </a:r>
            <a:r>
              <a:rPr lang="zh-CN" altLang="en-US" dirty="0" smtClean="0"/>
              <a:t>的增长率，增长速度放缓。</a:t>
            </a:r>
            <a:endParaRPr lang="en-US" altLang="zh-CN" dirty="0" smtClean="0"/>
          </a:p>
          <a:p>
            <a:pPr>
              <a:buFont typeface="Wingdings" pitchFamily="2" charset="2"/>
              <a:buChar char="u"/>
            </a:pPr>
            <a:r>
              <a:rPr lang="zh-CN" altLang="en-US" dirty="0" smtClean="0"/>
              <a:t>进出口贸易增幅的减少会影响多个产险险类，尤其对货运险、船舶险和信用险影响更大。</a:t>
            </a:r>
            <a:endParaRPr lang="zh-CN" altLang="en-US" dirty="0"/>
          </a:p>
        </p:txBody>
      </p:sp>
      <p:sp>
        <p:nvSpPr>
          <p:cNvPr id="15" name="TextBox 14"/>
          <p:cNvSpPr txBox="1"/>
          <p:nvPr>
            <p:custDataLst>
              <p:tags r:id="rId1"/>
            </p:custDataLst>
          </p:nvPr>
        </p:nvSpPr>
        <p:spPr>
          <a:xfrm>
            <a:off x="314326" y="171450"/>
            <a:ext cx="8505824"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一、宏观经济</a:t>
            </a:r>
            <a:r>
              <a:rPr lang="zh-CN" altLang="en-US" sz="2400" b="1" dirty="0">
                <a:solidFill>
                  <a:srgbClr val="006699"/>
                </a:solidFill>
                <a:latin typeface="黑体" pitchFamily="2" charset="-122"/>
                <a:ea typeface="+mj-ea"/>
                <a:cs typeface="+mj-cs"/>
              </a:rPr>
              <a:t>放</a:t>
            </a:r>
            <a:r>
              <a:rPr lang="zh-CN" altLang="en-US" sz="2400" b="1" dirty="0" smtClean="0">
                <a:solidFill>
                  <a:srgbClr val="006699"/>
                </a:solidFill>
                <a:latin typeface="黑体" pitchFamily="2" charset="-122"/>
                <a:ea typeface="+mj-ea"/>
                <a:cs typeface="+mj-cs"/>
              </a:rPr>
              <a:t>缓，对产险行业发展带来不利影响（续）</a:t>
            </a:r>
            <a:endParaRPr lang="zh-CN" altLang="en-US" sz="2400" b="1" dirty="0">
              <a:solidFill>
                <a:srgbClr val="006699"/>
              </a:solidFill>
              <a:latin typeface="黑体" pitchFamily="2" charset="-122"/>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对象 31" hidden="1"/>
          <p:cNvGraphicFramePr>
            <a:graphicFrameLocks noChangeAspect="1"/>
          </p:cNvGraphicFramePr>
          <p:nvPr/>
        </p:nvGraphicFramePr>
        <p:xfrm>
          <a:off x="1588" y="1588"/>
          <a:ext cx="1587" cy="1587"/>
        </p:xfrm>
        <a:graphic>
          <a:graphicData uri="http://schemas.openxmlformats.org/presentationml/2006/ole">
            <p:oleObj spid="_x0000_s87045" name="think-cell Slide" r:id="rId46" imgW="360" imgH="360" progId="">
              <p:embed/>
            </p:oleObj>
          </a:graphicData>
        </a:graphic>
      </p:graphicFrame>
      <p:sp>
        <p:nvSpPr>
          <p:cNvPr id="28" name="矩形 27"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Calibri"/>
              <a:ea typeface="宋体"/>
              <a:sym typeface="Calibri"/>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18</a:t>
            </a:fld>
            <a:endParaRPr lang="zh-CN" altLang="en-US" dirty="0"/>
          </a:p>
        </p:txBody>
      </p:sp>
      <p:sp>
        <p:nvSpPr>
          <p:cNvPr id="6" name="TextBox 5"/>
          <p:cNvSpPr txBox="1"/>
          <p:nvPr>
            <p:custDataLst>
              <p:tags r:id="rId4"/>
            </p:custDataLst>
          </p:nvPr>
        </p:nvSpPr>
        <p:spPr>
          <a:xfrm>
            <a:off x="321275" y="207962"/>
            <a:ext cx="7785315"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二、行业业务发展能力及承保盈利水平步入下行空间</a:t>
            </a:r>
            <a:endParaRPr lang="zh-CN" altLang="en-US" sz="2800" b="1" dirty="0">
              <a:solidFill>
                <a:srgbClr val="006699"/>
              </a:solidFill>
              <a:latin typeface="黑体" pitchFamily="2" charset="-122"/>
              <a:ea typeface="+mj-ea"/>
              <a:cs typeface="+mj-cs"/>
            </a:endParaRPr>
          </a:p>
        </p:txBody>
      </p:sp>
      <p:sp>
        <p:nvSpPr>
          <p:cNvPr id="13" name="矩形 12" hidden="1"/>
          <p:cNvSpPr/>
          <p:nvPr>
            <p:custDataLst>
              <p:tags r:id="rId5"/>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sp>
        <p:nvSpPr>
          <p:cNvPr id="14" name="矩形 13"/>
          <p:cNvSpPr/>
          <p:nvPr>
            <p:custDataLst>
              <p:tags r:id="rId6"/>
            </p:custDataLst>
          </p:nvPr>
        </p:nvSpPr>
        <p:spPr>
          <a:xfrm>
            <a:off x="255587" y="971550"/>
            <a:ext cx="4676896" cy="584775"/>
          </a:xfrm>
          <a:prstGeom prst="rect">
            <a:avLst/>
          </a:prstGeom>
        </p:spPr>
        <p:txBody>
          <a:bodyPr wrap="square">
            <a:spAutoFit/>
          </a:bodyPr>
          <a:lstStyle/>
          <a:p>
            <a:r>
              <a:rPr lang="en-US" altLang="zh-CN" b="1" dirty="0" smtClean="0">
                <a:solidFill>
                  <a:srgbClr val="0000FF"/>
                </a:solidFill>
              </a:rPr>
              <a:t>2009-2012</a:t>
            </a:r>
            <a:r>
              <a:rPr lang="zh-CN" altLang="en-US" b="1" dirty="0" smtClean="0">
                <a:solidFill>
                  <a:srgbClr val="0000FF"/>
                </a:solidFill>
              </a:rPr>
              <a:t>年分季度的</a:t>
            </a:r>
            <a:r>
              <a:rPr lang="en-US" altLang="zh-CN" b="1" dirty="0" smtClean="0">
                <a:solidFill>
                  <a:srgbClr val="0000FF"/>
                </a:solidFill>
              </a:rPr>
              <a:t>GDP</a:t>
            </a:r>
            <a:r>
              <a:rPr lang="zh-CN" altLang="en-US" b="1" dirty="0" smtClean="0">
                <a:solidFill>
                  <a:srgbClr val="0000FF"/>
                </a:solidFill>
              </a:rPr>
              <a:t>同比增速</a:t>
            </a:r>
            <a:endParaRPr lang="en-US" altLang="zh-CN" b="1" dirty="0" smtClean="0">
              <a:solidFill>
                <a:srgbClr val="0000FF"/>
              </a:solidFill>
            </a:endParaRPr>
          </a:p>
          <a:p>
            <a:r>
              <a:rPr lang="zh-CN" altLang="en-US" sz="1400" dirty="0" smtClean="0">
                <a:solidFill>
                  <a:srgbClr val="0000FF"/>
                </a:solidFill>
                <a:latin typeface="微软雅黑" pitchFamily="34" charset="-122"/>
                <a:ea typeface="微软雅黑" pitchFamily="34" charset="-122"/>
              </a:rPr>
              <a:t>百分比 </a:t>
            </a:r>
            <a:endParaRPr lang="zh-CN" altLang="en-US" sz="1400" dirty="0">
              <a:solidFill>
                <a:srgbClr val="0000FF"/>
              </a:solidFill>
              <a:latin typeface="微软雅黑" pitchFamily="34" charset="-122"/>
              <a:ea typeface="微软雅黑" pitchFamily="34" charset="-122"/>
            </a:endParaRPr>
          </a:p>
        </p:txBody>
      </p:sp>
      <p:sp>
        <p:nvSpPr>
          <p:cNvPr id="15" name="矩形 14"/>
          <p:cNvSpPr/>
          <p:nvPr>
            <p:custDataLst>
              <p:tags r:id="rId7"/>
            </p:custDataLst>
          </p:nvPr>
        </p:nvSpPr>
        <p:spPr>
          <a:xfrm>
            <a:off x="247650" y="3622675"/>
            <a:ext cx="5061131" cy="369332"/>
          </a:xfrm>
          <a:prstGeom prst="rect">
            <a:avLst/>
          </a:prstGeom>
        </p:spPr>
        <p:txBody>
          <a:bodyPr wrap="square">
            <a:spAutoFit/>
          </a:bodyPr>
          <a:lstStyle/>
          <a:p>
            <a:r>
              <a:rPr lang="zh-CN" altLang="en-US" b="1" dirty="0" smtClean="0">
                <a:solidFill>
                  <a:srgbClr val="0000FF"/>
                </a:solidFill>
              </a:rPr>
              <a:t>产险行业</a:t>
            </a:r>
            <a:r>
              <a:rPr lang="en-US" altLang="zh-CN" b="1" dirty="0" smtClean="0">
                <a:solidFill>
                  <a:srgbClr val="0000FF"/>
                </a:solidFill>
              </a:rPr>
              <a:t>2011-2012</a:t>
            </a:r>
            <a:r>
              <a:rPr lang="zh-CN" altLang="en-US" b="1" dirty="0" smtClean="0">
                <a:solidFill>
                  <a:srgbClr val="0000FF"/>
                </a:solidFill>
              </a:rPr>
              <a:t>年各月累计保费增幅  </a:t>
            </a:r>
            <a:r>
              <a:rPr lang="zh-CN" altLang="en-US" sz="1400" dirty="0" smtClean="0">
                <a:solidFill>
                  <a:srgbClr val="0000FF"/>
                </a:solidFill>
                <a:latin typeface="微软雅黑" pitchFamily="34" charset="-122"/>
                <a:ea typeface="微软雅黑" pitchFamily="34" charset="-122"/>
              </a:rPr>
              <a:t>百分比 </a:t>
            </a:r>
            <a:endParaRPr lang="zh-CN" altLang="en-US" sz="1400" dirty="0">
              <a:solidFill>
                <a:srgbClr val="0000FF"/>
              </a:solidFill>
              <a:latin typeface="微软雅黑" pitchFamily="34" charset="-122"/>
              <a:ea typeface="微软雅黑" pitchFamily="34" charset="-122"/>
            </a:endParaRPr>
          </a:p>
        </p:txBody>
      </p:sp>
      <p:graphicFrame>
        <p:nvGraphicFramePr>
          <p:cNvPr id="16" name="Object 4"/>
          <p:cNvGraphicFramePr>
            <a:graphicFrameLocks/>
          </p:cNvGraphicFramePr>
          <p:nvPr/>
        </p:nvGraphicFramePr>
        <p:xfrm>
          <a:off x="-31750" y="1323975"/>
          <a:ext cx="5353050" cy="2190750"/>
        </p:xfrm>
        <a:graphic>
          <a:graphicData uri="http://schemas.openxmlformats.org/presentationml/2006/ole">
            <p:oleObj spid="_x0000_s87046" name="图表" r:id="rId47" imgW="5353050" imgH="2190750" progId="MSGraph.Chart.8">
              <p:embed followColorScheme="full"/>
            </p:oleObj>
          </a:graphicData>
        </a:graphic>
      </p:graphicFrame>
      <p:sp>
        <p:nvSpPr>
          <p:cNvPr id="17" name="矩形 16"/>
          <p:cNvSpPr/>
          <p:nvPr>
            <p:custDataLst>
              <p:tags r:id="rId8"/>
            </p:custDataLst>
          </p:nvPr>
        </p:nvSpPr>
        <p:spPr bwMode="auto">
          <a:xfrm>
            <a:off x="4525962" y="3368675"/>
            <a:ext cx="334962" cy="12223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defTabSz="933450"/>
            <a:fld id="{C60FD867-EF57-4932-90F6-8D1300A7DF9A}" type="datetime'''''2''''0''1''''''''''''''''''''''2''Q1'''''''''''">
              <a:rPr lang="en-US" altLang="zh-CN" sz="800" smtClean="0">
                <a:latin typeface="Calibri"/>
                <a:sym typeface="Calibri"/>
              </a:rPr>
              <a:pPr algn="ctr" defTabSz="933450"/>
              <a:t>2012Q1</a:t>
            </a:fld>
            <a:endParaRPr lang="en-US" altLang="zh-CN" sz="800" dirty="0" smtClean="0">
              <a:latin typeface="Calibri"/>
              <a:ea typeface="宋体"/>
              <a:sym typeface="Calibri"/>
            </a:endParaRPr>
          </a:p>
        </p:txBody>
      </p:sp>
      <p:sp>
        <p:nvSpPr>
          <p:cNvPr id="18" name="Rectangle 22"/>
          <p:cNvSpPr>
            <a:spLocks noChangeArrowheads="1"/>
          </p:cNvSpPr>
          <p:nvPr>
            <p:custDataLst>
              <p:tags r:id="rId9"/>
            </p:custDataLst>
          </p:nvPr>
        </p:nvSpPr>
        <p:spPr bwMode="auto">
          <a:xfrm>
            <a:off x="4173537" y="3368675"/>
            <a:ext cx="334962" cy="122237"/>
          </a:xfrm>
          <a:prstGeom prst="rect">
            <a:avLst/>
          </a:prstGeom>
          <a:noFill/>
          <a:ln w="9525" algn="ctr">
            <a:noFill/>
            <a:miter lim="800000"/>
            <a:headEnd/>
            <a:tailEnd/>
          </a:ln>
        </p:spPr>
        <p:txBody>
          <a:bodyPr wrap="square" lIns="0" tIns="0" rIns="0" bIns="0">
            <a:noAutofit/>
          </a:bodyPr>
          <a:lstStyle/>
          <a:p>
            <a:pPr algn="ctr"/>
            <a:fld id="{A8D34189-DC9E-46D7-8510-40F7A233665F}" type="datetime'''''''''20''''''''''1''''''''''''''''''''''''1''Q''4'">
              <a:rPr lang="en-US" altLang="zh-CN" sz="800" smtClean="0">
                <a:latin typeface="Calibri"/>
                <a:sym typeface="Calibri"/>
              </a:rPr>
              <a:pPr algn="ctr"/>
              <a:t>2011Q4</a:t>
            </a:fld>
            <a:endParaRPr lang="en-US" altLang="zh-CN" sz="800" dirty="0">
              <a:latin typeface="Calibri"/>
              <a:ea typeface="宋体"/>
              <a:sym typeface="Calibri"/>
            </a:endParaRPr>
          </a:p>
        </p:txBody>
      </p:sp>
      <p:sp>
        <p:nvSpPr>
          <p:cNvPr id="19" name="Rectangle 21"/>
          <p:cNvSpPr>
            <a:spLocks noChangeArrowheads="1"/>
          </p:cNvSpPr>
          <p:nvPr>
            <p:custDataLst>
              <p:tags r:id="rId10"/>
            </p:custDataLst>
          </p:nvPr>
        </p:nvSpPr>
        <p:spPr bwMode="auto">
          <a:xfrm>
            <a:off x="3830637" y="3368675"/>
            <a:ext cx="334962" cy="122237"/>
          </a:xfrm>
          <a:prstGeom prst="rect">
            <a:avLst/>
          </a:prstGeom>
          <a:noFill/>
          <a:ln w="9525" algn="ctr">
            <a:noFill/>
            <a:miter lim="800000"/>
            <a:headEnd/>
            <a:tailEnd/>
          </a:ln>
        </p:spPr>
        <p:txBody>
          <a:bodyPr wrap="square" lIns="0" tIns="0" rIns="0" bIns="0">
            <a:noAutofit/>
          </a:bodyPr>
          <a:lstStyle/>
          <a:p>
            <a:pPr algn="ctr"/>
            <a:fld id="{42F9ABEE-C996-4029-AA11-91F8BD6A3AFE}" type="datetime'''''''''2''''''''''''''''''''01''''''1''''''Q''3'''">
              <a:rPr lang="en-US" altLang="zh-CN" sz="800" smtClean="0">
                <a:latin typeface="Calibri"/>
                <a:sym typeface="Calibri"/>
              </a:rPr>
              <a:pPr algn="ctr"/>
              <a:t>2011Q3</a:t>
            </a:fld>
            <a:endParaRPr lang="en-US" altLang="zh-CN" sz="800" dirty="0">
              <a:latin typeface="Calibri"/>
              <a:ea typeface="宋体"/>
              <a:sym typeface="Calibri"/>
            </a:endParaRPr>
          </a:p>
        </p:txBody>
      </p:sp>
      <p:sp>
        <p:nvSpPr>
          <p:cNvPr id="20" name="Rectangle 20"/>
          <p:cNvSpPr>
            <a:spLocks noChangeArrowheads="1"/>
          </p:cNvSpPr>
          <p:nvPr>
            <p:custDataLst>
              <p:tags r:id="rId11"/>
            </p:custDataLst>
          </p:nvPr>
        </p:nvSpPr>
        <p:spPr bwMode="auto">
          <a:xfrm>
            <a:off x="3487737" y="3368675"/>
            <a:ext cx="334962" cy="122237"/>
          </a:xfrm>
          <a:prstGeom prst="rect">
            <a:avLst/>
          </a:prstGeom>
          <a:noFill/>
          <a:ln w="9525" algn="ctr">
            <a:noFill/>
            <a:miter lim="800000"/>
            <a:headEnd/>
            <a:tailEnd/>
          </a:ln>
        </p:spPr>
        <p:txBody>
          <a:bodyPr wrap="square" lIns="0" tIns="0" rIns="0" bIns="0">
            <a:noAutofit/>
          </a:bodyPr>
          <a:lstStyle/>
          <a:p>
            <a:pPr algn="ctr"/>
            <a:fld id="{AFCC8066-8870-47AF-AC4F-25B5CCA3BED7}" type="datetime'''''2''0''''''''''''''''1''''1''''''''Q2'''''''">
              <a:rPr lang="en-US" altLang="zh-CN" sz="800" smtClean="0">
                <a:latin typeface="Calibri"/>
                <a:sym typeface="Calibri"/>
              </a:rPr>
              <a:pPr algn="ctr"/>
              <a:t>2011Q2</a:t>
            </a:fld>
            <a:endParaRPr lang="en-US" altLang="zh-CN" sz="800" dirty="0">
              <a:latin typeface="Calibri"/>
              <a:ea typeface="宋体"/>
              <a:sym typeface="Calibri"/>
            </a:endParaRPr>
          </a:p>
        </p:txBody>
      </p:sp>
      <p:sp>
        <p:nvSpPr>
          <p:cNvPr id="21" name="Rectangle 19"/>
          <p:cNvSpPr>
            <a:spLocks noChangeArrowheads="1"/>
          </p:cNvSpPr>
          <p:nvPr>
            <p:custDataLst>
              <p:tags r:id="rId12"/>
            </p:custDataLst>
          </p:nvPr>
        </p:nvSpPr>
        <p:spPr bwMode="auto">
          <a:xfrm>
            <a:off x="3144837" y="3368675"/>
            <a:ext cx="334962" cy="122237"/>
          </a:xfrm>
          <a:prstGeom prst="rect">
            <a:avLst/>
          </a:prstGeom>
          <a:noFill/>
          <a:ln w="9525" algn="ctr">
            <a:noFill/>
            <a:miter lim="800000"/>
            <a:headEnd/>
            <a:tailEnd/>
          </a:ln>
        </p:spPr>
        <p:txBody>
          <a:bodyPr wrap="square" lIns="0" tIns="0" rIns="0" bIns="0">
            <a:noAutofit/>
          </a:bodyPr>
          <a:lstStyle/>
          <a:p>
            <a:pPr algn="ctr"/>
            <a:fld id="{28E95439-7288-41E8-A5C5-BC49CA8C7E6A}" type="datetime'''''''''''2''0''''1''''''''''''''''''1''''''Q''''1'''">
              <a:rPr lang="en-US" altLang="zh-CN" sz="800" smtClean="0">
                <a:latin typeface="Calibri"/>
                <a:sym typeface="Calibri"/>
              </a:rPr>
              <a:pPr algn="ctr"/>
              <a:t>2011Q1</a:t>
            </a:fld>
            <a:endParaRPr lang="en-US" altLang="zh-CN" sz="800" dirty="0">
              <a:latin typeface="Calibri"/>
              <a:ea typeface="宋体"/>
              <a:sym typeface="Calibri"/>
            </a:endParaRPr>
          </a:p>
        </p:txBody>
      </p:sp>
      <p:sp>
        <p:nvSpPr>
          <p:cNvPr id="22" name="Rectangle 18"/>
          <p:cNvSpPr>
            <a:spLocks noChangeArrowheads="1"/>
          </p:cNvSpPr>
          <p:nvPr>
            <p:custDataLst>
              <p:tags r:id="rId13"/>
            </p:custDataLst>
          </p:nvPr>
        </p:nvSpPr>
        <p:spPr bwMode="auto">
          <a:xfrm>
            <a:off x="2801937" y="3368675"/>
            <a:ext cx="334962" cy="122237"/>
          </a:xfrm>
          <a:prstGeom prst="rect">
            <a:avLst/>
          </a:prstGeom>
          <a:noFill/>
          <a:ln w="9525" algn="ctr">
            <a:noFill/>
            <a:miter lim="800000"/>
            <a:headEnd/>
            <a:tailEnd/>
          </a:ln>
        </p:spPr>
        <p:txBody>
          <a:bodyPr wrap="square" lIns="0" tIns="0" rIns="0" bIns="0">
            <a:noAutofit/>
          </a:bodyPr>
          <a:lstStyle/>
          <a:p>
            <a:pPr algn="ctr"/>
            <a:fld id="{510B1840-0DE9-40EC-B035-7FDBEAC7083A}" type="datetime'''2''0''''''1''''''''''0Q''''''''''''''''''''4'''''''''''''''">
              <a:rPr lang="en-US" altLang="zh-CN" sz="800" smtClean="0">
                <a:latin typeface="Calibri"/>
                <a:sym typeface="Calibri"/>
              </a:rPr>
              <a:pPr algn="ctr"/>
              <a:t>2010Q4</a:t>
            </a:fld>
            <a:endParaRPr lang="en-US" altLang="zh-CN" sz="800" dirty="0">
              <a:latin typeface="Calibri"/>
              <a:ea typeface="宋体"/>
              <a:sym typeface="Calibri"/>
            </a:endParaRPr>
          </a:p>
        </p:txBody>
      </p:sp>
      <p:sp>
        <p:nvSpPr>
          <p:cNvPr id="23" name="Rectangle 17"/>
          <p:cNvSpPr>
            <a:spLocks noChangeArrowheads="1"/>
          </p:cNvSpPr>
          <p:nvPr>
            <p:custDataLst>
              <p:tags r:id="rId14"/>
            </p:custDataLst>
          </p:nvPr>
        </p:nvSpPr>
        <p:spPr bwMode="auto">
          <a:xfrm>
            <a:off x="2449512" y="3368675"/>
            <a:ext cx="334962" cy="122237"/>
          </a:xfrm>
          <a:prstGeom prst="rect">
            <a:avLst/>
          </a:prstGeom>
          <a:noFill/>
          <a:ln w="9525" algn="ctr">
            <a:noFill/>
            <a:miter lim="800000"/>
            <a:headEnd/>
            <a:tailEnd/>
          </a:ln>
        </p:spPr>
        <p:txBody>
          <a:bodyPr wrap="square" lIns="0" tIns="0" rIns="0" bIns="0">
            <a:noAutofit/>
          </a:bodyPr>
          <a:lstStyle/>
          <a:p>
            <a:pPr algn="ctr"/>
            <a:fld id="{7FA4E4E4-0F44-44F5-98A1-FD5860E24CEF}" type="datetime'''2''0''''''''1''''''''0''''''''''''''''''Q3'''''''''">
              <a:rPr lang="en-US" altLang="zh-CN" sz="800" smtClean="0">
                <a:latin typeface="Calibri"/>
                <a:sym typeface="Calibri"/>
              </a:rPr>
              <a:pPr algn="ctr"/>
              <a:t>2010Q3</a:t>
            </a:fld>
            <a:endParaRPr lang="en-US" altLang="zh-CN" sz="800" dirty="0">
              <a:latin typeface="Calibri"/>
              <a:ea typeface="宋体"/>
              <a:sym typeface="Calibri"/>
            </a:endParaRPr>
          </a:p>
        </p:txBody>
      </p:sp>
      <p:sp>
        <p:nvSpPr>
          <p:cNvPr id="24" name="Rectangle 16"/>
          <p:cNvSpPr>
            <a:spLocks noChangeArrowheads="1"/>
          </p:cNvSpPr>
          <p:nvPr>
            <p:custDataLst>
              <p:tags r:id="rId15"/>
            </p:custDataLst>
          </p:nvPr>
        </p:nvSpPr>
        <p:spPr bwMode="auto">
          <a:xfrm>
            <a:off x="2106612" y="3368675"/>
            <a:ext cx="334962" cy="122237"/>
          </a:xfrm>
          <a:prstGeom prst="rect">
            <a:avLst/>
          </a:prstGeom>
          <a:noFill/>
          <a:ln w="9525" algn="ctr">
            <a:noFill/>
            <a:miter lim="800000"/>
            <a:headEnd/>
            <a:tailEnd/>
          </a:ln>
        </p:spPr>
        <p:txBody>
          <a:bodyPr wrap="square" lIns="0" tIns="0" rIns="0" bIns="0">
            <a:noAutofit/>
          </a:bodyPr>
          <a:lstStyle/>
          <a:p>
            <a:pPr algn="ctr"/>
            <a:fld id="{2E025478-337C-4398-AAE7-D6BDBE6EA3CB}" type="datetime'2''0''''''''''''1''''''''''''0''''''''''''''Q''''2'">
              <a:rPr lang="en-US" altLang="zh-CN" sz="800" smtClean="0">
                <a:latin typeface="Calibri"/>
                <a:sym typeface="Calibri"/>
              </a:rPr>
              <a:pPr algn="ctr"/>
              <a:t>2010Q2</a:t>
            </a:fld>
            <a:endParaRPr lang="en-US" altLang="zh-CN" sz="800" dirty="0">
              <a:latin typeface="Calibri"/>
              <a:ea typeface="宋体"/>
              <a:sym typeface="Calibri"/>
            </a:endParaRPr>
          </a:p>
        </p:txBody>
      </p:sp>
      <p:sp>
        <p:nvSpPr>
          <p:cNvPr id="25" name="Rectangle 15"/>
          <p:cNvSpPr>
            <a:spLocks noChangeArrowheads="1"/>
          </p:cNvSpPr>
          <p:nvPr>
            <p:custDataLst>
              <p:tags r:id="rId16"/>
            </p:custDataLst>
          </p:nvPr>
        </p:nvSpPr>
        <p:spPr bwMode="auto">
          <a:xfrm>
            <a:off x="1763712" y="3368675"/>
            <a:ext cx="334962" cy="122237"/>
          </a:xfrm>
          <a:prstGeom prst="rect">
            <a:avLst/>
          </a:prstGeom>
          <a:noFill/>
          <a:ln w="9525" algn="ctr">
            <a:noFill/>
            <a:miter lim="800000"/>
            <a:headEnd/>
            <a:tailEnd/>
          </a:ln>
        </p:spPr>
        <p:txBody>
          <a:bodyPr wrap="square" lIns="0" tIns="0" rIns="0" bIns="0">
            <a:noAutofit/>
          </a:bodyPr>
          <a:lstStyle/>
          <a:p>
            <a:pPr algn="ctr"/>
            <a:fld id="{06DA166F-CB4A-4F17-B52A-969A8976E953}" type="datetime'''''''2''0''1''''0''''''''''''Q''''''''''1'''''''''''''''">
              <a:rPr lang="en-US" altLang="zh-CN" sz="800" smtClean="0">
                <a:latin typeface="Calibri"/>
                <a:sym typeface="Calibri"/>
              </a:rPr>
              <a:pPr algn="ctr"/>
              <a:t>2010Q1</a:t>
            </a:fld>
            <a:endParaRPr lang="en-US" altLang="zh-CN" sz="800" dirty="0">
              <a:latin typeface="Calibri"/>
              <a:ea typeface="宋体"/>
              <a:sym typeface="Calibri"/>
            </a:endParaRPr>
          </a:p>
        </p:txBody>
      </p:sp>
      <p:sp>
        <p:nvSpPr>
          <p:cNvPr id="26" name="Rectangle 14"/>
          <p:cNvSpPr>
            <a:spLocks noChangeArrowheads="1"/>
          </p:cNvSpPr>
          <p:nvPr>
            <p:custDataLst>
              <p:tags r:id="rId17"/>
            </p:custDataLst>
          </p:nvPr>
        </p:nvSpPr>
        <p:spPr bwMode="auto">
          <a:xfrm>
            <a:off x="1420812" y="3368675"/>
            <a:ext cx="334962" cy="122237"/>
          </a:xfrm>
          <a:prstGeom prst="rect">
            <a:avLst/>
          </a:prstGeom>
          <a:noFill/>
          <a:ln w="9525" algn="ctr">
            <a:noFill/>
            <a:miter lim="800000"/>
            <a:headEnd/>
            <a:tailEnd/>
          </a:ln>
        </p:spPr>
        <p:txBody>
          <a:bodyPr wrap="square" lIns="0" tIns="0" rIns="0" bIns="0">
            <a:noAutofit/>
          </a:bodyPr>
          <a:lstStyle/>
          <a:p>
            <a:pPr algn="ctr"/>
            <a:fld id="{C55BF559-CD36-41CF-B412-0BA4F4B09113}" type="datetime'''''''''''''''2''''''''''''''''''00''''''9''''''''Q4'">
              <a:rPr lang="en-US" altLang="zh-CN" sz="800" smtClean="0">
                <a:latin typeface="Calibri"/>
                <a:sym typeface="Calibri"/>
              </a:rPr>
              <a:pPr algn="ctr"/>
              <a:t>2009Q4</a:t>
            </a:fld>
            <a:endParaRPr lang="en-US" altLang="zh-CN" sz="800" dirty="0">
              <a:latin typeface="Calibri"/>
              <a:ea typeface="宋体"/>
              <a:sym typeface="Calibri"/>
            </a:endParaRPr>
          </a:p>
        </p:txBody>
      </p:sp>
      <p:sp useBgFill="1">
        <p:nvSpPr>
          <p:cNvPr id="27" name="矩形 26"/>
          <p:cNvSpPr/>
          <p:nvPr>
            <p:custDataLst>
              <p:tags r:id="rId18"/>
            </p:custDataLst>
          </p:nvPr>
        </p:nvSpPr>
        <p:spPr bwMode="auto">
          <a:xfrm>
            <a:off x="1379537" y="2220912"/>
            <a:ext cx="252412" cy="182562"/>
          </a:xfrm>
          <a:prstGeom prst="rect">
            <a:avLst/>
          </a:prstGeom>
          <a:ln w="19050" cap="flat" cmpd="sng" algn="ctr">
            <a:noFill/>
            <a:prstDash val="solid"/>
            <a:round/>
            <a:headEnd type="none" w="med" len="med"/>
            <a:tailEnd type="none" w="med" len="med"/>
          </a:ln>
          <a:effectLst/>
        </p:spPr>
        <p:txBody>
          <a:bodyPr vert="horz" wrap="none" lIns="20637" tIns="0" rIns="20637" bIns="0" numCol="1" rtlCol="0" anchor="t" anchorCtr="0" compatLnSpc="1">
            <a:prstTxWarp prst="textNoShape">
              <a:avLst/>
            </a:prstTxWarp>
            <a:noAutofit/>
          </a:bodyPr>
          <a:lstStyle/>
          <a:p>
            <a:fld id="{8114C6B8-F60F-4CEE-A037-BA1CEE304720}" type="datetime'''''''''''''''''''9''.1'''''''''''''''''''''''''''''''''">
              <a:rPr lang="en-US" altLang="zh-CN" sz="1200" b="1" smtClean="0"/>
              <a:pPr/>
              <a:t>9.1</a:t>
            </a:fld>
            <a:endParaRPr kumimoji="0" lang="zh-CN" altLang="en-US" sz="1200" b="1" strike="noStrike" cap="none" normalizeH="0" smtClean="0">
              <a:ln>
                <a:noFill/>
              </a:ln>
              <a:effectLst/>
              <a:latin typeface="Arial"/>
              <a:ea typeface="宋体"/>
              <a:sym typeface="Arial"/>
            </a:endParaRPr>
          </a:p>
        </p:txBody>
      </p:sp>
      <p:sp>
        <p:nvSpPr>
          <p:cNvPr id="30" name="Rectangle 13"/>
          <p:cNvSpPr>
            <a:spLocks noChangeArrowheads="1"/>
          </p:cNvSpPr>
          <p:nvPr>
            <p:custDataLst>
              <p:tags r:id="rId19"/>
            </p:custDataLst>
          </p:nvPr>
        </p:nvSpPr>
        <p:spPr bwMode="auto">
          <a:xfrm>
            <a:off x="1068387" y="3368675"/>
            <a:ext cx="334962" cy="244475"/>
          </a:xfrm>
          <a:prstGeom prst="rect">
            <a:avLst/>
          </a:prstGeom>
          <a:noFill/>
          <a:ln w="9525" algn="ctr">
            <a:noFill/>
            <a:miter lim="800000"/>
            <a:headEnd/>
            <a:tailEnd/>
          </a:ln>
        </p:spPr>
        <p:txBody>
          <a:bodyPr wrap="square" lIns="0" tIns="0" rIns="0" bIns="0">
            <a:noAutofit/>
          </a:bodyPr>
          <a:lstStyle/>
          <a:p>
            <a:pPr algn="ctr"/>
            <a:fld id="{DA698FA4-E9D4-4603-943A-0906A1DC7298}" type="datetime'2''''''''''0''''''0''''''9''''''''''''''''Q''''3'''''''''">
              <a:rPr lang="en-US" altLang="zh-CN" sz="800" smtClean="0">
                <a:latin typeface="Calibri"/>
                <a:sym typeface="Calibri"/>
              </a:rPr>
              <a:pPr algn="ctr"/>
              <a:t>2009Q3</a:t>
            </a:fld>
            <a:r>
              <a:rPr lang="en-US" altLang="zh-CN" sz="800" dirty="0" smtClean="0">
                <a:latin typeface="Calibri"/>
                <a:ea typeface="宋体"/>
                <a:sym typeface="Calibri"/>
              </a:rPr>
              <a:t/>
            </a:r>
            <a:br>
              <a:rPr lang="en-US" altLang="zh-CN" sz="800" dirty="0" smtClean="0">
                <a:latin typeface="Calibri"/>
                <a:ea typeface="宋体"/>
                <a:sym typeface="Calibri"/>
              </a:rPr>
            </a:br>
            <a:endParaRPr lang="zh-CN" altLang="en-US" sz="800" dirty="0">
              <a:latin typeface="Calibri"/>
              <a:ea typeface="宋体"/>
              <a:sym typeface="Calibri"/>
            </a:endParaRPr>
          </a:p>
        </p:txBody>
      </p:sp>
      <p:sp>
        <p:nvSpPr>
          <p:cNvPr id="31" name="Rectangle 12"/>
          <p:cNvSpPr>
            <a:spLocks noChangeArrowheads="1"/>
          </p:cNvSpPr>
          <p:nvPr>
            <p:custDataLst>
              <p:tags r:id="rId20"/>
            </p:custDataLst>
          </p:nvPr>
        </p:nvSpPr>
        <p:spPr bwMode="auto">
          <a:xfrm>
            <a:off x="725487" y="3368675"/>
            <a:ext cx="334962" cy="122237"/>
          </a:xfrm>
          <a:prstGeom prst="rect">
            <a:avLst/>
          </a:prstGeom>
          <a:noFill/>
          <a:ln w="9525" algn="ctr">
            <a:noFill/>
            <a:miter lim="800000"/>
            <a:headEnd/>
            <a:tailEnd/>
          </a:ln>
        </p:spPr>
        <p:txBody>
          <a:bodyPr wrap="square" lIns="0" tIns="0" rIns="0" bIns="0">
            <a:noAutofit/>
          </a:bodyPr>
          <a:lstStyle/>
          <a:p>
            <a:pPr algn="ctr"/>
            <a:fld id="{835441B3-09CB-467F-AD16-427C6A147B52}" type="datetime'''2''''00''''''''''''9''''''''''''''''''Q''''''2'">
              <a:rPr lang="en-US" altLang="zh-CN" sz="800" smtClean="0">
                <a:latin typeface="Calibri"/>
                <a:sym typeface="Calibri"/>
              </a:rPr>
              <a:pPr algn="ctr"/>
              <a:t>2009Q2</a:t>
            </a:fld>
            <a:endParaRPr lang="en-US" altLang="zh-CN" sz="800" dirty="0">
              <a:latin typeface="Calibri"/>
              <a:ea typeface="宋体"/>
              <a:sym typeface="Calibri"/>
            </a:endParaRPr>
          </a:p>
        </p:txBody>
      </p:sp>
      <p:sp>
        <p:nvSpPr>
          <p:cNvPr id="33" name="Rectangle 11"/>
          <p:cNvSpPr>
            <a:spLocks noChangeArrowheads="1"/>
          </p:cNvSpPr>
          <p:nvPr>
            <p:custDataLst>
              <p:tags r:id="rId21"/>
            </p:custDataLst>
          </p:nvPr>
        </p:nvSpPr>
        <p:spPr bwMode="auto">
          <a:xfrm>
            <a:off x="382587" y="3368675"/>
            <a:ext cx="334962" cy="122237"/>
          </a:xfrm>
          <a:prstGeom prst="rect">
            <a:avLst/>
          </a:prstGeom>
          <a:noFill/>
          <a:ln w="9525" algn="ctr">
            <a:noFill/>
            <a:miter lim="800000"/>
            <a:headEnd/>
            <a:tailEnd/>
          </a:ln>
        </p:spPr>
        <p:txBody>
          <a:bodyPr wrap="square" lIns="0" tIns="0" rIns="0" bIns="0">
            <a:noAutofit/>
          </a:bodyPr>
          <a:lstStyle/>
          <a:p>
            <a:pPr algn="ctr"/>
            <a:fld id="{58E1C500-CCD8-4900-B239-387A16536790}" type="datetime'2''''''''''0''''''''''''''''''''''''09''''''''''''''''''''Q1'">
              <a:rPr lang="en-US" altLang="zh-CN" sz="800" smtClean="0">
                <a:latin typeface="Calibri"/>
                <a:sym typeface="Calibri"/>
              </a:rPr>
              <a:pPr algn="ctr"/>
              <a:t>2009Q1</a:t>
            </a:fld>
            <a:endParaRPr lang="en-US" altLang="zh-CN" sz="800" dirty="0">
              <a:latin typeface="Calibri"/>
              <a:ea typeface="宋体"/>
              <a:sym typeface="Calibri"/>
            </a:endParaRPr>
          </a:p>
        </p:txBody>
      </p:sp>
      <p:sp>
        <p:nvSpPr>
          <p:cNvPr id="34" name="矩形 33"/>
          <p:cNvSpPr/>
          <p:nvPr>
            <p:custDataLst>
              <p:tags r:id="rId22"/>
            </p:custDataLst>
          </p:nvPr>
        </p:nvSpPr>
        <p:spPr bwMode="auto">
          <a:xfrm>
            <a:off x="4868862" y="3368675"/>
            <a:ext cx="334962" cy="12223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a:fld id="{1EE7F352-CA88-4BD4-B820-2071B260D1CE}" type="datetime'''''''''20''''''''''''1''''2Q''''''''''''''''''''''2'">
              <a:rPr lang="en-US" altLang="zh-CN" sz="800" smtClean="0">
                <a:latin typeface="Calibri"/>
                <a:sym typeface="Calibri"/>
              </a:rPr>
              <a:pPr algn="ctr"/>
              <a:t>2012Q2</a:t>
            </a:fld>
            <a:endParaRPr kumimoji="0" lang="zh-CN" altLang="en-US" sz="800" strike="noStrike" cap="none" normalizeH="0" smtClean="0">
              <a:ln>
                <a:noFill/>
              </a:ln>
              <a:effectLst/>
              <a:latin typeface="Calibri"/>
              <a:ea typeface="宋体"/>
              <a:sym typeface="Calibri"/>
            </a:endParaRPr>
          </a:p>
        </p:txBody>
      </p:sp>
      <p:graphicFrame>
        <p:nvGraphicFramePr>
          <p:cNvPr id="35" name="对象 34"/>
          <p:cNvGraphicFramePr>
            <a:graphicFrameLocks noChangeAspect="1"/>
          </p:cNvGraphicFramePr>
          <p:nvPr/>
        </p:nvGraphicFramePr>
        <p:xfrm>
          <a:off x="-66675" y="3957637"/>
          <a:ext cx="5438775" cy="2495550"/>
        </p:xfrm>
        <a:graphic>
          <a:graphicData uri="http://schemas.openxmlformats.org/presentationml/2006/ole">
            <p:oleObj spid="_x0000_s87047" name="图表" r:id="rId48" imgW="5438775" imgH="2495550" progId="MSGraph.Chart.8">
              <p:embed followColorScheme="full"/>
            </p:oleObj>
          </a:graphicData>
        </a:graphic>
      </p:graphicFrame>
      <p:sp>
        <p:nvSpPr>
          <p:cNvPr id="36" name="矩形 35"/>
          <p:cNvSpPr/>
          <p:nvPr>
            <p:custDataLst>
              <p:tags r:id="rId23"/>
            </p:custDataLst>
          </p:nvPr>
        </p:nvSpPr>
        <p:spPr bwMode="auto">
          <a:xfrm>
            <a:off x="4919662" y="6316662"/>
            <a:ext cx="3333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546BBA85-3D1D-47F0-808D-B1173AC243BF}" type="datetime'''1''''2''月'''''''">
              <a:rPr lang="en-US" altLang="zh-CN" sz="1200" smtClean="0">
                <a:solidFill>
                  <a:schemeClr val="tx1"/>
                </a:solidFill>
              </a:rPr>
              <a:pPr algn="ctr"/>
              <a:t>12月</a:t>
            </a:fld>
            <a:endParaRPr lang="zh-CN" altLang="en-US" sz="1200">
              <a:solidFill>
                <a:schemeClr val="tx1"/>
              </a:solidFill>
              <a:latin typeface="Arial"/>
              <a:ea typeface="宋体"/>
              <a:sym typeface="Arial"/>
            </a:endParaRPr>
          </a:p>
        </p:txBody>
      </p:sp>
      <p:sp>
        <p:nvSpPr>
          <p:cNvPr id="37" name="矩形 36"/>
          <p:cNvSpPr/>
          <p:nvPr>
            <p:custDataLst>
              <p:tags r:id="rId24"/>
            </p:custDataLst>
          </p:nvPr>
        </p:nvSpPr>
        <p:spPr bwMode="auto">
          <a:xfrm>
            <a:off x="4491037" y="6316662"/>
            <a:ext cx="3333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4D935E8A-2D2F-46D6-9EB9-3C3980C6A5D2}" type="datetime'''''1''1''''''''''''''''''''''''''''月'''''">
              <a:rPr lang="en-US" altLang="zh-CN" sz="1200" smtClean="0">
                <a:solidFill>
                  <a:schemeClr val="tx1"/>
                </a:solidFill>
              </a:rPr>
              <a:pPr algn="ctr"/>
              <a:t>11月</a:t>
            </a:fld>
            <a:endParaRPr lang="zh-CN" altLang="en-US" sz="1200">
              <a:solidFill>
                <a:schemeClr val="tx1"/>
              </a:solidFill>
              <a:latin typeface="Arial"/>
              <a:ea typeface="宋体"/>
              <a:sym typeface="Arial"/>
            </a:endParaRPr>
          </a:p>
        </p:txBody>
      </p:sp>
      <p:sp>
        <p:nvSpPr>
          <p:cNvPr id="38" name="矩形 37"/>
          <p:cNvSpPr/>
          <p:nvPr>
            <p:custDataLst>
              <p:tags r:id="rId25"/>
            </p:custDataLst>
          </p:nvPr>
        </p:nvSpPr>
        <p:spPr bwMode="auto">
          <a:xfrm>
            <a:off x="4062412" y="6316662"/>
            <a:ext cx="3333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FD0B8B18-EA65-46BE-9DCD-A3724BE64DD8}" type="datetime'1''''''''0''''''''''''''''''''''''月'''''''''''''''''">
              <a:rPr lang="en-US" altLang="zh-CN" sz="1200" smtClean="0">
                <a:solidFill>
                  <a:schemeClr val="tx1"/>
                </a:solidFill>
              </a:rPr>
              <a:pPr algn="ctr"/>
              <a:t>10月</a:t>
            </a:fld>
            <a:endParaRPr lang="zh-CN" altLang="en-US" sz="1200">
              <a:solidFill>
                <a:schemeClr val="tx1"/>
              </a:solidFill>
              <a:latin typeface="Arial"/>
              <a:ea typeface="宋体"/>
              <a:sym typeface="Arial"/>
            </a:endParaRPr>
          </a:p>
        </p:txBody>
      </p:sp>
      <p:sp>
        <p:nvSpPr>
          <p:cNvPr id="39" name="矩形 38"/>
          <p:cNvSpPr/>
          <p:nvPr>
            <p:custDataLst>
              <p:tags r:id="rId26"/>
            </p:custDataLst>
          </p:nvPr>
        </p:nvSpPr>
        <p:spPr bwMode="auto">
          <a:xfrm>
            <a:off x="3676650"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7D1B34C8-4E7E-4277-B07C-00E9775D4B97}" type="datetime'''''''''''''''''''''''9''''''''''月'''">
              <a:rPr lang="en-US" altLang="zh-CN" sz="1200" smtClean="0">
                <a:solidFill>
                  <a:schemeClr val="tx1"/>
                </a:solidFill>
              </a:rPr>
              <a:pPr algn="ctr"/>
              <a:t>9月</a:t>
            </a:fld>
            <a:endParaRPr lang="zh-CN" altLang="en-US" sz="1200">
              <a:solidFill>
                <a:schemeClr val="tx1"/>
              </a:solidFill>
              <a:latin typeface="Arial"/>
              <a:ea typeface="宋体"/>
              <a:sym typeface="Arial"/>
            </a:endParaRPr>
          </a:p>
        </p:txBody>
      </p:sp>
      <p:sp>
        <p:nvSpPr>
          <p:cNvPr id="40" name="矩形 39"/>
          <p:cNvSpPr/>
          <p:nvPr>
            <p:custDataLst>
              <p:tags r:id="rId27"/>
            </p:custDataLst>
          </p:nvPr>
        </p:nvSpPr>
        <p:spPr bwMode="auto">
          <a:xfrm>
            <a:off x="3248025"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80BDF65C-10DC-47D3-8194-5F29C9EA35F2}" type="datetime'''''''''''8''''''''''''''''月'">
              <a:rPr lang="en-US" altLang="zh-CN" sz="1200" smtClean="0">
                <a:solidFill>
                  <a:schemeClr val="tx1"/>
                </a:solidFill>
              </a:rPr>
              <a:pPr algn="ctr"/>
              <a:t>8月</a:t>
            </a:fld>
            <a:endParaRPr lang="zh-CN" altLang="en-US" sz="1200">
              <a:solidFill>
                <a:schemeClr val="tx1"/>
              </a:solidFill>
              <a:latin typeface="Arial"/>
              <a:ea typeface="宋体"/>
              <a:sym typeface="Arial"/>
            </a:endParaRPr>
          </a:p>
        </p:txBody>
      </p:sp>
      <p:sp>
        <p:nvSpPr>
          <p:cNvPr id="41" name="矩形 40"/>
          <p:cNvSpPr/>
          <p:nvPr>
            <p:custDataLst>
              <p:tags r:id="rId28"/>
            </p:custDataLst>
          </p:nvPr>
        </p:nvSpPr>
        <p:spPr bwMode="auto">
          <a:xfrm>
            <a:off x="2819400"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A7512D56-029D-4B5D-9351-1D4A2C32D0D5}" type="datetime'''7''''''''''''''''''''''''''''''''''''''''''月'''">
              <a:rPr lang="en-US" altLang="zh-CN" sz="1200" smtClean="0">
                <a:solidFill>
                  <a:schemeClr val="tx1"/>
                </a:solidFill>
              </a:rPr>
              <a:pPr algn="ctr"/>
              <a:t>7月</a:t>
            </a:fld>
            <a:endParaRPr lang="zh-CN" altLang="en-US" sz="1200">
              <a:solidFill>
                <a:schemeClr val="tx1"/>
              </a:solidFill>
              <a:latin typeface="Arial"/>
              <a:ea typeface="宋体"/>
              <a:sym typeface="Arial"/>
            </a:endParaRPr>
          </a:p>
        </p:txBody>
      </p:sp>
      <p:sp>
        <p:nvSpPr>
          <p:cNvPr id="42" name="矩形 41"/>
          <p:cNvSpPr/>
          <p:nvPr>
            <p:custDataLst>
              <p:tags r:id="rId29"/>
            </p:custDataLst>
          </p:nvPr>
        </p:nvSpPr>
        <p:spPr bwMode="auto">
          <a:xfrm>
            <a:off x="2400300"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6C85C039-90EC-4C30-A1C7-F579309F0BDD}" type="datetime'''''''''''''''''''''''''6月'''''''''''''''''''''''''''''''">
              <a:rPr lang="en-US" altLang="zh-CN" sz="1200" smtClean="0">
                <a:solidFill>
                  <a:schemeClr val="tx1"/>
                </a:solidFill>
              </a:rPr>
              <a:pPr algn="ctr"/>
              <a:t>6月</a:t>
            </a:fld>
            <a:endParaRPr lang="zh-CN" altLang="en-US" sz="1200">
              <a:solidFill>
                <a:schemeClr val="tx1"/>
              </a:solidFill>
              <a:latin typeface="Arial"/>
              <a:ea typeface="宋体"/>
              <a:sym typeface="Arial"/>
            </a:endParaRPr>
          </a:p>
        </p:txBody>
      </p:sp>
      <p:sp>
        <p:nvSpPr>
          <p:cNvPr id="43" name="矩形 42"/>
          <p:cNvSpPr/>
          <p:nvPr>
            <p:custDataLst>
              <p:tags r:id="rId30"/>
            </p:custDataLst>
          </p:nvPr>
        </p:nvSpPr>
        <p:spPr bwMode="auto">
          <a:xfrm>
            <a:off x="1971675"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BD78EA1A-111B-4A6F-96FE-3F04BCC139B1}" type="datetime'''''''''''''''''''''5''''''''''''''''''''''''''月'''''">
              <a:rPr lang="en-US" altLang="zh-CN" sz="1200" smtClean="0">
                <a:solidFill>
                  <a:schemeClr val="tx1"/>
                </a:solidFill>
              </a:rPr>
              <a:pPr algn="ctr"/>
              <a:t>5月</a:t>
            </a:fld>
            <a:endParaRPr lang="zh-CN" altLang="en-US" sz="1200">
              <a:solidFill>
                <a:schemeClr val="tx1"/>
              </a:solidFill>
              <a:latin typeface="Arial"/>
              <a:ea typeface="宋体"/>
              <a:sym typeface="Arial"/>
            </a:endParaRPr>
          </a:p>
        </p:txBody>
      </p:sp>
      <p:sp>
        <p:nvSpPr>
          <p:cNvPr id="44" name="矩形 43"/>
          <p:cNvSpPr/>
          <p:nvPr>
            <p:custDataLst>
              <p:tags r:id="rId31"/>
            </p:custDataLst>
          </p:nvPr>
        </p:nvSpPr>
        <p:spPr bwMode="auto">
          <a:xfrm>
            <a:off x="1543050"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4F999965-BDA7-4470-9789-23D2D105AC4D}" type="datetime'''''''''''''''''''''''''''''''''''''''''''4''月'''''">
              <a:rPr lang="en-US" altLang="zh-CN" sz="1200" smtClean="0">
                <a:solidFill>
                  <a:schemeClr val="tx1"/>
                </a:solidFill>
              </a:rPr>
              <a:pPr algn="ctr"/>
              <a:t>4月</a:t>
            </a:fld>
            <a:endParaRPr lang="zh-CN" altLang="en-US" sz="1200">
              <a:solidFill>
                <a:schemeClr val="tx1"/>
              </a:solidFill>
              <a:latin typeface="Arial"/>
              <a:ea typeface="宋体"/>
              <a:sym typeface="Arial"/>
            </a:endParaRPr>
          </a:p>
        </p:txBody>
      </p:sp>
      <p:sp>
        <p:nvSpPr>
          <p:cNvPr id="45" name="矩形 44"/>
          <p:cNvSpPr/>
          <p:nvPr>
            <p:custDataLst>
              <p:tags r:id="rId32"/>
            </p:custDataLst>
          </p:nvPr>
        </p:nvSpPr>
        <p:spPr bwMode="auto">
          <a:xfrm>
            <a:off x="1114425"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675F7726-71B9-4977-B301-E62EB7D089AA}" type="datetime'''''''3''''''''''''''''''''''''月'''''''''''''''''">
              <a:rPr lang="en-US" altLang="zh-CN" sz="1200" smtClean="0">
                <a:solidFill>
                  <a:schemeClr val="tx1"/>
                </a:solidFill>
              </a:rPr>
              <a:pPr algn="ctr"/>
              <a:t>3月</a:t>
            </a:fld>
            <a:endParaRPr lang="zh-CN" altLang="en-US" sz="1200">
              <a:solidFill>
                <a:schemeClr val="tx1"/>
              </a:solidFill>
              <a:latin typeface="Arial"/>
              <a:ea typeface="宋体"/>
              <a:sym typeface="Arial"/>
            </a:endParaRPr>
          </a:p>
        </p:txBody>
      </p:sp>
      <p:sp useBgFill="1">
        <p:nvSpPr>
          <p:cNvPr id="46" name="矩形 45"/>
          <p:cNvSpPr/>
          <p:nvPr>
            <p:custDataLst>
              <p:tags r:id="rId33"/>
            </p:custDataLst>
          </p:nvPr>
        </p:nvSpPr>
        <p:spPr bwMode="auto">
          <a:xfrm>
            <a:off x="1082675" y="4897437"/>
            <a:ext cx="366712" cy="2127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t" anchorCtr="0">
            <a:noAutofit/>
          </a:bodyPr>
          <a:lstStyle/>
          <a:p>
            <a:fld id="{C2E55B69-9A6F-4B14-A3B1-77A63907CC38}" type="datetime'''''''''''1''4''''.''''''''''''''''''''''''''''''''''3'">
              <a:rPr lang="en-US" altLang="zh-CN" sz="1400" smtClean="0">
                <a:solidFill>
                  <a:schemeClr val="tx1"/>
                </a:solidFill>
                <a:latin typeface="Calibri"/>
                <a:sym typeface="Calibri"/>
              </a:rPr>
              <a:pPr/>
              <a:t>14.3</a:t>
            </a:fld>
            <a:endParaRPr lang="zh-CN" altLang="en-US" sz="1400">
              <a:solidFill>
                <a:schemeClr val="tx1"/>
              </a:solidFill>
              <a:latin typeface="Calibri"/>
              <a:ea typeface="宋体"/>
              <a:sym typeface="Calibri"/>
            </a:endParaRPr>
          </a:p>
        </p:txBody>
      </p:sp>
      <p:sp>
        <p:nvSpPr>
          <p:cNvPr id="47" name="矩形 46"/>
          <p:cNvSpPr/>
          <p:nvPr>
            <p:custDataLst>
              <p:tags r:id="rId34"/>
            </p:custDataLst>
          </p:nvPr>
        </p:nvSpPr>
        <p:spPr bwMode="auto">
          <a:xfrm>
            <a:off x="685800"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D3377D1C-CF16-4E9D-A305-4E2040CB6A9D}" type="datetime'''2''''''''''''月'''''''''''">
              <a:rPr lang="en-US" altLang="zh-CN" sz="1200" smtClean="0">
                <a:solidFill>
                  <a:schemeClr val="tx1"/>
                </a:solidFill>
              </a:rPr>
              <a:pPr algn="ctr"/>
              <a:t>2月</a:t>
            </a:fld>
            <a:endParaRPr lang="zh-CN" altLang="en-US" sz="1200">
              <a:solidFill>
                <a:schemeClr val="tx1"/>
              </a:solidFill>
              <a:latin typeface="Arial"/>
              <a:ea typeface="宋体"/>
              <a:sym typeface="Arial"/>
            </a:endParaRPr>
          </a:p>
        </p:txBody>
      </p:sp>
      <p:sp useBgFill="1">
        <p:nvSpPr>
          <p:cNvPr id="48" name="矩形 47"/>
          <p:cNvSpPr/>
          <p:nvPr>
            <p:custDataLst>
              <p:tags r:id="rId35"/>
            </p:custDataLst>
          </p:nvPr>
        </p:nvSpPr>
        <p:spPr bwMode="auto">
          <a:xfrm>
            <a:off x="661987" y="4962525"/>
            <a:ext cx="296862" cy="2127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nchorCtr="0">
            <a:noAutofit/>
          </a:bodyPr>
          <a:lstStyle/>
          <a:p>
            <a:pPr algn="ctr"/>
            <a:fld id="{FB9C167F-FDFE-49AE-B92C-B9874AACBFF0}" type="datetime'''''''''''''''''9''''''''''''''.''6'''''''''''">
              <a:rPr lang="en-US" altLang="zh-CN" sz="1400" smtClean="0">
                <a:solidFill>
                  <a:schemeClr val="tx1"/>
                </a:solidFill>
              </a:rPr>
              <a:pPr algn="ctr"/>
              <a:t>9.6</a:t>
            </a:fld>
            <a:endParaRPr lang="zh-CN" altLang="en-US" sz="1400">
              <a:solidFill>
                <a:schemeClr val="tx1"/>
              </a:solidFill>
              <a:latin typeface="Arial"/>
              <a:ea typeface="宋体"/>
              <a:sym typeface="Arial"/>
            </a:endParaRPr>
          </a:p>
        </p:txBody>
      </p:sp>
      <p:sp>
        <p:nvSpPr>
          <p:cNvPr id="49" name="矩形 48"/>
          <p:cNvSpPr/>
          <p:nvPr>
            <p:custDataLst>
              <p:tags r:id="rId36"/>
            </p:custDataLst>
          </p:nvPr>
        </p:nvSpPr>
        <p:spPr bwMode="auto">
          <a:xfrm>
            <a:off x="257175" y="6316662"/>
            <a:ext cx="2492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CCB474DE-3EB7-4FF2-9D6E-260688BB2875}" type="datetime'''1''''''''''''''''''''''''''''''''''''''''''''月'''''''''''''">
              <a:rPr lang="en-US" altLang="zh-CN" sz="1200" smtClean="0">
                <a:solidFill>
                  <a:schemeClr val="tx1"/>
                </a:solidFill>
              </a:rPr>
              <a:pPr algn="ctr"/>
              <a:t>1月</a:t>
            </a:fld>
            <a:endParaRPr lang="zh-CN" altLang="en-US" sz="1200" dirty="0">
              <a:solidFill>
                <a:schemeClr val="tx1"/>
              </a:solidFill>
              <a:latin typeface="Arial"/>
              <a:ea typeface="宋体"/>
              <a:sym typeface="Arial"/>
            </a:endParaRPr>
          </a:p>
        </p:txBody>
      </p:sp>
      <p:sp useBgFill="1">
        <p:nvSpPr>
          <p:cNvPr id="50" name="矩形 49"/>
          <p:cNvSpPr/>
          <p:nvPr>
            <p:custDataLst>
              <p:tags r:id="rId37"/>
            </p:custDataLst>
          </p:nvPr>
        </p:nvSpPr>
        <p:spPr bwMode="auto">
          <a:xfrm>
            <a:off x="192087" y="5026025"/>
            <a:ext cx="296862" cy="2127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t" anchorCtr="0">
            <a:noAutofit/>
          </a:bodyPr>
          <a:lstStyle/>
          <a:p>
            <a:fld id="{B819EF1D-556C-4914-B129-E7096BA27A3D}" type="datetime'''8''''''''''.''''''''''''''''''''''''7'''''''''''''''''''''''">
              <a:rPr lang="en-US" altLang="zh-CN" sz="1400" smtClean="0">
                <a:solidFill>
                  <a:schemeClr val="tx1"/>
                </a:solidFill>
              </a:rPr>
              <a:pPr/>
              <a:t>8.7</a:t>
            </a:fld>
            <a:endParaRPr lang="zh-CN" altLang="en-US" sz="1400" dirty="0">
              <a:solidFill>
                <a:schemeClr val="tx1"/>
              </a:solidFill>
              <a:latin typeface="Calibri"/>
              <a:ea typeface="宋体"/>
              <a:sym typeface="Calibri"/>
            </a:endParaRPr>
          </a:p>
        </p:txBody>
      </p:sp>
      <p:cxnSp>
        <p:nvCxnSpPr>
          <p:cNvPr id="51" name="直接连接符 50"/>
          <p:cNvCxnSpPr/>
          <p:nvPr>
            <p:custDataLst>
              <p:tags r:id="rId38"/>
            </p:custDataLst>
          </p:nvPr>
        </p:nvCxnSpPr>
        <p:spPr bwMode="gray">
          <a:xfrm>
            <a:off x="2968625" y="5632450"/>
            <a:ext cx="328613" cy="0"/>
          </a:xfrm>
          <a:prstGeom prst="line">
            <a:avLst/>
          </a:prstGeom>
          <a:gradFill rotWithShape="1">
            <a:gsLst>
              <a:gs pos="0">
                <a:schemeClr val="accent1"/>
              </a:gs>
              <a:gs pos="100000">
                <a:schemeClr val="accent1">
                  <a:gamma/>
                  <a:tint val="21176"/>
                  <a:invGamma/>
                </a:schemeClr>
              </a:gs>
            </a:gsLst>
            <a:lin ang="0" scaled="1"/>
          </a:gradFill>
          <a:ln w="28575" cap="flat" cmpd="sng" algn="ctr">
            <a:solidFill>
              <a:srgbClr val="FC0316"/>
            </a:solidFill>
            <a:prstDash val="solid"/>
            <a:round/>
            <a:headEnd type="none" w="med" len="med"/>
            <a:tailEnd type="none"/>
          </a:ln>
          <a:effectLst/>
        </p:spPr>
      </p:cxnSp>
      <p:cxnSp>
        <p:nvCxnSpPr>
          <p:cNvPr id="52" name="直接连接符 51"/>
          <p:cNvCxnSpPr/>
          <p:nvPr>
            <p:custDataLst>
              <p:tags r:id="rId39"/>
            </p:custDataLst>
          </p:nvPr>
        </p:nvCxnSpPr>
        <p:spPr bwMode="gray">
          <a:xfrm>
            <a:off x="2968625" y="5399087"/>
            <a:ext cx="328613" cy="0"/>
          </a:xfrm>
          <a:prstGeom prst="line">
            <a:avLst/>
          </a:prstGeom>
          <a:gradFill rotWithShape="1">
            <a:gsLst>
              <a:gs pos="0">
                <a:schemeClr val="accent1"/>
              </a:gs>
              <a:gs pos="100000">
                <a:schemeClr val="accent1">
                  <a:gamma/>
                  <a:tint val="21176"/>
                  <a:invGamma/>
                </a:schemeClr>
              </a:gs>
            </a:gsLst>
            <a:lin ang="0" scaled="1"/>
          </a:gradFill>
          <a:ln w="19050" cap="flat" cmpd="sng" algn="ctr">
            <a:solidFill>
              <a:srgbClr val="9DB1CF"/>
            </a:solidFill>
            <a:prstDash val="solid"/>
            <a:round/>
            <a:headEnd type="none" w="med" len="med"/>
            <a:tailEnd type="none"/>
          </a:ln>
          <a:effectLst/>
        </p:spPr>
      </p:cxnSp>
      <p:sp>
        <p:nvSpPr>
          <p:cNvPr id="53" name="矩形 52"/>
          <p:cNvSpPr/>
          <p:nvPr>
            <p:custDataLst>
              <p:tags r:id="rId40"/>
            </p:custDataLst>
          </p:nvPr>
        </p:nvSpPr>
        <p:spPr bwMode="auto">
          <a:xfrm>
            <a:off x="3094037" y="5594350"/>
            <a:ext cx="76200" cy="76200"/>
          </a:xfrm>
          <a:prstGeom prst="rect">
            <a:avLst/>
          </a:prstGeom>
          <a:solidFill>
            <a:srgbClr val="FC0316"/>
          </a:solidFill>
          <a:ln w="9525">
            <a:solidFill>
              <a:srgbClr val="FC03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custDataLst>
              <p:tags r:id="rId41"/>
            </p:custDataLst>
          </p:nvPr>
        </p:nvSpPr>
        <p:spPr bwMode="auto">
          <a:xfrm>
            <a:off x="3094037" y="5360987"/>
            <a:ext cx="76200" cy="76200"/>
          </a:xfrm>
          <a:prstGeom prst="ellipse">
            <a:avLst/>
          </a:prstGeom>
          <a:solidFill>
            <a:srgbClr val="9DB1CF"/>
          </a:solidFill>
          <a:ln w="9525">
            <a:solidFill>
              <a:srgbClr val="9DB1C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custDataLst>
              <p:tags r:id="rId42"/>
            </p:custDataLst>
          </p:nvPr>
        </p:nvSpPr>
        <p:spPr bwMode="auto">
          <a:xfrm>
            <a:off x="3348037" y="5548312"/>
            <a:ext cx="17081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E51E3545-C059-4A6E-889C-DF52CD93CAD8}" type="datetime'''行业20''1''''2年''累''计''''''''''保''''费''增幅'''''''''''">
              <a:rPr lang="en-US" altLang="zh-CN" sz="1200" smtClean="0">
                <a:solidFill>
                  <a:schemeClr val="tx1"/>
                </a:solidFill>
              </a:rPr>
              <a:pPr/>
              <a:t>行业2012年累计保费增幅</a:t>
            </a:fld>
            <a:endParaRPr lang="zh-CN" altLang="en-US" sz="1200" dirty="0">
              <a:solidFill>
                <a:schemeClr val="tx1"/>
              </a:solidFill>
              <a:latin typeface="Arial"/>
              <a:ea typeface="宋体"/>
              <a:sym typeface="Arial"/>
            </a:endParaRPr>
          </a:p>
        </p:txBody>
      </p:sp>
      <p:sp>
        <p:nvSpPr>
          <p:cNvPr id="56" name="矩形 55"/>
          <p:cNvSpPr/>
          <p:nvPr>
            <p:custDataLst>
              <p:tags r:id="rId43"/>
            </p:custDataLst>
          </p:nvPr>
        </p:nvSpPr>
        <p:spPr bwMode="auto">
          <a:xfrm>
            <a:off x="3348037" y="5314950"/>
            <a:ext cx="17081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21155952-7CAD-4F2E-9192-5BFD9F085A0B}" type="datetime'''''''行''业201''''''''1''''年''累''计''''''保''''''''费增''''幅'''''''">
              <a:rPr lang="en-US" altLang="zh-CN" sz="1200" smtClean="0">
                <a:solidFill>
                  <a:schemeClr val="tx1"/>
                </a:solidFill>
              </a:rPr>
              <a:pPr/>
              <a:t>行业2011年累计保费增幅</a:t>
            </a:fld>
            <a:endParaRPr lang="zh-CN" altLang="en-US" sz="1200" dirty="0">
              <a:solidFill>
                <a:schemeClr val="tx1"/>
              </a:solidFill>
              <a:latin typeface="Arial"/>
              <a:ea typeface="宋体"/>
              <a:sym typeface="Arial"/>
            </a:endParaRPr>
          </a:p>
        </p:txBody>
      </p:sp>
      <p:sp>
        <p:nvSpPr>
          <p:cNvPr id="57" name="圆角矩形 56"/>
          <p:cNvSpPr/>
          <p:nvPr>
            <p:custDataLst>
              <p:tags r:id="rId44"/>
            </p:custDataLst>
          </p:nvPr>
        </p:nvSpPr>
        <p:spPr>
          <a:xfrm>
            <a:off x="5487987" y="1052512"/>
            <a:ext cx="3522663" cy="5272088"/>
          </a:xfrm>
          <a:prstGeom prst="roundRect">
            <a:avLst/>
          </a:prstGeom>
          <a:gradFill flip="none" rotWithShape="1">
            <a:gsLst>
              <a:gs pos="0">
                <a:srgbClr val="6397CB">
                  <a:tint val="66000"/>
                  <a:satMod val="160000"/>
                </a:srgbClr>
              </a:gs>
              <a:gs pos="50000">
                <a:srgbClr val="6397CB">
                  <a:tint val="44500"/>
                  <a:satMod val="160000"/>
                </a:srgbClr>
              </a:gs>
              <a:gs pos="100000">
                <a:srgbClr val="6397CB">
                  <a:tint val="23500"/>
                  <a:satMod val="160000"/>
                </a:srgbClr>
              </a:gs>
            </a:gsLst>
            <a:path path="circle">
              <a:fillToRect l="50000" t="50000" r="50000" b="50000"/>
            </a:path>
            <a:tileRect/>
          </a:gra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a:lnSpc>
                <a:spcPct val="140000"/>
              </a:lnSpc>
              <a:buSzPct val="120000"/>
              <a:defRPr/>
            </a:pPr>
            <a:endParaRPr lang="en-US" altLang="zh-CN" kern="0" dirty="0" smtClean="0">
              <a:solidFill>
                <a:srgbClr val="FF0000"/>
              </a:solidFill>
              <a:latin typeface="微软雅黑" pitchFamily="34" charset="-122"/>
              <a:ea typeface="微软雅黑" pitchFamily="34" charset="-122"/>
            </a:endParaRPr>
          </a:p>
          <a:p>
            <a:pPr defTabSz="912813">
              <a:lnSpc>
                <a:spcPct val="140000"/>
              </a:lnSpc>
              <a:buSzPct val="120000"/>
              <a:defRPr/>
            </a:pPr>
            <a:r>
              <a:rPr lang="zh-CN" altLang="en-US" b="1" kern="0" dirty="0" smtClean="0">
                <a:solidFill>
                  <a:srgbClr val="0000FF"/>
                </a:solidFill>
                <a:latin typeface="微软雅黑" pitchFamily="34" charset="-122"/>
                <a:ea typeface="微软雅黑" pitchFamily="34" charset="-122"/>
              </a:rPr>
              <a:t>宏观经济增速放缓对产险行业的保费增长空间有明显的不利影响</a:t>
            </a:r>
            <a:endParaRPr lang="en-US" altLang="zh-CN" b="1" kern="0" dirty="0" smtClean="0">
              <a:solidFill>
                <a:srgbClr val="0000FF"/>
              </a:solidFill>
              <a:latin typeface="微软雅黑" pitchFamily="34" charset="-122"/>
              <a:ea typeface="微软雅黑" pitchFamily="34" charset="-122"/>
            </a:endParaRPr>
          </a:p>
          <a:p>
            <a:pPr defTabSz="912813">
              <a:lnSpc>
                <a:spcPct val="140000"/>
              </a:lnSpc>
              <a:buSzPct val="120000"/>
              <a:defRPr/>
            </a:pPr>
            <a:endParaRPr lang="en-US" altLang="zh-CN" sz="800" b="1" kern="0" dirty="0" smtClean="0">
              <a:solidFill>
                <a:srgbClr val="0000FF"/>
              </a:solidFill>
              <a:latin typeface="微软雅黑" pitchFamily="34" charset="-122"/>
              <a:ea typeface="微软雅黑" pitchFamily="34" charset="-122"/>
            </a:endParaRPr>
          </a:p>
          <a:p>
            <a:pPr defTabSz="912813">
              <a:lnSpc>
                <a:spcPct val="140000"/>
              </a:lnSpc>
              <a:buSzPct val="120000"/>
              <a:buFont typeface="Wingdings" pitchFamily="2" charset="2"/>
              <a:buChar char="p"/>
              <a:defRPr/>
            </a:pPr>
            <a:r>
              <a:rPr lang="zh-CN" altLang="en-US" sz="1400" b="1" kern="0" dirty="0" smtClean="0">
                <a:solidFill>
                  <a:schemeClr val="tx1"/>
                </a:solidFill>
                <a:latin typeface="微软雅黑" pitchFamily="34" charset="-122"/>
                <a:ea typeface="微软雅黑" pitchFamily="34" charset="-122"/>
              </a:rPr>
              <a:t>从全球经济情况看，世界主要经济体复苏乏力，持续低迷</a:t>
            </a:r>
            <a:endParaRPr lang="en-US" altLang="zh-CN" sz="1400" b="1" kern="0" dirty="0" smtClean="0">
              <a:solidFill>
                <a:schemeClr val="tx1"/>
              </a:solidFill>
              <a:latin typeface="微软雅黑" pitchFamily="34" charset="-122"/>
              <a:ea typeface="微软雅黑" pitchFamily="34" charset="-122"/>
            </a:endParaRPr>
          </a:p>
          <a:p>
            <a:pPr defTabSz="912813">
              <a:lnSpc>
                <a:spcPct val="140000"/>
              </a:lnSpc>
              <a:buSzPct val="120000"/>
              <a:buFont typeface="Wingdings" pitchFamily="2" charset="2"/>
              <a:buChar char="p"/>
              <a:defRPr/>
            </a:pPr>
            <a:endParaRPr lang="en-US" altLang="zh-CN" sz="800" b="1" kern="0" dirty="0" smtClean="0">
              <a:solidFill>
                <a:schemeClr val="tx1"/>
              </a:solidFill>
              <a:latin typeface="微软雅黑" pitchFamily="34" charset="-122"/>
              <a:ea typeface="微软雅黑" pitchFamily="34" charset="-122"/>
            </a:endParaRPr>
          </a:p>
          <a:p>
            <a:pPr defTabSz="912813">
              <a:lnSpc>
                <a:spcPct val="140000"/>
              </a:lnSpc>
              <a:buSzPct val="120000"/>
              <a:buFont typeface="Wingdings" pitchFamily="2" charset="2"/>
              <a:buChar char="p"/>
              <a:defRPr/>
            </a:pPr>
            <a:r>
              <a:rPr lang="zh-CN" altLang="en-US" sz="1400" b="1" kern="0" dirty="0" smtClean="0">
                <a:solidFill>
                  <a:schemeClr val="tx1"/>
                </a:solidFill>
                <a:latin typeface="微软雅黑" pitchFamily="34" charset="-122"/>
                <a:ea typeface="微软雅黑" pitchFamily="34" charset="-122"/>
              </a:rPr>
              <a:t>从国内经济情况看，上半年</a:t>
            </a:r>
            <a:r>
              <a:rPr lang="en-US" altLang="zh-CN" sz="1400" b="1" kern="0" dirty="0" smtClean="0">
                <a:solidFill>
                  <a:schemeClr val="tx1"/>
                </a:solidFill>
                <a:latin typeface="微软雅黑" pitchFamily="34" charset="-122"/>
                <a:ea typeface="微软雅黑" pitchFamily="34" charset="-122"/>
              </a:rPr>
              <a:t>GDP</a:t>
            </a:r>
            <a:r>
              <a:rPr lang="zh-CN" altLang="en-US" sz="1400" b="1" kern="0" dirty="0" smtClean="0">
                <a:solidFill>
                  <a:schemeClr val="tx1"/>
                </a:solidFill>
                <a:latin typeface="微软雅黑" pitchFamily="34" charset="-122"/>
                <a:ea typeface="微软雅黑" pitchFamily="34" charset="-122"/>
              </a:rPr>
              <a:t>增长</a:t>
            </a:r>
            <a:r>
              <a:rPr lang="en-US" altLang="zh-CN" sz="1400" b="1" kern="0" dirty="0" smtClean="0">
                <a:solidFill>
                  <a:schemeClr val="tx1"/>
                </a:solidFill>
                <a:latin typeface="微软雅黑" pitchFamily="34" charset="-122"/>
                <a:ea typeface="微软雅黑" pitchFamily="34" charset="-122"/>
              </a:rPr>
              <a:t>7.8%</a:t>
            </a:r>
            <a:r>
              <a:rPr lang="zh-CN" altLang="en-US" sz="1400" b="1" kern="0" dirty="0" smtClean="0">
                <a:solidFill>
                  <a:schemeClr val="tx1"/>
                </a:solidFill>
                <a:latin typeface="微软雅黑" pitchFamily="34" charset="-122"/>
                <a:ea typeface="微软雅黑" pitchFamily="34" charset="-122"/>
              </a:rPr>
              <a:t>，二季度增速仅</a:t>
            </a:r>
            <a:r>
              <a:rPr lang="en-US" altLang="zh-CN" sz="1400" b="1" kern="0" dirty="0" smtClean="0">
                <a:solidFill>
                  <a:schemeClr val="tx1"/>
                </a:solidFill>
                <a:latin typeface="微软雅黑" pitchFamily="34" charset="-122"/>
                <a:ea typeface="微软雅黑" pitchFamily="34" charset="-122"/>
              </a:rPr>
              <a:t>7.6%</a:t>
            </a:r>
            <a:r>
              <a:rPr lang="zh-CN" altLang="en-US" sz="1400" b="1" kern="0" dirty="0" smtClean="0">
                <a:solidFill>
                  <a:schemeClr val="tx1"/>
                </a:solidFill>
                <a:latin typeface="微软雅黑" pitchFamily="34" charset="-122"/>
                <a:ea typeface="微软雅黑" pitchFamily="34" charset="-122"/>
              </a:rPr>
              <a:t>，创下自</a:t>
            </a:r>
            <a:r>
              <a:rPr lang="en-US" altLang="zh-CN" sz="1400" b="1" kern="0" dirty="0" smtClean="0">
                <a:solidFill>
                  <a:schemeClr val="tx1"/>
                </a:solidFill>
                <a:latin typeface="微软雅黑" pitchFamily="34" charset="-122"/>
                <a:ea typeface="微软雅黑" pitchFamily="34" charset="-122"/>
              </a:rPr>
              <a:t>2009</a:t>
            </a:r>
            <a:r>
              <a:rPr lang="zh-CN" altLang="en-US" sz="1400" b="1" kern="0" dirty="0" smtClean="0">
                <a:solidFill>
                  <a:schemeClr val="tx1"/>
                </a:solidFill>
                <a:latin typeface="微软雅黑" pitchFamily="34" charset="-122"/>
                <a:ea typeface="微软雅黑" pitchFamily="34" charset="-122"/>
              </a:rPr>
              <a:t>年三季度以来的近三年新低</a:t>
            </a:r>
            <a:endParaRPr lang="en-US" altLang="zh-CN" sz="1400" b="1" kern="0" dirty="0" smtClean="0">
              <a:solidFill>
                <a:schemeClr val="tx1"/>
              </a:solidFill>
              <a:latin typeface="微软雅黑" pitchFamily="34" charset="-122"/>
              <a:ea typeface="微软雅黑" pitchFamily="34" charset="-122"/>
            </a:endParaRPr>
          </a:p>
          <a:p>
            <a:pPr defTabSz="912813">
              <a:lnSpc>
                <a:spcPct val="140000"/>
              </a:lnSpc>
              <a:buSzPct val="120000"/>
              <a:buFont typeface="Wingdings" pitchFamily="2" charset="2"/>
              <a:buChar char="p"/>
              <a:defRPr/>
            </a:pPr>
            <a:endParaRPr lang="en-US" altLang="zh-CN" sz="1400" b="1" kern="0" dirty="0" smtClean="0">
              <a:solidFill>
                <a:schemeClr val="tx1"/>
              </a:solidFill>
              <a:latin typeface="微软雅黑" pitchFamily="34" charset="-122"/>
              <a:ea typeface="微软雅黑" pitchFamily="34" charset="-122"/>
            </a:endParaRPr>
          </a:p>
          <a:p>
            <a:pPr defTabSz="912813">
              <a:lnSpc>
                <a:spcPct val="140000"/>
              </a:lnSpc>
              <a:buSzPct val="120000"/>
              <a:buFont typeface="Wingdings" pitchFamily="2" charset="2"/>
              <a:buChar char="p"/>
              <a:defRPr/>
            </a:pPr>
            <a:r>
              <a:rPr lang="zh-CN" altLang="en-US" sz="1400" b="1" kern="0" dirty="0" smtClean="0">
                <a:solidFill>
                  <a:schemeClr val="tx1"/>
                </a:solidFill>
                <a:latin typeface="微软雅黑" pitchFamily="34" charset="-122"/>
                <a:ea typeface="微软雅黑" pitchFamily="34" charset="-122"/>
              </a:rPr>
              <a:t>主要受宏观经济影响，产险行业上半年保费同比增速比去年同期有所降低，尤其是二季度同比回落趋势明显，增速同比回落幅度呈现逐步加大趋势</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对象 31" hidden="1"/>
          <p:cNvGraphicFramePr>
            <a:graphicFrameLocks noChangeAspect="1"/>
          </p:cNvGraphicFramePr>
          <p:nvPr/>
        </p:nvGraphicFramePr>
        <p:xfrm>
          <a:off x="1588" y="1588"/>
          <a:ext cx="1587" cy="1587"/>
        </p:xfrm>
        <a:graphic>
          <a:graphicData uri="http://schemas.openxmlformats.org/presentationml/2006/ole">
            <p:oleObj spid="_x0000_s89090" name="think-cell Slide" r:id="rId10" imgW="360" imgH="360" progId="">
              <p:embed/>
            </p:oleObj>
          </a:graphicData>
        </a:graphic>
      </p:graphicFrame>
      <p:sp>
        <p:nvSpPr>
          <p:cNvPr id="28" name="矩形 27"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Calibri"/>
              <a:ea typeface="宋体"/>
              <a:sym typeface="Calibri"/>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19</a:t>
            </a:fld>
            <a:endParaRPr lang="zh-CN" altLang="en-US" dirty="0"/>
          </a:p>
        </p:txBody>
      </p:sp>
      <p:sp>
        <p:nvSpPr>
          <p:cNvPr id="6" name="TextBox 5"/>
          <p:cNvSpPr txBox="1"/>
          <p:nvPr>
            <p:custDataLst>
              <p:tags r:id="rId4"/>
            </p:custDataLst>
          </p:nvPr>
        </p:nvSpPr>
        <p:spPr>
          <a:xfrm>
            <a:off x="321275" y="179387"/>
            <a:ext cx="8594125"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二、行业业务发展能力及承保盈利水平步入下行空间</a:t>
            </a:r>
            <a:r>
              <a:rPr lang="en-US" altLang="zh-CN" sz="2400" b="1" dirty="0" smtClean="0">
                <a:solidFill>
                  <a:srgbClr val="006699"/>
                </a:solidFill>
                <a:latin typeface="黑体" pitchFamily="2" charset="-122"/>
                <a:ea typeface="+mj-ea"/>
                <a:cs typeface="+mj-cs"/>
              </a:rPr>
              <a:t>(</a:t>
            </a:r>
            <a:r>
              <a:rPr lang="zh-CN" altLang="en-US" sz="2400" b="1" dirty="0" smtClean="0">
                <a:solidFill>
                  <a:srgbClr val="006699"/>
                </a:solidFill>
                <a:latin typeface="黑体" pitchFamily="2" charset="-122"/>
                <a:ea typeface="+mj-ea"/>
                <a:cs typeface="+mj-cs"/>
              </a:rPr>
              <a:t>续</a:t>
            </a:r>
            <a:r>
              <a:rPr lang="en-US" altLang="zh-CN" sz="2400" b="1" dirty="0" smtClean="0">
                <a:solidFill>
                  <a:srgbClr val="006699"/>
                </a:solidFill>
                <a:latin typeface="黑体" pitchFamily="2" charset="-122"/>
                <a:ea typeface="+mj-ea"/>
                <a:cs typeface="+mj-cs"/>
              </a:rPr>
              <a:t>)</a:t>
            </a:r>
            <a:endParaRPr lang="zh-CN" altLang="en-US" sz="2800" b="1" dirty="0">
              <a:solidFill>
                <a:srgbClr val="006699"/>
              </a:solidFill>
              <a:latin typeface="黑体" pitchFamily="2" charset="-122"/>
              <a:ea typeface="+mj-ea"/>
              <a:cs typeface="+mj-cs"/>
            </a:endParaRPr>
          </a:p>
        </p:txBody>
      </p:sp>
      <p:pic>
        <p:nvPicPr>
          <p:cNvPr id="11" name="Picture 2"/>
          <p:cNvPicPr>
            <a:picLocks noChangeAspect="1" noChangeArrowheads="1"/>
          </p:cNvPicPr>
          <p:nvPr>
            <p:custDataLst>
              <p:tags r:id="rId5"/>
            </p:custDataLst>
          </p:nvPr>
        </p:nvPicPr>
        <p:blipFill>
          <a:blip r:embed="rId11" cstate="print"/>
          <a:srcRect/>
          <a:stretch>
            <a:fillRect/>
          </a:stretch>
        </p:blipFill>
        <p:spPr bwMode="auto">
          <a:xfrm>
            <a:off x="266033" y="3711516"/>
            <a:ext cx="5858541" cy="2654927"/>
          </a:xfrm>
          <a:prstGeom prst="rect">
            <a:avLst/>
          </a:prstGeom>
          <a:noFill/>
          <a:ln w="9525">
            <a:noFill/>
            <a:miter lim="800000"/>
            <a:headEnd/>
            <a:tailEnd/>
          </a:ln>
        </p:spPr>
      </p:pic>
      <p:sp>
        <p:nvSpPr>
          <p:cNvPr id="12" name="矩形 11"/>
          <p:cNvSpPr/>
          <p:nvPr>
            <p:custDataLst>
              <p:tags r:id="rId6"/>
            </p:custDataLst>
          </p:nvPr>
        </p:nvSpPr>
        <p:spPr>
          <a:xfrm>
            <a:off x="496982" y="3319068"/>
            <a:ext cx="3809568" cy="369332"/>
          </a:xfrm>
          <a:prstGeom prst="rect">
            <a:avLst/>
          </a:prstGeom>
        </p:spPr>
        <p:txBody>
          <a:bodyPr wrap="none">
            <a:spAutoFit/>
          </a:bodyPr>
          <a:lstStyle/>
          <a:p>
            <a:pPr algn="ctr">
              <a:buNone/>
            </a:pPr>
            <a:r>
              <a:rPr lang="en-US" altLang="zh-CN" b="1" dirty="0" smtClean="0">
                <a:solidFill>
                  <a:srgbClr val="0000FF"/>
                </a:solidFill>
              </a:rPr>
              <a:t>1982-2011</a:t>
            </a:r>
            <a:r>
              <a:rPr lang="zh-CN" altLang="en-US" b="1" dirty="0" smtClean="0">
                <a:solidFill>
                  <a:srgbClr val="0000FF"/>
                </a:solidFill>
              </a:rPr>
              <a:t>年中国产险业承保利润率</a:t>
            </a:r>
          </a:p>
        </p:txBody>
      </p:sp>
      <p:sp>
        <p:nvSpPr>
          <p:cNvPr id="13" name="矩形 12" hidden="1"/>
          <p:cNvSpPr/>
          <p:nvPr>
            <p:custDataLst>
              <p:tags r:id="rId7"/>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pic>
        <p:nvPicPr>
          <p:cNvPr id="35" name="Picture 2"/>
          <p:cNvPicPr>
            <a:picLocks noChangeAspect="1" noChangeArrowheads="1"/>
          </p:cNvPicPr>
          <p:nvPr/>
        </p:nvPicPr>
        <p:blipFill>
          <a:blip r:embed="rId12" cstate="print"/>
          <a:srcRect/>
          <a:stretch>
            <a:fillRect/>
          </a:stretch>
        </p:blipFill>
        <p:spPr bwMode="auto">
          <a:xfrm>
            <a:off x="57150" y="1337002"/>
            <a:ext cx="6269424" cy="1949123"/>
          </a:xfrm>
          <a:prstGeom prst="rect">
            <a:avLst/>
          </a:prstGeom>
          <a:noFill/>
          <a:ln w="9525">
            <a:noFill/>
            <a:miter lim="800000"/>
            <a:headEnd/>
            <a:tailEnd/>
          </a:ln>
        </p:spPr>
      </p:pic>
      <p:sp>
        <p:nvSpPr>
          <p:cNvPr id="36" name="TextBox 35"/>
          <p:cNvSpPr txBox="1"/>
          <p:nvPr/>
        </p:nvSpPr>
        <p:spPr>
          <a:xfrm>
            <a:off x="439485" y="878861"/>
            <a:ext cx="3331655" cy="369332"/>
          </a:xfrm>
          <a:prstGeom prst="rect">
            <a:avLst/>
          </a:prstGeom>
          <a:noFill/>
        </p:spPr>
        <p:txBody>
          <a:bodyPr wrap="square" rtlCol="0">
            <a:spAutoFit/>
          </a:bodyPr>
          <a:lstStyle/>
          <a:p>
            <a:r>
              <a:rPr lang="zh-CN" altLang="en-US" b="1" dirty="0" smtClean="0">
                <a:solidFill>
                  <a:srgbClr val="0000FF"/>
                </a:solidFill>
                <a:latin typeface="楷体_GB2312" pitchFamily="49" charset="-122"/>
                <a:ea typeface="楷体_GB2312" pitchFamily="49" charset="-122"/>
              </a:rPr>
              <a:t>美国产险业的承保利润率</a:t>
            </a:r>
            <a:endParaRPr lang="zh-CN" altLang="en-US" b="1" dirty="0">
              <a:solidFill>
                <a:srgbClr val="0000FF"/>
              </a:solidFill>
              <a:latin typeface="楷体_GB2312" pitchFamily="49" charset="-122"/>
              <a:ea typeface="楷体_GB2312" pitchFamily="49" charset="-122"/>
            </a:endParaRPr>
          </a:p>
        </p:txBody>
      </p:sp>
      <p:sp>
        <p:nvSpPr>
          <p:cNvPr id="37" name="圆角矩形 36"/>
          <p:cNvSpPr/>
          <p:nvPr>
            <p:custDataLst>
              <p:tags r:id="rId8"/>
            </p:custDataLst>
          </p:nvPr>
        </p:nvSpPr>
        <p:spPr>
          <a:xfrm>
            <a:off x="6438900" y="1014413"/>
            <a:ext cx="2590800" cy="5319712"/>
          </a:xfrm>
          <a:prstGeom prst="roundRect">
            <a:avLst/>
          </a:prstGeom>
          <a:gradFill flip="none" rotWithShape="1">
            <a:gsLst>
              <a:gs pos="0">
                <a:srgbClr val="6397CB">
                  <a:tint val="66000"/>
                  <a:satMod val="160000"/>
                </a:srgbClr>
              </a:gs>
              <a:gs pos="50000">
                <a:srgbClr val="6397CB">
                  <a:tint val="44500"/>
                  <a:satMod val="160000"/>
                </a:srgbClr>
              </a:gs>
              <a:gs pos="100000">
                <a:srgbClr val="6397CB">
                  <a:tint val="23500"/>
                  <a:satMod val="160000"/>
                </a:srgbClr>
              </a:gs>
            </a:gsLst>
            <a:path path="circle">
              <a:fillToRect l="50000" t="50000" r="50000" b="50000"/>
            </a:path>
            <a:tileRect/>
          </a:gra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a:lnSpc>
                <a:spcPct val="160000"/>
              </a:lnSpc>
              <a:buSzPct val="120000"/>
              <a:defRPr/>
            </a:pPr>
            <a:endParaRPr lang="en-US" altLang="zh-CN" sz="1600" kern="0" dirty="0" smtClean="0">
              <a:solidFill>
                <a:srgbClr val="FF0000"/>
              </a:solidFill>
              <a:latin typeface="微软雅黑" pitchFamily="34" charset="-122"/>
              <a:ea typeface="微软雅黑" pitchFamily="34" charset="-122"/>
            </a:endParaRPr>
          </a:p>
          <a:p>
            <a:pPr defTabSz="912813">
              <a:lnSpc>
                <a:spcPct val="160000"/>
              </a:lnSpc>
              <a:buClr>
                <a:srgbClr val="0000FF"/>
              </a:buClr>
              <a:buSzPct val="120000"/>
              <a:buFont typeface="Wingdings" pitchFamily="2" charset="2"/>
              <a:buChar char="n"/>
              <a:defRPr/>
            </a:pPr>
            <a:r>
              <a:rPr lang="zh-CN" altLang="en-US" sz="1600" b="1" kern="0" dirty="0" smtClean="0">
                <a:solidFill>
                  <a:schemeClr val="tx1"/>
                </a:solidFill>
                <a:latin typeface="微软雅黑" pitchFamily="34" charset="-122"/>
                <a:ea typeface="微软雅黑" pitchFamily="34" charset="-122"/>
              </a:rPr>
              <a:t>从国际成熟保险市场及我国产险市场历年承保利润率变动趋势看，产险行业承保盈利具有周期波动特点，承保盈利水平偏高、偏低的阶段交替出现。</a:t>
            </a:r>
            <a:endParaRPr lang="en-US" altLang="zh-CN" sz="1600" b="1" kern="0" dirty="0" smtClean="0">
              <a:solidFill>
                <a:schemeClr val="tx1"/>
              </a:solidFill>
              <a:latin typeface="微软雅黑" pitchFamily="34" charset="-122"/>
              <a:ea typeface="微软雅黑" pitchFamily="34" charset="-122"/>
            </a:endParaRPr>
          </a:p>
          <a:p>
            <a:pPr defTabSz="912813">
              <a:lnSpc>
                <a:spcPct val="160000"/>
              </a:lnSpc>
              <a:buClr>
                <a:srgbClr val="0000FF"/>
              </a:buClr>
              <a:buSzPct val="120000"/>
              <a:buFont typeface="Wingdings" pitchFamily="2" charset="2"/>
              <a:buChar char="n"/>
              <a:defRPr/>
            </a:pPr>
            <a:endParaRPr lang="en-US" altLang="zh-CN" sz="1600" b="1" kern="0" dirty="0" smtClean="0">
              <a:solidFill>
                <a:schemeClr val="tx1"/>
              </a:solidFill>
              <a:latin typeface="微软雅黑" pitchFamily="34" charset="-122"/>
              <a:ea typeface="微软雅黑" pitchFamily="34" charset="-122"/>
            </a:endParaRPr>
          </a:p>
          <a:p>
            <a:pPr defTabSz="912813">
              <a:lnSpc>
                <a:spcPct val="160000"/>
              </a:lnSpc>
              <a:buClr>
                <a:srgbClr val="0000FF"/>
              </a:buClr>
              <a:buSzPct val="120000"/>
              <a:buFont typeface="Wingdings" pitchFamily="2" charset="2"/>
              <a:buChar char="n"/>
              <a:defRPr/>
            </a:pPr>
            <a:r>
              <a:rPr lang="en-US" altLang="zh-CN" sz="1600" b="1" kern="0" dirty="0" smtClean="0">
                <a:solidFill>
                  <a:schemeClr val="tx1"/>
                </a:solidFill>
                <a:latin typeface="微软雅黑" pitchFamily="34" charset="-122"/>
                <a:ea typeface="微软雅黑" pitchFamily="34" charset="-122"/>
              </a:rPr>
              <a:t>2007</a:t>
            </a:r>
            <a:r>
              <a:rPr lang="zh-CN" altLang="en-US" sz="1600" b="1" kern="0" dirty="0" smtClean="0">
                <a:solidFill>
                  <a:schemeClr val="tx1"/>
                </a:solidFill>
                <a:latin typeface="微软雅黑" pitchFamily="34" charset="-122"/>
                <a:ea typeface="微软雅黑" pitchFamily="34" charset="-122"/>
              </a:rPr>
              <a:t>年以来中国产险行业承保盈利水平持续向好，到</a:t>
            </a:r>
            <a:r>
              <a:rPr lang="en-US" altLang="zh-CN" sz="1600" b="1" kern="0" dirty="0" smtClean="0">
                <a:solidFill>
                  <a:schemeClr val="tx1"/>
                </a:solidFill>
                <a:latin typeface="微软雅黑" pitchFamily="34" charset="-122"/>
                <a:ea typeface="微软雅黑" pitchFamily="34" charset="-122"/>
              </a:rPr>
              <a:t>2011</a:t>
            </a:r>
            <a:r>
              <a:rPr lang="zh-CN" altLang="en-US" sz="1600" b="1" kern="0" dirty="0" smtClean="0">
                <a:solidFill>
                  <a:schemeClr val="tx1"/>
                </a:solidFill>
                <a:latin typeface="微软雅黑" pitchFamily="34" charset="-122"/>
                <a:ea typeface="微软雅黑" pitchFamily="34" charset="-122"/>
              </a:rPr>
              <a:t>年行业承保盈利水平创下新高。</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sz="2800" b="1" dirty="0" smtClean="0">
                <a:latin typeface="黑体" pitchFamily="2" charset="-122"/>
              </a:rPr>
              <a:t>目录</a:t>
            </a:r>
          </a:p>
        </p:txBody>
      </p:sp>
      <p:sp>
        <p:nvSpPr>
          <p:cNvPr id="40963" name="灯片编号占位符 3"/>
          <p:cNvSpPr>
            <a:spLocks noGrp="1"/>
          </p:cNvSpPr>
          <p:nvPr>
            <p:ph type="sldNum" sz="quarter" idx="12"/>
          </p:nvPr>
        </p:nvSpPr>
        <p:spPr>
          <a:xfrm>
            <a:off x="454025" y="6478588"/>
            <a:ext cx="1427163" cy="193675"/>
          </a:xfrm>
          <a:noFill/>
          <a:ln>
            <a:miter lim="800000"/>
            <a:headEnd/>
            <a:tailEnd/>
          </a:ln>
        </p:spPr>
        <p:txBody>
          <a:bodyPr vert="horz" lIns="91440" tIns="45720" rIns="91440" bIns="45720" numCol="1" anchor="t" anchorCtr="0" compatLnSpc="1">
            <a:prstTxWarp prst="textNoShape">
              <a:avLst/>
            </a:prstTxWarp>
          </a:bodyPr>
          <a:lstStyle/>
          <a:p>
            <a:fld id="{11B57C19-A227-4FFC-A4E6-70532E3E3585}" type="slidenum">
              <a:rPr/>
              <a:pPr/>
              <a:t>2</a:t>
            </a:fld>
            <a:endParaRPr/>
          </a:p>
        </p:txBody>
      </p:sp>
      <p:sp>
        <p:nvSpPr>
          <p:cNvPr id="8" name="圆角矩形 7"/>
          <p:cNvSpPr/>
          <p:nvPr/>
        </p:nvSpPr>
        <p:spPr>
          <a:xfrm>
            <a:off x="1430338" y="1503363"/>
            <a:ext cx="6513512" cy="925512"/>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微软雅黑" pitchFamily="34" charset="-122"/>
                <a:ea typeface="微软雅黑" pitchFamily="34" charset="-122"/>
              </a:rPr>
              <a:t>朝阳产业</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把握蓬勃的发展机遇</a:t>
            </a:r>
            <a:endParaRPr lang="zh-CN" altLang="en-US" sz="2400" b="1" dirty="0">
              <a:latin typeface="微软雅黑" pitchFamily="34" charset="-122"/>
              <a:ea typeface="微软雅黑" pitchFamily="34" charset="-122"/>
            </a:endParaRPr>
          </a:p>
        </p:txBody>
      </p:sp>
      <p:sp>
        <p:nvSpPr>
          <p:cNvPr id="10" name="圆角矩形 9"/>
          <p:cNvSpPr/>
          <p:nvPr/>
        </p:nvSpPr>
        <p:spPr>
          <a:xfrm>
            <a:off x="1452563" y="3051176"/>
            <a:ext cx="6519862" cy="901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solidFill>
                  <a:schemeClr val="tx1"/>
                </a:solidFill>
                <a:latin typeface="微软雅黑" pitchFamily="34" charset="-122"/>
                <a:ea typeface="微软雅黑" pitchFamily="34" charset="-122"/>
              </a:rPr>
              <a:t>任重道远</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迎接挑战持续发展</a:t>
            </a:r>
            <a:endParaRPr lang="zh-CN" altLang="en-US" sz="2400" b="1" dirty="0">
              <a:solidFill>
                <a:schemeClr val="tx1"/>
              </a:solidFill>
              <a:latin typeface="微软雅黑" pitchFamily="34" charset="-122"/>
              <a:ea typeface="微软雅黑" pitchFamily="34" charset="-122"/>
            </a:endParaRPr>
          </a:p>
        </p:txBody>
      </p:sp>
      <p:sp>
        <p:nvSpPr>
          <p:cNvPr id="6" name="圆角矩形 5"/>
          <p:cNvSpPr/>
          <p:nvPr/>
        </p:nvSpPr>
        <p:spPr>
          <a:xfrm>
            <a:off x="1462088" y="4537076"/>
            <a:ext cx="6519862" cy="901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solidFill>
                  <a:schemeClr val="tx1"/>
                </a:solidFill>
                <a:latin typeface="微软雅黑" pitchFamily="34" charset="-122"/>
                <a:ea typeface="微软雅黑" pitchFamily="34" charset="-122"/>
              </a:rPr>
              <a:t>把握</a:t>
            </a:r>
            <a:r>
              <a:rPr lang="zh-CN" altLang="en-US" sz="2400" b="1" dirty="0" smtClean="0">
                <a:solidFill>
                  <a:schemeClr val="tx1"/>
                </a:solidFill>
                <a:latin typeface="微软雅黑" pitchFamily="34" charset="-122"/>
                <a:ea typeface="微软雅黑" pitchFamily="34" charset="-122"/>
              </a:rPr>
              <a:t>机遇，迎接挑战，共铸辉煌</a:t>
            </a:r>
            <a:endParaRPr lang="zh-CN" altLang="en-US" sz="2400" b="1" dirty="0">
              <a:solidFill>
                <a:schemeClr val="tx1"/>
              </a:solidFill>
              <a:latin typeface="微软雅黑" pitchFamily="34" charset="-122"/>
              <a:ea typeface="微软雅黑" pitchFamily="34" charset="-122"/>
            </a:endParaRPr>
          </a:p>
        </p:txBody>
      </p:sp>
      <p:sp>
        <p:nvSpPr>
          <p:cNvPr id="7" name="矩形 6"/>
          <p:cNvSpPr/>
          <p:nvPr/>
        </p:nvSpPr>
        <p:spPr>
          <a:xfrm>
            <a:off x="791070" y="1528500"/>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1</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9" name="矩形 8"/>
          <p:cNvSpPr/>
          <p:nvPr/>
        </p:nvSpPr>
        <p:spPr>
          <a:xfrm>
            <a:off x="862787" y="3065947"/>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2</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11" name="矩形 10"/>
          <p:cNvSpPr/>
          <p:nvPr/>
        </p:nvSpPr>
        <p:spPr>
          <a:xfrm>
            <a:off x="862787" y="4531677"/>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3</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对象 31" hidden="1"/>
          <p:cNvGraphicFramePr>
            <a:graphicFrameLocks noChangeAspect="1"/>
          </p:cNvGraphicFramePr>
          <p:nvPr/>
        </p:nvGraphicFramePr>
        <p:xfrm>
          <a:off x="1588" y="1588"/>
          <a:ext cx="1587" cy="1587"/>
        </p:xfrm>
        <a:graphic>
          <a:graphicData uri="http://schemas.openxmlformats.org/presentationml/2006/ole">
            <p:oleObj spid="_x0000_s88067" name="think-cell Slide" r:id="rId33" imgW="360" imgH="360" progId="">
              <p:embed/>
            </p:oleObj>
          </a:graphicData>
        </a:graphic>
      </p:graphicFrame>
      <p:sp>
        <p:nvSpPr>
          <p:cNvPr id="28" name="矩形 27"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Calibri"/>
              <a:ea typeface="宋体"/>
              <a:sym typeface="Calibri"/>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20</a:t>
            </a:fld>
            <a:endParaRPr lang="zh-CN" altLang="en-US" dirty="0"/>
          </a:p>
        </p:txBody>
      </p:sp>
      <p:sp>
        <p:nvSpPr>
          <p:cNvPr id="12" name="矩形 11"/>
          <p:cNvSpPr/>
          <p:nvPr>
            <p:custDataLst>
              <p:tags r:id="rId4"/>
            </p:custDataLst>
          </p:nvPr>
        </p:nvSpPr>
        <p:spPr>
          <a:xfrm>
            <a:off x="468407" y="985837"/>
            <a:ext cx="4076757" cy="646331"/>
          </a:xfrm>
          <a:prstGeom prst="rect">
            <a:avLst/>
          </a:prstGeom>
        </p:spPr>
        <p:txBody>
          <a:bodyPr wrap="none">
            <a:spAutoFit/>
          </a:bodyPr>
          <a:lstStyle/>
          <a:p>
            <a:r>
              <a:rPr lang="en-US" altLang="zh-CN" b="1" dirty="0" smtClean="0"/>
              <a:t>2010-2012</a:t>
            </a:r>
            <a:r>
              <a:rPr lang="zh-CN" altLang="zh-CN" b="1" dirty="0" smtClean="0"/>
              <a:t>年</a:t>
            </a:r>
            <a:r>
              <a:rPr lang="zh-CN" altLang="en-US" b="1" dirty="0" smtClean="0"/>
              <a:t>产险</a:t>
            </a:r>
            <a:r>
              <a:rPr lang="zh-CN" altLang="zh-CN" b="1" dirty="0" smtClean="0"/>
              <a:t>行业各月综合成本率</a:t>
            </a:r>
            <a:endParaRPr lang="en-US" altLang="zh-CN" b="1" dirty="0" smtClean="0"/>
          </a:p>
          <a:p>
            <a:r>
              <a:rPr lang="zh-CN" altLang="en-US" dirty="0" smtClean="0"/>
              <a:t>百分比</a:t>
            </a:r>
            <a:endParaRPr lang="zh-CN" altLang="en-US" dirty="0"/>
          </a:p>
        </p:txBody>
      </p:sp>
      <p:sp>
        <p:nvSpPr>
          <p:cNvPr id="13" name="矩形 12" hidden="1"/>
          <p:cNvSpPr/>
          <p:nvPr>
            <p:custDataLst>
              <p:tags r:id="rId5"/>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graphicFrame>
        <p:nvGraphicFramePr>
          <p:cNvPr id="60" name="对象 59"/>
          <p:cNvGraphicFramePr>
            <a:graphicFrameLocks noChangeAspect="1"/>
          </p:cNvGraphicFramePr>
          <p:nvPr/>
        </p:nvGraphicFramePr>
        <p:xfrm>
          <a:off x="42862" y="2062162"/>
          <a:ext cx="5419725" cy="4095750"/>
        </p:xfrm>
        <a:graphic>
          <a:graphicData uri="http://schemas.openxmlformats.org/presentationml/2006/ole">
            <p:oleObj spid="_x0000_s88069" name="图表" r:id="rId34" imgW="5419725" imgH="4095750" progId="MSGraph.Chart.8">
              <p:embed followColorScheme="full"/>
            </p:oleObj>
          </a:graphicData>
        </a:graphic>
      </p:graphicFrame>
      <p:sp useBgFill="1">
        <p:nvSpPr>
          <p:cNvPr id="63" name="矩形 62"/>
          <p:cNvSpPr/>
          <p:nvPr>
            <p:custDataLst>
              <p:tags r:id="rId6"/>
            </p:custDataLst>
          </p:nvPr>
        </p:nvSpPr>
        <p:spPr bwMode="auto">
          <a:xfrm>
            <a:off x="141287" y="4435475"/>
            <a:ext cx="565150" cy="2444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rtlCol="0" anchor="t" anchorCtr="0">
            <a:noAutofit/>
          </a:bodyPr>
          <a:lstStyle/>
          <a:p>
            <a:fld id="{9591F3D9-1665-4DBA-94E5-E89DC0DCA8C3}" type="datetime'''''''9''''''''''''''4.''''''''''''''''''''''''''2''''6'''">
              <a:rPr lang="en-US" altLang="zh-CN" sz="1600" b="1" smtClean="0">
                <a:solidFill>
                  <a:schemeClr val="tx1"/>
                </a:solidFill>
              </a:rPr>
              <a:pPr/>
              <a:t>94.26</a:t>
            </a:fld>
            <a:endParaRPr lang="en-US" altLang="zh-CN" sz="1600" b="1">
              <a:solidFill>
                <a:schemeClr val="tx1"/>
              </a:solidFill>
              <a:latin typeface="Arial"/>
              <a:ea typeface="宋体"/>
              <a:sym typeface="Arial"/>
            </a:endParaRPr>
          </a:p>
        </p:txBody>
      </p:sp>
      <p:sp useBgFill="1">
        <p:nvSpPr>
          <p:cNvPr id="98" name="矩形 97"/>
          <p:cNvSpPr/>
          <p:nvPr>
            <p:custDataLst>
              <p:tags r:id="rId7"/>
            </p:custDataLst>
          </p:nvPr>
        </p:nvSpPr>
        <p:spPr bwMode="auto">
          <a:xfrm>
            <a:off x="836612" y="4287837"/>
            <a:ext cx="393700" cy="18256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b" anchorCtr="0">
            <a:noAutofit/>
          </a:bodyPr>
          <a:lstStyle/>
          <a:p>
            <a:pPr algn="ctr"/>
            <a:fld id="{6F591080-12AA-4206-B1FB-2EB9F15DC1D9}" type="datetime'''''''''''''''''''''9''''''4''.''''9''''7'''''">
              <a:rPr lang="en-US" altLang="zh-CN" sz="1200" b="1" i="1" smtClean="0">
                <a:solidFill>
                  <a:schemeClr val="tx1"/>
                </a:solidFill>
                <a:latin typeface="Calibri"/>
                <a:sym typeface="Calibri"/>
              </a:rPr>
              <a:pPr algn="ctr"/>
              <a:t>94.97</a:t>
            </a:fld>
            <a:endParaRPr lang="zh-CN" altLang="en-US" sz="1200" b="1" i="1">
              <a:solidFill>
                <a:schemeClr val="tx1"/>
              </a:solidFill>
              <a:latin typeface="Calibri"/>
              <a:ea typeface="宋体"/>
              <a:sym typeface="Calibri"/>
            </a:endParaRPr>
          </a:p>
        </p:txBody>
      </p:sp>
      <p:sp>
        <p:nvSpPr>
          <p:cNvPr id="62" name="矩形 61"/>
          <p:cNvSpPr/>
          <p:nvPr>
            <p:custDataLst>
              <p:tags r:id="rId8"/>
            </p:custDataLst>
          </p:nvPr>
        </p:nvSpPr>
        <p:spPr bwMode="auto">
          <a:xfrm>
            <a:off x="469900"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C90C4A17-B8A4-40DB-97EC-D462F3959B11}" type="datetime'''''''1''''''''''''''''''月'''''''''''''''''''''''''''''''''">
              <a:rPr lang="en-US" altLang="zh-CN" sz="1400" smtClean="0">
                <a:solidFill>
                  <a:schemeClr val="tx1"/>
                </a:solidFill>
              </a:rPr>
              <a:pPr algn="ctr"/>
              <a:t>1月</a:t>
            </a:fld>
            <a:endParaRPr lang="zh-CN" altLang="en-US" sz="1400">
              <a:solidFill>
                <a:schemeClr val="tx1"/>
              </a:solidFill>
              <a:latin typeface="Calibri"/>
              <a:ea typeface="宋体"/>
              <a:sym typeface="Calibri"/>
            </a:endParaRPr>
          </a:p>
        </p:txBody>
      </p:sp>
      <p:sp>
        <p:nvSpPr>
          <p:cNvPr id="74" name="矩形 73"/>
          <p:cNvSpPr/>
          <p:nvPr>
            <p:custDataLst>
              <p:tags r:id="rId9"/>
            </p:custDataLst>
          </p:nvPr>
        </p:nvSpPr>
        <p:spPr bwMode="auto">
          <a:xfrm>
            <a:off x="2955925"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F09AAFCF-0326-4B89-BAAF-F9DE82E49AAC}" type="datetime'''''''''''''''''''''''''''''7''''''''''月'''''''''''''">
              <a:rPr lang="en-US" altLang="zh-CN" sz="1400" smtClean="0">
                <a:solidFill>
                  <a:schemeClr val="tx1"/>
                </a:solidFill>
              </a:rPr>
              <a:pPr algn="ctr"/>
              <a:t>7月</a:t>
            </a:fld>
            <a:endParaRPr lang="zh-CN" altLang="en-US" sz="1400">
              <a:solidFill>
                <a:schemeClr val="tx1"/>
              </a:solidFill>
              <a:latin typeface="Calibri"/>
              <a:ea typeface="宋体"/>
              <a:sym typeface="Calibri"/>
            </a:endParaRPr>
          </a:p>
        </p:txBody>
      </p:sp>
      <p:sp>
        <p:nvSpPr>
          <p:cNvPr id="75" name="矩形 74"/>
          <p:cNvSpPr/>
          <p:nvPr>
            <p:custDataLst>
              <p:tags r:id="rId10"/>
            </p:custDataLst>
          </p:nvPr>
        </p:nvSpPr>
        <p:spPr bwMode="auto">
          <a:xfrm>
            <a:off x="2546350"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F5071E6E-CD69-4975-97B6-52F317CAFE39}" type="datetime'''6''''月'''''''''''">
              <a:rPr lang="en-US" altLang="zh-CN" sz="1400" smtClean="0">
                <a:solidFill>
                  <a:schemeClr val="tx1"/>
                </a:solidFill>
              </a:rPr>
              <a:pPr algn="ctr"/>
              <a:t>6月</a:t>
            </a:fld>
            <a:endParaRPr lang="zh-CN" altLang="en-US" sz="1400">
              <a:solidFill>
                <a:schemeClr val="tx1"/>
              </a:solidFill>
              <a:latin typeface="Calibri"/>
              <a:ea typeface="宋体"/>
              <a:sym typeface="Calibri"/>
            </a:endParaRPr>
          </a:p>
        </p:txBody>
      </p:sp>
      <p:sp>
        <p:nvSpPr>
          <p:cNvPr id="64" name="矩形 63"/>
          <p:cNvSpPr/>
          <p:nvPr>
            <p:custDataLst>
              <p:tags r:id="rId11"/>
            </p:custDataLst>
          </p:nvPr>
        </p:nvSpPr>
        <p:spPr bwMode="auto">
          <a:xfrm>
            <a:off x="2127250"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9CBB0F44-57C8-4CE5-846E-24D3076E2295}" type="datetime'''''''''''''''''5''''''''''''月'">
              <a:rPr lang="en-US" altLang="zh-CN" sz="1400" smtClean="0">
                <a:solidFill>
                  <a:schemeClr val="tx1"/>
                </a:solidFill>
              </a:rPr>
              <a:pPr algn="ctr"/>
              <a:t>5月</a:t>
            </a:fld>
            <a:endParaRPr lang="zh-CN" altLang="en-US" sz="1400">
              <a:solidFill>
                <a:schemeClr val="tx1"/>
              </a:solidFill>
              <a:latin typeface="Calibri"/>
              <a:ea typeface="宋体"/>
              <a:sym typeface="Calibri"/>
            </a:endParaRPr>
          </a:p>
        </p:txBody>
      </p:sp>
      <p:sp>
        <p:nvSpPr>
          <p:cNvPr id="65" name="矩形 64"/>
          <p:cNvSpPr/>
          <p:nvPr>
            <p:custDataLst>
              <p:tags r:id="rId12"/>
            </p:custDataLst>
          </p:nvPr>
        </p:nvSpPr>
        <p:spPr bwMode="auto">
          <a:xfrm>
            <a:off x="1717675"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98D39179-CFE2-45D5-80E5-E331BFCEC007}" type="datetime'''''''''''''''''''''4''''''''''''''''''''''''月'''">
              <a:rPr lang="en-US" altLang="zh-CN" sz="1400" smtClean="0">
                <a:solidFill>
                  <a:schemeClr val="tx1"/>
                </a:solidFill>
              </a:rPr>
              <a:pPr algn="ctr"/>
              <a:t>4月</a:t>
            </a:fld>
            <a:endParaRPr lang="zh-CN" altLang="en-US" sz="1400">
              <a:solidFill>
                <a:schemeClr val="tx1"/>
              </a:solidFill>
              <a:latin typeface="Calibri"/>
              <a:ea typeface="宋体"/>
              <a:sym typeface="Calibri"/>
            </a:endParaRPr>
          </a:p>
        </p:txBody>
      </p:sp>
      <p:sp useBgFill="1">
        <p:nvSpPr>
          <p:cNvPr id="99" name="矩形 98"/>
          <p:cNvSpPr/>
          <p:nvPr>
            <p:custDataLst>
              <p:tags r:id="rId13"/>
            </p:custDataLst>
          </p:nvPr>
        </p:nvSpPr>
        <p:spPr bwMode="auto">
          <a:xfrm>
            <a:off x="1600200" y="4402137"/>
            <a:ext cx="523875" cy="2444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rtlCol="0" anchor="b" anchorCtr="0">
            <a:noAutofit/>
          </a:bodyPr>
          <a:lstStyle/>
          <a:p>
            <a:pPr algn="ctr"/>
            <a:fld id="{A0E0B737-E31C-49BC-88AE-7A928A7E6520}" type="datetime'9''''''''4''''''''''''''''.''''''''''''''''''''''5''''6'''''''">
              <a:rPr lang="en-US" altLang="zh-CN" sz="1600" b="1" smtClean="0">
                <a:solidFill>
                  <a:schemeClr val="tx1"/>
                </a:solidFill>
                <a:latin typeface="Calibri"/>
                <a:sym typeface="Calibri"/>
              </a:rPr>
              <a:pPr algn="ctr"/>
              <a:t>94.56</a:t>
            </a:fld>
            <a:endParaRPr lang="zh-CN" altLang="en-US" sz="1600" b="1">
              <a:solidFill>
                <a:schemeClr val="tx1"/>
              </a:solidFill>
              <a:latin typeface="Calibri"/>
              <a:ea typeface="宋体"/>
              <a:sym typeface="Calibri"/>
            </a:endParaRPr>
          </a:p>
        </p:txBody>
      </p:sp>
      <p:sp>
        <p:nvSpPr>
          <p:cNvPr id="67" name="矩形 66"/>
          <p:cNvSpPr/>
          <p:nvPr>
            <p:custDataLst>
              <p:tags r:id="rId14"/>
            </p:custDataLst>
          </p:nvPr>
        </p:nvSpPr>
        <p:spPr bwMode="auto">
          <a:xfrm>
            <a:off x="1298575"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40872D1C-6753-452C-B9D6-1F9C10873F0D}" type="datetime'''''''''''''''''''''''''3''''''''''月'''''''''''''''''">
              <a:rPr lang="en-US" altLang="zh-CN" sz="1400" smtClean="0">
                <a:solidFill>
                  <a:schemeClr val="tx1"/>
                </a:solidFill>
              </a:rPr>
              <a:pPr algn="ctr"/>
              <a:t>3月</a:t>
            </a:fld>
            <a:endParaRPr lang="zh-CN" altLang="en-US" sz="1400">
              <a:solidFill>
                <a:schemeClr val="tx1"/>
              </a:solidFill>
              <a:latin typeface="Calibri"/>
              <a:ea typeface="宋体"/>
              <a:sym typeface="Calibri"/>
            </a:endParaRPr>
          </a:p>
        </p:txBody>
      </p:sp>
      <p:sp>
        <p:nvSpPr>
          <p:cNvPr id="68" name="矩形 67"/>
          <p:cNvSpPr/>
          <p:nvPr>
            <p:custDataLst>
              <p:tags r:id="rId15"/>
            </p:custDataLst>
          </p:nvPr>
        </p:nvSpPr>
        <p:spPr bwMode="auto">
          <a:xfrm>
            <a:off x="889000"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2BC60612-C558-4ACA-9F1A-B308A2A954D6}" type="datetime'''''''''''''2''''''''''''''''''''''''''''''''月'''''''''''''">
              <a:rPr lang="en-US" altLang="zh-CN" sz="1400" smtClean="0">
                <a:solidFill>
                  <a:schemeClr val="tx1"/>
                </a:solidFill>
              </a:rPr>
              <a:pPr algn="ctr"/>
              <a:t>2月</a:t>
            </a:fld>
            <a:endParaRPr lang="zh-CN" altLang="en-US" sz="1400">
              <a:solidFill>
                <a:schemeClr val="tx1"/>
              </a:solidFill>
              <a:latin typeface="Calibri"/>
              <a:ea typeface="宋体"/>
              <a:sym typeface="Calibri"/>
            </a:endParaRPr>
          </a:p>
        </p:txBody>
      </p:sp>
      <p:sp>
        <p:nvSpPr>
          <p:cNvPr id="73" name="矩形 72"/>
          <p:cNvSpPr/>
          <p:nvPr>
            <p:custDataLst>
              <p:tags r:id="rId16"/>
            </p:custDataLst>
          </p:nvPr>
        </p:nvSpPr>
        <p:spPr bwMode="auto">
          <a:xfrm>
            <a:off x="3375025"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EF962C5B-8347-43E1-BC12-360BAB6AF30E}" type="datetime'''''''''''''''''''''''''''''''8''''''''''''月'''">
              <a:rPr lang="en-US" altLang="zh-CN" sz="1400" smtClean="0">
                <a:solidFill>
                  <a:schemeClr val="tx1"/>
                </a:solidFill>
              </a:rPr>
              <a:pPr algn="ctr"/>
              <a:t>8月</a:t>
            </a:fld>
            <a:endParaRPr lang="zh-CN" altLang="en-US" sz="1400">
              <a:solidFill>
                <a:schemeClr val="tx1"/>
              </a:solidFill>
              <a:latin typeface="Calibri"/>
              <a:ea typeface="宋体"/>
              <a:sym typeface="Calibri"/>
            </a:endParaRPr>
          </a:p>
        </p:txBody>
      </p:sp>
      <p:sp>
        <p:nvSpPr>
          <p:cNvPr id="72" name="矩形 71"/>
          <p:cNvSpPr/>
          <p:nvPr>
            <p:custDataLst>
              <p:tags r:id="rId17"/>
            </p:custDataLst>
          </p:nvPr>
        </p:nvSpPr>
        <p:spPr bwMode="auto">
          <a:xfrm>
            <a:off x="3784600" y="6043612"/>
            <a:ext cx="288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28054072-04F0-4401-B334-36457893DBD1}" type="datetime'''''''''''''''''''''''''9月'''''''''''''">
              <a:rPr lang="en-US" altLang="zh-CN" sz="1400" smtClean="0">
                <a:solidFill>
                  <a:schemeClr val="tx1"/>
                </a:solidFill>
              </a:rPr>
              <a:pPr algn="ctr"/>
              <a:t>9月</a:t>
            </a:fld>
            <a:endParaRPr lang="zh-CN" altLang="en-US" sz="1400">
              <a:solidFill>
                <a:schemeClr val="tx1"/>
              </a:solidFill>
              <a:latin typeface="Calibri"/>
              <a:ea typeface="宋体"/>
              <a:sym typeface="Calibri"/>
            </a:endParaRPr>
          </a:p>
        </p:txBody>
      </p:sp>
      <p:sp>
        <p:nvSpPr>
          <p:cNvPr id="69" name="矩形 68"/>
          <p:cNvSpPr/>
          <p:nvPr>
            <p:custDataLst>
              <p:tags r:id="rId18"/>
            </p:custDataLst>
          </p:nvPr>
        </p:nvSpPr>
        <p:spPr bwMode="auto">
          <a:xfrm>
            <a:off x="4983162" y="6043612"/>
            <a:ext cx="3873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2860BD2C-D05E-4AE0-B8B2-D64B7BA7E538}" type="datetime'''''''''''''''''''''''''''''''''''''''''''12''''''月'''''">
              <a:rPr lang="en-US" altLang="zh-CN" sz="1400" smtClean="0">
                <a:solidFill>
                  <a:schemeClr val="tx1"/>
                </a:solidFill>
              </a:rPr>
              <a:pPr algn="ctr"/>
              <a:t>12月</a:t>
            </a:fld>
            <a:endParaRPr lang="zh-CN" altLang="en-US" sz="1400">
              <a:solidFill>
                <a:schemeClr val="tx1"/>
              </a:solidFill>
              <a:latin typeface="Calibri"/>
              <a:ea typeface="宋体"/>
              <a:sym typeface="Calibri"/>
            </a:endParaRPr>
          </a:p>
        </p:txBody>
      </p:sp>
      <p:sp>
        <p:nvSpPr>
          <p:cNvPr id="70" name="矩形 69"/>
          <p:cNvSpPr/>
          <p:nvPr>
            <p:custDataLst>
              <p:tags r:id="rId19"/>
            </p:custDataLst>
          </p:nvPr>
        </p:nvSpPr>
        <p:spPr bwMode="auto">
          <a:xfrm>
            <a:off x="4564062" y="6043612"/>
            <a:ext cx="3873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CBE71A56-D79C-4668-B34A-ED40960B384E}" type="datetime'''11''''''''''''''''''''月'''''''''''''''''''">
              <a:rPr lang="en-US" altLang="zh-CN" sz="1400" smtClean="0">
                <a:solidFill>
                  <a:schemeClr val="tx1"/>
                </a:solidFill>
              </a:rPr>
              <a:pPr algn="ctr"/>
              <a:t>11月</a:t>
            </a:fld>
            <a:endParaRPr lang="zh-CN" altLang="en-US" sz="1400" dirty="0">
              <a:solidFill>
                <a:schemeClr val="tx1"/>
              </a:solidFill>
              <a:latin typeface="Calibri"/>
              <a:ea typeface="宋体"/>
              <a:sym typeface="Calibri"/>
            </a:endParaRPr>
          </a:p>
        </p:txBody>
      </p:sp>
      <p:sp>
        <p:nvSpPr>
          <p:cNvPr id="71" name="矩形 70"/>
          <p:cNvSpPr/>
          <p:nvPr>
            <p:custDataLst>
              <p:tags r:id="rId20"/>
            </p:custDataLst>
          </p:nvPr>
        </p:nvSpPr>
        <p:spPr bwMode="auto">
          <a:xfrm>
            <a:off x="4154487" y="6043612"/>
            <a:ext cx="3873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99020D43-FD12-467E-B620-F0684E1059D7}" type="datetime'''1''''''0''''月'''''''''''''''''''''''''''''''''''''">
              <a:rPr lang="en-US" altLang="zh-CN" sz="1400" smtClean="0">
                <a:solidFill>
                  <a:schemeClr val="tx1"/>
                </a:solidFill>
              </a:rPr>
              <a:pPr algn="ctr"/>
              <a:t>10月</a:t>
            </a:fld>
            <a:endParaRPr lang="zh-CN" altLang="en-US" sz="1400">
              <a:solidFill>
                <a:schemeClr val="tx1"/>
              </a:solidFill>
              <a:latin typeface="Calibri"/>
              <a:ea typeface="宋体"/>
              <a:sym typeface="Calibri"/>
            </a:endParaRPr>
          </a:p>
        </p:txBody>
      </p:sp>
      <p:cxnSp>
        <p:nvCxnSpPr>
          <p:cNvPr id="95" name="直接连接符 94"/>
          <p:cNvCxnSpPr/>
          <p:nvPr>
            <p:custDataLst>
              <p:tags r:id="rId21"/>
            </p:custDataLst>
          </p:nvPr>
        </p:nvCxnSpPr>
        <p:spPr bwMode="gray">
          <a:xfrm>
            <a:off x="1884362" y="1854200"/>
            <a:ext cx="328613" cy="0"/>
          </a:xfrm>
          <a:prstGeom prst="line">
            <a:avLst/>
          </a:prstGeom>
          <a:ln w="19050">
            <a:solidFill>
              <a:srgbClr val="C3CFE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custDataLst>
              <p:tags r:id="rId22"/>
            </p:custDataLst>
          </p:nvPr>
        </p:nvCxnSpPr>
        <p:spPr bwMode="gray">
          <a:xfrm>
            <a:off x="2936875" y="1854200"/>
            <a:ext cx="328612" cy="0"/>
          </a:xfrm>
          <a:prstGeom prst="line">
            <a:avLst/>
          </a:prstGeom>
          <a:ln w="28575">
            <a:solidFill>
              <a:srgbClr val="79BFF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custDataLst>
              <p:tags r:id="rId23"/>
            </p:custDataLst>
          </p:nvPr>
        </p:nvCxnSpPr>
        <p:spPr bwMode="gray">
          <a:xfrm>
            <a:off x="3989387" y="1854200"/>
            <a:ext cx="328613" cy="0"/>
          </a:xfrm>
          <a:prstGeom prst="line">
            <a:avLst/>
          </a:prstGeom>
          <a:ln w="28575">
            <a:solidFill>
              <a:srgbClr val="FC0316"/>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81" name="椭圆 80"/>
          <p:cNvSpPr/>
          <p:nvPr>
            <p:custDataLst>
              <p:tags r:id="rId24"/>
            </p:custDataLst>
          </p:nvPr>
        </p:nvSpPr>
        <p:spPr bwMode="auto">
          <a:xfrm>
            <a:off x="2009775" y="1816100"/>
            <a:ext cx="76200" cy="76200"/>
          </a:xfrm>
          <a:prstGeom prst="ellipse">
            <a:avLst/>
          </a:prstGeom>
          <a:solidFill>
            <a:srgbClr val="C3CFE1"/>
          </a:solidFill>
          <a:ln w="9525">
            <a:solidFill>
              <a:srgbClr val="C3CF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custDataLst>
              <p:tags r:id="rId25"/>
            </p:custDataLst>
          </p:nvPr>
        </p:nvSpPr>
        <p:spPr bwMode="auto">
          <a:xfrm>
            <a:off x="4110037" y="1811337"/>
            <a:ext cx="85725" cy="85725"/>
          </a:xfrm>
          <a:prstGeom prst="rect">
            <a:avLst/>
          </a:prstGeom>
          <a:solidFill>
            <a:srgbClr val="FC0316"/>
          </a:solidFill>
          <a:ln w="9525">
            <a:solidFill>
              <a:srgbClr val="FC03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0" name="菱形 79"/>
          <p:cNvSpPr/>
          <p:nvPr>
            <p:custDataLst>
              <p:tags r:id="rId26"/>
            </p:custDataLst>
          </p:nvPr>
        </p:nvSpPr>
        <p:spPr bwMode="auto">
          <a:xfrm>
            <a:off x="3062287" y="1816100"/>
            <a:ext cx="76200" cy="76200"/>
          </a:xfrm>
          <a:prstGeom prst="diamond">
            <a:avLst/>
          </a:prstGeom>
          <a:solidFill>
            <a:srgbClr val="79BFF2"/>
          </a:solidFill>
          <a:ln w="9525">
            <a:solidFill>
              <a:srgbClr val="79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custDataLst>
              <p:tags r:id="rId27"/>
            </p:custDataLst>
          </p:nvPr>
        </p:nvSpPr>
        <p:spPr bwMode="auto">
          <a:xfrm>
            <a:off x="4368800" y="1755775"/>
            <a:ext cx="5715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586462DB-700A-4827-8A88-B11D74A77FEC}" type="datetime'2''''''''''''0''1''''''''''''2''''年'''''''''''''">
              <a:rPr lang="en-US" altLang="zh-CN" sz="1400" smtClean="0">
                <a:solidFill>
                  <a:schemeClr val="tx1"/>
                </a:solidFill>
              </a:rPr>
              <a:pPr/>
              <a:t>2012年</a:t>
            </a:fld>
            <a:endParaRPr lang="zh-CN" altLang="en-US" sz="1400">
              <a:solidFill>
                <a:schemeClr val="tx1"/>
              </a:solidFill>
              <a:latin typeface="Calibri"/>
              <a:ea typeface="宋体"/>
              <a:sym typeface="Calibri"/>
            </a:endParaRPr>
          </a:p>
        </p:txBody>
      </p:sp>
      <p:sp>
        <p:nvSpPr>
          <p:cNvPr id="83" name="矩形 82"/>
          <p:cNvSpPr/>
          <p:nvPr>
            <p:custDataLst>
              <p:tags r:id="rId28"/>
            </p:custDataLst>
          </p:nvPr>
        </p:nvSpPr>
        <p:spPr bwMode="auto">
          <a:xfrm>
            <a:off x="3316287" y="1755775"/>
            <a:ext cx="5715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89B646AD-A8B0-4D41-A4FB-249DEA429C78}" type="datetime'''''2''''''''''''''''''''''''0''1''1''''''''''''''''年'''''">
              <a:rPr lang="en-US" altLang="zh-CN" sz="1400" smtClean="0">
                <a:solidFill>
                  <a:schemeClr val="tx1"/>
                </a:solidFill>
              </a:rPr>
              <a:pPr/>
              <a:t>2011年</a:t>
            </a:fld>
            <a:endParaRPr lang="zh-CN" altLang="en-US" sz="1400" dirty="0">
              <a:solidFill>
                <a:schemeClr val="tx1"/>
              </a:solidFill>
              <a:latin typeface="Calibri"/>
              <a:ea typeface="宋体"/>
              <a:sym typeface="Calibri"/>
            </a:endParaRPr>
          </a:p>
        </p:txBody>
      </p:sp>
      <p:sp>
        <p:nvSpPr>
          <p:cNvPr id="84" name="矩形 83"/>
          <p:cNvSpPr/>
          <p:nvPr>
            <p:custDataLst>
              <p:tags r:id="rId29"/>
            </p:custDataLst>
          </p:nvPr>
        </p:nvSpPr>
        <p:spPr bwMode="auto">
          <a:xfrm>
            <a:off x="2263775" y="1755775"/>
            <a:ext cx="5715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1E47F0A8-D2DA-4B38-9946-B92B038D313B}" type="datetime'2''''''0''''''''1''''''''''''''''0''''年'''''''''''''''''''''">
              <a:rPr lang="en-US" altLang="zh-CN" sz="1400" smtClean="0">
                <a:solidFill>
                  <a:schemeClr val="tx1"/>
                </a:solidFill>
              </a:rPr>
              <a:pPr/>
              <a:t>2010年</a:t>
            </a:fld>
            <a:endParaRPr lang="zh-CN" altLang="en-US" sz="1400" dirty="0">
              <a:solidFill>
                <a:schemeClr val="tx1"/>
              </a:solidFill>
              <a:latin typeface="Calibri"/>
              <a:ea typeface="宋体"/>
              <a:sym typeface="Calibri"/>
            </a:endParaRPr>
          </a:p>
        </p:txBody>
      </p:sp>
      <p:sp>
        <p:nvSpPr>
          <p:cNvPr id="124" name="圆角矩形 123"/>
          <p:cNvSpPr/>
          <p:nvPr>
            <p:custDataLst>
              <p:tags r:id="rId30"/>
            </p:custDataLst>
          </p:nvPr>
        </p:nvSpPr>
        <p:spPr>
          <a:xfrm>
            <a:off x="6154737" y="966787"/>
            <a:ext cx="2665413" cy="5329238"/>
          </a:xfrm>
          <a:prstGeom prst="roundRect">
            <a:avLst/>
          </a:prstGeom>
          <a:gradFill flip="none" rotWithShape="1">
            <a:gsLst>
              <a:gs pos="0">
                <a:srgbClr val="6397CB">
                  <a:tint val="66000"/>
                  <a:satMod val="160000"/>
                </a:srgbClr>
              </a:gs>
              <a:gs pos="50000">
                <a:srgbClr val="6397CB">
                  <a:tint val="44500"/>
                  <a:satMod val="160000"/>
                </a:srgbClr>
              </a:gs>
              <a:gs pos="100000">
                <a:srgbClr val="6397CB">
                  <a:tint val="23500"/>
                  <a:satMod val="160000"/>
                </a:srgbClr>
              </a:gs>
            </a:gsLst>
            <a:path path="circle">
              <a:fillToRect l="50000" t="50000" r="50000" b="50000"/>
            </a:path>
            <a:tileRect/>
          </a:gra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a:lnSpc>
                <a:spcPct val="140000"/>
              </a:lnSpc>
              <a:buSzPct val="120000"/>
              <a:defRPr/>
            </a:pPr>
            <a:r>
              <a:rPr lang="en-US" altLang="zh-CN" sz="1700" kern="0" dirty="0" smtClean="0">
                <a:solidFill>
                  <a:srgbClr val="FF0000"/>
                </a:solidFill>
                <a:latin typeface="微软雅黑" pitchFamily="34" charset="-122"/>
                <a:ea typeface="微软雅黑" pitchFamily="34" charset="-122"/>
              </a:rPr>
              <a:t>    </a:t>
            </a:r>
            <a:r>
              <a:rPr lang="en-US" altLang="zh-CN" sz="1700" b="1" kern="0" dirty="0" smtClean="0">
                <a:solidFill>
                  <a:srgbClr val="0000FF"/>
                </a:solidFill>
                <a:latin typeface="微软雅黑" pitchFamily="34" charset="-122"/>
                <a:ea typeface="微软雅黑" pitchFamily="34" charset="-122"/>
              </a:rPr>
              <a:t>2012</a:t>
            </a:r>
            <a:r>
              <a:rPr lang="zh-CN" altLang="en-US" sz="1700" b="1" kern="0" dirty="0" smtClean="0">
                <a:solidFill>
                  <a:srgbClr val="0000FF"/>
                </a:solidFill>
                <a:latin typeface="微软雅黑" pitchFamily="34" charset="-122"/>
                <a:ea typeface="微软雅黑" pitchFamily="34" charset="-122"/>
              </a:rPr>
              <a:t>年以来，市场竞争加剧，行业盈利能力开始进入下行空间，市场成本攀升，理赔服务成本上升，行业承保盈利下降，从</a:t>
            </a:r>
            <a:r>
              <a:rPr lang="en-US" altLang="zh-CN" sz="1700" b="1" kern="0" dirty="0" smtClean="0">
                <a:solidFill>
                  <a:srgbClr val="0000FF"/>
                </a:solidFill>
                <a:latin typeface="微软雅黑" pitchFamily="34" charset="-122"/>
                <a:ea typeface="微软雅黑" pitchFamily="34" charset="-122"/>
              </a:rPr>
              <a:t>2012</a:t>
            </a:r>
            <a:r>
              <a:rPr lang="zh-CN" altLang="en-US" sz="1700" b="1" kern="0" dirty="0" smtClean="0">
                <a:solidFill>
                  <a:srgbClr val="0000FF"/>
                </a:solidFill>
                <a:latin typeface="微软雅黑" pitchFamily="34" charset="-122"/>
                <a:ea typeface="微软雅黑" pitchFamily="34" charset="-122"/>
              </a:rPr>
              <a:t>年</a:t>
            </a:r>
            <a:r>
              <a:rPr lang="en-US" altLang="zh-CN" sz="1700" b="1" kern="0" dirty="0" smtClean="0">
                <a:solidFill>
                  <a:srgbClr val="0000FF"/>
                </a:solidFill>
                <a:latin typeface="微软雅黑" pitchFamily="34" charset="-122"/>
                <a:ea typeface="微软雅黑" pitchFamily="34" charset="-122"/>
              </a:rPr>
              <a:t>4</a:t>
            </a:r>
            <a:r>
              <a:rPr lang="zh-CN" altLang="en-US" sz="1700" b="1" kern="0" dirty="0" smtClean="0">
                <a:solidFill>
                  <a:srgbClr val="0000FF"/>
                </a:solidFill>
                <a:latin typeface="微软雅黑" pitchFamily="34" charset="-122"/>
                <a:ea typeface="微软雅黑" pitchFamily="34" charset="-122"/>
              </a:rPr>
              <a:t>月份开始，行业综合成本</a:t>
            </a:r>
            <a:r>
              <a:rPr lang="en-US" altLang="zh-CN" sz="1700" b="1" kern="0" dirty="0" smtClean="0">
                <a:solidFill>
                  <a:srgbClr val="0000FF"/>
                </a:solidFill>
                <a:latin typeface="微软雅黑" pitchFamily="34" charset="-122"/>
                <a:ea typeface="微软雅黑" pitchFamily="34" charset="-122"/>
              </a:rPr>
              <a:t>3</a:t>
            </a:r>
            <a:r>
              <a:rPr lang="zh-CN" altLang="en-US" sz="1700" b="1" kern="0" dirty="0" smtClean="0">
                <a:solidFill>
                  <a:srgbClr val="0000FF"/>
                </a:solidFill>
                <a:latin typeface="微软雅黑" pitchFamily="34" charset="-122"/>
                <a:ea typeface="微软雅黑" pitchFamily="34" charset="-122"/>
              </a:rPr>
              <a:t>年来首现出现同比上升，</a:t>
            </a:r>
            <a:r>
              <a:rPr lang="en-US" altLang="zh-CN" sz="1700" b="1" kern="0" dirty="0" smtClean="0">
                <a:solidFill>
                  <a:srgbClr val="0000FF"/>
                </a:solidFill>
                <a:latin typeface="微软雅黑" pitchFamily="34" charset="-122"/>
                <a:ea typeface="微软雅黑" pitchFamily="34" charset="-122"/>
              </a:rPr>
              <a:t>5</a:t>
            </a:r>
            <a:r>
              <a:rPr lang="zh-CN" altLang="en-US" sz="1700" b="1" kern="0" dirty="0" smtClean="0">
                <a:solidFill>
                  <a:srgbClr val="0000FF"/>
                </a:solidFill>
                <a:latin typeface="微软雅黑" pitchFamily="34" charset="-122"/>
                <a:ea typeface="微软雅黑" pitchFamily="34" charset="-122"/>
              </a:rPr>
              <a:t>月份仍在延续，预计行业承保盈利空间将持续缩减，可能在未来两到三年步入承保微利阶段</a:t>
            </a:r>
          </a:p>
        </p:txBody>
      </p:sp>
      <p:sp>
        <p:nvSpPr>
          <p:cNvPr id="35" name="TextBox 34"/>
          <p:cNvSpPr txBox="1"/>
          <p:nvPr>
            <p:custDataLst>
              <p:tags r:id="rId31"/>
            </p:custDataLst>
          </p:nvPr>
        </p:nvSpPr>
        <p:spPr>
          <a:xfrm>
            <a:off x="321275" y="179387"/>
            <a:ext cx="8594125"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二、行业业务发展能力及承保盈利水平步入下行空间</a:t>
            </a:r>
            <a:r>
              <a:rPr lang="en-US" altLang="zh-CN" sz="2400" b="1" dirty="0" smtClean="0">
                <a:solidFill>
                  <a:srgbClr val="006699"/>
                </a:solidFill>
                <a:latin typeface="黑体" pitchFamily="2" charset="-122"/>
                <a:ea typeface="+mj-ea"/>
                <a:cs typeface="+mj-cs"/>
              </a:rPr>
              <a:t>(</a:t>
            </a:r>
            <a:r>
              <a:rPr lang="zh-CN" altLang="en-US" sz="2400" b="1" dirty="0" smtClean="0">
                <a:solidFill>
                  <a:srgbClr val="006699"/>
                </a:solidFill>
                <a:latin typeface="黑体" pitchFamily="2" charset="-122"/>
                <a:ea typeface="+mj-ea"/>
                <a:cs typeface="+mj-cs"/>
              </a:rPr>
              <a:t>续</a:t>
            </a:r>
            <a:r>
              <a:rPr lang="en-US" altLang="zh-CN" sz="2400" b="1" dirty="0" smtClean="0">
                <a:solidFill>
                  <a:srgbClr val="006699"/>
                </a:solidFill>
                <a:latin typeface="黑体" pitchFamily="2" charset="-122"/>
                <a:ea typeface="+mj-ea"/>
                <a:cs typeface="+mj-cs"/>
              </a:rPr>
              <a:t>)</a:t>
            </a:r>
            <a:endParaRPr lang="zh-CN" altLang="en-US" sz="2800" b="1" dirty="0">
              <a:solidFill>
                <a:srgbClr val="006699"/>
              </a:solidFill>
              <a:latin typeface="黑体" pitchFamily="2" charset="-122"/>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p:nvGraphicFramePr>
        <p:xfrm>
          <a:off x="0" y="0"/>
          <a:ext cx="158750" cy="158750"/>
        </p:xfrm>
        <a:graphic>
          <a:graphicData uri="http://schemas.openxmlformats.org/presentationml/2006/ole">
            <p:oleObj spid="_x0000_s75778" name="think-cell Slide" r:id="rId6" imgW="360" imgH="360" progId="">
              <p:embed/>
            </p:oleObj>
          </a:graphicData>
        </a:graphic>
      </p:graphicFrame>
      <p:sp>
        <p:nvSpPr>
          <p:cNvPr id="42" name="矩形 41"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zh-CN" altLang="en-US" sz="1200" b="1">
              <a:sym typeface="Arial"/>
            </a:endParaRPr>
          </a:p>
        </p:txBody>
      </p:sp>
      <p:sp>
        <p:nvSpPr>
          <p:cNvPr id="2052" name="Rectangle 5"/>
          <p:cNvSpPr>
            <a:spLocks noGrp="1" noChangeArrowheads="1"/>
          </p:cNvSpPr>
          <p:nvPr>
            <p:ph type="title"/>
            <p:custDataLst>
              <p:tags r:id="rId3"/>
            </p:custDataLst>
          </p:nvPr>
        </p:nvSpPr>
        <p:spPr>
          <a:xfrm>
            <a:off x="205603" y="238210"/>
            <a:ext cx="7393803" cy="627063"/>
          </a:xfrm>
        </p:spPr>
        <p:txBody>
          <a:bodyPr/>
          <a:lstStyle/>
          <a:p>
            <a:pPr eaLnBrk="1" hangingPunct="1"/>
            <a:r>
              <a:rPr lang="zh-CN" altLang="en-US" b="1" kern="1200" dirty="0" smtClean="0">
                <a:latin typeface="黑体" pitchFamily="2" charset="-122"/>
              </a:rPr>
              <a:t>三、产险</a:t>
            </a:r>
            <a:r>
              <a:rPr lang="zh-CN" altLang="zh-CN" b="1" kern="1200" dirty="0" smtClean="0">
                <a:latin typeface="黑体" pitchFamily="2" charset="-122"/>
              </a:rPr>
              <a:t>领域资本快速扩容，</a:t>
            </a:r>
            <a:r>
              <a:rPr lang="zh-CN" altLang="en-US" b="1" kern="1200" dirty="0" smtClean="0">
                <a:latin typeface="黑体" pitchFamily="2" charset="-122"/>
              </a:rPr>
              <a:t>加大</a:t>
            </a:r>
            <a:r>
              <a:rPr lang="zh-CN" altLang="zh-CN" b="1" kern="1200" dirty="0" smtClean="0">
                <a:latin typeface="黑体" pitchFamily="2" charset="-122"/>
              </a:rPr>
              <a:t>市场竞争压力</a:t>
            </a:r>
            <a:endParaRPr lang="zh-CN" altLang="en-US" b="1" kern="1200" dirty="0" smtClean="0">
              <a:latin typeface="黑体" pitchFamily="2" charset="-122"/>
            </a:endParaRPr>
          </a:p>
        </p:txBody>
      </p:sp>
      <p:sp>
        <p:nvSpPr>
          <p:cNvPr id="10" name="圆角矩形 9"/>
          <p:cNvSpPr/>
          <p:nvPr>
            <p:custDataLst>
              <p:tags r:id="rId4"/>
            </p:custDataLst>
          </p:nvPr>
        </p:nvSpPr>
        <p:spPr>
          <a:xfrm>
            <a:off x="227013" y="889000"/>
            <a:ext cx="8689975" cy="2771775"/>
          </a:xfrm>
          <a:prstGeom prst="roundRect">
            <a:avLst/>
          </a:prstGeom>
          <a:solidFill>
            <a:schemeClr val="accent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ts val="2800"/>
              </a:lnSpc>
              <a:buSzPct val="120000"/>
              <a:buFont typeface="Wingdings" pitchFamily="2" charset="2"/>
              <a:buChar char="p"/>
              <a:defRPr/>
            </a:pPr>
            <a:r>
              <a:rPr lang="zh-CN" altLang="en-US" sz="1600" b="1" kern="0" dirty="0">
                <a:solidFill>
                  <a:schemeClr val="bg1"/>
                </a:solidFill>
                <a:latin typeface="微软雅黑" pitchFamily="34" charset="-122"/>
                <a:ea typeface="微软雅黑" pitchFamily="34" charset="-122"/>
              </a:rPr>
              <a:t>近两年来，随着产险行业经营业绩的不断改善，盈利水平的恢复和提升引发了投资热，既有市场主体纷纷增加资本规模，行业外的资本也积极进入产险行业，</a:t>
            </a:r>
            <a:r>
              <a:rPr lang="en-US" altLang="zh-CN" sz="1600" b="1" kern="0" dirty="0">
                <a:solidFill>
                  <a:schemeClr val="bg1"/>
                </a:solidFill>
                <a:latin typeface="微软雅黑" pitchFamily="34" charset="-122"/>
                <a:ea typeface="微软雅黑" pitchFamily="34" charset="-122"/>
              </a:rPr>
              <a:t>2011</a:t>
            </a:r>
            <a:r>
              <a:rPr lang="zh-CN" altLang="en-US" sz="1600" b="1" kern="0" dirty="0">
                <a:solidFill>
                  <a:schemeClr val="bg1"/>
                </a:solidFill>
                <a:latin typeface="微软雅黑" pitchFamily="34" charset="-122"/>
                <a:ea typeface="微软雅黑" pitchFamily="34" charset="-122"/>
              </a:rPr>
              <a:t>年保监会批准（含筹建）的地方性保险公司就已达到</a:t>
            </a:r>
            <a:r>
              <a:rPr lang="en-US" altLang="zh-CN" sz="1600" b="1" kern="0" dirty="0">
                <a:solidFill>
                  <a:schemeClr val="bg1"/>
                </a:solidFill>
                <a:latin typeface="微软雅黑" pitchFamily="34" charset="-122"/>
                <a:ea typeface="微软雅黑" pitchFamily="34" charset="-122"/>
              </a:rPr>
              <a:t>15</a:t>
            </a:r>
            <a:r>
              <a:rPr lang="zh-CN" altLang="en-US" sz="1600" b="1" kern="0" dirty="0">
                <a:solidFill>
                  <a:schemeClr val="bg1"/>
                </a:solidFill>
                <a:latin typeface="微软雅黑" pitchFamily="34" charset="-122"/>
                <a:ea typeface="微软雅黑" pitchFamily="34" charset="-122"/>
              </a:rPr>
              <a:t>家。</a:t>
            </a:r>
            <a:endParaRPr lang="en-US" altLang="zh-CN" sz="1600" b="1" kern="0" dirty="0">
              <a:solidFill>
                <a:schemeClr val="bg1"/>
              </a:solidFill>
              <a:latin typeface="微软雅黑" pitchFamily="34" charset="-122"/>
              <a:ea typeface="微软雅黑" pitchFamily="34" charset="-122"/>
            </a:endParaRPr>
          </a:p>
          <a:p>
            <a:pPr defTabSz="912813">
              <a:lnSpc>
                <a:spcPts val="2800"/>
              </a:lnSpc>
              <a:buSzPct val="120000"/>
              <a:buFont typeface="Wingdings" pitchFamily="2" charset="2"/>
              <a:buChar char="p"/>
              <a:defRPr/>
            </a:pPr>
            <a:r>
              <a:rPr lang="zh-CN" altLang="en-US" sz="1600" b="1" kern="0" dirty="0">
                <a:solidFill>
                  <a:schemeClr val="bg1"/>
                </a:solidFill>
                <a:latin typeface="微软雅黑" pitchFamily="34" charset="-122"/>
                <a:ea typeface="微软雅黑" pitchFamily="34" charset="-122"/>
              </a:rPr>
              <a:t>与此对应，</a:t>
            </a:r>
            <a:r>
              <a:rPr lang="en-US" altLang="zh-CN" sz="1600" b="1" kern="0" dirty="0">
                <a:solidFill>
                  <a:schemeClr val="bg1"/>
                </a:solidFill>
                <a:latin typeface="微软雅黑" pitchFamily="34" charset="-122"/>
                <a:ea typeface="微软雅黑" pitchFamily="34" charset="-122"/>
              </a:rPr>
              <a:t>2010-2011</a:t>
            </a:r>
            <a:r>
              <a:rPr lang="zh-CN" altLang="en-US" sz="1600" b="1" kern="0" dirty="0">
                <a:solidFill>
                  <a:schemeClr val="bg1"/>
                </a:solidFill>
                <a:latin typeface="微软雅黑" pitchFamily="34" charset="-122"/>
                <a:ea typeface="微软雅黑" pitchFamily="34" charset="-122"/>
              </a:rPr>
              <a:t>年产险行业的“资本需求</a:t>
            </a:r>
            <a:r>
              <a:rPr lang="en-US" altLang="zh-CN" sz="1600" b="1" kern="0" dirty="0">
                <a:solidFill>
                  <a:schemeClr val="bg1"/>
                </a:solidFill>
                <a:latin typeface="微软雅黑" pitchFamily="34" charset="-122"/>
                <a:ea typeface="微软雅黑" pitchFamily="34" charset="-122"/>
              </a:rPr>
              <a:t>/</a:t>
            </a:r>
            <a:r>
              <a:rPr lang="zh-CN" altLang="en-US" sz="1600" b="1" kern="0" dirty="0">
                <a:solidFill>
                  <a:schemeClr val="bg1"/>
                </a:solidFill>
                <a:latin typeface="微软雅黑" pitchFamily="34" charset="-122"/>
                <a:ea typeface="微软雅黑" pitchFamily="34" charset="-122"/>
              </a:rPr>
              <a:t>供给”比例开始偏离</a:t>
            </a:r>
            <a:r>
              <a:rPr lang="en-US" altLang="zh-CN" sz="1600" b="1" kern="0" dirty="0">
                <a:solidFill>
                  <a:schemeClr val="bg1"/>
                </a:solidFill>
                <a:latin typeface="微软雅黑" pitchFamily="34" charset="-122"/>
                <a:ea typeface="微软雅黑" pitchFamily="34" charset="-122"/>
              </a:rPr>
              <a:t>2004</a:t>
            </a:r>
            <a:r>
              <a:rPr lang="zh-CN" altLang="en-US" sz="1600" b="1" kern="0" dirty="0">
                <a:solidFill>
                  <a:schemeClr val="bg1"/>
                </a:solidFill>
                <a:latin typeface="微软雅黑" pitchFamily="34" charset="-122"/>
                <a:ea typeface="微软雅黑" pitchFamily="34" charset="-122"/>
              </a:rPr>
              <a:t>年以来的上升趋势，逐渐步入下降阶段，</a:t>
            </a:r>
            <a:r>
              <a:rPr lang="en-US" altLang="zh-CN" sz="1600" b="1" kern="0" dirty="0">
                <a:solidFill>
                  <a:schemeClr val="bg1"/>
                </a:solidFill>
                <a:latin typeface="微软雅黑" pitchFamily="34" charset="-122"/>
                <a:ea typeface="微软雅黑" pitchFamily="34" charset="-122"/>
              </a:rPr>
              <a:t>2011</a:t>
            </a:r>
            <a:r>
              <a:rPr lang="zh-CN" altLang="en-US" sz="1600" b="1" kern="0" dirty="0">
                <a:solidFill>
                  <a:schemeClr val="bg1"/>
                </a:solidFill>
                <a:latin typeface="微软雅黑" pitchFamily="34" charset="-122"/>
                <a:ea typeface="微软雅黑" pitchFamily="34" charset="-122"/>
              </a:rPr>
              <a:t>年末更是降低为</a:t>
            </a:r>
            <a:r>
              <a:rPr lang="en-US" altLang="zh-CN" sz="1600" b="1" kern="0" dirty="0">
                <a:solidFill>
                  <a:schemeClr val="bg1"/>
                </a:solidFill>
                <a:latin typeface="微软雅黑" pitchFamily="34" charset="-122"/>
                <a:ea typeface="微软雅黑" pitchFamily="34" charset="-122"/>
              </a:rPr>
              <a:t>67.8%</a:t>
            </a:r>
            <a:r>
              <a:rPr lang="zh-CN" altLang="en-US" sz="1600" b="1" kern="0" dirty="0">
                <a:solidFill>
                  <a:schemeClr val="bg1"/>
                </a:solidFill>
                <a:latin typeface="微软雅黑" pitchFamily="34" charset="-122"/>
                <a:ea typeface="微软雅黑" pitchFamily="34" charset="-122"/>
              </a:rPr>
              <a:t>，这其中有监管机构加强偿付能力监管带来的资本提升效应，但更多地意味着新进入市场主体和既有市场主体资本扩张带来的资本供给过剩又有抬头之势，其中蕴含的扩张冲动必然加大市场竞争压力。</a:t>
            </a:r>
            <a:endParaRPr lang="en-US" altLang="zh-CN" sz="1600" b="1" kern="0" dirty="0">
              <a:solidFill>
                <a:schemeClr val="bg1"/>
              </a:solidFill>
              <a:latin typeface="微软雅黑" pitchFamily="34" charset="-122"/>
              <a:ea typeface="微软雅黑" pitchFamily="34" charset="-122"/>
            </a:endParaRPr>
          </a:p>
        </p:txBody>
      </p:sp>
      <p:pic>
        <p:nvPicPr>
          <p:cNvPr id="2055" name="图片 10"/>
          <p:cNvPicPr>
            <a:picLocks noChangeAspect="1" noChangeArrowheads="1"/>
          </p:cNvPicPr>
          <p:nvPr/>
        </p:nvPicPr>
        <p:blipFill>
          <a:blip r:embed="rId7" cstate="print"/>
          <a:srcRect/>
          <a:stretch>
            <a:fillRect/>
          </a:stretch>
        </p:blipFill>
        <p:spPr bwMode="auto">
          <a:xfrm>
            <a:off x="344488" y="3669957"/>
            <a:ext cx="8572500" cy="2842054"/>
          </a:xfrm>
          <a:prstGeom prst="rect">
            <a:avLst/>
          </a:prstGeom>
          <a:noFill/>
          <a:ln w="9525">
            <a:noFill/>
            <a:miter lim="800000"/>
            <a:headEnd/>
            <a:tailEnd/>
          </a:ln>
        </p:spPr>
      </p:pic>
      <p:sp>
        <p:nvSpPr>
          <p:cNvPr id="2056" name="灯片编号占位符 30"/>
          <p:cNvSpPr>
            <a:spLocks noGrp="1"/>
          </p:cNvSpPr>
          <p:nvPr>
            <p:ph type="sldNum" sz="quarter" idx="12"/>
          </p:nvPr>
        </p:nvSpPr>
        <p:spPr>
          <a:xfrm>
            <a:off x="419100" y="6469063"/>
            <a:ext cx="419100" cy="369887"/>
          </a:xfrm>
          <a:noFill/>
          <a:ln>
            <a:miter lim="800000"/>
            <a:headEnd/>
            <a:tailEnd/>
          </a:ln>
        </p:spPr>
        <p:txBody>
          <a:bodyPr vert="horz" lIns="91440" tIns="45720" rIns="91440" bIns="45720" numCol="1" anchor="t" anchorCtr="0" compatLnSpc="1">
            <a:prstTxWarp prst="textNoShape">
              <a:avLst/>
            </a:prstTxWarp>
          </a:bodyPr>
          <a:lstStyle/>
          <a:p>
            <a:fld id="{A9D0795F-6FEA-486A-B5A3-CC423455D8AA}" type="slidenum">
              <a:rPr/>
              <a:pPr/>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对象 45" hidden="1"/>
          <p:cNvGraphicFramePr>
            <a:graphicFrameLocks noChangeAspect="1"/>
          </p:cNvGraphicFramePr>
          <p:nvPr/>
        </p:nvGraphicFramePr>
        <p:xfrm>
          <a:off x="1588" y="1588"/>
          <a:ext cx="1587" cy="1587"/>
        </p:xfrm>
        <a:graphic>
          <a:graphicData uri="http://schemas.openxmlformats.org/presentationml/2006/ole">
            <p:oleObj spid="_x0000_s82947" name="think-cell Slide" r:id="rId6" imgW="360" imgH="360" progId="">
              <p:embed/>
            </p:oleObj>
          </a:graphicData>
        </a:graphic>
      </p:graphicFrame>
      <p:sp>
        <p:nvSpPr>
          <p:cNvPr id="4" name="灯片编号占位符 3"/>
          <p:cNvSpPr>
            <a:spLocks noGrp="1"/>
          </p:cNvSpPr>
          <p:nvPr>
            <p:ph type="sldNum" sz="quarter" idx="12"/>
            <p:custDataLst>
              <p:tags r:id="rId2"/>
            </p:custDataLst>
          </p:nvPr>
        </p:nvSpPr>
        <p:spPr/>
        <p:txBody>
          <a:bodyPr/>
          <a:lstStyle/>
          <a:p>
            <a:pPr>
              <a:defRPr/>
            </a:pPr>
            <a:fld id="{144419A0-9928-4843-9A81-8F5A55EB7349}" type="slidenum">
              <a:rPr lang="en-US" altLang="zh-CN" smtClean="0"/>
              <a:pPr>
                <a:defRPr/>
              </a:pPr>
              <a:t>22</a:t>
            </a:fld>
            <a:endParaRPr lang="zh-CN" altLang="en-US" dirty="0"/>
          </a:p>
        </p:txBody>
      </p:sp>
      <p:sp>
        <p:nvSpPr>
          <p:cNvPr id="5" name="TextBox 4"/>
          <p:cNvSpPr txBox="1"/>
          <p:nvPr>
            <p:custDataLst>
              <p:tags r:id="rId3"/>
            </p:custDataLst>
          </p:nvPr>
        </p:nvSpPr>
        <p:spPr>
          <a:xfrm>
            <a:off x="291112" y="1"/>
            <a:ext cx="8424263" cy="830997"/>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四、由于竞争的羊群效应，少数市场主体的非理性竞争容易诱发行业恶性竞争</a:t>
            </a:r>
            <a:endParaRPr lang="zh-CN" altLang="en-US" sz="2400" b="1" dirty="0">
              <a:solidFill>
                <a:srgbClr val="006699"/>
              </a:solidFill>
              <a:latin typeface="黑体" pitchFamily="2" charset="-122"/>
              <a:ea typeface="+mj-ea"/>
              <a:cs typeface="+mj-cs"/>
            </a:endParaRPr>
          </a:p>
        </p:txBody>
      </p:sp>
      <p:grpSp>
        <p:nvGrpSpPr>
          <p:cNvPr id="45" name="组合 44"/>
          <p:cNvGrpSpPr/>
          <p:nvPr>
            <p:custDataLst>
              <p:tags r:id="rId4"/>
            </p:custDataLst>
          </p:nvPr>
        </p:nvGrpSpPr>
        <p:grpSpPr>
          <a:xfrm>
            <a:off x="1210962" y="1223323"/>
            <a:ext cx="7203989" cy="4656074"/>
            <a:chOff x="2054225" y="1779713"/>
            <a:chExt cx="4768850" cy="2721334"/>
          </a:xfrm>
        </p:grpSpPr>
        <p:sp>
          <p:nvSpPr>
            <p:cNvPr id="7" name="Arc 14"/>
            <p:cNvSpPr>
              <a:spLocks/>
            </p:cNvSpPr>
            <p:nvPr/>
          </p:nvSpPr>
          <p:spPr bwMode="gray">
            <a:xfrm rot="692470">
              <a:off x="3883025" y="2130425"/>
              <a:ext cx="1239838" cy="963613"/>
            </a:xfrm>
            <a:custGeom>
              <a:avLst/>
              <a:gdLst>
                <a:gd name="T0" fmla="*/ 0 w 12831"/>
                <a:gd name="T1" fmla="*/ 39972 h 21600"/>
                <a:gd name="T2" fmla="*/ 1239838 w 12831"/>
                <a:gd name="T3" fmla="*/ 47199 h 21600"/>
                <a:gd name="T4" fmla="*/ 594747 w 12831"/>
                <a:gd name="T5" fmla="*/ 963613 h 21600"/>
                <a:gd name="T6" fmla="*/ 0 60000 65536"/>
                <a:gd name="T7" fmla="*/ 0 60000 65536"/>
                <a:gd name="T8" fmla="*/ 0 60000 65536"/>
                <a:gd name="T9" fmla="*/ 0 w 12831"/>
                <a:gd name="T10" fmla="*/ 0 h 21600"/>
                <a:gd name="T11" fmla="*/ 12831 w 12831"/>
                <a:gd name="T12" fmla="*/ 21600 h 21600"/>
              </a:gdLst>
              <a:ahLst/>
              <a:cxnLst>
                <a:cxn ang="T6">
                  <a:pos x="T0" y="T1"/>
                </a:cxn>
                <a:cxn ang="T7">
                  <a:pos x="T2" y="T3"/>
                </a:cxn>
                <a:cxn ang="T8">
                  <a:pos x="T4" y="T5"/>
                </a:cxn>
              </a:cxnLst>
              <a:rect l="T9" t="T10" r="T11" b="T12"/>
              <a:pathLst>
                <a:path w="12831" h="21600" fill="none" extrusionOk="0">
                  <a:moveTo>
                    <a:pt x="-1" y="895"/>
                  </a:moveTo>
                  <a:cubicBezTo>
                    <a:pt x="1997" y="301"/>
                    <a:pt x="4070" y="-1"/>
                    <a:pt x="6155" y="0"/>
                  </a:cubicBezTo>
                  <a:cubicBezTo>
                    <a:pt x="8422" y="0"/>
                    <a:pt x="10675" y="356"/>
                    <a:pt x="12831" y="1057"/>
                  </a:cubicBezTo>
                </a:path>
                <a:path w="12831" h="21600" stroke="0" extrusionOk="0">
                  <a:moveTo>
                    <a:pt x="-1" y="895"/>
                  </a:moveTo>
                  <a:cubicBezTo>
                    <a:pt x="1997" y="301"/>
                    <a:pt x="4070" y="-1"/>
                    <a:pt x="6155" y="0"/>
                  </a:cubicBezTo>
                  <a:cubicBezTo>
                    <a:pt x="8422" y="0"/>
                    <a:pt x="10675" y="356"/>
                    <a:pt x="12831" y="1057"/>
                  </a:cubicBezTo>
                  <a:lnTo>
                    <a:pt x="6155" y="21600"/>
                  </a:lnTo>
                  <a:close/>
                </a:path>
              </a:pathLst>
            </a:custGeom>
            <a:noFill/>
            <a:ln w="9525">
              <a:solidFill>
                <a:schemeClr val="tx1"/>
              </a:solidFill>
              <a:prstDash val="sysDot"/>
              <a:round/>
              <a:headEnd/>
              <a:tailEnd type="triangle" w="med" len="med"/>
            </a:ln>
          </p:spPr>
          <p:txBody>
            <a:bodyPr wrap="none" anchor="ctr"/>
            <a:lstStyle/>
            <a:p>
              <a:endParaRPr lang="zh-CN" altLang="en-US"/>
            </a:p>
          </p:txBody>
        </p:sp>
        <p:grpSp>
          <p:nvGrpSpPr>
            <p:cNvPr id="8" name="Group 21"/>
            <p:cNvGrpSpPr>
              <a:grpSpLocks/>
            </p:cNvGrpSpPr>
            <p:nvPr/>
          </p:nvGrpSpPr>
          <p:grpSpPr bwMode="auto">
            <a:xfrm>
              <a:off x="3431076" y="1779713"/>
              <a:ext cx="708512" cy="617277"/>
              <a:chOff x="1808" y="1542"/>
              <a:chExt cx="711" cy="619"/>
            </a:xfrm>
          </p:grpSpPr>
          <p:pic>
            <p:nvPicPr>
              <p:cNvPr id="9" name="Picture 22" descr="circuler_1"/>
              <p:cNvPicPr>
                <a:picLocks noChangeAspect="1" noChangeArrowheads="1"/>
              </p:cNvPicPr>
              <p:nvPr/>
            </p:nvPicPr>
            <p:blipFill>
              <a:blip r:embed="rId7" cstate="print"/>
              <a:srcRect/>
              <a:stretch>
                <a:fillRect/>
              </a:stretch>
            </p:blipFill>
            <p:spPr bwMode="gray">
              <a:xfrm>
                <a:off x="1808" y="1542"/>
                <a:ext cx="711" cy="619"/>
              </a:xfrm>
              <a:prstGeom prst="rect">
                <a:avLst/>
              </a:prstGeom>
              <a:noFill/>
              <a:ln w="9525">
                <a:noFill/>
                <a:miter lim="800000"/>
                <a:headEnd/>
                <a:tailEnd/>
              </a:ln>
            </p:spPr>
          </p:pic>
          <p:sp>
            <p:nvSpPr>
              <p:cNvPr id="10" name="Oval 23"/>
              <p:cNvSpPr>
                <a:spLocks noChangeArrowheads="1"/>
              </p:cNvSpPr>
              <p:nvPr/>
            </p:nvSpPr>
            <p:spPr bwMode="gray">
              <a:xfrm>
                <a:off x="1833" y="1559"/>
                <a:ext cx="662" cy="563"/>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p>
            </p:txBody>
          </p:sp>
          <p:pic>
            <p:nvPicPr>
              <p:cNvPr id="11" name="Picture 24" descr="Picture2"/>
              <p:cNvPicPr>
                <a:picLocks noChangeAspect="1" noChangeArrowheads="1"/>
              </p:cNvPicPr>
              <p:nvPr/>
            </p:nvPicPr>
            <p:blipFill>
              <a:blip r:embed="rId8" cstate="print"/>
              <a:srcRect/>
              <a:stretch>
                <a:fillRect/>
              </a:stretch>
            </p:blipFill>
            <p:spPr bwMode="gray">
              <a:xfrm>
                <a:off x="1869" y="1600"/>
                <a:ext cx="291" cy="125"/>
              </a:xfrm>
              <a:prstGeom prst="rect">
                <a:avLst/>
              </a:prstGeom>
              <a:noFill/>
              <a:ln w="9525">
                <a:noFill/>
                <a:miter lim="800000"/>
                <a:headEnd/>
                <a:tailEnd/>
              </a:ln>
            </p:spPr>
          </p:pic>
        </p:grpSp>
        <p:grpSp>
          <p:nvGrpSpPr>
            <p:cNvPr id="12" name="Group 25"/>
            <p:cNvGrpSpPr>
              <a:grpSpLocks/>
            </p:cNvGrpSpPr>
            <p:nvPr/>
          </p:nvGrpSpPr>
          <p:grpSpPr bwMode="auto">
            <a:xfrm>
              <a:off x="5085401" y="2126861"/>
              <a:ext cx="649411" cy="617429"/>
              <a:chOff x="3060" y="1539"/>
              <a:chExt cx="645" cy="621"/>
            </a:xfrm>
          </p:grpSpPr>
          <p:pic>
            <p:nvPicPr>
              <p:cNvPr id="13" name="Picture 26" descr="circuler_1"/>
              <p:cNvPicPr>
                <a:picLocks noChangeAspect="1" noChangeArrowheads="1"/>
              </p:cNvPicPr>
              <p:nvPr/>
            </p:nvPicPr>
            <p:blipFill>
              <a:blip r:embed="rId9" cstate="print"/>
              <a:srcRect/>
              <a:stretch>
                <a:fillRect/>
              </a:stretch>
            </p:blipFill>
            <p:spPr bwMode="gray">
              <a:xfrm>
                <a:off x="3060" y="1539"/>
                <a:ext cx="643" cy="621"/>
              </a:xfrm>
              <a:prstGeom prst="rect">
                <a:avLst/>
              </a:prstGeom>
              <a:noFill/>
              <a:ln w="9525">
                <a:noFill/>
                <a:miter lim="800000"/>
                <a:headEnd/>
                <a:tailEnd/>
              </a:ln>
            </p:spPr>
          </p:pic>
          <p:sp>
            <p:nvSpPr>
              <p:cNvPr id="14" name="Oval 27"/>
              <p:cNvSpPr>
                <a:spLocks noChangeArrowheads="1"/>
              </p:cNvSpPr>
              <p:nvPr/>
            </p:nvSpPr>
            <p:spPr bwMode="gray">
              <a:xfrm>
                <a:off x="3096" y="1562"/>
                <a:ext cx="609" cy="536"/>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p>
            </p:txBody>
          </p:sp>
          <p:pic>
            <p:nvPicPr>
              <p:cNvPr id="15" name="Picture 28" descr="Picture2"/>
              <p:cNvPicPr>
                <a:picLocks noChangeAspect="1" noChangeArrowheads="1"/>
              </p:cNvPicPr>
              <p:nvPr/>
            </p:nvPicPr>
            <p:blipFill>
              <a:blip r:embed="rId8" cstate="print"/>
              <a:srcRect/>
              <a:stretch>
                <a:fillRect/>
              </a:stretch>
            </p:blipFill>
            <p:spPr bwMode="gray">
              <a:xfrm>
                <a:off x="3236" y="1635"/>
                <a:ext cx="235" cy="102"/>
              </a:xfrm>
              <a:prstGeom prst="rect">
                <a:avLst/>
              </a:prstGeom>
              <a:noFill/>
              <a:ln w="9525">
                <a:noFill/>
                <a:miter lim="800000"/>
                <a:headEnd/>
                <a:tailEnd/>
              </a:ln>
            </p:spPr>
          </p:pic>
        </p:grpSp>
        <p:grpSp>
          <p:nvGrpSpPr>
            <p:cNvPr id="16" name="Group 29"/>
            <p:cNvGrpSpPr>
              <a:grpSpLocks/>
            </p:cNvGrpSpPr>
            <p:nvPr/>
          </p:nvGrpSpPr>
          <p:grpSpPr bwMode="auto">
            <a:xfrm rot="692470">
              <a:off x="6002338" y="2867025"/>
              <a:ext cx="820737" cy="795338"/>
              <a:chOff x="4055" y="2088"/>
              <a:chExt cx="436" cy="422"/>
            </a:xfrm>
          </p:grpSpPr>
          <p:pic>
            <p:nvPicPr>
              <p:cNvPr id="17" name="Picture 30" descr="circuler_1"/>
              <p:cNvPicPr>
                <a:picLocks noChangeAspect="1" noChangeArrowheads="1"/>
              </p:cNvPicPr>
              <p:nvPr/>
            </p:nvPicPr>
            <p:blipFill>
              <a:blip r:embed="rId10" cstate="print"/>
              <a:srcRect/>
              <a:stretch>
                <a:fillRect/>
              </a:stretch>
            </p:blipFill>
            <p:spPr bwMode="gray">
              <a:xfrm>
                <a:off x="4055" y="2088"/>
                <a:ext cx="436" cy="420"/>
              </a:xfrm>
              <a:prstGeom prst="rect">
                <a:avLst/>
              </a:prstGeom>
              <a:noFill/>
              <a:ln w="9525">
                <a:noFill/>
                <a:miter lim="800000"/>
                <a:headEnd/>
                <a:tailEnd/>
              </a:ln>
            </p:spPr>
          </p:pic>
          <p:sp>
            <p:nvSpPr>
              <p:cNvPr id="18" name="Oval 31"/>
              <p:cNvSpPr>
                <a:spLocks noChangeArrowheads="1"/>
              </p:cNvSpPr>
              <p:nvPr/>
            </p:nvSpPr>
            <p:spPr bwMode="gray">
              <a:xfrm>
                <a:off x="4055" y="2088"/>
                <a:ext cx="433" cy="422"/>
              </a:xfrm>
              <a:prstGeom prst="ellipse">
                <a:avLst/>
              </a:prstGeom>
              <a:gradFill rotWithShape="1">
                <a:gsLst>
                  <a:gs pos="50000">
                    <a:srgbClr val="00B0F0"/>
                  </a:gs>
                  <a:gs pos="100000">
                    <a:schemeClr val="accent2">
                      <a:alpha val="78999"/>
                    </a:schemeClr>
                  </a:gs>
                </a:gsLst>
                <a:lin ang="5400000" scaled="1"/>
              </a:gradFill>
              <a:ln w="9525" algn="ctr">
                <a:noFill/>
                <a:round/>
                <a:headEnd/>
                <a:tailEnd/>
              </a:ln>
              <a:effectLst/>
            </p:spPr>
            <p:txBody>
              <a:bodyPr wrap="none" anchor="ctr"/>
              <a:lstStyle/>
              <a:p>
                <a:pPr>
                  <a:defRPr/>
                </a:pPr>
                <a:endParaRPr lang="zh-CN" altLang="en-US"/>
              </a:p>
            </p:txBody>
          </p:sp>
          <p:pic>
            <p:nvPicPr>
              <p:cNvPr id="19" name="Picture 32" descr="Picture2"/>
              <p:cNvPicPr>
                <a:picLocks noChangeAspect="1" noChangeArrowheads="1"/>
              </p:cNvPicPr>
              <p:nvPr/>
            </p:nvPicPr>
            <p:blipFill>
              <a:blip r:embed="rId8" cstate="print"/>
              <a:srcRect/>
              <a:stretch>
                <a:fillRect/>
              </a:stretch>
            </p:blipFill>
            <p:spPr bwMode="gray">
              <a:xfrm>
                <a:off x="4098" y="2092"/>
                <a:ext cx="345" cy="149"/>
              </a:xfrm>
              <a:prstGeom prst="rect">
                <a:avLst/>
              </a:prstGeom>
              <a:noFill/>
              <a:ln w="9525">
                <a:noFill/>
                <a:miter lim="800000"/>
                <a:headEnd/>
                <a:tailEnd/>
              </a:ln>
            </p:spPr>
          </p:pic>
        </p:grpSp>
        <p:grpSp>
          <p:nvGrpSpPr>
            <p:cNvPr id="20" name="Group 33"/>
            <p:cNvGrpSpPr>
              <a:grpSpLocks/>
            </p:cNvGrpSpPr>
            <p:nvPr/>
          </p:nvGrpSpPr>
          <p:grpSpPr bwMode="auto">
            <a:xfrm>
              <a:off x="2054225" y="1911350"/>
              <a:ext cx="882650" cy="855663"/>
              <a:chOff x="887" y="2040"/>
              <a:chExt cx="433" cy="422"/>
            </a:xfrm>
          </p:grpSpPr>
          <p:pic>
            <p:nvPicPr>
              <p:cNvPr id="21" name="Picture 34" descr="circuler_1"/>
              <p:cNvPicPr>
                <a:picLocks noChangeAspect="1" noChangeArrowheads="1"/>
              </p:cNvPicPr>
              <p:nvPr/>
            </p:nvPicPr>
            <p:blipFill>
              <a:blip r:embed="rId11" cstate="print"/>
              <a:srcRect/>
              <a:stretch>
                <a:fillRect/>
              </a:stretch>
            </p:blipFill>
            <p:spPr bwMode="gray">
              <a:xfrm>
                <a:off x="887" y="2040"/>
                <a:ext cx="430" cy="420"/>
              </a:xfrm>
              <a:prstGeom prst="rect">
                <a:avLst/>
              </a:prstGeom>
              <a:noFill/>
              <a:ln w="9525">
                <a:noFill/>
                <a:miter lim="800000"/>
                <a:headEnd/>
                <a:tailEnd/>
              </a:ln>
            </p:spPr>
          </p:pic>
          <p:sp>
            <p:nvSpPr>
              <p:cNvPr id="22" name="Oval 35"/>
              <p:cNvSpPr>
                <a:spLocks noChangeArrowheads="1"/>
              </p:cNvSpPr>
              <p:nvPr/>
            </p:nvSpPr>
            <p:spPr bwMode="gray">
              <a:xfrm>
                <a:off x="887" y="2040"/>
                <a:ext cx="433" cy="422"/>
              </a:xfrm>
              <a:prstGeom prst="ellipse">
                <a:avLst/>
              </a:prstGeom>
              <a:gradFill rotWithShape="1">
                <a:gsLst>
                  <a:gs pos="50000">
                    <a:srgbClr val="66FF33"/>
                  </a:gs>
                  <a:gs pos="100000">
                    <a:schemeClr val="folHlink">
                      <a:alpha val="80000"/>
                    </a:schemeClr>
                  </a:gs>
                </a:gsLst>
                <a:lin ang="5400000" scaled="1"/>
              </a:gradFill>
              <a:ln w="9525" algn="ctr">
                <a:noFill/>
                <a:round/>
                <a:headEnd/>
                <a:tailEnd/>
              </a:ln>
              <a:effectLst/>
            </p:spPr>
            <p:txBody>
              <a:bodyPr wrap="none" anchor="ctr"/>
              <a:lstStyle/>
              <a:p>
                <a:pPr>
                  <a:defRPr/>
                </a:pPr>
                <a:endParaRPr lang="zh-CN" altLang="en-US"/>
              </a:p>
            </p:txBody>
          </p:sp>
          <p:pic>
            <p:nvPicPr>
              <p:cNvPr id="23" name="Picture 36" descr="Picture2"/>
              <p:cNvPicPr>
                <a:picLocks noChangeAspect="1" noChangeArrowheads="1"/>
              </p:cNvPicPr>
              <p:nvPr/>
            </p:nvPicPr>
            <p:blipFill>
              <a:blip r:embed="rId8" cstate="print"/>
              <a:srcRect/>
              <a:stretch>
                <a:fillRect/>
              </a:stretch>
            </p:blipFill>
            <p:spPr bwMode="gray">
              <a:xfrm>
                <a:off x="930" y="2044"/>
                <a:ext cx="345" cy="149"/>
              </a:xfrm>
              <a:prstGeom prst="rect">
                <a:avLst/>
              </a:prstGeom>
              <a:noFill/>
              <a:ln w="9525">
                <a:noFill/>
                <a:miter lim="800000"/>
                <a:headEnd/>
                <a:tailEnd/>
              </a:ln>
            </p:spPr>
          </p:pic>
        </p:grpSp>
        <p:grpSp>
          <p:nvGrpSpPr>
            <p:cNvPr id="24" name="Group 37"/>
            <p:cNvGrpSpPr>
              <a:grpSpLocks/>
            </p:cNvGrpSpPr>
            <p:nvPr/>
          </p:nvGrpSpPr>
          <p:grpSpPr bwMode="auto">
            <a:xfrm>
              <a:off x="2195846" y="2924844"/>
              <a:ext cx="889324" cy="849001"/>
              <a:chOff x="1041" y="2594"/>
              <a:chExt cx="796" cy="767"/>
            </a:xfrm>
          </p:grpSpPr>
          <p:pic>
            <p:nvPicPr>
              <p:cNvPr id="25" name="Picture 38" descr="circuler_1"/>
              <p:cNvPicPr>
                <a:picLocks noChangeAspect="1" noChangeArrowheads="1"/>
              </p:cNvPicPr>
              <p:nvPr/>
            </p:nvPicPr>
            <p:blipFill>
              <a:blip r:embed="rId12" cstate="print"/>
              <a:srcRect/>
              <a:stretch>
                <a:fillRect/>
              </a:stretch>
            </p:blipFill>
            <p:spPr bwMode="gray">
              <a:xfrm>
                <a:off x="1041" y="2594"/>
                <a:ext cx="796" cy="767"/>
              </a:xfrm>
              <a:prstGeom prst="rect">
                <a:avLst/>
              </a:prstGeom>
              <a:noFill/>
              <a:ln w="9525">
                <a:noFill/>
                <a:miter lim="800000"/>
                <a:headEnd/>
                <a:tailEnd/>
              </a:ln>
            </p:spPr>
          </p:pic>
          <p:sp>
            <p:nvSpPr>
              <p:cNvPr id="26" name="Oval 39"/>
              <p:cNvSpPr>
                <a:spLocks noChangeArrowheads="1"/>
              </p:cNvSpPr>
              <p:nvPr/>
            </p:nvSpPr>
            <p:spPr bwMode="gray">
              <a:xfrm>
                <a:off x="1048" y="2607"/>
                <a:ext cx="759" cy="71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p>
            </p:txBody>
          </p:sp>
          <p:pic>
            <p:nvPicPr>
              <p:cNvPr id="27" name="Picture 40" descr="Picture2"/>
              <p:cNvPicPr>
                <a:picLocks noChangeAspect="1" noChangeArrowheads="1"/>
              </p:cNvPicPr>
              <p:nvPr/>
            </p:nvPicPr>
            <p:blipFill>
              <a:blip r:embed="rId8" cstate="print"/>
              <a:srcRect/>
              <a:stretch>
                <a:fillRect/>
              </a:stretch>
            </p:blipFill>
            <p:spPr bwMode="gray">
              <a:xfrm>
                <a:off x="1277" y="2716"/>
                <a:ext cx="419" cy="181"/>
              </a:xfrm>
              <a:prstGeom prst="rect">
                <a:avLst/>
              </a:prstGeom>
              <a:noFill/>
              <a:ln w="9525">
                <a:noFill/>
                <a:miter lim="800000"/>
                <a:headEnd/>
                <a:tailEnd/>
              </a:ln>
            </p:spPr>
          </p:pic>
        </p:grpSp>
        <p:grpSp>
          <p:nvGrpSpPr>
            <p:cNvPr id="28" name="Group 41"/>
            <p:cNvGrpSpPr>
              <a:grpSpLocks/>
            </p:cNvGrpSpPr>
            <p:nvPr/>
          </p:nvGrpSpPr>
          <p:grpSpPr bwMode="auto">
            <a:xfrm>
              <a:off x="3515984" y="3427988"/>
              <a:ext cx="1049712" cy="1011799"/>
              <a:chOff x="2305" y="2875"/>
              <a:chExt cx="589" cy="569"/>
            </a:xfrm>
          </p:grpSpPr>
          <p:pic>
            <p:nvPicPr>
              <p:cNvPr id="29" name="Picture 42" descr="circuler_1"/>
              <p:cNvPicPr>
                <a:picLocks noChangeAspect="1" noChangeArrowheads="1"/>
              </p:cNvPicPr>
              <p:nvPr/>
            </p:nvPicPr>
            <p:blipFill>
              <a:blip r:embed="rId13" cstate="print"/>
              <a:srcRect/>
              <a:stretch>
                <a:fillRect/>
              </a:stretch>
            </p:blipFill>
            <p:spPr bwMode="gray">
              <a:xfrm>
                <a:off x="2305" y="2875"/>
                <a:ext cx="589" cy="569"/>
              </a:xfrm>
              <a:prstGeom prst="rect">
                <a:avLst/>
              </a:prstGeom>
              <a:noFill/>
              <a:ln w="9525">
                <a:noFill/>
                <a:miter lim="800000"/>
                <a:headEnd/>
                <a:tailEnd/>
              </a:ln>
            </p:spPr>
          </p:pic>
          <p:sp>
            <p:nvSpPr>
              <p:cNvPr id="30" name="Oval 43"/>
              <p:cNvSpPr>
                <a:spLocks noChangeArrowheads="1"/>
              </p:cNvSpPr>
              <p:nvPr/>
            </p:nvSpPr>
            <p:spPr bwMode="gray">
              <a:xfrm>
                <a:off x="2314" y="2888"/>
                <a:ext cx="571" cy="539"/>
              </a:xfrm>
              <a:prstGeom prst="ellipse">
                <a:avLst/>
              </a:prstGeom>
              <a:gradFill rotWithShape="1">
                <a:gsLst>
                  <a:gs pos="50000">
                    <a:srgbClr val="FFC000"/>
                  </a:gs>
                  <a:gs pos="100000">
                    <a:schemeClr val="accent1">
                      <a:alpha val="80000"/>
                    </a:schemeClr>
                  </a:gs>
                </a:gsLst>
                <a:lin ang="5400000" scaled="1"/>
              </a:gradFill>
              <a:ln w="9525" algn="ctr">
                <a:noFill/>
                <a:round/>
                <a:headEnd/>
                <a:tailEnd/>
              </a:ln>
              <a:effectLst/>
            </p:spPr>
            <p:txBody>
              <a:bodyPr wrap="none" anchor="ctr"/>
              <a:lstStyle/>
              <a:p>
                <a:pPr>
                  <a:defRPr/>
                </a:pPr>
                <a:endParaRPr lang="zh-CN" altLang="en-US"/>
              </a:p>
            </p:txBody>
          </p:sp>
        </p:grpSp>
        <p:grpSp>
          <p:nvGrpSpPr>
            <p:cNvPr id="32" name="Group 45"/>
            <p:cNvGrpSpPr>
              <a:grpSpLocks/>
            </p:cNvGrpSpPr>
            <p:nvPr/>
          </p:nvGrpSpPr>
          <p:grpSpPr bwMode="auto">
            <a:xfrm>
              <a:off x="5146122" y="3641725"/>
              <a:ext cx="907198" cy="859322"/>
              <a:chOff x="3330" y="2672"/>
              <a:chExt cx="812" cy="772"/>
            </a:xfrm>
          </p:grpSpPr>
          <p:pic>
            <p:nvPicPr>
              <p:cNvPr id="33" name="Picture 46" descr="circuler_1"/>
              <p:cNvPicPr>
                <a:picLocks noChangeAspect="1" noChangeArrowheads="1"/>
              </p:cNvPicPr>
              <p:nvPr/>
            </p:nvPicPr>
            <p:blipFill>
              <a:blip r:embed="rId14" cstate="print"/>
              <a:srcRect/>
              <a:stretch>
                <a:fillRect/>
              </a:stretch>
            </p:blipFill>
            <p:spPr bwMode="gray">
              <a:xfrm>
                <a:off x="3360" y="2693"/>
                <a:ext cx="752" cy="733"/>
              </a:xfrm>
              <a:prstGeom prst="rect">
                <a:avLst/>
              </a:prstGeom>
              <a:noFill/>
              <a:ln w="9525">
                <a:noFill/>
                <a:miter lim="800000"/>
                <a:headEnd/>
                <a:tailEnd/>
              </a:ln>
            </p:spPr>
          </p:pic>
          <p:sp>
            <p:nvSpPr>
              <p:cNvPr id="34" name="Oval 47"/>
              <p:cNvSpPr>
                <a:spLocks noChangeArrowheads="1"/>
              </p:cNvSpPr>
              <p:nvPr/>
            </p:nvSpPr>
            <p:spPr bwMode="gray">
              <a:xfrm>
                <a:off x="3330" y="2672"/>
                <a:ext cx="812" cy="77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p>
            </p:txBody>
          </p:sp>
        </p:grpSp>
        <p:sp>
          <p:nvSpPr>
            <p:cNvPr id="36" name="Arc 49"/>
            <p:cNvSpPr>
              <a:spLocks/>
            </p:cNvSpPr>
            <p:nvPr/>
          </p:nvSpPr>
          <p:spPr bwMode="gray">
            <a:xfrm rot="692470">
              <a:off x="4490662" y="2454991"/>
              <a:ext cx="1749425" cy="838200"/>
            </a:xfrm>
            <a:custGeom>
              <a:avLst/>
              <a:gdLst>
                <a:gd name="T0" fmla="*/ 1034006 w 18088"/>
                <a:gd name="T1" fmla="*/ 0 h 18769"/>
                <a:gd name="T2" fmla="*/ 1749425 w 18088"/>
                <a:gd name="T3" fmla="*/ 311003 h 18769"/>
                <a:gd name="T4" fmla="*/ 0 w 18088"/>
                <a:gd name="T5" fmla="*/ 838200 h 18769"/>
                <a:gd name="T6" fmla="*/ 0 60000 65536"/>
                <a:gd name="T7" fmla="*/ 0 60000 65536"/>
                <a:gd name="T8" fmla="*/ 0 60000 65536"/>
                <a:gd name="T9" fmla="*/ 0 w 18088"/>
                <a:gd name="T10" fmla="*/ 0 h 18769"/>
                <a:gd name="T11" fmla="*/ 18088 w 18088"/>
                <a:gd name="T12" fmla="*/ 18769 h 18769"/>
              </a:gdLst>
              <a:ahLst/>
              <a:cxnLst>
                <a:cxn ang="T6">
                  <a:pos x="T0" y="T1"/>
                </a:cxn>
                <a:cxn ang="T7">
                  <a:pos x="T2" y="T3"/>
                </a:cxn>
                <a:cxn ang="T8">
                  <a:pos x="T4" y="T5"/>
                </a:cxn>
              </a:cxnLst>
              <a:rect l="T9" t="T10" r="T11" b="T12"/>
              <a:pathLst>
                <a:path w="18088" h="18769" fill="none" extrusionOk="0">
                  <a:moveTo>
                    <a:pt x="10690" y="0"/>
                  </a:moveTo>
                  <a:cubicBezTo>
                    <a:pt x="13675" y="1700"/>
                    <a:pt x="16211" y="4087"/>
                    <a:pt x="18088" y="6963"/>
                  </a:cubicBezTo>
                </a:path>
                <a:path w="18088" h="18769" stroke="0" extrusionOk="0">
                  <a:moveTo>
                    <a:pt x="10690" y="0"/>
                  </a:moveTo>
                  <a:cubicBezTo>
                    <a:pt x="13675" y="1700"/>
                    <a:pt x="16211" y="4087"/>
                    <a:pt x="18088" y="6963"/>
                  </a:cubicBezTo>
                  <a:lnTo>
                    <a:pt x="0" y="18769"/>
                  </a:lnTo>
                  <a:close/>
                </a:path>
              </a:pathLst>
            </a:custGeom>
            <a:noFill/>
            <a:ln w="12700">
              <a:solidFill>
                <a:schemeClr val="tx1"/>
              </a:solidFill>
              <a:prstDash val="sysDot"/>
              <a:round/>
              <a:headEnd/>
              <a:tailEnd type="triangle" w="med" len="med"/>
            </a:ln>
          </p:spPr>
          <p:txBody>
            <a:bodyPr wrap="none" anchor="ctr"/>
            <a:lstStyle/>
            <a:p>
              <a:endParaRPr lang="zh-CN" altLang="en-US"/>
            </a:p>
          </p:txBody>
        </p:sp>
        <p:sp>
          <p:nvSpPr>
            <p:cNvPr id="37" name="Arc 50"/>
            <p:cNvSpPr>
              <a:spLocks/>
            </p:cNvSpPr>
            <p:nvPr/>
          </p:nvSpPr>
          <p:spPr bwMode="gray">
            <a:xfrm rot="692470">
              <a:off x="4298684" y="3436092"/>
              <a:ext cx="2048028" cy="299065"/>
            </a:xfrm>
            <a:custGeom>
              <a:avLst/>
              <a:gdLst>
                <a:gd name="T0" fmla="*/ 2086732 w 21600"/>
                <a:gd name="T1" fmla="*/ 0 h 13223"/>
                <a:gd name="T2" fmla="*/ 1725193 w 21600"/>
                <a:gd name="T3" fmla="*/ 588962 h 13223"/>
                <a:gd name="T4" fmla="*/ 0 w 21600"/>
                <a:gd name="T5" fmla="*/ 46411 h 13223"/>
                <a:gd name="T6" fmla="*/ 0 60000 65536"/>
                <a:gd name="T7" fmla="*/ 0 60000 65536"/>
                <a:gd name="T8" fmla="*/ 0 60000 65536"/>
                <a:gd name="T9" fmla="*/ 0 w 21600"/>
                <a:gd name="T10" fmla="*/ 0 h 13223"/>
                <a:gd name="T11" fmla="*/ 21600 w 21600"/>
                <a:gd name="T12" fmla="*/ 13223 h 13223"/>
              </a:gdLst>
              <a:ahLst/>
              <a:cxnLst>
                <a:cxn ang="T6">
                  <a:pos x="T0" y="T1"/>
                </a:cxn>
                <a:cxn ang="T7">
                  <a:pos x="T2" y="T3"/>
                </a:cxn>
                <a:cxn ang="T8">
                  <a:pos x="T4" y="T5"/>
                </a:cxn>
              </a:cxnLst>
              <a:rect l="T9" t="T10" r="T11" b="T12"/>
              <a:pathLst>
                <a:path w="21600" h="13223" fill="none" extrusionOk="0">
                  <a:moveTo>
                    <a:pt x="21574" y="0"/>
                  </a:moveTo>
                  <a:cubicBezTo>
                    <a:pt x="21591" y="347"/>
                    <a:pt x="21600" y="694"/>
                    <a:pt x="21600" y="1042"/>
                  </a:cubicBezTo>
                  <a:cubicBezTo>
                    <a:pt x="21600" y="5388"/>
                    <a:pt x="20288" y="9633"/>
                    <a:pt x="17837" y="13223"/>
                  </a:cubicBezTo>
                </a:path>
                <a:path w="21600" h="13223" stroke="0" extrusionOk="0">
                  <a:moveTo>
                    <a:pt x="21574" y="0"/>
                  </a:moveTo>
                  <a:cubicBezTo>
                    <a:pt x="21591" y="347"/>
                    <a:pt x="21600" y="694"/>
                    <a:pt x="21600" y="1042"/>
                  </a:cubicBezTo>
                  <a:cubicBezTo>
                    <a:pt x="21600" y="5388"/>
                    <a:pt x="20288" y="9633"/>
                    <a:pt x="17837" y="13223"/>
                  </a:cubicBezTo>
                  <a:lnTo>
                    <a:pt x="0" y="1042"/>
                  </a:lnTo>
                  <a:close/>
                </a:path>
              </a:pathLst>
            </a:custGeom>
            <a:noFill/>
            <a:ln w="12700">
              <a:solidFill>
                <a:schemeClr val="tx1"/>
              </a:solidFill>
              <a:prstDash val="sysDot"/>
              <a:round/>
              <a:headEnd/>
              <a:tailEnd type="triangle" w="med" len="med"/>
            </a:ln>
          </p:spPr>
          <p:txBody>
            <a:bodyPr wrap="none" anchor="ctr"/>
            <a:lstStyle/>
            <a:p>
              <a:endParaRPr lang="zh-CN" altLang="en-US"/>
            </a:p>
          </p:txBody>
        </p:sp>
        <p:sp>
          <p:nvSpPr>
            <p:cNvPr id="38" name="Arc 51"/>
            <p:cNvSpPr>
              <a:spLocks/>
            </p:cNvSpPr>
            <p:nvPr/>
          </p:nvSpPr>
          <p:spPr bwMode="gray">
            <a:xfrm rot="692470">
              <a:off x="4178198" y="3161035"/>
              <a:ext cx="1062374" cy="1026865"/>
            </a:xfrm>
            <a:custGeom>
              <a:avLst/>
              <a:gdLst>
                <a:gd name="T0" fmla="*/ 1174750 w 12127"/>
                <a:gd name="T1" fmla="*/ 798297 h 21079"/>
                <a:gd name="T2" fmla="*/ 456648 w 12127"/>
                <a:gd name="T3" fmla="*/ 941388 h 21079"/>
                <a:gd name="T4" fmla="*/ 0 w 12127"/>
                <a:gd name="T5" fmla="*/ 0 h 21079"/>
                <a:gd name="T6" fmla="*/ 0 60000 65536"/>
                <a:gd name="T7" fmla="*/ 0 60000 65536"/>
                <a:gd name="T8" fmla="*/ 0 60000 65536"/>
                <a:gd name="T9" fmla="*/ 0 w 12127"/>
                <a:gd name="T10" fmla="*/ 0 h 21079"/>
                <a:gd name="T11" fmla="*/ 12127 w 12127"/>
                <a:gd name="T12" fmla="*/ 21079 h 21079"/>
              </a:gdLst>
              <a:ahLst/>
              <a:cxnLst>
                <a:cxn ang="T6">
                  <a:pos x="T0" y="T1"/>
                </a:cxn>
                <a:cxn ang="T7">
                  <a:pos x="T2" y="T3"/>
                </a:cxn>
                <a:cxn ang="T8">
                  <a:pos x="T4" y="T5"/>
                </a:cxn>
              </a:cxnLst>
              <a:rect l="T9" t="T10" r="T11" b="T12"/>
              <a:pathLst>
                <a:path w="12127" h="21079" fill="none" extrusionOk="0">
                  <a:moveTo>
                    <a:pt x="12126" y="17874"/>
                  </a:moveTo>
                  <a:cubicBezTo>
                    <a:pt x="9879" y="19399"/>
                    <a:pt x="7364" y="20486"/>
                    <a:pt x="4714" y="21079"/>
                  </a:cubicBezTo>
                </a:path>
                <a:path w="12127" h="21079" stroke="0" extrusionOk="0">
                  <a:moveTo>
                    <a:pt x="12126" y="17874"/>
                  </a:moveTo>
                  <a:cubicBezTo>
                    <a:pt x="9879" y="19399"/>
                    <a:pt x="7364" y="20486"/>
                    <a:pt x="4714" y="21079"/>
                  </a:cubicBezTo>
                  <a:lnTo>
                    <a:pt x="0" y="0"/>
                  </a:lnTo>
                  <a:close/>
                </a:path>
              </a:pathLst>
            </a:custGeom>
            <a:noFill/>
            <a:ln w="12700">
              <a:solidFill>
                <a:schemeClr val="tx1"/>
              </a:solidFill>
              <a:prstDash val="sysDot"/>
              <a:round/>
              <a:headEnd/>
              <a:tailEnd type="triangle" w="med" len="med"/>
            </a:ln>
          </p:spPr>
          <p:txBody>
            <a:bodyPr wrap="none" anchor="ctr"/>
            <a:lstStyle/>
            <a:p>
              <a:endParaRPr lang="zh-CN" altLang="en-US"/>
            </a:p>
          </p:txBody>
        </p:sp>
        <p:sp>
          <p:nvSpPr>
            <p:cNvPr id="39" name="Arc 52"/>
            <p:cNvSpPr>
              <a:spLocks/>
            </p:cNvSpPr>
            <p:nvPr/>
          </p:nvSpPr>
          <p:spPr bwMode="gray">
            <a:xfrm rot="692470">
              <a:off x="3082357" y="3041938"/>
              <a:ext cx="1215403" cy="780223"/>
            </a:xfrm>
            <a:custGeom>
              <a:avLst/>
              <a:gdLst>
                <a:gd name="T0" fmla="*/ 652548 w 13927"/>
                <a:gd name="T1" fmla="*/ 904875 h 20367"/>
                <a:gd name="T2" fmla="*/ 0 w 13927"/>
                <a:gd name="T3" fmla="*/ 733559 h 20367"/>
                <a:gd name="T4" fmla="*/ 1349375 w 13927"/>
                <a:gd name="T5" fmla="*/ 0 h 20367"/>
                <a:gd name="T6" fmla="*/ 0 60000 65536"/>
                <a:gd name="T7" fmla="*/ 0 60000 65536"/>
                <a:gd name="T8" fmla="*/ 0 60000 65536"/>
                <a:gd name="T9" fmla="*/ 0 w 13927"/>
                <a:gd name="T10" fmla="*/ 0 h 20367"/>
                <a:gd name="T11" fmla="*/ 13927 w 13927"/>
                <a:gd name="T12" fmla="*/ 20367 h 20367"/>
              </a:gdLst>
              <a:ahLst/>
              <a:cxnLst>
                <a:cxn ang="T6">
                  <a:pos x="T0" y="T1"/>
                </a:cxn>
                <a:cxn ang="T7">
                  <a:pos x="T2" y="T3"/>
                </a:cxn>
                <a:cxn ang="T8">
                  <a:pos x="T4" y="T5"/>
                </a:cxn>
              </a:cxnLst>
              <a:rect l="T9" t="T10" r="T11" b="T12"/>
              <a:pathLst>
                <a:path w="13927" h="20367" fill="none" extrusionOk="0">
                  <a:moveTo>
                    <a:pt x="6734" y="20367"/>
                  </a:moveTo>
                  <a:cubicBezTo>
                    <a:pt x="4275" y="19499"/>
                    <a:pt x="1993" y="18192"/>
                    <a:pt x="0" y="16510"/>
                  </a:cubicBezTo>
                </a:path>
                <a:path w="13927" h="20367" stroke="0" extrusionOk="0">
                  <a:moveTo>
                    <a:pt x="6734" y="20367"/>
                  </a:moveTo>
                  <a:cubicBezTo>
                    <a:pt x="4275" y="19499"/>
                    <a:pt x="1993" y="18192"/>
                    <a:pt x="0" y="16510"/>
                  </a:cubicBezTo>
                  <a:lnTo>
                    <a:pt x="13927" y="0"/>
                  </a:lnTo>
                  <a:close/>
                </a:path>
              </a:pathLst>
            </a:custGeom>
            <a:noFill/>
            <a:ln w="12700">
              <a:solidFill>
                <a:schemeClr val="tx1"/>
              </a:solidFill>
              <a:prstDash val="sysDot"/>
              <a:round/>
              <a:headEnd/>
              <a:tailEnd type="triangle" w="med" len="med"/>
            </a:ln>
          </p:spPr>
          <p:txBody>
            <a:bodyPr wrap="none" anchor="ctr"/>
            <a:lstStyle/>
            <a:p>
              <a:endParaRPr lang="zh-CN" altLang="en-US"/>
            </a:p>
          </p:txBody>
        </p:sp>
        <p:sp>
          <p:nvSpPr>
            <p:cNvPr id="40" name="Arc 53"/>
            <p:cNvSpPr>
              <a:spLocks/>
            </p:cNvSpPr>
            <p:nvPr/>
          </p:nvSpPr>
          <p:spPr bwMode="gray">
            <a:xfrm rot="692470">
              <a:off x="2153988" y="2885878"/>
              <a:ext cx="2178627" cy="280750"/>
            </a:xfrm>
            <a:custGeom>
              <a:avLst/>
              <a:gdLst>
                <a:gd name="T0" fmla="*/ 226378 w 21600"/>
                <a:gd name="T1" fmla="*/ 542925 h 12198"/>
                <a:gd name="T2" fmla="*/ 13271 w 21600"/>
                <a:gd name="T3" fmla="*/ 0 h 12198"/>
                <a:gd name="T4" fmla="*/ 2092325 w 21600"/>
                <a:gd name="T5" fmla="*/ 107980 h 12198"/>
                <a:gd name="T6" fmla="*/ 0 60000 65536"/>
                <a:gd name="T7" fmla="*/ 0 60000 65536"/>
                <a:gd name="T8" fmla="*/ 0 60000 65536"/>
                <a:gd name="T9" fmla="*/ 0 w 21600"/>
                <a:gd name="T10" fmla="*/ 0 h 12198"/>
                <a:gd name="T11" fmla="*/ 21600 w 21600"/>
                <a:gd name="T12" fmla="*/ 12198 h 12198"/>
              </a:gdLst>
              <a:ahLst/>
              <a:cxnLst>
                <a:cxn ang="T6">
                  <a:pos x="T0" y="T1"/>
                </a:cxn>
                <a:cxn ang="T7">
                  <a:pos x="T2" y="T3"/>
                </a:cxn>
                <a:cxn ang="T8">
                  <a:pos x="T4" y="T5"/>
                </a:cxn>
              </a:cxnLst>
              <a:rect l="T9" t="T10" r="T11" b="T12"/>
              <a:pathLst>
                <a:path w="21600" h="12198" fill="none" extrusionOk="0">
                  <a:moveTo>
                    <a:pt x="2336" y="12198"/>
                  </a:moveTo>
                  <a:cubicBezTo>
                    <a:pt x="800" y="9169"/>
                    <a:pt x="0" y="5821"/>
                    <a:pt x="0" y="2426"/>
                  </a:cubicBezTo>
                  <a:cubicBezTo>
                    <a:pt x="-1" y="1615"/>
                    <a:pt x="45" y="805"/>
                    <a:pt x="136" y="-1"/>
                  </a:cubicBezTo>
                </a:path>
                <a:path w="21600" h="12198" stroke="0" extrusionOk="0">
                  <a:moveTo>
                    <a:pt x="2336" y="12198"/>
                  </a:moveTo>
                  <a:cubicBezTo>
                    <a:pt x="800" y="9169"/>
                    <a:pt x="0" y="5821"/>
                    <a:pt x="0" y="2426"/>
                  </a:cubicBezTo>
                  <a:cubicBezTo>
                    <a:pt x="-1" y="1615"/>
                    <a:pt x="45" y="805"/>
                    <a:pt x="136" y="-1"/>
                  </a:cubicBezTo>
                  <a:lnTo>
                    <a:pt x="21600" y="2426"/>
                  </a:lnTo>
                  <a:close/>
                </a:path>
              </a:pathLst>
            </a:custGeom>
            <a:noFill/>
            <a:ln w="12700">
              <a:solidFill>
                <a:schemeClr val="tx1"/>
              </a:solidFill>
              <a:prstDash val="sysDot"/>
              <a:round/>
              <a:headEnd/>
              <a:tailEnd type="triangle" w="med" len="med"/>
            </a:ln>
          </p:spPr>
          <p:txBody>
            <a:bodyPr wrap="none" anchor="ctr"/>
            <a:lstStyle/>
            <a:p>
              <a:endParaRPr lang="zh-CN" altLang="en-US"/>
            </a:p>
          </p:txBody>
        </p:sp>
        <p:sp>
          <p:nvSpPr>
            <p:cNvPr id="41" name="Arc 54"/>
            <p:cNvSpPr>
              <a:spLocks/>
            </p:cNvSpPr>
            <p:nvPr/>
          </p:nvSpPr>
          <p:spPr bwMode="gray">
            <a:xfrm rot="692470">
              <a:off x="2833688" y="2079625"/>
              <a:ext cx="1622425" cy="811213"/>
            </a:xfrm>
            <a:custGeom>
              <a:avLst/>
              <a:gdLst>
                <a:gd name="T0" fmla="*/ 0 w 16756"/>
                <a:gd name="T1" fmla="*/ 203928 h 18207"/>
                <a:gd name="T2" fmla="*/ 497107 w 16756"/>
                <a:gd name="T3" fmla="*/ 0 h 18207"/>
                <a:gd name="T4" fmla="*/ 1622425 w 16756"/>
                <a:gd name="T5" fmla="*/ 811213 h 18207"/>
                <a:gd name="T6" fmla="*/ 0 60000 65536"/>
                <a:gd name="T7" fmla="*/ 0 60000 65536"/>
                <a:gd name="T8" fmla="*/ 0 60000 65536"/>
                <a:gd name="T9" fmla="*/ 0 w 16756"/>
                <a:gd name="T10" fmla="*/ 0 h 18207"/>
                <a:gd name="T11" fmla="*/ 16756 w 16756"/>
                <a:gd name="T12" fmla="*/ 18207 h 18207"/>
              </a:gdLst>
              <a:ahLst/>
              <a:cxnLst>
                <a:cxn ang="T6">
                  <a:pos x="T0" y="T1"/>
                </a:cxn>
                <a:cxn ang="T7">
                  <a:pos x="T2" y="T3"/>
                </a:cxn>
                <a:cxn ang="T8">
                  <a:pos x="T4" y="T5"/>
                </a:cxn>
              </a:cxnLst>
              <a:rect l="T9" t="T10" r="T11" b="T12"/>
              <a:pathLst>
                <a:path w="16756" h="18207" fill="none" extrusionOk="0">
                  <a:moveTo>
                    <a:pt x="-1" y="4576"/>
                  </a:moveTo>
                  <a:cubicBezTo>
                    <a:pt x="1455" y="2786"/>
                    <a:pt x="3189" y="1241"/>
                    <a:pt x="5134" y="0"/>
                  </a:cubicBezTo>
                </a:path>
                <a:path w="16756" h="18207" stroke="0" extrusionOk="0">
                  <a:moveTo>
                    <a:pt x="-1" y="4576"/>
                  </a:moveTo>
                  <a:cubicBezTo>
                    <a:pt x="1455" y="2786"/>
                    <a:pt x="3189" y="1241"/>
                    <a:pt x="5134" y="0"/>
                  </a:cubicBezTo>
                  <a:lnTo>
                    <a:pt x="16756" y="18207"/>
                  </a:lnTo>
                  <a:close/>
                </a:path>
              </a:pathLst>
            </a:custGeom>
            <a:noFill/>
            <a:ln w="12700">
              <a:solidFill>
                <a:schemeClr val="tx1"/>
              </a:solidFill>
              <a:prstDash val="sysDot"/>
              <a:round/>
              <a:headEnd/>
              <a:tailEnd type="triangle" w="med" len="med"/>
            </a:ln>
          </p:spPr>
          <p:txBody>
            <a:bodyPr wrap="none" anchor="ctr"/>
            <a:lstStyle/>
            <a:p>
              <a:endParaRPr lang="zh-CN" altLang="en-US"/>
            </a:p>
          </p:txBody>
        </p:sp>
      </p:grpSp>
      <p:sp>
        <p:nvSpPr>
          <p:cNvPr id="52" name="椭圆 51"/>
          <p:cNvSpPr/>
          <p:nvPr/>
        </p:nvSpPr>
        <p:spPr>
          <a:xfrm>
            <a:off x="3262184" y="2496065"/>
            <a:ext cx="2669059" cy="1396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3694670" y="2916195"/>
            <a:ext cx="1779373" cy="523220"/>
          </a:xfrm>
          <a:prstGeom prst="rect">
            <a:avLst/>
          </a:prstGeom>
          <a:noFill/>
        </p:spPr>
        <p:txBody>
          <a:bodyPr wrap="square" rtlCol="0">
            <a:spAutoFit/>
          </a:bodyPr>
          <a:lstStyle/>
          <a:p>
            <a:r>
              <a:rPr lang="zh-CN" altLang="en-US" sz="2800" b="1" dirty="0" smtClean="0"/>
              <a:t>恶性循环</a:t>
            </a:r>
            <a:endParaRPr lang="zh-CN" altLang="en-US" sz="2800" b="1" dirty="0"/>
          </a:p>
        </p:txBody>
      </p:sp>
      <p:sp>
        <p:nvSpPr>
          <p:cNvPr id="54" name="TextBox 53"/>
          <p:cNvSpPr txBox="1"/>
          <p:nvPr/>
        </p:nvSpPr>
        <p:spPr>
          <a:xfrm>
            <a:off x="5869460" y="1915297"/>
            <a:ext cx="877329" cy="923330"/>
          </a:xfrm>
          <a:prstGeom prst="rect">
            <a:avLst/>
          </a:prstGeom>
          <a:noFill/>
        </p:spPr>
        <p:txBody>
          <a:bodyPr wrap="square" rtlCol="0">
            <a:spAutoFit/>
          </a:bodyPr>
          <a:lstStyle/>
          <a:p>
            <a:r>
              <a:rPr lang="zh-CN" altLang="en-US" b="1" dirty="0" smtClean="0"/>
              <a:t>市场信息不对称</a:t>
            </a:r>
            <a:endParaRPr lang="zh-CN" altLang="en-US" b="1" dirty="0"/>
          </a:p>
        </p:txBody>
      </p:sp>
      <p:sp>
        <p:nvSpPr>
          <p:cNvPr id="55" name="TextBox 54"/>
          <p:cNvSpPr txBox="1"/>
          <p:nvPr/>
        </p:nvSpPr>
        <p:spPr>
          <a:xfrm>
            <a:off x="6054813" y="4596717"/>
            <a:ext cx="1124463" cy="1200329"/>
          </a:xfrm>
          <a:prstGeom prst="rect">
            <a:avLst/>
          </a:prstGeom>
          <a:noFill/>
        </p:spPr>
        <p:txBody>
          <a:bodyPr wrap="square" rtlCol="0">
            <a:spAutoFit/>
          </a:bodyPr>
          <a:lstStyle/>
          <a:p>
            <a:r>
              <a:rPr lang="zh-CN" altLang="en-US" b="1" dirty="0" smtClean="0"/>
              <a:t>个别公司带头进行违法违规行为</a:t>
            </a:r>
            <a:endParaRPr lang="zh-CN" altLang="en-US" b="1" dirty="0"/>
          </a:p>
        </p:txBody>
      </p:sp>
      <p:sp>
        <p:nvSpPr>
          <p:cNvPr id="56" name="TextBox 55"/>
          <p:cNvSpPr txBox="1"/>
          <p:nvPr/>
        </p:nvSpPr>
        <p:spPr>
          <a:xfrm>
            <a:off x="7364626" y="3323968"/>
            <a:ext cx="939113" cy="923330"/>
          </a:xfrm>
          <a:prstGeom prst="rect">
            <a:avLst/>
          </a:prstGeom>
          <a:noFill/>
        </p:spPr>
        <p:txBody>
          <a:bodyPr wrap="square" rtlCol="0">
            <a:spAutoFit/>
          </a:bodyPr>
          <a:lstStyle/>
          <a:p>
            <a:r>
              <a:rPr lang="zh-CN" altLang="en-US" b="1" dirty="0" smtClean="0"/>
              <a:t>违规利益的诱惑</a:t>
            </a:r>
            <a:endParaRPr lang="zh-CN" altLang="en-US" b="1" dirty="0"/>
          </a:p>
        </p:txBody>
      </p:sp>
      <p:sp>
        <p:nvSpPr>
          <p:cNvPr id="57" name="TextBox 56"/>
          <p:cNvSpPr txBox="1"/>
          <p:nvPr/>
        </p:nvSpPr>
        <p:spPr>
          <a:xfrm>
            <a:off x="3583458" y="4377638"/>
            <a:ext cx="1346887" cy="1077218"/>
          </a:xfrm>
          <a:prstGeom prst="rect">
            <a:avLst/>
          </a:prstGeom>
          <a:noFill/>
        </p:spPr>
        <p:txBody>
          <a:bodyPr wrap="square" rtlCol="0">
            <a:spAutoFit/>
          </a:bodyPr>
          <a:lstStyle/>
          <a:p>
            <a:r>
              <a:rPr lang="zh-CN" altLang="en-US" sz="1600" b="1" dirty="0" smtClean="0"/>
              <a:t>个别公司的违法违规行为未被发现，</a:t>
            </a:r>
            <a:endParaRPr lang="en-US" altLang="zh-CN" sz="1600" b="1" dirty="0" smtClean="0"/>
          </a:p>
          <a:p>
            <a:r>
              <a:rPr lang="zh-CN" altLang="en-US" sz="1600" b="1" dirty="0" smtClean="0"/>
              <a:t>逃脱处罚</a:t>
            </a:r>
            <a:endParaRPr lang="zh-CN" altLang="en-US" sz="1600" b="1" dirty="0"/>
          </a:p>
        </p:txBody>
      </p:sp>
      <p:sp>
        <p:nvSpPr>
          <p:cNvPr id="58" name="TextBox 57"/>
          <p:cNvSpPr txBox="1"/>
          <p:nvPr/>
        </p:nvSpPr>
        <p:spPr>
          <a:xfrm>
            <a:off x="1556951" y="3558746"/>
            <a:ext cx="1161535" cy="923330"/>
          </a:xfrm>
          <a:prstGeom prst="rect">
            <a:avLst/>
          </a:prstGeom>
          <a:noFill/>
        </p:spPr>
        <p:txBody>
          <a:bodyPr wrap="square" rtlCol="0">
            <a:spAutoFit/>
          </a:bodyPr>
          <a:lstStyle/>
          <a:p>
            <a:r>
              <a:rPr lang="zh-CN" altLang="en-US" b="1" dirty="0" smtClean="0"/>
              <a:t>其他主体纷纷模仿</a:t>
            </a:r>
            <a:endParaRPr lang="en-US" altLang="zh-CN" b="1" dirty="0" smtClean="0"/>
          </a:p>
          <a:p>
            <a:endParaRPr lang="zh-CN" altLang="en-US" dirty="0"/>
          </a:p>
        </p:txBody>
      </p:sp>
      <p:sp>
        <p:nvSpPr>
          <p:cNvPr id="59" name="TextBox 58"/>
          <p:cNvSpPr txBox="1"/>
          <p:nvPr/>
        </p:nvSpPr>
        <p:spPr>
          <a:xfrm>
            <a:off x="3299256" y="1371599"/>
            <a:ext cx="1124464" cy="738664"/>
          </a:xfrm>
          <a:prstGeom prst="rect">
            <a:avLst/>
          </a:prstGeom>
          <a:noFill/>
        </p:spPr>
        <p:txBody>
          <a:bodyPr wrap="square" rtlCol="0">
            <a:spAutoFit/>
          </a:bodyPr>
          <a:lstStyle/>
          <a:p>
            <a:r>
              <a:rPr lang="zh-CN" altLang="en-US" sz="1400" b="1" dirty="0" smtClean="0"/>
              <a:t>市场效率低下，阻碍行业发展</a:t>
            </a:r>
            <a:endParaRPr lang="zh-CN" altLang="en-US" sz="1400" b="1" dirty="0"/>
          </a:p>
        </p:txBody>
      </p:sp>
      <p:sp>
        <p:nvSpPr>
          <p:cNvPr id="60" name="TextBox 59"/>
          <p:cNvSpPr txBox="1"/>
          <p:nvPr/>
        </p:nvSpPr>
        <p:spPr>
          <a:xfrm>
            <a:off x="1297460" y="1754660"/>
            <a:ext cx="1161535" cy="923330"/>
          </a:xfrm>
          <a:prstGeom prst="rect">
            <a:avLst/>
          </a:prstGeom>
          <a:noFill/>
        </p:spPr>
        <p:txBody>
          <a:bodyPr wrap="square" rtlCol="0">
            <a:spAutoFit/>
          </a:bodyPr>
          <a:lstStyle/>
          <a:p>
            <a:r>
              <a:rPr lang="zh-CN" altLang="en-US" b="1" dirty="0" smtClean="0"/>
              <a:t>恶性竞争开始，违规泛滥</a:t>
            </a:r>
            <a:endParaRPr lang="zh-CN" alt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a:graphicFrameLocks noChangeAspect="1"/>
          </p:cNvGraphicFramePr>
          <p:nvPr/>
        </p:nvGraphicFramePr>
        <p:xfrm>
          <a:off x="1588" y="1588"/>
          <a:ext cx="1587" cy="1587"/>
        </p:xfrm>
        <a:graphic>
          <a:graphicData uri="http://schemas.openxmlformats.org/presentationml/2006/ole">
            <p:oleObj spid="_x0000_s76802" name="think-cell Slide" r:id="rId12" imgW="360" imgH="360" progId="">
              <p:embed/>
            </p:oleObj>
          </a:graphicData>
        </a:graphic>
      </p:graphicFrame>
      <p:sp>
        <p:nvSpPr>
          <p:cNvPr id="11" name="矩形 10"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23</a:t>
            </a:fld>
            <a:endParaRPr lang="zh-CN" altLang="en-US" dirty="0"/>
          </a:p>
        </p:txBody>
      </p:sp>
      <p:sp>
        <p:nvSpPr>
          <p:cNvPr id="5" name="TextBox 4"/>
          <p:cNvSpPr txBox="1"/>
          <p:nvPr>
            <p:custDataLst>
              <p:tags r:id="rId4"/>
            </p:custDataLst>
          </p:nvPr>
        </p:nvSpPr>
        <p:spPr>
          <a:xfrm>
            <a:off x="271291" y="204101"/>
            <a:ext cx="7414612" cy="523220"/>
          </a:xfrm>
          <a:prstGeom prst="rect">
            <a:avLst/>
          </a:prstGeom>
          <a:noFill/>
        </p:spPr>
        <p:txBody>
          <a:bodyPr wrap="square">
            <a:spAutoFit/>
          </a:bodyPr>
          <a:lstStyle/>
          <a:p>
            <a:pPr>
              <a:defRPr/>
            </a:pPr>
            <a:r>
              <a:rPr lang="zh-CN" altLang="en-US" sz="2800" b="1" dirty="0" smtClean="0">
                <a:solidFill>
                  <a:srgbClr val="006699"/>
                </a:solidFill>
                <a:latin typeface="黑体" pitchFamily="2" charset="-122"/>
                <a:ea typeface="+mj-ea"/>
                <a:cs typeface="+mj-cs"/>
              </a:rPr>
              <a:t>五、市场集中度偏高，不利于充分竞争</a:t>
            </a:r>
            <a:endParaRPr lang="zh-CN" altLang="en-US" sz="2800" b="1" dirty="0">
              <a:solidFill>
                <a:srgbClr val="006699"/>
              </a:solidFill>
              <a:latin typeface="黑体" pitchFamily="2" charset="-122"/>
              <a:ea typeface="+mj-ea"/>
              <a:cs typeface="+mj-cs"/>
            </a:endParaRPr>
          </a:p>
        </p:txBody>
      </p:sp>
      <p:sp>
        <p:nvSpPr>
          <p:cNvPr id="7" name="AutoShape 2"/>
          <p:cNvSpPr>
            <a:spLocks noChangeArrowheads="1"/>
          </p:cNvSpPr>
          <p:nvPr>
            <p:custDataLst>
              <p:tags r:id="rId5"/>
            </p:custDataLst>
          </p:nvPr>
        </p:nvSpPr>
        <p:spPr bwMode="gray">
          <a:xfrm>
            <a:off x="769808" y="1052384"/>
            <a:ext cx="3352800" cy="2123303"/>
          </a:xfrm>
          <a:prstGeom prst="roundRect">
            <a:avLst>
              <a:gd name="adj" fmla="val 10347"/>
            </a:avLst>
          </a:prstGeom>
          <a:solidFill>
            <a:srgbClr val="00FF00"/>
          </a:solidFill>
          <a:ln w="50800">
            <a:solidFill>
              <a:schemeClr val="tx1"/>
            </a:solidFill>
            <a:round/>
            <a:headEnd/>
            <a:tailEnd/>
          </a:ln>
          <a:effectLst>
            <a:outerShdw dist="107763" dir="2700000" algn="ctr" rotWithShape="0">
              <a:schemeClr val="bg1">
                <a:alpha val="50000"/>
              </a:schemeClr>
            </a:outerShdw>
          </a:effectLst>
        </p:spPr>
        <p:txBody>
          <a:bodyPr wrap="none" anchor="ctr"/>
          <a:lstStyle/>
          <a:p>
            <a:pPr>
              <a:defRPr/>
            </a:pPr>
            <a:endParaRPr lang="zh-CN" altLang="en-US">
              <a:ea typeface="宋体" pitchFamily="2" charset="-122"/>
            </a:endParaRPr>
          </a:p>
        </p:txBody>
      </p:sp>
      <p:sp>
        <p:nvSpPr>
          <p:cNvPr id="8" name="AutoShape 4"/>
          <p:cNvSpPr>
            <a:spLocks noChangeArrowheads="1"/>
          </p:cNvSpPr>
          <p:nvPr>
            <p:custDataLst>
              <p:tags r:id="rId6"/>
            </p:custDataLst>
          </p:nvPr>
        </p:nvSpPr>
        <p:spPr bwMode="gray">
          <a:xfrm>
            <a:off x="4952999" y="1077096"/>
            <a:ext cx="3352800" cy="2123303"/>
          </a:xfrm>
          <a:prstGeom prst="roundRect">
            <a:avLst>
              <a:gd name="adj" fmla="val 10347"/>
            </a:avLst>
          </a:prstGeom>
          <a:solidFill>
            <a:srgbClr val="9FFFFF"/>
          </a:solidFill>
          <a:ln w="50800">
            <a:solidFill>
              <a:schemeClr val="tx1"/>
            </a:solidFill>
            <a:round/>
            <a:headEnd/>
            <a:tailEnd/>
          </a:ln>
          <a:effectLst>
            <a:outerShdw dist="107763" dir="8100000" algn="ctr" rotWithShape="0">
              <a:schemeClr val="bg1">
                <a:alpha val="50000"/>
              </a:schemeClr>
            </a:outerShdw>
          </a:effectLst>
        </p:spPr>
        <p:txBody>
          <a:bodyPr wrap="none" anchor="ctr"/>
          <a:lstStyle/>
          <a:p>
            <a:pPr>
              <a:defRPr/>
            </a:pPr>
            <a:endParaRPr lang="zh-CN" altLang="en-US">
              <a:ea typeface="宋体" pitchFamily="2" charset="-122"/>
            </a:endParaRPr>
          </a:p>
        </p:txBody>
      </p:sp>
      <p:sp>
        <p:nvSpPr>
          <p:cNvPr id="9" name="TextBox 8"/>
          <p:cNvSpPr txBox="1"/>
          <p:nvPr>
            <p:custDataLst>
              <p:tags r:id="rId7"/>
            </p:custDataLst>
          </p:nvPr>
        </p:nvSpPr>
        <p:spPr>
          <a:xfrm>
            <a:off x="5115698" y="1285104"/>
            <a:ext cx="2928550" cy="1631216"/>
          </a:xfrm>
          <a:prstGeom prst="rect">
            <a:avLst/>
          </a:prstGeom>
          <a:noFill/>
        </p:spPr>
        <p:txBody>
          <a:bodyPr wrap="square" rtlCol="0">
            <a:spAutoFit/>
          </a:bodyPr>
          <a:lstStyle/>
          <a:p>
            <a:pPr>
              <a:buFont typeface="Wingdings" pitchFamily="2" charset="2"/>
              <a:buChar char="u"/>
            </a:pPr>
            <a:r>
              <a:rPr lang="en-US" altLang="zh-CN" sz="2000" b="1" dirty="0" smtClean="0"/>
              <a:t>2011</a:t>
            </a:r>
            <a:r>
              <a:rPr lang="zh-CN" altLang="en-US" sz="2000" b="1" dirty="0" smtClean="0"/>
              <a:t>年全国产险市场的赫芬达尔</a:t>
            </a:r>
            <a:r>
              <a:rPr lang="en-US" altLang="zh-CN" sz="2000" b="1" dirty="0" smtClean="0"/>
              <a:t>—</a:t>
            </a:r>
            <a:r>
              <a:rPr lang="zh-CN" altLang="en-US" sz="2000" b="1" dirty="0" smtClean="0"/>
              <a:t>赫希曼指数（</a:t>
            </a:r>
            <a:r>
              <a:rPr lang="en-US" altLang="zh-CN" sz="2000" b="1" dirty="0" smtClean="0"/>
              <a:t>HHI)</a:t>
            </a:r>
            <a:r>
              <a:rPr lang="zh-CN" altLang="en-US" sz="2000" b="1" dirty="0" smtClean="0"/>
              <a:t>约为</a:t>
            </a:r>
            <a:r>
              <a:rPr lang="en-US" altLang="zh-CN" sz="2000" b="1" dirty="0" smtClean="0"/>
              <a:t>1856.32</a:t>
            </a:r>
            <a:r>
              <a:rPr lang="zh-CN" altLang="en-US" sz="2000" b="1" dirty="0" smtClean="0"/>
              <a:t>，也显示市场处于寡头垄断阶段。</a:t>
            </a:r>
            <a:endParaRPr lang="zh-CN" altLang="en-US" sz="2000" b="1" dirty="0"/>
          </a:p>
        </p:txBody>
      </p:sp>
      <p:sp>
        <p:nvSpPr>
          <p:cNvPr id="10" name="TextBox 9"/>
          <p:cNvSpPr txBox="1"/>
          <p:nvPr>
            <p:custDataLst>
              <p:tags r:id="rId8"/>
            </p:custDataLst>
          </p:nvPr>
        </p:nvSpPr>
        <p:spPr>
          <a:xfrm>
            <a:off x="926757" y="1248032"/>
            <a:ext cx="3076832" cy="1569660"/>
          </a:xfrm>
          <a:prstGeom prst="rect">
            <a:avLst/>
          </a:prstGeom>
          <a:noFill/>
        </p:spPr>
        <p:txBody>
          <a:bodyPr wrap="square" rtlCol="0">
            <a:spAutoFit/>
          </a:bodyPr>
          <a:lstStyle/>
          <a:p>
            <a:pPr>
              <a:buFont typeface="Wingdings" pitchFamily="2" charset="2"/>
              <a:buChar char="u"/>
            </a:pPr>
            <a:r>
              <a:rPr lang="en-US" altLang="zh-CN" sz="1600" b="1" dirty="0" smtClean="0"/>
              <a:t>2011</a:t>
            </a:r>
            <a:r>
              <a:rPr lang="zh-CN" altLang="en-US" sz="1600" b="1" dirty="0" smtClean="0"/>
              <a:t>年产险市场保费收入前三家主体的行业集中度（</a:t>
            </a:r>
            <a:r>
              <a:rPr lang="en-US" altLang="zh-CN" sz="1600" b="1" dirty="0" smtClean="0"/>
              <a:t>CR3)</a:t>
            </a:r>
            <a:r>
              <a:rPr lang="zh-CN" altLang="en-US" sz="1600" b="1" dirty="0" smtClean="0"/>
              <a:t>约为</a:t>
            </a:r>
            <a:r>
              <a:rPr lang="en-US" altLang="zh-CN" sz="1600" b="1" dirty="0" smtClean="0"/>
              <a:t>66.6%</a:t>
            </a:r>
            <a:r>
              <a:rPr lang="zh-CN" altLang="en-US" sz="1600" b="1" dirty="0" smtClean="0"/>
              <a:t>，仍属于寡头垄断型市场。</a:t>
            </a:r>
            <a:endParaRPr lang="en-US" altLang="zh-CN" sz="1600" b="1" dirty="0" smtClean="0"/>
          </a:p>
          <a:p>
            <a:pPr>
              <a:buFont typeface="Wingdings" pitchFamily="2" charset="2"/>
              <a:buChar char="u"/>
            </a:pPr>
            <a:r>
              <a:rPr lang="zh-CN" altLang="en-US" sz="1600" b="1" dirty="0" smtClean="0"/>
              <a:t>从</a:t>
            </a:r>
            <a:r>
              <a:rPr lang="en-US" altLang="zh-CN" sz="1600" b="1" dirty="0" smtClean="0"/>
              <a:t>2007</a:t>
            </a:r>
            <a:r>
              <a:rPr lang="zh-CN" altLang="en-US" sz="1600" b="1" dirty="0" smtClean="0"/>
              <a:t>年开始，市场集中度呈现逐年攀升态势。</a:t>
            </a:r>
            <a:endParaRPr lang="zh-CN" altLang="en-US" sz="1600" b="1" dirty="0"/>
          </a:p>
        </p:txBody>
      </p:sp>
      <p:graphicFrame>
        <p:nvGraphicFramePr>
          <p:cNvPr id="12" name="对象 11"/>
          <p:cNvGraphicFramePr>
            <a:graphicFrameLocks noChangeAspect="1"/>
          </p:cNvGraphicFramePr>
          <p:nvPr/>
        </p:nvGraphicFramePr>
        <p:xfrm>
          <a:off x="568325" y="3824287"/>
          <a:ext cx="7524750" cy="2505075"/>
        </p:xfrm>
        <a:graphic>
          <a:graphicData uri="http://schemas.openxmlformats.org/presentationml/2006/ole">
            <p:oleObj spid="_x0000_s76801" name="图表" r:id="rId13" imgW="7524750" imgH="2505075" progId="MSGraph.Chart.8">
              <p:embed followColorScheme="full"/>
            </p:oleObj>
          </a:graphicData>
        </a:graphic>
      </p:graphicFrame>
      <p:sp>
        <p:nvSpPr>
          <p:cNvPr id="33" name="TextBox 32"/>
          <p:cNvSpPr txBox="1"/>
          <p:nvPr>
            <p:custDataLst>
              <p:tags r:id="rId9"/>
            </p:custDataLst>
          </p:nvPr>
        </p:nvSpPr>
        <p:spPr>
          <a:xfrm>
            <a:off x="1028443" y="3408920"/>
            <a:ext cx="5152767" cy="338554"/>
          </a:xfrm>
          <a:prstGeom prst="rect">
            <a:avLst/>
          </a:prstGeom>
          <a:noFill/>
        </p:spPr>
        <p:txBody>
          <a:bodyPr wrap="square" rtlCol="0">
            <a:spAutoFit/>
          </a:bodyPr>
          <a:lstStyle/>
          <a:p>
            <a:r>
              <a:rPr lang="zh-CN" altLang="en-US" sz="1600" b="1" dirty="0" smtClean="0"/>
              <a:t>近年产险市场集中度（</a:t>
            </a:r>
            <a:r>
              <a:rPr lang="en-US" altLang="zh-CN" sz="1600" b="1" dirty="0" smtClean="0"/>
              <a:t>CR3)</a:t>
            </a:r>
            <a:r>
              <a:rPr lang="zh-CN" altLang="en-US" sz="1600" b="1" dirty="0" smtClean="0"/>
              <a:t>变动情况（单位：百分比）</a:t>
            </a:r>
            <a:endParaRPr lang="zh-CN" altLang="en-US" sz="1600" b="1" dirty="0"/>
          </a:p>
        </p:txBody>
      </p:sp>
      <p:sp>
        <p:nvSpPr>
          <p:cNvPr id="34" name="TextBox 33"/>
          <p:cNvSpPr txBox="1"/>
          <p:nvPr>
            <p:custDataLst>
              <p:tags r:id="rId10"/>
            </p:custDataLst>
          </p:nvPr>
        </p:nvSpPr>
        <p:spPr>
          <a:xfrm>
            <a:off x="889686" y="6215449"/>
            <a:ext cx="5782962" cy="276999"/>
          </a:xfrm>
          <a:prstGeom prst="rect">
            <a:avLst/>
          </a:prstGeom>
          <a:noFill/>
        </p:spPr>
        <p:txBody>
          <a:bodyPr wrap="square" rtlCol="0">
            <a:spAutoFit/>
          </a:bodyPr>
          <a:lstStyle/>
          <a:p>
            <a:r>
              <a:rPr lang="zh-CN" altLang="en-US" sz="1200" dirty="0" smtClean="0"/>
              <a:t>注：</a:t>
            </a:r>
            <a:r>
              <a:rPr lang="en-US" altLang="zh-CN" sz="1200" dirty="0" smtClean="0"/>
              <a:t>CR3</a:t>
            </a:r>
            <a:r>
              <a:rPr lang="zh-CN" altLang="en-US" sz="1200" dirty="0" smtClean="0"/>
              <a:t>指人保、平安、太保的市场份额总和</a:t>
            </a:r>
            <a:endParaRPr lang="zh-CN" alt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a:graphicFrameLocks noChangeAspect="1"/>
          </p:cNvGraphicFramePr>
          <p:nvPr/>
        </p:nvGraphicFramePr>
        <p:xfrm>
          <a:off x="1588" y="1588"/>
          <a:ext cx="1587" cy="1587"/>
        </p:xfrm>
        <a:graphic>
          <a:graphicData uri="http://schemas.openxmlformats.org/presentationml/2006/ole">
            <p:oleObj spid="_x0000_s93187" name="think-cell Slide" r:id="rId6" imgW="360" imgH="360" progId="">
              <p:embed/>
            </p:oleObj>
          </a:graphicData>
        </a:graphic>
      </p:graphicFrame>
      <p:sp>
        <p:nvSpPr>
          <p:cNvPr id="11" name="矩形 10"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24</a:t>
            </a:fld>
            <a:endParaRPr lang="zh-CN" altLang="en-US" dirty="0"/>
          </a:p>
        </p:txBody>
      </p:sp>
      <p:sp>
        <p:nvSpPr>
          <p:cNvPr id="5" name="TextBox 4"/>
          <p:cNvSpPr txBox="1"/>
          <p:nvPr>
            <p:custDataLst>
              <p:tags r:id="rId4"/>
            </p:custDataLst>
          </p:nvPr>
        </p:nvSpPr>
        <p:spPr>
          <a:xfrm>
            <a:off x="271291" y="204101"/>
            <a:ext cx="7414612" cy="523220"/>
          </a:xfrm>
          <a:prstGeom prst="rect">
            <a:avLst/>
          </a:prstGeom>
          <a:noFill/>
        </p:spPr>
        <p:txBody>
          <a:bodyPr wrap="square">
            <a:spAutoFit/>
          </a:bodyPr>
          <a:lstStyle/>
          <a:p>
            <a:pPr>
              <a:defRPr/>
            </a:pPr>
            <a:r>
              <a:rPr lang="zh-CN" altLang="en-US" sz="2800" b="1" dirty="0" smtClean="0">
                <a:solidFill>
                  <a:srgbClr val="006699"/>
                </a:solidFill>
                <a:latin typeface="黑体" pitchFamily="2" charset="-122"/>
                <a:ea typeface="+mj-ea"/>
                <a:cs typeface="+mj-cs"/>
              </a:rPr>
              <a:t>五、市场集中度偏高，不利于充分竞争（续）</a:t>
            </a:r>
            <a:endParaRPr lang="zh-CN" altLang="en-US" sz="2800" b="1" dirty="0">
              <a:solidFill>
                <a:srgbClr val="006699"/>
              </a:solidFill>
              <a:latin typeface="黑体" pitchFamily="2" charset="-122"/>
              <a:ea typeface="+mj-ea"/>
              <a:cs typeface="+mj-cs"/>
            </a:endParaRPr>
          </a:p>
        </p:txBody>
      </p:sp>
      <p:grpSp>
        <p:nvGrpSpPr>
          <p:cNvPr id="13" name="Group 3"/>
          <p:cNvGrpSpPr>
            <a:grpSpLocks/>
          </p:cNvGrpSpPr>
          <p:nvPr/>
        </p:nvGrpSpPr>
        <p:grpSpPr bwMode="auto">
          <a:xfrm>
            <a:off x="1406951" y="967807"/>
            <a:ext cx="6351588" cy="998540"/>
            <a:chOff x="1296" y="845"/>
            <a:chExt cx="4001" cy="629"/>
          </a:xfrm>
        </p:grpSpPr>
        <p:sp>
          <p:nvSpPr>
            <p:cNvPr id="14" name="Line 4"/>
            <p:cNvSpPr>
              <a:spLocks noChangeShapeType="1"/>
            </p:cNvSpPr>
            <p:nvPr/>
          </p:nvSpPr>
          <p:spPr bwMode="gray">
            <a:xfrm flipV="1">
              <a:off x="1481" y="1467"/>
              <a:ext cx="3786" cy="7"/>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6" name="Rectangle 5"/>
            <p:cNvSpPr>
              <a:spLocks noChangeArrowheads="1"/>
            </p:cNvSpPr>
            <p:nvPr/>
          </p:nvSpPr>
          <p:spPr bwMode="gray">
            <a:xfrm rot="3419336">
              <a:off x="1309" y="1111"/>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p>
          </p:txBody>
        </p:sp>
        <p:sp>
          <p:nvSpPr>
            <p:cNvPr id="17" name="Text Box 6"/>
            <p:cNvSpPr txBox="1">
              <a:spLocks noChangeArrowheads="1"/>
            </p:cNvSpPr>
            <p:nvPr/>
          </p:nvSpPr>
          <p:spPr bwMode="gray">
            <a:xfrm>
              <a:off x="1865" y="845"/>
              <a:ext cx="3432" cy="582"/>
            </a:xfrm>
            <a:prstGeom prst="rect">
              <a:avLst/>
            </a:prstGeom>
            <a:noFill/>
            <a:ln w="9525" algn="ctr">
              <a:noFill/>
              <a:miter lim="800000"/>
              <a:headEnd/>
              <a:tailEnd/>
            </a:ln>
          </p:spPr>
          <p:txBody>
            <a:bodyPr wrap="square">
              <a:spAutoFit/>
            </a:bodyPr>
            <a:lstStyle/>
            <a:p>
              <a:pPr eaLnBrk="0" hangingPunct="0"/>
              <a:r>
                <a:rPr lang="zh-CN" altLang="en-US" dirty="0" smtClean="0">
                  <a:latin typeface="微软雅黑" pitchFamily="34" charset="-122"/>
                  <a:ea typeface="微软雅黑" pitchFamily="34" charset="-122"/>
                </a:rPr>
                <a:t>市场集中度偏高，大型产险公司凭借在渠道、品牌、技术等方面多年积累的优势形成壁垒，阻滞行业充分竞争，影响产险行业社会功能的更好发挥</a:t>
              </a:r>
              <a:endParaRPr lang="en-US" altLang="zh-CN" dirty="0">
                <a:latin typeface="微软雅黑" pitchFamily="34" charset="-122"/>
                <a:ea typeface="微软雅黑" pitchFamily="34" charset="-122"/>
              </a:endParaRPr>
            </a:p>
          </p:txBody>
        </p:sp>
        <p:sp>
          <p:nvSpPr>
            <p:cNvPr id="18" name="Text Box 7"/>
            <p:cNvSpPr txBox="1">
              <a:spLocks noChangeArrowheads="1"/>
            </p:cNvSpPr>
            <p:nvPr/>
          </p:nvSpPr>
          <p:spPr bwMode="gray">
            <a:xfrm>
              <a:off x="1358" y="1131"/>
              <a:ext cx="223" cy="288"/>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rPr>
                <a:t>1</a:t>
              </a:r>
            </a:p>
          </p:txBody>
        </p:sp>
      </p:grpSp>
      <p:grpSp>
        <p:nvGrpSpPr>
          <p:cNvPr id="19" name="Group 8"/>
          <p:cNvGrpSpPr>
            <a:grpSpLocks/>
          </p:cNvGrpSpPr>
          <p:nvPr/>
        </p:nvGrpSpPr>
        <p:grpSpPr bwMode="auto">
          <a:xfrm>
            <a:off x="1454085" y="2809272"/>
            <a:ext cx="6265863" cy="555625"/>
            <a:chOff x="1296" y="1714"/>
            <a:chExt cx="3947" cy="350"/>
          </a:xfrm>
        </p:grpSpPr>
        <p:sp>
          <p:nvSpPr>
            <p:cNvPr id="20" name="Line 9"/>
            <p:cNvSpPr>
              <a:spLocks noChangeShapeType="1"/>
            </p:cNvSpPr>
            <p:nvPr/>
          </p:nvSpPr>
          <p:spPr bwMode="gray">
            <a:xfrm flipV="1">
              <a:off x="1481" y="2025"/>
              <a:ext cx="3762" cy="39"/>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1" name="Rectangle 10"/>
            <p:cNvSpPr>
              <a:spLocks noChangeArrowheads="1"/>
            </p:cNvSpPr>
            <p:nvPr/>
          </p:nvSpPr>
          <p:spPr bwMode="gray">
            <a:xfrm rot="3419336">
              <a:off x="1309" y="1701"/>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a:defRPr/>
              </a:pPr>
              <a:endParaRPr lang="zh-CN" altLang="en-US"/>
            </a:p>
          </p:txBody>
        </p:sp>
        <p:sp>
          <p:nvSpPr>
            <p:cNvPr id="22" name="Text Box 12"/>
            <p:cNvSpPr txBox="1">
              <a:spLocks noChangeArrowheads="1"/>
            </p:cNvSpPr>
            <p:nvPr/>
          </p:nvSpPr>
          <p:spPr bwMode="gray">
            <a:xfrm>
              <a:off x="1358" y="1721"/>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2</a:t>
              </a:r>
            </a:p>
          </p:txBody>
        </p:sp>
      </p:grpSp>
      <p:grpSp>
        <p:nvGrpSpPr>
          <p:cNvPr id="23" name="Group 13"/>
          <p:cNvGrpSpPr>
            <a:grpSpLocks/>
          </p:cNvGrpSpPr>
          <p:nvPr/>
        </p:nvGrpSpPr>
        <p:grpSpPr bwMode="auto">
          <a:xfrm>
            <a:off x="1482366" y="4192435"/>
            <a:ext cx="6313488" cy="555625"/>
            <a:chOff x="1296" y="2324"/>
            <a:chExt cx="3977" cy="350"/>
          </a:xfrm>
        </p:grpSpPr>
        <p:sp>
          <p:nvSpPr>
            <p:cNvPr id="24" name="Line 14"/>
            <p:cNvSpPr>
              <a:spLocks noChangeShapeType="1"/>
            </p:cNvSpPr>
            <p:nvPr/>
          </p:nvSpPr>
          <p:spPr bwMode="gray">
            <a:xfrm flipV="1">
              <a:off x="1481" y="2613"/>
              <a:ext cx="3792" cy="61"/>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5" name="Rectangle 15"/>
            <p:cNvSpPr>
              <a:spLocks noChangeArrowheads="1"/>
            </p:cNvSpPr>
            <p:nvPr/>
          </p:nvSpPr>
          <p:spPr bwMode="gray">
            <a:xfrm rot="3419336">
              <a:off x="1309" y="2311"/>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p>
          </p:txBody>
        </p:sp>
        <p:sp>
          <p:nvSpPr>
            <p:cNvPr id="26" name="Text Box 17"/>
            <p:cNvSpPr txBox="1">
              <a:spLocks noChangeArrowheads="1"/>
            </p:cNvSpPr>
            <p:nvPr/>
          </p:nvSpPr>
          <p:spPr bwMode="gray">
            <a:xfrm>
              <a:off x="1358" y="2331"/>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3</a:t>
              </a:r>
            </a:p>
          </p:txBody>
        </p:sp>
      </p:grpSp>
      <p:sp>
        <p:nvSpPr>
          <p:cNvPr id="27" name="Text Box 6"/>
          <p:cNvSpPr txBox="1">
            <a:spLocks noChangeArrowheads="1"/>
          </p:cNvSpPr>
          <p:nvPr/>
        </p:nvSpPr>
        <p:spPr bwMode="gray">
          <a:xfrm>
            <a:off x="2358158" y="2233118"/>
            <a:ext cx="5260270" cy="923330"/>
          </a:xfrm>
          <a:prstGeom prst="rect">
            <a:avLst/>
          </a:prstGeom>
          <a:noFill/>
          <a:ln w="9525" algn="ctr">
            <a:noFill/>
            <a:miter lim="800000"/>
            <a:headEnd/>
            <a:tailEnd/>
          </a:ln>
        </p:spPr>
        <p:txBody>
          <a:bodyPr wrap="square">
            <a:spAutoFit/>
          </a:bodyPr>
          <a:lstStyle/>
          <a:p>
            <a:pPr eaLnBrk="0" hangingPunct="0"/>
            <a:r>
              <a:rPr lang="zh-CN" altLang="en-US" dirty="0" smtClean="0">
                <a:latin typeface="微软雅黑" pitchFamily="34" charset="-122"/>
                <a:ea typeface="微软雅黑" pitchFamily="34" charset="-122"/>
              </a:rPr>
              <a:t>商业车险费率市场化可能进一步推高市场集中度，大公司更容易获得产品自主开发权和条款改造权，在车险领域的竞争优势将进一步加大</a:t>
            </a:r>
            <a:endParaRPr lang="en-US" altLang="zh-CN" dirty="0">
              <a:latin typeface="微软雅黑" pitchFamily="34" charset="-122"/>
              <a:ea typeface="微软雅黑" pitchFamily="34" charset="-122"/>
            </a:endParaRPr>
          </a:p>
        </p:txBody>
      </p:sp>
      <p:sp>
        <p:nvSpPr>
          <p:cNvPr id="28" name="Text Box 6"/>
          <p:cNvSpPr txBox="1">
            <a:spLocks noChangeArrowheads="1"/>
          </p:cNvSpPr>
          <p:nvPr/>
        </p:nvSpPr>
        <p:spPr bwMode="gray">
          <a:xfrm>
            <a:off x="2491707" y="3450745"/>
            <a:ext cx="5260270" cy="1200329"/>
          </a:xfrm>
          <a:prstGeom prst="rect">
            <a:avLst/>
          </a:prstGeom>
          <a:noFill/>
          <a:ln w="9525" algn="ctr">
            <a:noFill/>
            <a:miter lim="800000"/>
            <a:headEnd/>
            <a:tailEnd/>
          </a:ln>
        </p:spPr>
        <p:txBody>
          <a:bodyPr wrap="square">
            <a:spAutoFit/>
          </a:bodyPr>
          <a:lstStyle/>
          <a:p>
            <a:pPr eaLnBrk="0" hangingPunct="0"/>
            <a:r>
              <a:rPr lang="zh-CN" altLang="en-US" dirty="0" smtClean="0">
                <a:latin typeface="微软雅黑" pitchFamily="34" charset="-122"/>
                <a:ea typeface="微软雅黑" pitchFamily="34" charset="-122"/>
              </a:rPr>
              <a:t>由于大公司在规模效应和品牌影响上的相对优势，其在销售费用率提升和市场拓展上的空间要相对较大，一旦基于这种优势实施非理性竞争，对产险市场的规范经营和有序竞争将产生重大不利影响</a:t>
            </a:r>
            <a:endParaRPr lang="en-US" altLang="zh-CN" dirty="0">
              <a:latin typeface="微软雅黑" pitchFamily="34" charset="-122"/>
              <a:ea typeface="微软雅黑" pitchFamily="34" charset="-122"/>
            </a:endParaRPr>
          </a:p>
        </p:txBody>
      </p:sp>
      <p:grpSp>
        <p:nvGrpSpPr>
          <p:cNvPr id="36" name="Group 8"/>
          <p:cNvGrpSpPr>
            <a:grpSpLocks/>
          </p:cNvGrpSpPr>
          <p:nvPr/>
        </p:nvGrpSpPr>
        <p:grpSpPr bwMode="auto">
          <a:xfrm>
            <a:off x="1520760" y="5609622"/>
            <a:ext cx="6265863" cy="555625"/>
            <a:chOff x="1296" y="1714"/>
            <a:chExt cx="3947" cy="350"/>
          </a:xfrm>
        </p:grpSpPr>
        <p:sp>
          <p:nvSpPr>
            <p:cNvPr id="37" name="Line 9"/>
            <p:cNvSpPr>
              <a:spLocks noChangeShapeType="1"/>
            </p:cNvSpPr>
            <p:nvPr/>
          </p:nvSpPr>
          <p:spPr bwMode="gray">
            <a:xfrm flipV="1">
              <a:off x="1481" y="2025"/>
              <a:ext cx="3762" cy="39"/>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38" name="Rectangle 10"/>
            <p:cNvSpPr>
              <a:spLocks noChangeArrowheads="1"/>
            </p:cNvSpPr>
            <p:nvPr/>
          </p:nvSpPr>
          <p:spPr bwMode="gray">
            <a:xfrm rot="3419336">
              <a:off x="1309" y="1701"/>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a:defRPr/>
              </a:pPr>
              <a:endParaRPr lang="zh-CN" altLang="en-US"/>
            </a:p>
          </p:txBody>
        </p:sp>
        <p:sp>
          <p:nvSpPr>
            <p:cNvPr id="39" name="Text Box 12"/>
            <p:cNvSpPr txBox="1">
              <a:spLocks noChangeArrowheads="1"/>
            </p:cNvSpPr>
            <p:nvPr/>
          </p:nvSpPr>
          <p:spPr bwMode="gray">
            <a:xfrm>
              <a:off x="1358" y="1721"/>
              <a:ext cx="223" cy="288"/>
            </a:xfrm>
            <a:prstGeom prst="rect">
              <a:avLst/>
            </a:prstGeom>
            <a:noFill/>
            <a:ln w="9525" algn="ctr">
              <a:noFill/>
              <a:miter lim="800000"/>
              <a:headEnd/>
              <a:tailEnd/>
            </a:ln>
          </p:spPr>
          <p:txBody>
            <a:bodyPr wrap="none">
              <a:spAutoFit/>
            </a:bodyPr>
            <a:lstStyle/>
            <a:p>
              <a:pPr algn="ctr" eaLnBrk="0" hangingPunct="0"/>
              <a:r>
                <a:rPr lang="en-US" altLang="zh-CN" sz="2400" b="1" dirty="0" smtClean="0">
                  <a:solidFill>
                    <a:schemeClr val="bg1"/>
                  </a:solidFill>
                </a:rPr>
                <a:t>4</a:t>
              </a:r>
              <a:endParaRPr lang="en-US" altLang="zh-CN" sz="2400" b="1" dirty="0">
                <a:solidFill>
                  <a:schemeClr val="bg1"/>
                </a:solidFill>
              </a:endParaRPr>
            </a:p>
          </p:txBody>
        </p:sp>
      </p:grpSp>
      <p:sp>
        <p:nvSpPr>
          <p:cNvPr id="40" name="Text Box 6"/>
          <p:cNvSpPr txBox="1">
            <a:spLocks noChangeArrowheads="1"/>
          </p:cNvSpPr>
          <p:nvPr/>
        </p:nvSpPr>
        <p:spPr bwMode="gray">
          <a:xfrm>
            <a:off x="2453408" y="4890593"/>
            <a:ext cx="5260270" cy="1200329"/>
          </a:xfrm>
          <a:prstGeom prst="rect">
            <a:avLst/>
          </a:prstGeom>
          <a:noFill/>
          <a:ln w="9525" algn="ctr">
            <a:noFill/>
            <a:miter lim="800000"/>
            <a:headEnd/>
            <a:tailEnd/>
          </a:ln>
        </p:spPr>
        <p:txBody>
          <a:bodyPr wrap="square">
            <a:spAutoFit/>
          </a:bodyPr>
          <a:lstStyle/>
          <a:p>
            <a:pPr eaLnBrk="0" hangingPunct="0"/>
            <a:r>
              <a:rPr lang="zh-CN" altLang="en-US" dirty="0" smtClean="0">
                <a:latin typeface="微软雅黑" pitchFamily="34" charset="-122"/>
                <a:ea typeface="微软雅黑" pitchFamily="34" charset="-122"/>
              </a:rPr>
              <a:t>中小公司如果片面追求快速扩充业务规模</a:t>
            </a:r>
            <a:r>
              <a:rPr lang="zh-CN"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将</a:t>
            </a:r>
            <a:r>
              <a:rPr lang="zh-CN" altLang="zh-CN" dirty="0" smtClean="0">
                <a:latin typeface="微软雅黑" pitchFamily="34" charset="-122"/>
                <a:ea typeface="微软雅黑" pitchFamily="34" charset="-122"/>
              </a:rPr>
              <a:t>面临多方面的瓶颈制约和较大的成本压力</a:t>
            </a:r>
            <a:r>
              <a:rPr lang="zh-CN" altLang="en-US" dirty="0" smtClean="0">
                <a:latin typeface="微软雅黑" pitchFamily="34" charset="-122"/>
                <a:ea typeface="微软雅黑" pitchFamily="34" charset="-122"/>
              </a:rPr>
              <a:t>，走专业化集约式发展模式，又面临产品和服务同质化的束缚，生存空间狭窄、发展举步维艰</a:t>
            </a:r>
            <a:endParaRPr lang="en-US" altLang="zh-CN"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a:graphicFrameLocks noChangeAspect="1"/>
          </p:cNvGraphicFramePr>
          <p:nvPr/>
        </p:nvGraphicFramePr>
        <p:xfrm>
          <a:off x="1588" y="1588"/>
          <a:ext cx="1587" cy="1587"/>
        </p:xfrm>
        <a:graphic>
          <a:graphicData uri="http://schemas.openxmlformats.org/presentationml/2006/ole">
            <p:oleObj spid="_x0000_s94210" name="think-cell Slide" r:id="rId14" imgW="360" imgH="360" progId="">
              <p:embed/>
            </p:oleObj>
          </a:graphicData>
        </a:graphic>
      </p:graphicFrame>
      <p:sp>
        <p:nvSpPr>
          <p:cNvPr id="11" name="矩形 10"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sp>
        <p:nvSpPr>
          <p:cNvPr id="45" name="圆角矩形 44"/>
          <p:cNvSpPr/>
          <p:nvPr>
            <p:custDataLst>
              <p:tags r:id="rId3"/>
            </p:custDataLst>
          </p:nvPr>
        </p:nvSpPr>
        <p:spPr>
          <a:xfrm>
            <a:off x="1057274" y="2305051"/>
            <a:ext cx="1838325" cy="3495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custDataLst>
              <p:tags r:id="rId4"/>
            </p:custDataLst>
          </p:nvPr>
        </p:nvSpPr>
        <p:spPr/>
        <p:txBody>
          <a:bodyPr/>
          <a:lstStyle/>
          <a:p>
            <a:pPr>
              <a:defRPr/>
            </a:pPr>
            <a:fld id="{144419A0-9928-4843-9A81-8F5A55EB7349}" type="slidenum">
              <a:rPr lang="en-US" altLang="zh-CN" smtClean="0"/>
              <a:pPr>
                <a:defRPr/>
              </a:pPr>
              <a:t>25</a:t>
            </a:fld>
            <a:endParaRPr lang="zh-CN" altLang="en-US" dirty="0"/>
          </a:p>
        </p:txBody>
      </p:sp>
      <p:sp>
        <p:nvSpPr>
          <p:cNvPr id="5" name="TextBox 4"/>
          <p:cNvSpPr txBox="1"/>
          <p:nvPr>
            <p:custDataLst>
              <p:tags r:id="rId5"/>
            </p:custDataLst>
          </p:nvPr>
        </p:nvSpPr>
        <p:spPr>
          <a:xfrm>
            <a:off x="271290" y="204102"/>
            <a:ext cx="8586960" cy="461665"/>
          </a:xfrm>
          <a:prstGeom prst="rect">
            <a:avLst/>
          </a:prstGeom>
          <a:noFill/>
        </p:spPr>
        <p:txBody>
          <a:bodyPr wrap="square">
            <a:spAutoFit/>
          </a:bodyPr>
          <a:lstStyle/>
          <a:p>
            <a:pPr>
              <a:defRPr/>
            </a:pPr>
            <a:r>
              <a:rPr lang="zh-CN" altLang="en-US" sz="2400" b="1" dirty="0" smtClean="0">
                <a:solidFill>
                  <a:srgbClr val="006699"/>
                </a:solidFill>
                <a:latin typeface="黑体" pitchFamily="2" charset="-122"/>
                <a:ea typeface="+mj-ea"/>
                <a:cs typeface="+mj-cs"/>
              </a:rPr>
              <a:t>六、商业车险</a:t>
            </a:r>
            <a:r>
              <a:rPr lang="en-US" altLang="zh-CN" sz="2400" b="1" dirty="0" smtClean="0">
                <a:solidFill>
                  <a:srgbClr val="006699"/>
                </a:solidFill>
                <a:latin typeface="黑体" pitchFamily="2" charset="-122"/>
                <a:ea typeface="+mj-ea"/>
                <a:cs typeface="+mj-cs"/>
              </a:rPr>
              <a:t>A</a:t>
            </a:r>
            <a:r>
              <a:rPr lang="zh-CN" altLang="en-US" sz="2400" b="1" dirty="0" smtClean="0">
                <a:solidFill>
                  <a:srgbClr val="006699"/>
                </a:solidFill>
                <a:latin typeface="黑体" pitchFamily="2" charset="-122"/>
                <a:ea typeface="+mj-ea"/>
                <a:cs typeface="+mj-cs"/>
              </a:rPr>
              <a:t>、</a:t>
            </a:r>
            <a:r>
              <a:rPr lang="en-US" altLang="zh-CN" sz="2400" b="1" dirty="0" smtClean="0">
                <a:solidFill>
                  <a:srgbClr val="006699"/>
                </a:solidFill>
                <a:latin typeface="黑体" pitchFamily="2" charset="-122"/>
                <a:ea typeface="+mj-ea"/>
                <a:cs typeface="+mj-cs"/>
              </a:rPr>
              <a:t>B</a:t>
            </a:r>
            <a:r>
              <a:rPr lang="zh-CN" altLang="en-US" sz="2400" b="1" dirty="0" smtClean="0">
                <a:solidFill>
                  <a:srgbClr val="006699"/>
                </a:solidFill>
                <a:latin typeface="黑体" pitchFamily="2" charset="-122"/>
                <a:ea typeface="+mj-ea"/>
                <a:cs typeface="+mj-cs"/>
              </a:rPr>
              <a:t>、</a:t>
            </a:r>
            <a:r>
              <a:rPr lang="en-US" altLang="zh-CN" sz="2400" b="1" dirty="0" smtClean="0">
                <a:solidFill>
                  <a:srgbClr val="006699"/>
                </a:solidFill>
                <a:latin typeface="黑体" pitchFamily="2" charset="-122"/>
                <a:ea typeface="+mj-ea"/>
                <a:cs typeface="+mj-cs"/>
              </a:rPr>
              <a:t>C</a:t>
            </a:r>
            <a:r>
              <a:rPr lang="zh-CN" altLang="en-US" sz="2400" b="1" dirty="0" smtClean="0">
                <a:solidFill>
                  <a:srgbClr val="006699"/>
                </a:solidFill>
                <a:latin typeface="黑体" pitchFamily="2" charset="-122"/>
                <a:ea typeface="+mj-ea"/>
                <a:cs typeface="+mj-cs"/>
              </a:rPr>
              <a:t>统颁条款不利于市场健康持续的发展</a:t>
            </a:r>
          </a:p>
        </p:txBody>
      </p:sp>
      <p:sp>
        <p:nvSpPr>
          <p:cNvPr id="34" name="Rectangle 11"/>
          <p:cNvSpPr>
            <a:spLocks noChangeArrowheads="1"/>
          </p:cNvSpPr>
          <p:nvPr>
            <p:custDataLst>
              <p:tags r:id="rId6"/>
            </p:custDataLst>
          </p:nvPr>
        </p:nvSpPr>
        <p:spPr bwMode="auto">
          <a:xfrm>
            <a:off x="2842802" y="1041447"/>
            <a:ext cx="3634198" cy="758777"/>
          </a:xfrm>
          <a:prstGeom prst="rect">
            <a:avLst/>
          </a:prstGeom>
          <a:solidFill>
            <a:srgbClr val="FF7757"/>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5" name="Text Box 12"/>
          <p:cNvSpPr txBox="1">
            <a:spLocks noChangeArrowheads="1"/>
          </p:cNvSpPr>
          <p:nvPr>
            <p:custDataLst>
              <p:tags r:id="rId7"/>
            </p:custDataLst>
          </p:nvPr>
        </p:nvSpPr>
        <p:spPr bwMode="auto">
          <a:xfrm>
            <a:off x="3136180" y="1215665"/>
            <a:ext cx="3140795" cy="400110"/>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统颁条款带来的突出问题</a:t>
            </a:r>
          </a:p>
        </p:txBody>
      </p:sp>
      <p:sp>
        <p:nvSpPr>
          <p:cNvPr id="41" name="Rectangle 5"/>
          <p:cNvSpPr>
            <a:spLocks noChangeArrowheads="1"/>
          </p:cNvSpPr>
          <p:nvPr>
            <p:custDataLst>
              <p:tags r:id="rId8"/>
            </p:custDataLst>
          </p:nvPr>
        </p:nvSpPr>
        <p:spPr bwMode="auto">
          <a:xfrm>
            <a:off x="817956" y="2577852"/>
            <a:ext cx="1982394" cy="2123658"/>
          </a:xfrm>
          <a:prstGeom prst="rect">
            <a:avLst/>
          </a:prstGeom>
          <a:noFill/>
          <a:ln w="6350">
            <a:noFill/>
            <a:miter lim="800000"/>
            <a:headEnd/>
            <a:tailEnd/>
          </a:ln>
          <a:effectLst/>
        </p:spPr>
        <p:txBody>
          <a:bodyPr wrap="square" lIns="0" tIns="0" rIns="0" bIns="0">
            <a:spAutoFit/>
          </a:bodyPr>
          <a:lstStyle/>
          <a:p>
            <a:pPr marL="347663" lvl="1" indent="109538">
              <a:spcBef>
                <a:spcPts val="1200"/>
              </a:spcBef>
              <a:buSzPct val="120000"/>
              <a:buFont typeface="Wingdings" pitchFamily="2" charset="2"/>
              <a:buChar char="p"/>
              <a:tabLst>
                <a:tab pos="8521700" algn="r"/>
              </a:tabLst>
            </a:pPr>
            <a:r>
              <a:rPr lang="zh-CN" altLang="en-US" sz="1600" b="1" dirty="0" smtClean="0">
                <a:solidFill>
                  <a:srgbClr val="0000FF"/>
                </a:solidFill>
                <a:latin typeface="微软雅黑" pitchFamily="34" charset="-122"/>
                <a:ea typeface="微软雅黑" pitchFamily="34" charset="-122"/>
              </a:rPr>
              <a:t>统颁条款不利于推动产品创新和精细化管理，行业整体车均保费可能有所下降，案均赔款可能出现抬升，承保盈利空间趋薄。</a:t>
            </a:r>
            <a:endParaRPr lang="en-US" altLang="zh-CN" sz="1600" b="1" dirty="0" smtClean="0">
              <a:solidFill>
                <a:srgbClr val="0000FF"/>
              </a:solidFill>
              <a:latin typeface="微软雅黑" pitchFamily="34" charset="-122"/>
              <a:ea typeface="微软雅黑" pitchFamily="34" charset="-122"/>
            </a:endParaRPr>
          </a:p>
          <a:p>
            <a:pPr marL="347663" lvl="1" indent="109538">
              <a:spcBef>
                <a:spcPts val="1200"/>
              </a:spcBef>
              <a:buSzPct val="120000"/>
              <a:tabLst>
                <a:tab pos="8521700" algn="r"/>
              </a:tabLst>
            </a:pPr>
            <a:endParaRPr lang="en-US" altLang="zh-CN" sz="1600" b="1" dirty="0" smtClean="0">
              <a:solidFill>
                <a:srgbClr val="0000FF"/>
              </a:solidFill>
              <a:latin typeface="微软雅黑" pitchFamily="34" charset="-122"/>
              <a:ea typeface="微软雅黑" pitchFamily="34" charset="-122"/>
            </a:endParaRPr>
          </a:p>
        </p:txBody>
      </p:sp>
      <p:grpSp>
        <p:nvGrpSpPr>
          <p:cNvPr id="50" name="组合 49"/>
          <p:cNvGrpSpPr/>
          <p:nvPr/>
        </p:nvGrpSpPr>
        <p:grpSpPr>
          <a:xfrm>
            <a:off x="6505576" y="2286000"/>
            <a:ext cx="1828800" cy="3457575"/>
            <a:chOff x="4895851" y="2438400"/>
            <a:chExt cx="1828800" cy="3457575"/>
          </a:xfrm>
        </p:grpSpPr>
        <p:sp>
          <p:nvSpPr>
            <p:cNvPr id="48" name="圆角矩形 47"/>
            <p:cNvSpPr/>
            <p:nvPr>
              <p:custDataLst>
                <p:tags r:id="rId11"/>
              </p:custDataLst>
            </p:nvPr>
          </p:nvSpPr>
          <p:spPr>
            <a:xfrm>
              <a:off x="4895851" y="2438400"/>
              <a:ext cx="1828800" cy="3457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5"/>
            <p:cNvSpPr>
              <a:spLocks noChangeArrowheads="1"/>
            </p:cNvSpPr>
            <p:nvPr>
              <p:custDataLst>
                <p:tags r:id="rId12"/>
              </p:custDataLst>
            </p:nvPr>
          </p:nvSpPr>
          <p:spPr bwMode="auto">
            <a:xfrm>
              <a:off x="5010133" y="2676525"/>
              <a:ext cx="1628792" cy="1969770"/>
            </a:xfrm>
            <a:prstGeom prst="rect">
              <a:avLst/>
            </a:prstGeom>
            <a:noFill/>
            <a:ln w="6350">
              <a:noFill/>
              <a:miter lim="800000"/>
              <a:headEnd/>
              <a:tailEnd/>
            </a:ln>
            <a:effectLst/>
          </p:spPr>
          <p:txBody>
            <a:bodyPr wrap="square" lIns="0" tIns="0" rIns="0" bIns="0">
              <a:spAutoFit/>
            </a:bodyPr>
            <a:lstStyle/>
            <a:p>
              <a:pPr>
                <a:buFont typeface="Wingdings" pitchFamily="2" charset="2"/>
                <a:buChar char="p"/>
              </a:pPr>
              <a:r>
                <a:rPr lang="zh-CN" altLang="en-US" sz="1600" b="1" dirty="0" smtClean="0">
                  <a:solidFill>
                    <a:srgbClr val="0000FF"/>
                  </a:solidFill>
                  <a:latin typeface="微软雅黑" pitchFamily="34" charset="-122"/>
                  <a:ea typeface="微软雅黑" pitchFamily="34" charset="-122"/>
                </a:rPr>
                <a:t>现行费率对不同风险的投保人没有体现差别，不能有效鼓励人们安全谨慎驾驶、促进文明交通的作用，不利于发挥保险的社会保障功能。</a:t>
              </a:r>
              <a:endParaRPr lang="zh-CN" altLang="en-US" sz="1600" b="1" dirty="0">
                <a:solidFill>
                  <a:srgbClr val="0000FF"/>
                </a:solidFill>
                <a:latin typeface="微软雅黑" pitchFamily="34" charset="-122"/>
                <a:ea typeface="微软雅黑" pitchFamily="34" charset="-122"/>
              </a:endParaRPr>
            </a:p>
          </p:txBody>
        </p:sp>
      </p:grpSp>
      <p:grpSp>
        <p:nvGrpSpPr>
          <p:cNvPr id="49" name="组合 48"/>
          <p:cNvGrpSpPr/>
          <p:nvPr/>
        </p:nvGrpSpPr>
        <p:grpSpPr>
          <a:xfrm>
            <a:off x="3638551" y="2286000"/>
            <a:ext cx="1905000" cy="3457575"/>
            <a:chOff x="7067550" y="2457450"/>
            <a:chExt cx="1800225" cy="3419475"/>
          </a:xfrm>
        </p:grpSpPr>
        <p:sp>
          <p:nvSpPr>
            <p:cNvPr id="43" name="圆角矩形 42"/>
            <p:cNvSpPr/>
            <p:nvPr>
              <p:custDataLst>
                <p:tags r:id="rId9"/>
              </p:custDataLst>
            </p:nvPr>
          </p:nvSpPr>
          <p:spPr>
            <a:xfrm>
              <a:off x="7067550" y="2457450"/>
              <a:ext cx="1800225" cy="34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custDataLst>
                <p:tags r:id="rId10"/>
              </p:custDataLst>
            </p:nvPr>
          </p:nvSpPr>
          <p:spPr>
            <a:xfrm>
              <a:off x="7094552" y="2667000"/>
              <a:ext cx="1728216" cy="2039380"/>
            </a:xfrm>
            <a:prstGeom prst="rect">
              <a:avLst/>
            </a:prstGeom>
            <a:noFill/>
          </p:spPr>
          <p:txBody>
            <a:bodyPr wrap="square" rtlCol="0">
              <a:spAutoFit/>
            </a:bodyPr>
            <a:lstStyle/>
            <a:p>
              <a:pPr>
                <a:buFont typeface="Wingdings" pitchFamily="2" charset="2"/>
                <a:buChar char="p"/>
              </a:pPr>
              <a:r>
                <a:rPr lang="zh-CN" altLang="en-US" sz="1600" b="1" dirty="0" smtClean="0">
                  <a:solidFill>
                    <a:srgbClr val="0000FF"/>
                  </a:solidFill>
                  <a:latin typeface="微软雅黑" pitchFamily="34" charset="-122"/>
                  <a:ea typeface="微软雅黑" pitchFamily="34" charset="-122"/>
                </a:rPr>
                <a:t>同质化的保险产品不能满足消费者多样化的保险需求，同时也抑制了保险公司的经营效率和创新空间，不利于发挥自身特色，提高核心竞争力。</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a:graphicFrameLocks noChangeAspect="1"/>
          </p:cNvGraphicFramePr>
          <p:nvPr/>
        </p:nvGraphicFramePr>
        <p:xfrm>
          <a:off x="1588" y="1588"/>
          <a:ext cx="1587" cy="1587"/>
        </p:xfrm>
        <a:graphic>
          <a:graphicData uri="http://schemas.openxmlformats.org/presentationml/2006/ole">
            <p:oleObj spid="_x0000_s95234" name="think-cell Slide" r:id="rId6" imgW="360" imgH="360" progId="">
              <p:embed/>
            </p:oleObj>
          </a:graphicData>
        </a:graphic>
      </p:graphicFrame>
      <p:sp>
        <p:nvSpPr>
          <p:cNvPr id="11" name="矩形 10"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26</a:t>
            </a:fld>
            <a:endParaRPr lang="zh-CN" altLang="en-US" dirty="0"/>
          </a:p>
        </p:txBody>
      </p:sp>
      <p:sp>
        <p:nvSpPr>
          <p:cNvPr id="5" name="TextBox 4"/>
          <p:cNvSpPr txBox="1"/>
          <p:nvPr>
            <p:custDataLst>
              <p:tags r:id="rId4"/>
            </p:custDataLst>
          </p:nvPr>
        </p:nvSpPr>
        <p:spPr>
          <a:xfrm>
            <a:off x="518940" y="0"/>
            <a:ext cx="8291685" cy="771525"/>
          </a:xfrm>
          <a:prstGeom prst="rect">
            <a:avLst/>
          </a:prstGeom>
          <a:noFill/>
        </p:spPr>
        <p:txBody>
          <a:bodyPr wrap="square">
            <a:spAutoFit/>
          </a:bodyPr>
          <a:lstStyle/>
          <a:p>
            <a:pPr>
              <a:defRPr/>
            </a:pPr>
            <a:r>
              <a:rPr lang="zh-CN" altLang="en-US" sz="2200" b="1" dirty="0" smtClean="0">
                <a:solidFill>
                  <a:srgbClr val="006699"/>
                </a:solidFill>
                <a:latin typeface="黑体" pitchFamily="2" charset="-122"/>
                <a:ea typeface="+mj-ea"/>
                <a:cs typeface="+mj-cs"/>
              </a:rPr>
              <a:t>七、治理“理赔难”存在“一刀切”现象，可能影响行业发展的司法环境，侵蚀正当盈利空间</a:t>
            </a:r>
          </a:p>
        </p:txBody>
      </p:sp>
      <p:grpSp>
        <p:nvGrpSpPr>
          <p:cNvPr id="16" name="Group 42"/>
          <p:cNvGrpSpPr>
            <a:grpSpLocks/>
          </p:cNvGrpSpPr>
          <p:nvPr/>
        </p:nvGrpSpPr>
        <p:grpSpPr bwMode="auto">
          <a:xfrm>
            <a:off x="460635" y="1054174"/>
            <a:ext cx="8016615" cy="2136702"/>
            <a:chOff x="912" y="2016"/>
            <a:chExt cx="3984" cy="912"/>
          </a:xfrm>
        </p:grpSpPr>
        <p:sp>
          <p:nvSpPr>
            <p:cNvPr id="17" name="AutoShape 43"/>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grpSp>
          <p:nvGrpSpPr>
            <p:cNvPr id="18" name="Group 44"/>
            <p:cNvGrpSpPr>
              <a:grpSpLocks/>
            </p:cNvGrpSpPr>
            <p:nvPr/>
          </p:nvGrpSpPr>
          <p:grpSpPr bwMode="auto">
            <a:xfrm>
              <a:off x="999" y="2100"/>
              <a:ext cx="768" cy="746"/>
              <a:chOff x="999" y="2100"/>
              <a:chExt cx="768" cy="746"/>
            </a:xfrm>
          </p:grpSpPr>
          <p:sp>
            <p:nvSpPr>
              <p:cNvPr id="20" name="AutoShape 45"/>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endParaRPr lang="zh-CN" altLang="en-US"/>
              </a:p>
            </p:txBody>
          </p:sp>
          <p:sp>
            <p:nvSpPr>
              <p:cNvPr id="21" name="Freeform 46"/>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endParaRPr lang="zh-CN" altLang="en-US"/>
              </a:p>
            </p:txBody>
          </p:sp>
        </p:grpSp>
        <p:sp>
          <p:nvSpPr>
            <p:cNvPr id="19" name="Text Box 48"/>
            <p:cNvSpPr txBox="1">
              <a:spLocks noChangeArrowheads="1"/>
            </p:cNvSpPr>
            <p:nvPr/>
          </p:nvSpPr>
          <p:spPr bwMode="gray">
            <a:xfrm>
              <a:off x="1867" y="2134"/>
              <a:ext cx="2928" cy="631"/>
            </a:xfrm>
            <a:prstGeom prst="rect">
              <a:avLst/>
            </a:prstGeom>
            <a:noFill/>
            <a:ln w="9525" algn="ctr">
              <a:noFill/>
              <a:miter lim="800000"/>
              <a:headEnd/>
              <a:tailEnd/>
            </a:ln>
            <a:effectLst/>
          </p:spPr>
          <p:txBody>
            <a:bodyPr>
              <a:spAutoFit/>
            </a:bodyPr>
            <a:lstStyle/>
            <a:p>
              <a:pPr eaLnBrk="0" hangingPunct="0">
                <a:buClr>
                  <a:srgbClr val="006699"/>
                </a:buClr>
                <a:buFont typeface="Wingdings" pitchFamily="2" charset="2"/>
                <a:buChar char="n"/>
              </a:pPr>
              <a:r>
                <a:rPr lang="zh-CN" altLang="en-US" b="1" dirty="0" smtClean="0">
                  <a:solidFill>
                    <a:srgbClr val="0099FF"/>
                  </a:solidFill>
                  <a:latin typeface="微软雅黑" pitchFamily="34" charset="-122"/>
                  <a:ea typeface="微软雅黑" pitchFamily="34" charset="-122"/>
                </a:rPr>
                <a:t>从长远看，有利于改善“理赔难”、保护消费者权益、提升行业形象，但存在“一刀切”现象，对一些本身需要走司法程序、有必要的相对较长结案过程的未决赔案，如果也限时结案，可能损害行业可持续发展所必须的司法环境，侵蚀产险公司正当的盈利空间</a:t>
              </a:r>
              <a:endParaRPr lang="en-US" altLang="zh-CN" b="1" dirty="0" smtClean="0">
                <a:solidFill>
                  <a:srgbClr val="0099FF"/>
                </a:solidFill>
                <a:latin typeface="微软雅黑" pitchFamily="34" charset="-122"/>
                <a:ea typeface="微软雅黑" pitchFamily="34" charset="-122"/>
              </a:endParaRPr>
            </a:p>
          </p:txBody>
        </p:sp>
      </p:grpSp>
      <p:grpSp>
        <p:nvGrpSpPr>
          <p:cNvPr id="22" name="Group 49"/>
          <p:cNvGrpSpPr>
            <a:grpSpLocks/>
          </p:cNvGrpSpPr>
          <p:nvPr/>
        </p:nvGrpSpPr>
        <p:grpSpPr bwMode="auto">
          <a:xfrm>
            <a:off x="412379" y="3537441"/>
            <a:ext cx="8092814" cy="2549652"/>
            <a:chOff x="907" y="3026"/>
            <a:chExt cx="3984" cy="912"/>
          </a:xfrm>
        </p:grpSpPr>
        <p:sp>
          <p:nvSpPr>
            <p:cNvPr id="23" name="AutoShape 50"/>
            <p:cNvSpPr>
              <a:spLocks noChangeArrowheads="1"/>
            </p:cNvSpPr>
            <p:nvPr/>
          </p:nvSpPr>
          <p:spPr bwMode="gray">
            <a:xfrm>
              <a:off x="907" y="302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grpSp>
          <p:nvGrpSpPr>
            <p:cNvPr id="24" name="Group 51"/>
            <p:cNvGrpSpPr>
              <a:grpSpLocks/>
            </p:cNvGrpSpPr>
            <p:nvPr/>
          </p:nvGrpSpPr>
          <p:grpSpPr bwMode="auto">
            <a:xfrm>
              <a:off x="999" y="3120"/>
              <a:ext cx="768" cy="746"/>
              <a:chOff x="999" y="3120"/>
              <a:chExt cx="768" cy="746"/>
            </a:xfrm>
          </p:grpSpPr>
          <p:sp>
            <p:nvSpPr>
              <p:cNvPr id="26" name="AutoShape 52"/>
              <p:cNvSpPr>
                <a:spLocks noChangeArrowheads="1"/>
              </p:cNvSpPr>
              <p:nvPr/>
            </p:nvSpPr>
            <p:spPr bwMode="gray">
              <a:xfrm>
                <a:off x="999" y="3120"/>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endParaRPr lang="zh-CN" altLang="en-US" sz="1600" dirty="0"/>
              </a:p>
            </p:txBody>
          </p:sp>
          <p:sp>
            <p:nvSpPr>
              <p:cNvPr id="27" name="Freeform 53"/>
              <p:cNvSpPr>
                <a:spLocks/>
              </p:cNvSpPr>
              <p:nvPr/>
            </p:nvSpPr>
            <p:spPr bwMode="gray">
              <a:xfrm>
                <a:off x="1047"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endParaRPr lang="zh-CN" altLang="en-US"/>
              </a:p>
            </p:txBody>
          </p:sp>
        </p:grpSp>
        <p:sp>
          <p:nvSpPr>
            <p:cNvPr id="25" name="Text Box 55"/>
            <p:cNvSpPr txBox="1">
              <a:spLocks noChangeArrowheads="1"/>
            </p:cNvSpPr>
            <p:nvPr/>
          </p:nvSpPr>
          <p:spPr bwMode="gray">
            <a:xfrm>
              <a:off x="1867" y="3045"/>
              <a:ext cx="2928" cy="848"/>
            </a:xfrm>
            <a:prstGeom prst="rect">
              <a:avLst/>
            </a:prstGeom>
            <a:noFill/>
            <a:ln w="9525" algn="ctr">
              <a:noFill/>
              <a:miter lim="800000"/>
              <a:headEnd/>
              <a:tailEnd/>
            </a:ln>
            <a:effectLst/>
          </p:spPr>
          <p:txBody>
            <a:bodyPr>
              <a:spAutoFit/>
            </a:bodyPr>
            <a:lstStyle/>
            <a:p>
              <a:pPr eaLnBrk="0" hangingPunct="0">
                <a:buClr>
                  <a:srgbClr val="006699"/>
                </a:buClr>
                <a:buFont typeface="Wingdings" pitchFamily="2" charset="2"/>
                <a:buChar char="n"/>
              </a:pPr>
              <a:r>
                <a:rPr lang="zh-CN" altLang="en-US" b="1" dirty="0" smtClean="0">
                  <a:solidFill>
                    <a:srgbClr val="0099FF"/>
                  </a:solidFill>
                  <a:latin typeface="微软雅黑" pitchFamily="34" charset="-122"/>
                  <a:ea typeface="微软雅黑" pitchFamily="34" charset="-122"/>
                </a:rPr>
                <a:t>如正式施行，将加大产险公司的赔付压力，压缩行业盈利空间</a:t>
              </a:r>
              <a:endParaRPr lang="en-US" altLang="zh-CN" b="1" dirty="0" smtClean="0">
                <a:solidFill>
                  <a:srgbClr val="0099FF"/>
                </a:solidFill>
                <a:latin typeface="微软雅黑" pitchFamily="34" charset="-122"/>
                <a:ea typeface="微软雅黑" pitchFamily="34" charset="-122"/>
              </a:endParaRPr>
            </a:p>
            <a:p>
              <a:pPr eaLnBrk="0" hangingPunct="0">
                <a:buClr>
                  <a:srgbClr val="006699"/>
                </a:buClr>
                <a:buFont typeface="Wingdings" pitchFamily="2" charset="2"/>
                <a:buChar char="ü"/>
              </a:pPr>
              <a:r>
                <a:rPr lang="zh-CN" altLang="en-US" sz="1600" dirty="0" smtClean="0"/>
                <a:t>对保险公司明确拒赔的部分行为做出了有利于被保险人的规定</a:t>
              </a:r>
              <a:endParaRPr lang="en-US" altLang="zh-CN" sz="1600" dirty="0" smtClean="0"/>
            </a:p>
            <a:p>
              <a:pPr eaLnBrk="0" hangingPunct="0">
                <a:buClr>
                  <a:srgbClr val="006699"/>
                </a:buClr>
                <a:buFont typeface="Wingdings" pitchFamily="2" charset="2"/>
                <a:buChar char="ü"/>
              </a:pPr>
              <a:r>
                <a:rPr lang="zh-CN" altLang="en-US" sz="1600" dirty="0" smtClean="0"/>
                <a:t>规定机动车事故中的赔偿权利人起诉的，法院应将赔偿义务人和承保交强险的保险公司列为共同被告</a:t>
              </a:r>
            </a:p>
            <a:p>
              <a:pPr eaLnBrk="0" hangingPunct="0">
                <a:buClr>
                  <a:srgbClr val="006699"/>
                </a:buClr>
                <a:buFont typeface="Wingdings" pitchFamily="2" charset="2"/>
                <a:buChar char="ü"/>
              </a:pPr>
              <a:r>
                <a:rPr lang="zh-CN" altLang="en-US" sz="1600" dirty="0" smtClean="0"/>
                <a:t>对免责条款，保险公司对投保人要提示，要明确说明，并且保险公司要负举证责任</a:t>
              </a:r>
            </a:p>
            <a:p>
              <a:pPr eaLnBrk="0" hangingPunct="0">
                <a:buClr>
                  <a:srgbClr val="006699"/>
                </a:buClr>
                <a:buFont typeface="Wingdings" pitchFamily="2" charset="2"/>
                <a:buChar char="ü"/>
              </a:pPr>
              <a:r>
                <a:rPr lang="zh-CN" altLang="en-US" sz="1600" dirty="0" smtClean="0"/>
                <a:t>对于醉驾、毒驾伤人的情况，保险公司要赔偿的最高额度可能达到交强险责任限额的最高限</a:t>
              </a:r>
            </a:p>
          </p:txBody>
        </p:sp>
      </p:grpSp>
      <p:sp>
        <p:nvSpPr>
          <p:cNvPr id="28" name="Text Box 29"/>
          <p:cNvSpPr txBox="1">
            <a:spLocks noChangeArrowheads="1"/>
          </p:cNvSpPr>
          <p:nvPr/>
        </p:nvSpPr>
        <p:spPr bwMode="gray">
          <a:xfrm>
            <a:off x="595005" y="1447615"/>
            <a:ext cx="1620098" cy="1200329"/>
          </a:xfrm>
          <a:prstGeom prst="rect">
            <a:avLst/>
          </a:prstGeom>
          <a:noFill/>
          <a:ln w="9525" algn="ctr">
            <a:noFill/>
            <a:miter lim="800000"/>
            <a:headEnd/>
            <a:tailEnd/>
          </a:ln>
          <a:effectLst/>
        </p:spPr>
        <p:txBody>
          <a:bodyPr wrap="square">
            <a:spAutoFit/>
          </a:bodyPr>
          <a:lstStyle/>
          <a:p>
            <a:pPr algn="ctr"/>
            <a:r>
              <a:rPr lang="zh-CN" altLang="en-US" b="1" dirty="0" smtClean="0">
                <a:solidFill>
                  <a:schemeClr val="bg1">
                    <a:lumMod val="95000"/>
                  </a:schemeClr>
                </a:solidFill>
                <a:latin typeface="微软雅黑" pitchFamily="34" charset="-122"/>
                <a:ea typeface="微软雅黑" pitchFamily="34" charset="-122"/>
              </a:rPr>
              <a:t>监管机构要求产险公司在规定时限前结清全部未决赔案</a:t>
            </a:r>
            <a:endParaRPr lang="en-US" altLang="zh-CN" b="1" dirty="0">
              <a:solidFill>
                <a:schemeClr val="bg1">
                  <a:lumMod val="95000"/>
                </a:schemeClr>
              </a:solidFill>
              <a:latin typeface="微软雅黑" pitchFamily="34" charset="-122"/>
              <a:ea typeface="微软雅黑" pitchFamily="34" charset="-122"/>
            </a:endParaRPr>
          </a:p>
        </p:txBody>
      </p:sp>
      <p:sp>
        <p:nvSpPr>
          <p:cNvPr id="38" name="Text Box 29"/>
          <p:cNvSpPr txBox="1">
            <a:spLocks noChangeArrowheads="1"/>
          </p:cNvSpPr>
          <p:nvPr/>
        </p:nvSpPr>
        <p:spPr bwMode="gray">
          <a:xfrm>
            <a:off x="604530" y="4333690"/>
            <a:ext cx="1620098" cy="1200329"/>
          </a:xfrm>
          <a:prstGeom prst="rect">
            <a:avLst/>
          </a:prstGeom>
          <a:noFill/>
          <a:ln w="9525" algn="ctr">
            <a:noFill/>
            <a:miter lim="800000"/>
            <a:headEnd/>
            <a:tailEnd/>
          </a:ln>
          <a:effectLst/>
        </p:spPr>
        <p:txBody>
          <a:bodyPr wrap="square">
            <a:spAutoFit/>
          </a:bodyPr>
          <a:lstStyle/>
          <a:p>
            <a:pPr algn="ctr"/>
            <a:r>
              <a:rPr lang="zh-CN" altLang="en-US" b="1" dirty="0" smtClean="0">
                <a:solidFill>
                  <a:schemeClr val="bg1">
                    <a:lumMod val="95000"/>
                  </a:schemeClr>
                </a:solidFill>
                <a:latin typeface="微软雅黑" pitchFamily="34" charset="-122"/>
                <a:ea typeface="微软雅黑" pitchFamily="34" charset="-122"/>
              </a:rPr>
              <a:t>最高法出台道路交通损害赔偿案件适用法律问题的解释</a:t>
            </a:r>
            <a:endParaRPr lang="en-US" altLang="zh-CN" b="1" dirty="0">
              <a:solidFill>
                <a:schemeClr val="bg1">
                  <a:lumMod val="9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a:graphicFrameLocks noChangeAspect="1"/>
          </p:cNvGraphicFramePr>
          <p:nvPr/>
        </p:nvGraphicFramePr>
        <p:xfrm>
          <a:off x="1588" y="1588"/>
          <a:ext cx="1587" cy="1587"/>
        </p:xfrm>
        <a:graphic>
          <a:graphicData uri="http://schemas.openxmlformats.org/presentationml/2006/ole">
            <p:oleObj spid="_x0000_s96258" name="think-cell Slide" r:id="rId8" imgW="360" imgH="360" progId="">
              <p:embed/>
            </p:oleObj>
          </a:graphicData>
        </a:graphic>
      </p:graphicFrame>
      <p:sp>
        <p:nvSpPr>
          <p:cNvPr id="11" name="矩形 10"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zh-CN" altLang="en-US" sz="1400">
              <a:latin typeface="Arial"/>
              <a:ea typeface="宋体"/>
              <a:sym typeface="Arial"/>
            </a:endParaRPr>
          </a:p>
        </p:txBody>
      </p:sp>
      <p:sp>
        <p:nvSpPr>
          <p:cNvPr id="4" name="灯片编号占位符 3"/>
          <p:cNvSpPr>
            <a:spLocks noGrp="1"/>
          </p:cNvSpPr>
          <p:nvPr>
            <p:ph type="sldNum" sz="quarter" idx="12"/>
            <p:custDataLst>
              <p:tags r:id="rId3"/>
            </p:custDataLst>
          </p:nvPr>
        </p:nvSpPr>
        <p:spPr/>
        <p:txBody>
          <a:bodyPr/>
          <a:lstStyle/>
          <a:p>
            <a:pPr>
              <a:defRPr/>
            </a:pPr>
            <a:fld id="{144419A0-9928-4843-9A81-8F5A55EB7349}" type="slidenum">
              <a:rPr lang="en-US" altLang="zh-CN" smtClean="0"/>
              <a:pPr>
                <a:defRPr/>
              </a:pPr>
              <a:t>27</a:t>
            </a:fld>
            <a:endParaRPr lang="zh-CN" altLang="en-US" dirty="0"/>
          </a:p>
        </p:txBody>
      </p:sp>
      <p:sp>
        <p:nvSpPr>
          <p:cNvPr id="5" name="TextBox 4"/>
          <p:cNvSpPr txBox="1"/>
          <p:nvPr>
            <p:custDataLst>
              <p:tags r:id="rId4"/>
            </p:custDataLst>
          </p:nvPr>
        </p:nvSpPr>
        <p:spPr>
          <a:xfrm>
            <a:off x="180975" y="200025"/>
            <a:ext cx="8782049" cy="430887"/>
          </a:xfrm>
          <a:prstGeom prst="rect">
            <a:avLst/>
          </a:prstGeom>
          <a:noFill/>
        </p:spPr>
        <p:txBody>
          <a:bodyPr wrap="square">
            <a:spAutoFit/>
          </a:bodyPr>
          <a:lstStyle/>
          <a:p>
            <a:pPr>
              <a:defRPr/>
            </a:pPr>
            <a:r>
              <a:rPr lang="zh-CN" altLang="en-US" sz="2200" b="1" dirty="0" smtClean="0">
                <a:solidFill>
                  <a:srgbClr val="006699"/>
                </a:solidFill>
                <a:latin typeface="黑体" pitchFamily="2" charset="-122"/>
                <a:ea typeface="+mj-ea"/>
                <a:cs typeface="+mj-cs"/>
              </a:rPr>
              <a:t>八、巨灾风险对行业可持续发展的威胁持续存在，应对措施相对乏力</a:t>
            </a:r>
          </a:p>
        </p:txBody>
      </p:sp>
      <p:pic>
        <p:nvPicPr>
          <p:cNvPr id="96259" name="Picture 3"/>
          <p:cNvPicPr>
            <a:picLocks noChangeArrowheads="1"/>
          </p:cNvPicPr>
          <p:nvPr/>
        </p:nvPicPr>
        <p:blipFill>
          <a:blip r:embed="rId9" cstate="print"/>
          <a:stretch>
            <a:fillRect/>
          </a:stretch>
        </p:blipFill>
        <p:spPr bwMode="auto">
          <a:xfrm>
            <a:off x="409575" y="3590924"/>
            <a:ext cx="8124825" cy="2657475"/>
          </a:xfrm>
          <a:prstGeom prst="rect">
            <a:avLst/>
          </a:prstGeom>
          <a:noFill/>
          <a:ln w="9525">
            <a:noFill/>
            <a:miter lim="800000"/>
            <a:headEnd/>
            <a:tailEnd/>
          </a:ln>
        </p:spPr>
      </p:pic>
      <p:sp>
        <p:nvSpPr>
          <p:cNvPr id="7" name="AutoShape 10"/>
          <p:cNvSpPr>
            <a:spLocks noChangeArrowheads="1"/>
          </p:cNvSpPr>
          <p:nvPr>
            <p:custDataLst>
              <p:tags r:id="rId5"/>
            </p:custDataLst>
          </p:nvPr>
        </p:nvSpPr>
        <p:spPr bwMode="gray">
          <a:xfrm>
            <a:off x="182030" y="905169"/>
            <a:ext cx="8561920" cy="2314281"/>
          </a:xfrm>
          <a:prstGeom prst="roundRect">
            <a:avLst>
              <a:gd name="adj" fmla="val 10889"/>
            </a:avLst>
          </a:prstGeom>
          <a:solidFill>
            <a:srgbClr val="FFFFCC"/>
          </a:solidFill>
          <a:ln w="31750">
            <a:solidFill>
              <a:schemeClr val="accent1">
                <a:lumMod val="25000"/>
              </a:schemeClr>
            </a:solidFill>
            <a:miter lim="800000"/>
            <a:headEnd/>
            <a:tailEnd/>
          </a:ln>
        </p:spPr>
        <p:txBody>
          <a:bodyPr wrap="square" anchor="ctr">
            <a:noAutofit/>
          </a:bodyPr>
          <a:lstStyle/>
          <a:p>
            <a:pPr>
              <a:buClr>
                <a:schemeClr val="accent1">
                  <a:lumMod val="50000"/>
                </a:schemeClr>
              </a:buClr>
              <a:buFont typeface="Wingdings" pitchFamily="2" charset="2"/>
              <a:buChar char="u"/>
              <a:defRPr/>
            </a:pPr>
            <a:endParaRPr lang="zh-CN" altLang="en-US" b="1" dirty="0">
              <a:solidFill>
                <a:srgbClr val="000000"/>
              </a:solidFill>
              <a:latin typeface="楷体_GB2312" pitchFamily="49" charset="-122"/>
              <a:ea typeface="楷体_GB2312" pitchFamily="49" charset="-122"/>
            </a:endParaRPr>
          </a:p>
        </p:txBody>
      </p:sp>
      <p:sp>
        <p:nvSpPr>
          <p:cNvPr id="8" name="Text Box 17"/>
          <p:cNvSpPr txBox="1">
            <a:spLocks noChangeArrowheads="1"/>
          </p:cNvSpPr>
          <p:nvPr>
            <p:custDataLst>
              <p:tags r:id="rId6"/>
            </p:custDataLst>
          </p:nvPr>
        </p:nvSpPr>
        <p:spPr bwMode="gray">
          <a:xfrm>
            <a:off x="441885" y="987465"/>
            <a:ext cx="8117654" cy="2160591"/>
          </a:xfrm>
          <a:prstGeom prst="rect">
            <a:avLst/>
          </a:prstGeom>
          <a:noFill/>
          <a:ln w="9525" algn="ctr">
            <a:noFill/>
            <a:miter lim="800000"/>
            <a:headEnd/>
            <a:tailEnd/>
          </a:ln>
        </p:spPr>
        <p:txBody>
          <a:bodyPr wrap="square">
            <a:spAutoFit/>
          </a:bodyPr>
          <a:lstStyle/>
          <a:p>
            <a:pPr eaLnBrk="0" hangingPunct="0">
              <a:lnSpc>
                <a:spcPct val="120000"/>
              </a:lnSpc>
              <a:buClr>
                <a:srgbClr val="336699"/>
              </a:buClr>
              <a:buFont typeface="Wingdings" pitchFamily="2" charset="2"/>
              <a:buChar char="u"/>
            </a:pPr>
            <a:r>
              <a:rPr lang="zh-CN" altLang="en-US" sz="1600" b="1" dirty="0" smtClean="0">
                <a:latin typeface="微软雅黑" pitchFamily="34" charset="-122"/>
                <a:ea typeface="微软雅黑" pitchFamily="34" charset="-122"/>
              </a:rPr>
              <a:t>从全球情况看，近年巨灾损失对产险行业的影响呈现加大趋势，并且巨灾出现频度也在加快。我国自</a:t>
            </a:r>
            <a:r>
              <a:rPr lang="en-US" altLang="zh-CN" sz="1600" b="1" dirty="0" smtClean="0">
                <a:latin typeface="微软雅黑" pitchFamily="34" charset="-122"/>
                <a:ea typeface="微软雅黑" pitchFamily="34" charset="-122"/>
              </a:rPr>
              <a:t>2009</a:t>
            </a:r>
            <a:r>
              <a:rPr lang="zh-CN" altLang="en-US" sz="1600" b="1" dirty="0" smtClean="0">
                <a:latin typeface="微软雅黑" pitchFamily="34" charset="-122"/>
                <a:ea typeface="微软雅黑" pitchFamily="34" charset="-122"/>
              </a:rPr>
              <a:t>年以来未发生严重的巨灾，但巨灾风险持续存在。从</a:t>
            </a:r>
            <a:r>
              <a:rPr lang="en-US" altLang="zh-CN" sz="1600" b="1" dirty="0" smtClean="0">
                <a:latin typeface="微软雅黑" pitchFamily="34" charset="-122"/>
                <a:ea typeface="微软雅黑" pitchFamily="34" charset="-122"/>
              </a:rPr>
              <a:t>2008</a:t>
            </a:r>
            <a:r>
              <a:rPr lang="zh-CN" altLang="en-US" sz="1600" b="1" dirty="0" smtClean="0">
                <a:latin typeface="微软雅黑" pitchFamily="34" charset="-122"/>
                <a:ea typeface="微软雅黑" pitchFamily="34" charset="-122"/>
              </a:rPr>
              <a:t>年冰雪灾害天气对赔付率的影响看，一次巨灾对季度赔付率的抬升影响约</a:t>
            </a:r>
            <a:r>
              <a:rPr lang="en-US" altLang="zh-CN" sz="1600" b="1" dirty="0" smtClean="0">
                <a:latin typeface="微软雅黑" pitchFamily="34" charset="-122"/>
                <a:ea typeface="微软雅黑" pitchFamily="34" charset="-122"/>
              </a:rPr>
              <a:t>15</a:t>
            </a:r>
            <a:r>
              <a:rPr lang="zh-CN" altLang="en-US" sz="1600" b="1" dirty="0" smtClean="0">
                <a:latin typeface="微软雅黑" pitchFamily="34" charset="-122"/>
                <a:ea typeface="微软雅黑" pitchFamily="34" charset="-122"/>
              </a:rPr>
              <a:t>个百分点，对年度赔付率的抬升影响约</a:t>
            </a:r>
            <a:r>
              <a:rPr lang="en-US" altLang="zh-CN" sz="1600" b="1" dirty="0" smtClean="0">
                <a:latin typeface="微软雅黑" pitchFamily="34" charset="-122"/>
                <a:ea typeface="微软雅黑" pitchFamily="34" charset="-122"/>
              </a:rPr>
              <a:t>5</a:t>
            </a:r>
            <a:r>
              <a:rPr lang="zh-CN" altLang="en-US" sz="1600" b="1" dirty="0" smtClean="0">
                <a:latin typeface="微软雅黑" pitchFamily="34" charset="-122"/>
                <a:ea typeface="微软雅黑" pitchFamily="34" charset="-122"/>
              </a:rPr>
              <a:t>个百分点，巨灾一旦发生，对行业可持续发展的威胁是相当大的。</a:t>
            </a:r>
            <a:endParaRPr lang="en-US" altLang="zh-CN" sz="1600" b="1" dirty="0" smtClean="0">
              <a:latin typeface="微软雅黑" pitchFamily="34" charset="-122"/>
              <a:ea typeface="微软雅黑" pitchFamily="34" charset="-122"/>
            </a:endParaRPr>
          </a:p>
          <a:p>
            <a:pPr eaLnBrk="0" hangingPunct="0">
              <a:lnSpc>
                <a:spcPct val="120000"/>
              </a:lnSpc>
              <a:buClr>
                <a:srgbClr val="336699"/>
              </a:buClr>
              <a:buFont typeface="Wingdings" pitchFamily="2" charset="2"/>
              <a:buChar char="u"/>
            </a:pPr>
            <a:endParaRPr lang="en-US" altLang="zh-CN" sz="1600" b="1" dirty="0" smtClean="0">
              <a:latin typeface="微软雅黑" pitchFamily="34" charset="-122"/>
              <a:ea typeface="微软雅黑" pitchFamily="34" charset="-122"/>
            </a:endParaRPr>
          </a:p>
          <a:p>
            <a:pPr eaLnBrk="0" hangingPunct="0">
              <a:lnSpc>
                <a:spcPct val="120000"/>
              </a:lnSpc>
              <a:buClr>
                <a:srgbClr val="336699"/>
              </a:buClr>
              <a:buFont typeface="Wingdings" pitchFamily="2" charset="2"/>
              <a:buChar char="u"/>
            </a:pPr>
            <a:r>
              <a:rPr lang="zh-CN" altLang="en-US" sz="1600" b="1" dirty="0" smtClean="0">
                <a:latin typeface="微软雅黑" pitchFamily="34" charset="-122"/>
                <a:ea typeface="微软雅黑" pitchFamily="34" charset="-122"/>
              </a:rPr>
              <a:t>目前行业未确定巨灾风险准备金的计提标准，对是否计提也没有强制规定，从防范系统风险和构建缓冲机制的角度考虑，目前行业对巨灾风险存在应对缺失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sz="2800" b="1" dirty="0" smtClean="0">
                <a:latin typeface="黑体" pitchFamily="2" charset="-122"/>
              </a:rPr>
              <a:t>目录</a:t>
            </a:r>
          </a:p>
        </p:txBody>
      </p:sp>
      <p:sp>
        <p:nvSpPr>
          <p:cNvPr id="40963" name="灯片编号占位符 3"/>
          <p:cNvSpPr>
            <a:spLocks noGrp="1"/>
          </p:cNvSpPr>
          <p:nvPr>
            <p:ph type="sldNum" sz="quarter" idx="12"/>
          </p:nvPr>
        </p:nvSpPr>
        <p:spPr>
          <a:xfrm>
            <a:off x="415925" y="6469063"/>
            <a:ext cx="1427163" cy="193675"/>
          </a:xfrm>
          <a:noFill/>
          <a:ln>
            <a:miter lim="800000"/>
            <a:headEnd/>
            <a:tailEnd/>
          </a:ln>
        </p:spPr>
        <p:txBody>
          <a:bodyPr vert="horz" lIns="91440" tIns="45720" rIns="91440" bIns="45720" numCol="1" anchor="t" anchorCtr="0" compatLnSpc="1">
            <a:prstTxWarp prst="textNoShape">
              <a:avLst/>
            </a:prstTxWarp>
          </a:bodyPr>
          <a:lstStyle/>
          <a:p>
            <a:fld id="{11B57C19-A227-4FFC-A4E6-70532E3E3585}" type="slidenum">
              <a:rPr/>
              <a:pPr/>
              <a:t>28</a:t>
            </a:fld>
            <a:endParaRPr dirty="0"/>
          </a:p>
        </p:txBody>
      </p:sp>
      <p:sp>
        <p:nvSpPr>
          <p:cNvPr id="6" name="圆角矩形 5"/>
          <p:cNvSpPr/>
          <p:nvPr/>
        </p:nvSpPr>
        <p:spPr>
          <a:xfrm>
            <a:off x="1430338" y="1503363"/>
            <a:ext cx="6513512" cy="925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solidFill>
                  <a:schemeClr val="tx1"/>
                </a:solidFill>
                <a:latin typeface="微软雅黑" pitchFamily="34" charset="-122"/>
                <a:ea typeface="微软雅黑" pitchFamily="34" charset="-122"/>
              </a:rPr>
              <a:t>朝阳产业</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把握蓬勃的发展机遇</a:t>
            </a:r>
            <a:endParaRPr lang="zh-CN" altLang="en-US" sz="2400" b="1" dirty="0">
              <a:solidFill>
                <a:schemeClr val="tx1"/>
              </a:solidFill>
              <a:latin typeface="微软雅黑" pitchFamily="34" charset="-122"/>
              <a:ea typeface="微软雅黑" pitchFamily="34" charset="-122"/>
            </a:endParaRPr>
          </a:p>
        </p:txBody>
      </p:sp>
      <p:sp>
        <p:nvSpPr>
          <p:cNvPr id="7" name="圆角矩形 6"/>
          <p:cNvSpPr/>
          <p:nvPr/>
        </p:nvSpPr>
        <p:spPr>
          <a:xfrm>
            <a:off x="1452563" y="3051176"/>
            <a:ext cx="6519862" cy="901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solidFill>
                  <a:schemeClr val="tx1"/>
                </a:solidFill>
                <a:latin typeface="微软雅黑" pitchFamily="34" charset="-122"/>
                <a:ea typeface="微软雅黑" pitchFamily="34" charset="-122"/>
              </a:rPr>
              <a:t>任重道远</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迎接挑战持续发展</a:t>
            </a:r>
            <a:endParaRPr lang="zh-CN" altLang="en-US" sz="2400" b="1" dirty="0">
              <a:solidFill>
                <a:schemeClr val="tx1"/>
              </a:solidFill>
              <a:latin typeface="微软雅黑" pitchFamily="34" charset="-122"/>
              <a:ea typeface="微软雅黑" pitchFamily="34" charset="-122"/>
            </a:endParaRPr>
          </a:p>
        </p:txBody>
      </p:sp>
      <p:sp>
        <p:nvSpPr>
          <p:cNvPr id="9" name="圆角矩形 8"/>
          <p:cNvSpPr/>
          <p:nvPr/>
        </p:nvSpPr>
        <p:spPr>
          <a:xfrm>
            <a:off x="1462088" y="4537076"/>
            <a:ext cx="6519862" cy="9017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微软雅黑" pitchFamily="34" charset="-122"/>
                <a:ea typeface="微软雅黑" pitchFamily="34" charset="-122"/>
              </a:rPr>
              <a:t>把握</a:t>
            </a:r>
            <a:r>
              <a:rPr lang="zh-CN" altLang="en-US" sz="2400" b="1" dirty="0" smtClean="0">
                <a:latin typeface="微软雅黑" pitchFamily="34" charset="-122"/>
                <a:ea typeface="微软雅黑" pitchFamily="34" charset="-122"/>
              </a:rPr>
              <a:t>机遇，迎接挑战，共铸辉煌</a:t>
            </a:r>
          </a:p>
        </p:txBody>
      </p:sp>
      <p:sp>
        <p:nvSpPr>
          <p:cNvPr id="8" name="矩形 7"/>
          <p:cNvSpPr/>
          <p:nvPr/>
        </p:nvSpPr>
        <p:spPr>
          <a:xfrm>
            <a:off x="791070" y="1528500"/>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1</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10" name="矩形 9"/>
          <p:cNvSpPr/>
          <p:nvPr/>
        </p:nvSpPr>
        <p:spPr>
          <a:xfrm>
            <a:off x="862787" y="3065947"/>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2</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11" name="矩形 10"/>
          <p:cNvSpPr/>
          <p:nvPr/>
        </p:nvSpPr>
        <p:spPr>
          <a:xfrm>
            <a:off x="862787" y="4531677"/>
            <a:ext cx="569387"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3</a:t>
            </a:r>
            <a:endParaRPr lang="zh-CN" alt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11"/>
          <p:cNvSpPr>
            <a:spLocks noGrp="1"/>
          </p:cNvSpPr>
          <p:nvPr>
            <p:ph type="sldNum" sz="quarter" idx="12"/>
          </p:nvPr>
        </p:nvSpPr>
        <p:spPr>
          <a:xfrm>
            <a:off x="400050" y="6465888"/>
            <a:ext cx="1428750" cy="193675"/>
          </a:xfrm>
          <a:noFill/>
          <a:ln>
            <a:miter lim="800000"/>
            <a:headEnd/>
            <a:tailEnd/>
          </a:ln>
        </p:spPr>
        <p:txBody>
          <a:bodyPr vert="horz" lIns="91440" tIns="45720" rIns="91440" bIns="45720" numCol="1" anchor="t" anchorCtr="0" compatLnSpc="1">
            <a:prstTxWarp prst="textNoShape">
              <a:avLst/>
            </a:prstTxWarp>
          </a:bodyPr>
          <a:lstStyle/>
          <a:p>
            <a:fld id="{FB5AEB67-DC2B-4750-9014-B44D79A09946}" type="slidenum">
              <a:rPr/>
              <a:pPr/>
              <a:t>29</a:t>
            </a:fld>
            <a:endParaRPr/>
          </a:p>
        </p:txBody>
      </p:sp>
      <p:grpSp>
        <p:nvGrpSpPr>
          <p:cNvPr id="6" name="Group 4"/>
          <p:cNvGrpSpPr>
            <a:grpSpLocks/>
          </p:cNvGrpSpPr>
          <p:nvPr/>
        </p:nvGrpSpPr>
        <p:grpSpPr bwMode="auto">
          <a:xfrm>
            <a:off x="3421079" y="2224518"/>
            <a:ext cx="2095500" cy="2681288"/>
            <a:chOff x="1922" y="1614"/>
            <a:chExt cx="1320" cy="1689"/>
          </a:xfrm>
        </p:grpSpPr>
        <p:sp>
          <p:nvSpPr>
            <p:cNvPr id="7" name="Freeform 5"/>
            <p:cNvSpPr>
              <a:spLocks/>
            </p:cNvSpPr>
            <p:nvPr/>
          </p:nvSpPr>
          <p:spPr bwMode="gray">
            <a:xfrm>
              <a:off x="1922" y="1875"/>
              <a:ext cx="654" cy="1428"/>
            </a:xfrm>
            <a:custGeom>
              <a:avLst/>
              <a:gdLst/>
              <a:ahLst/>
              <a:cxnLst>
                <a:cxn ang="0">
                  <a:pos x="1" y="0"/>
                </a:cxn>
                <a:cxn ang="0">
                  <a:pos x="117" y="110"/>
                </a:cxn>
                <a:cxn ang="0">
                  <a:pos x="117" y="1026"/>
                </a:cxn>
                <a:cxn ang="0">
                  <a:pos x="649" y="1241"/>
                </a:cxn>
                <a:cxn ang="0">
                  <a:pos x="654" y="1428"/>
                </a:cxn>
                <a:cxn ang="0">
                  <a:pos x="0" y="1128"/>
                </a:cxn>
                <a:cxn ang="0">
                  <a:pos x="1" y="0"/>
                </a:cxn>
              </a:cxnLst>
              <a:rect l="0" t="0" r="r" b="b"/>
              <a:pathLst>
                <a:path w="654" h="1428">
                  <a:moveTo>
                    <a:pt x="1" y="0"/>
                  </a:moveTo>
                  <a:lnTo>
                    <a:pt x="117" y="110"/>
                  </a:lnTo>
                  <a:lnTo>
                    <a:pt x="117" y="1026"/>
                  </a:lnTo>
                  <a:lnTo>
                    <a:pt x="649" y="1241"/>
                  </a:lnTo>
                  <a:lnTo>
                    <a:pt x="654" y="1428"/>
                  </a:lnTo>
                  <a:lnTo>
                    <a:pt x="0" y="1128"/>
                  </a:lnTo>
                  <a:lnTo>
                    <a:pt x="1" y="0"/>
                  </a:lnTo>
                  <a:close/>
                </a:path>
              </a:pathLst>
            </a:custGeom>
            <a:solidFill>
              <a:srgbClr val="FBC631"/>
            </a:solidFill>
            <a:ln w="9525" cap="flat" cmpd="sng">
              <a:noFill/>
              <a:prstDash val="solid"/>
              <a:round/>
              <a:headEnd/>
              <a:tailEnd/>
            </a:ln>
            <a:effectLst/>
          </p:spPr>
          <p:txBody>
            <a:bodyPr wrap="none" anchor="ctr"/>
            <a:lstStyle/>
            <a:p>
              <a:pPr algn="ctr"/>
              <a:endParaRPr lang="zh-CN" altLang="en-US"/>
            </a:p>
          </p:txBody>
        </p:sp>
        <p:sp>
          <p:nvSpPr>
            <p:cNvPr id="8" name="Freeform 6"/>
            <p:cNvSpPr>
              <a:spLocks/>
            </p:cNvSpPr>
            <p:nvPr/>
          </p:nvSpPr>
          <p:spPr bwMode="gray">
            <a:xfrm>
              <a:off x="2571" y="1880"/>
              <a:ext cx="671" cy="1422"/>
            </a:xfrm>
            <a:custGeom>
              <a:avLst/>
              <a:gdLst/>
              <a:ahLst/>
              <a:cxnLst>
                <a:cxn ang="0">
                  <a:pos x="654" y="0"/>
                </a:cxn>
                <a:cxn ang="0">
                  <a:pos x="516" y="111"/>
                </a:cxn>
                <a:cxn ang="0">
                  <a:pos x="519" y="1008"/>
                </a:cxn>
                <a:cxn ang="0">
                  <a:pos x="0" y="1237"/>
                </a:cxn>
                <a:cxn ang="0">
                  <a:pos x="2" y="1422"/>
                </a:cxn>
                <a:cxn ang="0">
                  <a:pos x="671" y="1114"/>
                </a:cxn>
                <a:cxn ang="0">
                  <a:pos x="654" y="0"/>
                </a:cxn>
              </a:cxnLst>
              <a:rect l="0" t="0" r="r" b="b"/>
              <a:pathLst>
                <a:path w="671" h="1422">
                  <a:moveTo>
                    <a:pt x="654" y="0"/>
                  </a:moveTo>
                  <a:lnTo>
                    <a:pt x="516" y="111"/>
                  </a:lnTo>
                  <a:lnTo>
                    <a:pt x="519" y="1008"/>
                  </a:lnTo>
                  <a:lnTo>
                    <a:pt x="0" y="1237"/>
                  </a:lnTo>
                  <a:lnTo>
                    <a:pt x="2" y="1422"/>
                  </a:lnTo>
                  <a:lnTo>
                    <a:pt x="671" y="1114"/>
                  </a:lnTo>
                  <a:lnTo>
                    <a:pt x="654" y="0"/>
                  </a:lnTo>
                  <a:close/>
                </a:path>
              </a:pathLst>
            </a:custGeom>
            <a:solidFill>
              <a:srgbClr val="FBE2AF"/>
            </a:solidFill>
            <a:ln w="9525" cap="flat" cmpd="sng">
              <a:noFill/>
              <a:prstDash val="solid"/>
              <a:round/>
              <a:headEnd/>
              <a:tailEnd/>
            </a:ln>
            <a:effectLst/>
          </p:spPr>
          <p:txBody>
            <a:bodyPr wrap="none" anchor="ctr"/>
            <a:lstStyle/>
            <a:p>
              <a:pPr algn="ctr"/>
              <a:endParaRPr lang="zh-CN" altLang="en-US"/>
            </a:p>
          </p:txBody>
        </p:sp>
        <p:sp>
          <p:nvSpPr>
            <p:cNvPr id="9" name="Freeform 7"/>
            <p:cNvSpPr>
              <a:spLocks/>
            </p:cNvSpPr>
            <p:nvPr/>
          </p:nvSpPr>
          <p:spPr bwMode="gray">
            <a:xfrm>
              <a:off x="1923" y="1614"/>
              <a:ext cx="1304" cy="377"/>
            </a:xfrm>
            <a:custGeom>
              <a:avLst/>
              <a:gdLst/>
              <a:ahLst/>
              <a:cxnLst>
                <a:cxn ang="0">
                  <a:pos x="0" y="261"/>
                </a:cxn>
                <a:cxn ang="0">
                  <a:pos x="117" y="374"/>
                </a:cxn>
                <a:cxn ang="0">
                  <a:pos x="638" y="155"/>
                </a:cxn>
                <a:cxn ang="0">
                  <a:pos x="1164" y="377"/>
                </a:cxn>
                <a:cxn ang="0">
                  <a:pos x="1304" y="266"/>
                </a:cxn>
                <a:cxn ang="0">
                  <a:pos x="633" y="0"/>
                </a:cxn>
                <a:cxn ang="0">
                  <a:pos x="0" y="261"/>
                </a:cxn>
              </a:cxnLst>
              <a:rect l="0" t="0" r="r" b="b"/>
              <a:pathLst>
                <a:path w="1304" h="377">
                  <a:moveTo>
                    <a:pt x="0" y="261"/>
                  </a:moveTo>
                  <a:lnTo>
                    <a:pt x="117" y="374"/>
                  </a:lnTo>
                  <a:lnTo>
                    <a:pt x="638" y="155"/>
                  </a:lnTo>
                  <a:lnTo>
                    <a:pt x="1164" y="377"/>
                  </a:lnTo>
                  <a:lnTo>
                    <a:pt x="1304" y="266"/>
                  </a:lnTo>
                  <a:lnTo>
                    <a:pt x="633" y="0"/>
                  </a:lnTo>
                  <a:lnTo>
                    <a:pt x="0" y="261"/>
                  </a:lnTo>
                  <a:close/>
                </a:path>
              </a:pathLst>
            </a:custGeom>
            <a:solidFill>
              <a:srgbClr val="FEFBD6"/>
            </a:solidFill>
            <a:ln w="9525" cap="flat" cmpd="sng">
              <a:noFill/>
              <a:prstDash val="solid"/>
              <a:round/>
              <a:headEnd/>
              <a:tailEnd/>
            </a:ln>
            <a:effectLst/>
          </p:spPr>
          <p:txBody>
            <a:bodyPr wrap="none" anchor="ctr"/>
            <a:lstStyle/>
            <a:p>
              <a:pPr algn="ctr"/>
              <a:endParaRPr lang="zh-CN" altLang="en-US"/>
            </a:p>
          </p:txBody>
        </p:sp>
        <p:sp>
          <p:nvSpPr>
            <p:cNvPr id="10" name="Freeform 8"/>
            <p:cNvSpPr>
              <a:spLocks/>
            </p:cNvSpPr>
            <p:nvPr/>
          </p:nvSpPr>
          <p:spPr bwMode="gray">
            <a:xfrm>
              <a:off x="2037" y="1768"/>
              <a:ext cx="529" cy="1133"/>
            </a:xfrm>
            <a:custGeom>
              <a:avLst/>
              <a:gdLst/>
              <a:ahLst/>
              <a:cxnLst>
                <a:cxn ang="0">
                  <a:pos x="2" y="218"/>
                </a:cxn>
                <a:cxn ang="0">
                  <a:pos x="0" y="1133"/>
                </a:cxn>
                <a:cxn ang="0">
                  <a:pos x="529" y="878"/>
                </a:cxn>
                <a:cxn ang="0">
                  <a:pos x="524" y="0"/>
                </a:cxn>
                <a:cxn ang="0">
                  <a:pos x="2" y="218"/>
                </a:cxn>
              </a:cxnLst>
              <a:rect l="0" t="0" r="r" b="b"/>
              <a:pathLst>
                <a:path w="529" h="1133">
                  <a:moveTo>
                    <a:pt x="2" y="218"/>
                  </a:moveTo>
                  <a:lnTo>
                    <a:pt x="0" y="1133"/>
                  </a:lnTo>
                  <a:lnTo>
                    <a:pt x="529" y="878"/>
                  </a:lnTo>
                  <a:lnTo>
                    <a:pt x="524" y="0"/>
                  </a:lnTo>
                  <a:lnTo>
                    <a:pt x="2" y="218"/>
                  </a:lnTo>
                  <a:close/>
                </a:path>
              </a:pathLst>
            </a:custGeom>
            <a:solidFill>
              <a:srgbClr val="FDEBBD"/>
            </a:solidFill>
            <a:ln w="9525" cap="flat" cmpd="sng">
              <a:noFill/>
              <a:prstDash val="solid"/>
              <a:round/>
              <a:headEnd/>
              <a:tailEnd/>
            </a:ln>
            <a:effectLst/>
          </p:spPr>
          <p:txBody>
            <a:bodyPr wrap="none" anchor="ctr"/>
            <a:lstStyle/>
            <a:p>
              <a:pPr algn="ctr"/>
              <a:endParaRPr lang="zh-CN" altLang="en-US"/>
            </a:p>
          </p:txBody>
        </p:sp>
        <p:sp>
          <p:nvSpPr>
            <p:cNvPr id="11" name="Freeform 9"/>
            <p:cNvSpPr>
              <a:spLocks/>
            </p:cNvSpPr>
            <p:nvPr/>
          </p:nvSpPr>
          <p:spPr bwMode="gray">
            <a:xfrm>
              <a:off x="2562" y="1769"/>
              <a:ext cx="528" cy="1123"/>
            </a:xfrm>
            <a:custGeom>
              <a:avLst/>
              <a:gdLst/>
              <a:ahLst/>
              <a:cxnLst>
                <a:cxn ang="0">
                  <a:pos x="527" y="222"/>
                </a:cxn>
                <a:cxn ang="0">
                  <a:pos x="528" y="1123"/>
                </a:cxn>
                <a:cxn ang="0">
                  <a:pos x="0" y="879"/>
                </a:cxn>
                <a:cxn ang="0">
                  <a:pos x="0" y="0"/>
                </a:cxn>
                <a:cxn ang="0">
                  <a:pos x="527" y="222"/>
                </a:cxn>
              </a:cxnLst>
              <a:rect l="0" t="0" r="r" b="b"/>
              <a:pathLst>
                <a:path w="528" h="1123">
                  <a:moveTo>
                    <a:pt x="527" y="222"/>
                  </a:moveTo>
                  <a:lnTo>
                    <a:pt x="528" y="1123"/>
                  </a:lnTo>
                  <a:lnTo>
                    <a:pt x="0" y="879"/>
                  </a:lnTo>
                  <a:lnTo>
                    <a:pt x="0" y="0"/>
                  </a:lnTo>
                  <a:lnTo>
                    <a:pt x="527" y="222"/>
                  </a:lnTo>
                  <a:close/>
                </a:path>
              </a:pathLst>
            </a:custGeom>
            <a:solidFill>
              <a:srgbClr val="FBC631"/>
            </a:solidFill>
            <a:ln w="9525" cap="flat" cmpd="sng">
              <a:noFill/>
              <a:prstDash val="solid"/>
              <a:round/>
              <a:headEnd/>
              <a:tailEnd/>
            </a:ln>
            <a:effectLst/>
          </p:spPr>
          <p:txBody>
            <a:bodyPr wrap="none" anchor="ctr"/>
            <a:lstStyle/>
            <a:p>
              <a:pPr algn="ctr"/>
              <a:endParaRPr lang="zh-CN" altLang="en-US"/>
            </a:p>
          </p:txBody>
        </p:sp>
        <p:sp>
          <p:nvSpPr>
            <p:cNvPr id="13" name="Freeform 10"/>
            <p:cNvSpPr>
              <a:spLocks/>
            </p:cNvSpPr>
            <p:nvPr/>
          </p:nvSpPr>
          <p:spPr bwMode="gray">
            <a:xfrm>
              <a:off x="2034" y="2648"/>
              <a:ext cx="1061" cy="469"/>
            </a:xfrm>
            <a:custGeom>
              <a:avLst/>
              <a:gdLst/>
              <a:ahLst/>
              <a:cxnLst>
                <a:cxn ang="0">
                  <a:pos x="527" y="0"/>
                </a:cxn>
                <a:cxn ang="0">
                  <a:pos x="0" y="252"/>
                </a:cxn>
                <a:cxn ang="0">
                  <a:pos x="537" y="469"/>
                </a:cxn>
                <a:cxn ang="0">
                  <a:pos x="1061" y="241"/>
                </a:cxn>
                <a:cxn ang="0">
                  <a:pos x="527" y="0"/>
                </a:cxn>
              </a:cxnLst>
              <a:rect l="0" t="0" r="r" b="b"/>
              <a:pathLst>
                <a:path w="1061" h="469">
                  <a:moveTo>
                    <a:pt x="527" y="0"/>
                  </a:moveTo>
                  <a:lnTo>
                    <a:pt x="0" y="252"/>
                  </a:lnTo>
                  <a:lnTo>
                    <a:pt x="537" y="469"/>
                  </a:lnTo>
                  <a:lnTo>
                    <a:pt x="1061" y="241"/>
                  </a:lnTo>
                  <a:lnTo>
                    <a:pt x="527" y="0"/>
                  </a:lnTo>
                  <a:close/>
                </a:path>
              </a:pathLst>
            </a:custGeom>
            <a:solidFill>
              <a:srgbClr val="FEEBBC"/>
            </a:solidFill>
            <a:ln w="9525" cap="flat" cmpd="sng">
              <a:noFill/>
              <a:prstDash val="solid"/>
              <a:round/>
              <a:headEnd/>
              <a:tailEnd/>
            </a:ln>
            <a:effectLst/>
          </p:spPr>
          <p:txBody>
            <a:bodyPr wrap="none" anchor="ctr"/>
            <a:lstStyle/>
            <a:p>
              <a:pPr algn="ctr"/>
              <a:endParaRPr lang="zh-CN" altLang="en-US"/>
            </a:p>
          </p:txBody>
        </p:sp>
      </p:grpSp>
      <p:sp>
        <p:nvSpPr>
          <p:cNvPr id="14" name="Line 11"/>
          <p:cNvSpPr>
            <a:spLocks noChangeShapeType="1"/>
          </p:cNvSpPr>
          <p:nvPr/>
        </p:nvSpPr>
        <p:spPr bwMode="auto">
          <a:xfrm flipV="1">
            <a:off x="2016142" y="4404156"/>
            <a:ext cx="1422400" cy="1387475"/>
          </a:xfrm>
          <a:prstGeom prst="line">
            <a:avLst/>
          </a:prstGeom>
          <a:noFill/>
          <a:ln w="12700">
            <a:solidFill>
              <a:srgbClr val="977003"/>
            </a:solidFill>
            <a:round/>
            <a:headEnd/>
            <a:tailEnd/>
          </a:ln>
          <a:effectLst/>
        </p:spPr>
        <p:txBody>
          <a:bodyPr wrap="none" anchor="ctr"/>
          <a:lstStyle/>
          <a:p>
            <a:endParaRPr lang="zh-CN" altLang="en-US"/>
          </a:p>
        </p:txBody>
      </p:sp>
      <p:sp>
        <p:nvSpPr>
          <p:cNvPr id="15" name="Line 12"/>
          <p:cNvSpPr>
            <a:spLocks noChangeShapeType="1"/>
          </p:cNvSpPr>
          <p:nvPr/>
        </p:nvSpPr>
        <p:spPr bwMode="auto">
          <a:xfrm flipH="1" flipV="1">
            <a:off x="5518167" y="4407331"/>
            <a:ext cx="1422400" cy="1387475"/>
          </a:xfrm>
          <a:prstGeom prst="line">
            <a:avLst/>
          </a:prstGeom>
          <a:noFill/>
          <a:ln w="12700">
            <a:solidFill>
              <a:srgbClr val="977003"/>
            </a:solidFill>
            <a:round/>
            <a:headEnd/>
            <a:tailEnd/>
          </a:ln>
          <a:effectLst/>
        </p:spPr>
        <p:txBody>
          <a:bodyPr wrap="none" anchor="ctr"/>
          <a:lstStyle/>
          <a:p>
            <a:endParaRPr lang="zh-CN" altLang="en-US"/>
          </a:p>
        </p:txBody>
      </p:sp>
      <p:sp>
        <p:nvSpPr>
          <p:cNvPr id="16" name="Line 13"/>
          <p:cNvSpPr>
            <a:spLocks noChangeShapeType="1"/>
          </p:cNvSpPr>
          <p:nvPr/>
        </p:nvSpPr>
        <p:spPr bwMode="auto">
          <a:xfrm flipV="1">
            <a:off x="5491179" y="1256143"/>
            <a:ext cx="1422400" cy="1387475"/>
          </a:xfrm>
          <a:prstGeom prst="line">
            <a:avLst/>
          </a:prstGeom>
          <a:noFill/>
          <a:ln w="12700">
            <a:solidFill>
              <a:srgbClr val="977003"/>
            </a:solidFill>
            <a:round/>
            <a:headEnd/>
            <a:tailEnd/>
          </a:ln>
          <a:effectLst/>
        </p:spPr>
        <p:txBody>
          <a:bodyPr wrap="none" anchor="ctr"/>
          <a:lstStyle/>
          <a:p>
            <a:endParaRPr lang="zh-CN" altLang="en-US"/>
          </a:p>
        </p:txBody>
      </p:sp>
      <p:sp>
        <p:nvSpPr>
          <p:cNvPr id="17" name="Line 14"/>
          <p:cNvSpPr>
            <a:spLocks noChangeShapeType="1"/>
          </p:cNvSpPr>
          <p:nvPr/>
        </p:nvSpPr>
        <p:spPr bwMode="auto">
          <a:xfrm flipH="1" flipV="1">
            <a:off x="2005029" y="1249793"/>
            <a:ext cx="1422400" cy="1387475"/>
          </a:xfrm>
          <a:prstGeom prst="line">
            <a:avLst/>
          </a:prstGeom>
          <a:noFill/>
          <a:ln w="12700">
            <a:solidFill>
              <a:srgbClr val="977003"/>
            </a:solidFill>
            <a:round/>
            <a:headEnd/>
            <a:tailEnd/>
          </a:ln>
          <a:effectLst/>
        </p:spPr>
        <p:txBody>
          <a:bodyPr wrap="none" anchor="ctr"/>
          <a:lstStyle/>
          <a:p>
            <a:endParaRPr lang="zh-CN" altLang="en-US"/>
          </a:p>
        </p:txBody>
      </p:sp>
      <p:pic>
        <p:nvPicPr>
          <p:cNvPr id="18" name="Picture 15" descr="light_shadow"/>
          <p:cNvPicPr>
            <a:picLocks noChangeAspect="1" noChangeArrowheads="1"/>
          </p:cNvPicPr>
          <p:nvPr/>
        </p:nvPicPr>
        <p:blipFill>
          <a:blip r:embed="rId3" cstate="print">
            <a:lum bright="-78000" contrast="-78000"/>
          </a:blip>
          <a:srcRect/>
          <a:stretch>
            <a:fillRect/>
          </a:stretch>
        </p:blipFill>
        <p:spPr bwMode="gray">
          <a:xfrm>
            <a:off x="3824304" y="4124756"/>
            <a:ext cx="1216025" cy="347662"/>
          </a:xfrm>
          <a:prstGeom prst="rect">
            <a:avLst/>
          </a:prstGeom>
          <a:noFill/>
        </p:spPr>
      </p:pic>
      <p:pic>
        <p:nvPicPr>
          <p:cNvPr id="19" name="Picture 16" descr="circuler_1"/>
          <p:cNvPicPr>
            <a:picLocks noChangeAspect="1" noChangeArrowheads="1"/>
          </p:cNvPicPr>
          <p:nvPr/>
        </p:nvPicPr>
        <p:blipFill>
          <a:blip r:embed="rId4" cstate="print"/>
          <a:srcRect/>
          <a:stretch>
            <a:fillRect/>
          </a:stretch>
        </p:blipFill>
        <p:spPr bwMode="gray">
          <a:xfrm>
            <a:off x="3683017" y="2865868"/>
            <a:ext cx="1479550" cy="1481138"/>
          </a:xfrm>
          <a:prstGeom prst="rect">
            <a:avLst/>
          </a:prstGeom>
          <a:noFill/>
        </p:spPr>
      </p:pic>
      <p:sp>
        <p:nvSpPr>
          <p:cNvPr id="20" name="Oval 17"/>
          <p:cNvSpPr>
            <a:spLocks noChangeArrowheads="1"/>
          </p:cNvSpPr>
          <p:nvPr/>
        </p:nvSpPr>
        <p:spPr bwMode="gray">
          <a:xfrm>
            <a:off x="3683017" y="2865868"/>
            <a:ext cx="1468437" cy="1484313"/>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nchorCtr="1"/>
          <a:lstStyle/>
          <a:p>
            <a:pPr algn="ctr"/>
            <a:r>
              <a:rPr lang="zh-CN" altLang="en-US" b="1" dirty="0" smtClean="0">
                <a:solidFill>
                  <a:srgbClr val="8A6900"/>
                </a:solidFill>
                <a:latin typeface="微软雅黑" pitchFamily="34" charset="-122"/>
                <a:ea typeface="微软雅黑" pitchFamily="34" charset="-122"/>
              </a:rPr>
              <a:t> </a:t>
            </a:r>
            <a:endParaRPr lang="en-US" altLang="zh-CN" b="1" dirty="0" smtClean="0">
              <a:solidFill>
                <a:srgbClr val="8A6900"/>
              </a:solidFill>
              <a:latin typeface="微软雅黑" pitchFamily="34" charset="-122"/>
              <a:ea typeface="微软雅黑" pitchFamily="34" charset="-122"/>
            </a:endParaRPr>
          </a:p>
          <a:p>
            <a:pPr algn="ctr"/>
            <a:r>
              <a:rPr lang="zh-CN" altLang="en-US" b="1" dirty="0" smtClean="0">
                <a:solidFill>
                  <a:srgbClr val="8A6900"/>
                </a:solidFill>
                <a:latin typeface="微软雅黑" pitchFamily="34" charset="-122"/>
                <a:ea typeface="微软雅黑" pitchFamily="34" charset="-122"/>
              </a:rPr>
              <a:t> </a:t>
            </a:r>
            <a:r>
              <a:rPr lang="zh-CN" altLang="en-US" b="1" dirty="0" smtClean="0">
                <a:solidFill>
                  <a:srgbClr val="FF6969"/>
                </a:solidFill>
                <a:latin typeface="微软雅黑" pitchFamily="34" charset="-122"/>
                <a:ea typeface="微软雅黑" pitchFamily="34" charset="-122"/>
              </a:rPr>
              <a:t>产险行业</a:t>
            </a:r>
            <a:endParaRPr lang="en-US" altLang="zh-CN" b="1" dirty="0" smtClean="0">
              <a:solidFill>
                <a:srgbClr val="FF6969"/>
              </a:solidFill>
              <a:latin typeface="微软雅黑" pitchFamily="34" charset="-122"/>
              <a:ea typeface="微软雅黑" pitchFamily="34" charset="-122"/>
            </a:endParaRPr>
          </a:p>
          <a:p>
            <a:pPr algn="ctr"/>
            <a:r>
              <a:rPr lang="zh-CN" altLang="en-US" b="1" dirty="0" smtClean="0">
                <a:solidFill>
                  <a:srgbClr val="FF6969"/>
                </a:solidFill>
                <a:latin typeface="微软雅黑" pitchFamily="34" charset="-122"/>
                <a:ea typeface="微软雅黑" pitchFamily="34" charset="-122"/>
              </a:rPr>
              <a:t>未来发展方向</a:t>
            </a:r>
            <a:endParaRPr lang="en-US" altLang="zh-CN" b="1" dirty="0" smtClean="0">
              <a:solidFill>
                <a:srgbClr val="FF6969"/>
              </a:solidFill>
              <a:latin typeface="微软雅黑" pitchFamily="34" charset="-122"/>
              <a:ea typeface="微软雅黑" pitchFamily="34" charset="-122"/>
            </a:endParaRPr>
          </a:p>
          <a:p>
            <a:pPr algn="ctr"/>
            <a:r>
              <a:rPr lang="zh-CN" altLang="en-US" b="1" dirty="0" smtClean="0">
                <a:solidFill>
                  <a:srgbClr val="FF6969"/>
                </a:solidFill>
                <a:latin typeface="微软雅黑" pitchFamily="34" charset="-122"/>
                <a:ea typeface="微软雅黑" pitchFamily="34" charset="-122"/>
              </a:rPr>
              <a:t>展望</a:t>
            </a:r>
            <a:endParaRPr lang="en-US" altLang="zh-CN" b="1" dirty="0" smtClean="0">
              <a:solidFill>
                <a:srgbClr val="FF6969"/>
              </a:solidFill>
              <a:latin typeface="微软雅黑" pitchFamily="34" charset="-122"/>
              <a:ea typeface="微软雅黑" pitchFamily="34" charset="-122"/>
            </a:endParaRPr>
          </a:p>
          <a:p>
            <a:pPr algn="ctr"/>
            <a:endParaRPr lang="zh-CN" altLang="en-US" b="1" dirty="0">
              <a:solidFill>
                <a:srgbClr val="8A6900"/>
              </a:solidFill>
              <a:latin typeface="微软雅黑" pitchFamily="34" charset="-122"/>
              <a:ea typeface="微软雅黑" pitchFamily="34" charset="-122"/>
            </a:endParaRPr>
          </a:p>
        </p:txBody>
      </p:sp>
      <p:grpSp>
        <p:nvGrpSpPr>
          <p:cNvPr id="21" name="组合 20"/>
          <p:cNvGrpSpPr/>
          <p:nvPr/>
        </p:nvGrpSpPr>
        <p:grpSpPr>
          <a:xfrm>
            <a:off x="3276601" y="1826292"/>
            <a:ext cx="2276480" cy="523220"/>
            <a:chOff x="5865633" y="3323160"/>
            <a:chExt cx="2805407" cy="380318"/>
          </a:xfrm>
        </p:grpSpPr>
        <p:sp>
          <p:nvSpPr>
            <p:cNvPr id="22" name="AutoShape 20"/>
            <p:cNvSpPr>
              <a:spLocks noChangeArrowheads="1"/>
            </p:cNvSpPr>
            <p:nvPr/>
          </p:nvSpPr>
          <p:spPr bwMode="gray">
            <a:xfrm>
              <a:off x="5900852" y="3348468"/>
              <a:ext cx="2770188" cy="336550"/>
            </a:xfrm>
            <a:prstGeom prst="roundRect">
              <a:avLst>
                <a:gd name="adj" fmla="val 50000"/>
              </a:avLst>
            </a:prstGeom>
            <a:solidFill>
              <a:srgbClr val="5F73B5"/>
            </a:solidFill>
            <a:ln w="57150" algn="ctr">
              <a:noFill/>
              <a:round/>
              <a:headEnd/>
              <a:tailEnd/>
            </a:ln>
            <a:effectLst/>
          </p:spPr>
          <p:txBody>
            <a:bodyPr wrap="none" anchor="ctr"/>
            <a:lstStyle/>
            <a:p>
              <a:endParaRPr lang="zh-CN" altLang="en-US"/>
            </a:p>
          </p:txBody>
        </p:sp>
        <p:sp>
          <p:nvSpPr>
            <p:cNvPr id="23" name="Rectangle 21"/>
            <p:cNvSpPr>
              <a:spLocks noChangeArrowheads="1"/>
            </p:cNvSpPr>
            <p:nvPr/>
          </p:nvSpPr>
          <p:spPr bwMode="gray">
            <a:xfrm>
              <a:off x="5865633" y="3323160"/>
              <a:ext cx="2699758" cy="380318"/>
            </a:xfrm>
            <a:prstGeom prst="rect">
              <a:avLst/>
            </a:prstGeom>
            <a:noFill/>
            <a:ln w="9525" algn="ctr">
              <a:noFill/>
              <a:miter lim="800000"/>
              <a:headEnd/>
              <a:tailEnd/>
            </a:ln>
            <a:effectLst/>
          </p:spPr>
          <p:txBody>
            <a:bodyPr wrap="square">
              <a:spAutoFit/>
            </a:bodyPr>
            <a:lstStyle/>
            <a:p>
              <a:pPr algn="ctr" eaLnBrk="0" hangingPunct="0">
                <a:buClr>
                  <a:srgbClr val="FF3300"/>
                </a:buClr>
                <a:buSzPct val="115000"/>
                <a:buFont typeface="Wingdings" pitchFamily="2" charset="2"/>
                <a:buNone/>
              </a:pPr>
              <a:r>
                <a:rPr lang="en-US" altLang="zh-CN" sz="1400" b="1" dirty="0">
                  <a:solidFill>
                    <a:srgbClr val="FFC000"/>
                  </a:solidFill>
                  <a:latin typeface="微软雅黑" pitchFamily="34" charset="-122"/>
                  <a:ea typeface="微软雅黑" pitchFamily="34" charset="-122"/>
                </a:rPr>
                <a:t> </a:t>
              </a:r>
              <a:r>
                <a:rPr lang="zh-CN" altLang="en-US" sz="1400" b="1" dirty="0" smtClean="0">
                  <a:solidFill>
                    <a:srgbClr val="FFC000"/>
                  </a:solidFill>
                  <a:latin typeface="微软雅黑" pitchFamily="34" charset="-122"/>
                  <a:ea typeface="微软雅黑" pitchFamily="34" charset="-122"/>
                </a:rPr>
                <a:t>依法合规经营</a:t>
              </a:r>
              <a:endParaRPr lang="en-US" altLang="zh-CN" sz="1400" b="1" dirty="0" smtClean="0">
                <a:solidFill>
                  <a:srgbClr val="FFC000"/>
                </a:solidFill>
                <a:latin typeface="微软雅黑" pitchFamily="34" charset="-122"/>
                <a:ea typeface="微软雅黑" pitchFamily="34" charset="-122"/>
              </a:endParaRPr>
            </a:p>
            <a:p>
              <a:pPr algn="ctr" eaLnBrk="0" hangingPunct="0">
                <a:buClr>
                  <a:srgbClr val="FF3300"/>
                </a:buClr>
                <a:buSzPct val="115000"/>
                <a:buFont typeface="Wingdings" pitchFamily="2" charset="2"/>
                <a:buNone/>
              </a:pPr>
              <a:r>
                <a:rPr lang="zh-CN" altLang="en-US" sz="1400" b="1" dirty="0" smtClean="0">
                  <a:solidFill>
                    <a:srgbClr val="FFC000"/>
                  </a:solidFill>
                  <a:latin typeface="微软雅黑" pitchFamily="34" charset="-122"/>
                  <a:ea typeface="微软雅黑" pitchFamily="34" charset="-122"/>
                </a:rPr>
                <a:t>维护良好的市场秩序</a:t>
              </a:r>
              <a:endParaRPr lang="en-US" altLang="zh-CN" sz="1400" b="1" dirty="0" smtClean="0">
                <a:solidFill>
                  <a:srgbClr val="FFC000"/>
                </a:solidFill>
                <a:latin typeface="微软雅黑" pitchFamily="34" charset="-122"/>
                <a:ea typeface="微软雅黑" pitchFamily="34" charset="-122"/>
              </a:endParaRPr>
            </a:p>
          </p:txBody>
        </p:sp>
      </p:grpSp>
      <p:sp>
        <p:nvSpPr>
          <p:cNvPr id="24" name="Rectangle 22"/>
          <p:cNvSpPr>
            <a:spLocks noChangeArrowheads="1"/>
          </p:cNvSpPr>
          <p:nvPr/>
        </p:nvSpPr>
        <p:spPr bwMode="gray">
          <a:xfrm>
            <a:off x="2534731" y="993503"/>
            <a:ext cx="3875594" cy="738664"/>
          </a:xfrm>
          <a:prstGeom prst="rect">
            <a:avLst/>
          </a:prstGeom>
          <a:noFill/>
          <a:ln w="9525" algn="ctr">
            <a:noFill/>
            <a:miter lim="800000"/>
            <a:headEnd/>
            <a:tailEnd/>
          </a:ln>
          <a:effectLst/>
        </p:spPr>
        <p:txBody>
          <a:bodyPr wrap="square">
            <a:spAutoFit/>
          </a:bodyPr>
          <a:lstStyle/>
          <a:p>
            <a:pPr eaLnBrk="0" hangingPunct="0"/>
            <a:r>
              <a:rPr lang="zh-CN" altLang="en-US" sz="1400" b="1" dirty="0" smtClean="0">
                <a:solidFill>
                  <a:srgbClr val="336699"/>
                </a:solidFill>
                <a:latin typeface="微软雅黑" pitchFamily="34" charset="-122"/>
                <a:ea typeface="微软雅黑" pitchFamily="34" charset="-122"/>
              </a:rPr>
              <a:t>在目前市场情况下，产险行业市场主体将高度重视经营合规性和发展效益水平，监管机构也将持续强化监管力度</a:t>
            </a:r>
            <a:endParaRPr lang="en-US" altLang="zh-CN" sz="1400" b="1" dirty="0">
              <a:solidFill>
                <a:srgbClr val="336699"/>
              </a:solidFill>
              <a:latin typeface="微软雅黑" pitchFamily="34" charset="-122"/>
              <a:ea typeface="微软雅黑" pitchFamily="34" charset="-122"/>
            </a:endParaRPr>
          </a:p>
        </p:txBody>
      </p:sp>
      <p:grpSp>
        <p:nvGrpSpPr>
          <p:cNvPr id="25" name="组合 24"/>
          <p:cNvGrpSpPr/>
          <p:nvPr/>
        </p:nvGrpSpPr>
        <p:grpSpPr>
          <a:xfrm>
            <a:off x="2257426" y="2719032"/>
            <a:ext cx="1028700" cy="1633893"/>
            <a:chOff x="5661422" y="3348468"/>
            <a:chExt cx="3250390" cy="336550"/>
          </a:xfrm>
        </p:grpSpPr>
        <p:sp>
          <p:nvSpPr>
            <p:cNvPr id="26" name="AutoShape 20"/>
            <p:cNvSpPr>
              <a:spLocks noChangeArrowheads="1"/>
            </p:cNvSpPr>
            <p:nvPr/>
          </p:nvSpPr>
          <p:spPr bwMode="gray">
            <a:xfrm>
              <a:off x="5900855" y="3348468"/>
              <a:ext cx="2770188" cy="336550"/>
            </a:xfrm>
            <a:prstGeom prst="roundRect">
              <a:avLst>
                <a:gd name="adj" fmla="val 50000"/>
              </a:avLst>
            </a:prstGeom>
            <a:solidFill>
              <a:srgbClr val="5F73B5"/>
            </a:solidFill>
            <a:ln w="57150" algn="ctr">
              <a:noFill/>
              <a:round/>
              <a:headEnd/>
              <a:tailEnd/>
            </a:ln>
            <a:effectLst/>
          </p:spPr>
          <p:txBody>
            <a:bodyPr wrap="none" anchor="ctr"/>
            <a:lstStyle/>
            <a:p>
              <a:endParaRPr lang="zh-CN" altLang="en-US"/>
            </a:p>
          </p:txBody>
        </p:sp>
        <p:sp>
          <p:nvSpPr>
            <p:cNvPr id="27" name="Rectangle 21"/>
            <p:cNvSpPr>
              <a:spLocks noChangeArrowheads="1"/>
            </p:cNvSpPr>
            <p:nvPr/>
          </p:nvSpPr>
          <p:spPr bwMode="gray">
            <a:xfrm>
              <a:off x="5661422" y="3413873"/>
              <a:ext cx="3250390" cy="196527"/>
            </a:xfrm>
            <a:prstGeom prst="rect">
              <a:avLst/>
            </a:prstGeom>
            <a:noFill/>
            <a:ln w="9525" algn="ctr">
              <a:noFill/>
              <a:miter lim="800000"/>
              <a:headEnd/>
              <a:tailEnd/>
            </a:ln>
            <a:effectLst/>
          </p:spPr>
          <p:txBody>
            <a:bodyPr wrap="square">
              <a:spAutoFit/>
            </a:bodyPr>
            <a:lstStyle/>
            <a:p>
              <a:pPr eaLnBrk="0" hangingPunct="0">
                <a:buClr>
                  <a:srgbClr val="FF3300"/>
                </a:buClr>
                <a:buSzPct val="115000"/>
                <a:buFont typeface="Wingdings" pitchFamily="2" charset="2"/>
                <a:buNone/>
              </a:pPr>
              <a:r>
                <a:rPr lang="zh-CN" altLang="en-US" sz="1400" b="1" dirty="0" smtClean="0">
                  <a:solidFill>
                    <a:srgbClr val="FFC000"/>
                  </a:solidFill>
                  <a:latin typeface="微软雅黑" pitchFamily="34" charset="-122"/>
                  <a:ea typeface="微软雅黑" pitchFamily="34" charset="-122"/>
                </a:rPr>
                <a:t>经营模式向“以客户为中心”转型</a:t>
              </a:r>
              <a:endParaRPr lang="en-US" altLang="zh-CN" sz="1400" b="1" dirty="0">
                <a:solidFill>
                  <a:srgbClr val="FFC000"/>
                </a:solidFill>
                <a:latin typeface="微软雅黑" pitchFamily="34" charset="-122"/>
                <a:ea typeface="微软雅黑" pitchFamily="34" charset="-122"/>
              </a:endParaRPr>
            </a:p>
          </p:txBody>
        </p:sp>
      </p:grpSp>
      <p:sp>
        <p:nvSpPr>
          <p:cNvPr id="32" name="Rectangle 22"/>
          <p:cNvSpPr>
            <a:spLocks noChangeArrowheads="1"/>
          </p:cNvSpPr>
          <p:nvPr/>
        </p:nvSpPr>
        <p:spPr bwMode="gray">
          <a:xfrm>
            <a:off x="7052133" y="1709644"/>
            <a:ext cx="1802091" cy="4031873"/>
          </a:xfrm>
          <a:prstGeom prst="rect">
            <a:avLst/>
          </a:prstGeom>
          <a:noFill/>
          <a:ln w="9525" algn="ctr">
            <a:noFill/>
            <a:miter lim="800000"/>
            <a:headEnd/>
            <a:tailEnd/>
          </a:ln>
          <a:effectLst/>
        </p:spPr>
        <p:txBody>
          <a:bodyPr wrap="square">
            <a:spAutoFit/>
          </a:bodyPr>
          <a:lstStyle/>
          <a:p>
            <a:pPr marL="0" lvl="1" eaLnBrk="0" hangingPunct="0"/>
            <a:r>
              <a:rPr lang="zh-CN" altLang="en-US" sz="1600" b="1" dirty="0" smtClean="0">
                <a:solidFill>
                  <a:srgbClr val="336699"/>
                </a:solidFill>
                <a:latin typeface="微软雅黑" pitchFamily="34" charset="-122"/>
                <a:ea typeface="微软雅黑" pitchFamily="34" charset="-122"/>
              </a:rPr>
              <a:t>市场主体分化将进一步加剧，竞争主战场逐步由价格、费用向精细管理、优质客服、特色产品等领域转移，市场竞争方式将从单一要素竞争向体系化竞争转变，管理精细度、客服满意度、产品特色化将逐步成为未来市场竞争的焦点</a:t>
            </a:r>
          </a:p>
          <a:p>
            <a:pPr marL="0" lvl="1" eaLnBrk="0" hangingPunct="0"/>
            <a:endParaRPr lang="zh-CN" altLang="en-US" sz="1600" b="1" dirty="0" smtClean="0">
              <a:solidFill>
                <a:srgbClr val="336699"/>
              </a:solidFill>
              <a:latin typeface="微软雅黑" pitchFamily="34" charset="-122"/>
              <a:ea typeface="微软雅黑" pitchFamily="34" charset="-122"/>
            </a:endParaRPr>
          </a:p>
        </p:txBody>
      </p:sp>
      <p:sp>
        <p:nvSpPr>
          <p:cNvPr id="36" name="Rectangle 22"/>
          <p:cNvSpPr>
            <a:spLocks noChangeArrowheads="1"/>
          </p:cNvSpPr>
          <p:nvPr/>
        </p:nvSpPr>
        <p:spPr bwMode="gray">
          <a:xfrm>
            <a:off x="2526286" y="5497061"/>
            <a:ext cx="4044100" cy="738664"/>
          </a:xfrm>
          <a:prstGeom prst="rect">
            <a:avLst/>
          </a:prstGeom>
          <a:noFill/>
          <a:ln w="9525" algn="ctr">
            <a:noFill/>
            <a:miter lim="800000"/>
            <a:headEnd/>
            <a:tailEnd/>
          </a:ln>
          <a:effectLst/>
        </p:spPr>
        <p:txBody>
          <a:bodyPr wrap="square">
            <a:spAutoFit/>
          </a:bodyPr>
          <a:lstStyle/>
          <a:p>
            <a:pPr eaLnBrk="0" hangingPunct="0"/>
            <a:r>
              <a:rPr lang="zh-CN" altLang="en-US" sz="1400" b="1" dirty="0" smtClean="0">
                <a:solidFill>
                  <a:srgbClr val="336699"/>
                </a:solidFill>
                <a:latin typeface="微软雅黑" pitchFamily="34" charset="-122"/>
                <a:ea typeface="微软雅黑" pitchFamily="34" charset="-122"/>
              </a:rPr>
              <a:t>市场主体将从管理模式、产品服务、技术手段等方面高度关注和大力推进创新发展，行业将在监管机构的引导下逐步实现产业升级</a:t>
            </a:r>
            <a:endParaRPr lang="en-US" altLang="zh-CN" sz="1400" b="1" dirty="0">
              <a:solidFill>
                <a:srgbClr val="336699"/>
              </a:solidFill>
              <a:latin typeface="微软雅黑" pitchFamily="34" charset="-122"/>
              <a:ea typeface="微软雅黑" pitchFamily="34" charset="-122"/>
            </a:endParaRPr>
          </a:p>
        </p:txBody>
      </p:sp>
      <p:grpSp>
        <p:nvGrpSpPr>
          <p:cNvPr id="39" name="组合 38"/>
          <p:cNvGrpSpPr/>
          <p:nvPr/>
        </p:nvGrpSpPr>
        <p:grpSpPr>
          <a:xfrm>
            <a:off x="5572126" y="2690457"/>
            <a:ext cx="952500" cy="1633893"/>
            <a:chOff x="5661422" y="3348468"/>
            <a:chExt cx="3009621" cy="336550"/>
          </a:xfrm>
        </p:grpSpPr>
        <p:sp>
          <p:nvSpPr>
            <p:cNvPr id="40" name="AutoShape 20"/>
            <p:cNvSpPr>
              <a:spLocks noChangeArrowheads="1"/>
            </p:cNvSpPr>
            <p:nvPr/>
          </p:nvSpPr>
          <p:spPr bwMode="gray">
            <a:xfrm>
              <a:off x="5900855" y="3348468"/>
              <a:ext cx="2770188" cy="336550"/>
            </a:xfrm>
            <a:prstGeom prst="roundRect">
              <a:avLst>
                <a:gd name="adj" fmla="val 50000"/>
              </a:avLst>
            </a:prstGeom>
            <a:solidFill>
              <a:srgbClr val="5F73B5"/>
            </a:solidFill>
            <a:ln w="57150" algn="ctr">
              <a:noFill/>
              <a:round/>
              <a:headEnd/>
              <a:tailEnd/>
            </a:ln>
            <a:effectLst/>
          </p:spPr>
          <p:txBody>
            <a:bodyPr wrap="none" anchor="ctr"/>
            <a:lstStyle/>
            <a:p>
              <a:endParaRPr lang="zh-CN" altLang="en-US"/>
            </a:p>
          </p:txBody>
        </p:sp>
        <p:sp>
          <p:nvSpPr>
            <p:cNvPr id="41" name="Rectangle 21"/>
            <p:cNvSpPr>
              <a:spLocks noChangeArrowheads="1"/>
            </p:cNvSpPr>
            <p:nvPr/>
          </p:nvSpPr>
          <p:spPr bwMode="gray">
            <a:xfrm>
              <a:off x="5661422" y="3435455"/>
              <a:ext cx="2979518" cy="152150"/>
            </a:xfrm>
            <a:prstGeom prst="rect">
              <a:avLst/>
            </a:prstGeom>
            <a:noFill/>
            <a:ln w="9525" algn="ctr">
              <a:noFill/>
              <a:miter lim="800000"/>
              <a:headEnd/>
              <a:tailEnd/>
            </a:ln>
            <a:effectLst/>
          </p:spPr>
          <p:txBody>
            <a:bodyPr wrap="square">
              <a:spAutoFit/>
            </a:bodyPr>
            <a:lstStyle/>
            <a:p>
              <a:pPr eaLnBrk="0" hangingPunct="0">
                <a:buClr>
                  <a:srgbClr val="FF3300"/>
                </a:buClr>
                <a:buSzPct val="115000"/>
                <a:buFont typeface="Wingdings" pitchFamily="2" charset="2"/>
                <a:buNone/>
              </a:pPr>
              <a:r>
                <a:rPr lang="zh-CN" altLang="en-US" sz="1400" b="1" dirty="0" smtClean="0">
                  <a:solidFill>
                    <a:srgbClr val="FFC000"/>
                  </a:solidFill>
                  <a:latin typeface="微软雅黑" pitchFamily="34" charset="-122"/>
                  <a:ea typeface="微软雅黑" pitchFamily="34" charset="-122"/>
                </a:rPr>
                <a:t>竞争方式向体系化竞争演进</a:t>
              </a:r>
              <a:endParaRPr lang="en-US" altLang="zh-CN" sz="1400" b="1" dirty="0">
                <a:solidFill>
                  <a:srgbClr val="FFC000"/>
                </a:solidFill>
                <a:latin typeface="微软雅黑" pitchFamily="34" charset="-122"/>
                <a:ea typeface="微软雅黑" pitchFamily="34" charset="-122"/>
              </a:endParaRPr>
            </a:p>
          </p:txBody>
        </p:sp>
      </p:grpSp>
      <p:grpSp>
        <p:nvGrpSpPr>
          <p:cNvPr id="48" name="组合 47"/>
          <p:cNvGrpSpPr/>
          <p:nvPr/>
        </p:nvGrpSpPr>
        <p:grpSpPr>
          <a:xfrm>
            <a:off x="3409951" y="4874291"/>
            <a:ext cx="2276480" cy="523220"/>
            <a:chOff x="5865633" y="3323159"/>
            <a:chExt cx="2805407" cy="380318"/>
          </a:xfrm>
        </p:grpSpPr>
        <p:sp>
          <p:nvSpPr>
            <p:cNvPr id="49" name="AutoShape 20"/>
            <p:cNvSpPr>
              <a:spLocks noChangeArrowheads="1"/>
            </p:cNvSpPr>
            <p:nvPr/>
          </p:nvSpPr>
          <p:spPr bwMode="gray">
            <a:xfrm>
              <a:off x="5900852" y="3348468"/>
              <a:ext cx="2770188" cy="336550"/>
            </a:xfrm>
            <a:prstGeom prst="roundRect">
              <a:avLst>
                <a:gd name="adj" fmla="val 50000"/>
              </a:avLst>
            </a:prstGeom>
            <a:solidFill>
              <a:srgbClr val="5F73B5"/>
            </a:solidFill>
            <a:ln w="57150" algn="ctr">
              <a:noFill/>
              <a:round/>
              <a:headEnd/>
              <a:tailEnd/>
            </a:ln>
            <a:effectLst/>
          </p:spPr>
          <p:txBody>
            <a:bodyPr wrap="none" anchor="ctr"/>
            <a:lstStyle/>
            <a:p>
              <a:endParaRPr lang="zh-CN" altLang="en-US">
                <a:solidFill>
                  <a:srgbClr val="FFC000"/>
                </a:solidFill>
                <a:latin typeface="微软雅黑" pitchFamily="34" charset="-122"/>
                <a:ea typeface="微软雅黑" pitchFamily="34" charset="-122"/>
              </a:endParaRPr>
            </a:p>
          </p:txBody>
        </p:sp>
        <p:sp>
          <p:nvSpPr>
            <p:cNvPr id="50" name="Rectangle 21"/>
            <p:cNvSpPr>
              <a:spLocks noChangeArrowheads="1"/>
            </p:cNvSpPr>
            <p:nvPr/>
          </p:nvSpPr>
          <p:spPr bwMode="gray">
            <a:xfrm>
              <a:off x="5865633" y="3323159"/>
              <a:ext cx="2699758" cy="380318"/>
            </a:xfrm>
            <a:prstGeom prst="rect">
              <a:avLst/>
            </a:prstGeom>
            <a:noFill/>
            <a:ln w="9525" algn="ctr">
              <a:noFill/>
              <a:miter lim="800000"/>
              <a:headEnd/>
              <a:tailEnd/>
            </a:ln>
            <a:effectLst/>
          </p:spPr>
          <p:txBody>
            <a:bodyPr wrap="square">
              <a:spAutoFit/>
            </a:bodyPr>
            <a:lstStyle/>
            <a:p>
              <a:pPr algn="ctr" eaLnBrk="0" hangingPunct="0">
                <a:buClr>
                  <a:srgbClr val="FF3300"/>
                </a:buClr>
                <a:buSzPct val="115000"/>
                <a:buFont typeface="Wingdings" pitchFamily="2" charset="2"/>
                <a:buNone/>
              </a:pPr>
              <a:r>
                <a:rPr lang="en-US" altLang="zh-CN" sz="1400" b="1" dirty="0">
                  <a:solidFill>
                    <a:srgbClr val="FFC000"/>
                  </a:solidFill>
                  <a:latin typeface="微软雅黑" pitchFamily="34" charset="-122"/>
                  <a:ea typeface="微软雅黑" pitchFamily="34" charset="-122"/>
                </a:rPr>
                <a:t> </a:t>
              </a:r>
              <a:r>
                <a:rPr lang="zh-CN" altLang="en-US" sz="1400" b="1" dirty="0" smtClean="0">
                  <a:solidFill>
                    <a:srgbClr val="FFC000"/>
                  </a:solidFill>
                  <a:latin typeface="微软雅黑" pitchFamily="34" charset="-122"/>
                  <a:ea typeface="微软雅黑" pitchFamily="34" charset="-122"/>
                </a:rPr>
                <a:t>推动创新发展</a:t>
              </a:r>
              <a:endParaRPr lang="en-US" altLang="zh-CN" sz="1400" b="1" dirty="0" smtClean="0">
                <a:solidFill>
                  <a:srgbClr val="FFC000"/>
                </a:solidFill>
                <a:latin typeface="微软雅黑" pitchFamily="34" charset="-122"/>
                <a:ea typeface="微软雅黑" pitchFamily="34" charset="-122"/>
              </a:endParaRPr>
            </a:p>
            <a:p>
              <a:pPr algn="ctr" eaLnBrk="0" hangingPunct="0">
                <a:buClr>
                  <a:srgbClr val="FF3300"/>
                </a:buClr>
                <a:buSzPct val="115000"/>
                <a:buFont typeface="Wingdings" pitchFamily="2" charset="2"/>
                <a:buNone/>
              </a:pPr>
              <a:r>
                <a:rPr lang="zh-CN" altLang="en-US" sz="1400" b="1" dirty="0" smtClean="0">
                  <a:solidFill>
                    <a:srgbClr val="FFC000"/>
                  </a:solidFill>
                  <a:latin typeface="微软雅黑" pitchFamily="34" charset="-122"/>
                  <a:ea typeface="微软雅黑" pitchFamily="34" charset="-122"/>
                </a:rPr>
                <a:t>实现产业升级</a:t>
              </a:r>
              <a:endParaRPr lang="en-US" altLang="zh-CN" sz="1400" b="1" dirty="0" smtClean="0">
                <a:solidFill>
                  <a:srgbClr val="FFC000"/>
                </a:solidFill>
                <a:latin typeface="微软雅黑" pitchFamily="34" charset="-122"/>
                <a:ea typeface="微软雅黑" pitchFamily="34" charset="-122"/>
              </a:endParaRPr>
            </a:p>
          </p:txBody>
        </p:sp>
      </p:grpSp>
      <p:grpSp>
        <p:nvGrpSpPr>
          <p:cNvPr id="56" name="组合 55"/>
          <p:cNvGrpSpPr/>
          <p:nvPr/>
        </p:nvGrpSpPr>
        <p:grpSpPr>
          <a:xfrm>
            <a:off x="323195" y="1355354"/>
            <a:ext cx="1677055" cy="4487382"/>
            <a:chOff x="570845" y="2250704"/>
            <a:chExt cx="1677055" cy="4487382"/>
          </a:xfrm>
        </p:grpSpPr>
        <p:sp>
          <p:nvSpPr>
            <p:cNvPr id="28" name="Rectangle 22"/>
            <p:cNvSpPr>
              <a:spLocks noChangeArrowheads="1"/>
            </p:cNvSpPr>
            <p:nvPr/>
          </p:nvSpPr>
          <p:spPr bwMode="gray">
            <a:xfrm>
              <a:off x="570845" y="2250704"/>
              <a:ext cx="1677055" cy="4487382"/>
            </a:xfrm>
            <a:prstGeom prst="rect">
              <a:avLst/>
            </a:prstGeom>
            <a:noFill/>
            <a:ln w="9525" algn="ctr">
              <a:noFill/>
              <a:miter lim="800000"/>
              <a:headEnd/>
              <a:tailEnd/>
            </a:ln>
            <a:effectLst/>
          </p:spPr>
          <p:txBody>
            <a:bodyPr wrap="square">
              <a:spAutoFit/>
            </a:bodyPr>
            <a:lstStyle/>
            <a:p>
              <a:pPr eaLnBrk="0" hangingPunct="0">
                <a:lnSpc>
                  <a:spcPct val="120000"/>
                </a:lnSpc>
              </a:pPr>
              <a:r>
                <a:rPr lang="zh-CN" altLang="en-US" sz="1400" b="1" dirty="0" smtClean="0">
                  <a:solidFill>
                    <a:srgbClr val="336699"/>
                  </a:solidFill>
                  <a:latin typeface="微软雅黑" pitchFamily="34" charset="-122"/>
                  <a:ea typeface="微软雅黑" pitchFamily="34" charset="-122"/>
                </a:rPr>
                <a:t>按照产险公司的经营价值链，效率较高的发展模式呈现这样的演进路径：</a:t>
              </a:r>
              <a:endParaRPr lang="en-US" altLang="zh-CN" sz="1400" b="1" dirty="0" smtClean="0">
                <a:solidFill>
                  <a:srgbClr val="336699"/>
                </a:solidFill>
                <a:latin typeface="微软雅黑" pitchFamily="34" charset="-122"/>
                <a:ea typeface="微软雅黑" pitchFamily="34" charset="-122"/>
              </a:endParaRPr>
            </a:p>
            <a:p>
              <a:pPr eaLnBrk="0" hangingPunct="0">
                <a:lnSpc>
                  <a:spcPct val="120000"/>
                </a:lnSpc>
              </a:pPr>
              <a:r>
                <a:rPr lang="zh-CN" altLang="en-US" sz="1400" b="1" dirty="0" smtClean="0">
                  <a:solidFill>
                    <a:schemeClr val="accent2">
                      <a:lumMod val="60000"/>
                      <a:lumOff val="40000"/>
                    </a:schemeClr>
                  </a:solidFill>
                  <a:latin typeface="微软雅黑" pitchFamily="34" charset="-122"/>
                  <a:ea typeface="微软雅黑" pitchFamily="34" charset="-122"/>
                </a:rPr>
                <a:t>“区域差异化管理”     “产品差异化管理”   “渠道</a:t>
              </a:r>
              <a:r>
                <a:rPr lang="en-US" altLang="zh-CN" sz="1400" b="1" dirty="0" smtClean="0">
                  <a:solidFill>
                    <a:schemeClr val="accent2">
                      <a:lumMod val="60000"/>
                      <a:lumOff val="40000"/>
                    </a:schemeClr>
                  </a:solidFill>
                  <a:latin typeface="微软雅黑" pitchFamily="34" charset="-122"/>
                  <a:ea typeface="微软雅黑" pitchFamily="34" charset="-122"/>
                </a:rPr>
                <a:t>+</a:t>
              </a:r>
              <a:r>
                <a:rPr lang="zh-CN" altLang="en-US" sz="1400" b="1" dirty="0" smtClean="0">
                  <a:solidFill>
                    <a:schemeClr val="accent2">
                      <a:lumMod val="60000"/>
                      <a:lumOff val="40000"/>
                    </a:schemeClr>
                  </a:solidFill>
                  <a:latin typeface="微软雅黑" pitchFamily="34" charset="-122"/>
                  <a:ea typeface="微软雅黑" pitchFamily="34" charset="-122"/>
                </a:rPr>
                <a:t>产品精细化管理”   “以客户为中心的精细化管理”</a:t>
              </a:r>
              <a:endParaRPr lang="en-US" altLang="zh-CN" sz="1400" b="1" dirty="0" smtClean="0">
                <a:solidFill>
                  <a:schemeClr val="accent2">
                    <a:lumMod val="60000"/>
                    <a:lumOff val="40000"/>
                  </a:schemeClr>
                </a:solidFill>
                <a:latin typeface="微软雅黑" pitchFamily="34" charset="-122"/>
                <a:ea typeface="微软雅黑" pitchFamily="34" charset="-122"/>
              </a:endParaRPr>
            </a:p>
            <a:p>
              <a:pPr eaLnBrk="0" hangingPunct="0">
                <a:lnSpc>
                  <a:spcPct val="120000"/>
                </a:lnSpc>
              </a:pPr>
              <a:endParaRPr lang="en-US" altLang="zh-CN" sz="1400" b="1" dirty="0" smtClean="0">
                <a:solidFill>
                  <a:schemeClr val="accent2">
                    <a:lumMod val="60000"/>
                    <a:lumOff val="40000"/>
                  </a:schemeClr>
                </a:solidFill>
                <a:latin typeface="微软雅黑" pitchFamily="34" charset="-122"/>
                <a:ea typeface="微软雅黑" pitchFamily="34" charset="-122"/>
              </a:endParaRPr>
            </a:p>
            <a:p>
              <a:pPr eaLnBrk="0" hangingPunct="0">
                <a:lnSpc>
                  <a:spcPct val="120000"/>
                </a:lnSpc>
              </a:pPr>
              <a:r>
                <a:rPr lang="zh-CN" altLang="en-US" sz="1400" b="1" dirty="0" smtClean="0">
                  <a:solidFill>
                    <a:srgbClr val="336699"/>
                  </a:solidFill>
                  <a:latin typeface="微软雅黑" pitchFamily="34" charset="-122"/>
                  <a:ea typeface="微软雅黑" pitchFamily="34" charset="-122"/>
                </a:rPr>
                <a:t>产险公司的终极利源是客户，而不是产品，也不是渠道，经营模式向“以客户为中心”转型是必然的趋势</a:t>
              </a:r>
              <a:endParaRPr lang="en-US" altLang="zh-CN" sz="1400" b="1" dirty="0">
                <a:solidFill>
                  <a:srgbClr val="336699"/>
                </a:solidFill>
                <a:latin typeface="微软雅黑" pitchFamily="34" charset="-122"/>
                <a:ea typeface="微软雅黑" pitchFamily="34" charset="-122"/>
              </a:endParaRPr>
            </a:p>
          </p:txBody>
        </p:sp>
        <p:sp>
          <p:nvSpPr>
            <p:cNvPr id="51" name="右箭头 50"/>
            <p:cNvSpPr/>
            <p:nvPr/>
          </p:nvSpPr>
          <p:spPr>
            <a:xfrm>
              <a:off x="885825" y="3657600"/>
              <a:ext cx="228600" cy="12382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右箭头 53"/>
            <p:cNvSpPr/>
            <p:nvPr/>
          </p:nvSpPr>
          <p:spPr>
            <a:xfrm>
              <a:off x="1333500" y="3914775"/>
              <a:ext cx="228600" cy="12382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右箭头 54"/>
            <p:cNvSpPr/>
            <p:nvPr/>
          </p:nvSpPr>
          <p:spPr>
            <a:xfrm>
              <a:off x="828675" y="4419600"/>
              <a:ext cx="228600" cy="12382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Rectangle 5"/>
          <p:cNvSpPr>
            <a:spLocks noGrp="1" noChangeArrowheads="1"/>
          </p:cNvSpPr>
          <p:nvPr>
            <p:ph type="title"/>
            <p:custDataLst>
              <p:tags r:id="rId1"/>
            </p:custDataLst>
          </p:nvPr>
        </p:nvSpPr>
        <p:spPr>
          <a:xfrm>
            <a:off x="742951" y="153987"/>
            <a:ext cx="6619874" cy="484188"/>
          </a:xfrm>
        </p:spPr>
        <p:txBody>
          <a:bodyPr/>
          <a:lstStyle/>
          <a:p>
            <a:pPr eaLnBrk="1" hangingPunct="1"/>
            <a:r>
              <a:rPr lang="zh-CN" altLang="en-US" sz="2800" b="1" dirty="0" smtClean="0">
                <a:latin typeface="微软雅黑" pitchFamily="34" charset="-122"/>
                <a:ea typeface="微软雅黑" pitchFamily="34" charset="-122"/>
              </a:rPr>
              <a:t>产险行业未来发展方向展望</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46"/>
          <p:cNvSpPr>
            <a:spLocks noChangeArrowheads="1"/>
          </p:cNvSpPr>
          <p:nvPr/>
        </p:nvSpPr>
        <p:spPr bwMode="ltGray">
          <a:xfrm rot="5400000">
            <a:off x="-2422526" y="118903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zh-CN" altLang="en-US"/>
          </a:p>
        </p:txBody>
      </p:sp>
      <p:sp>
        <p:nvSpPr>
          <p:cNvPr id="46" name="AutoShape 48"/>
          <p:cNvSpPr>
            <a:spLocks noChangeArrowheads="1"/>
          </p:cNvSpPr>
          <p:nvPr/>
        </p:nvSpPr>
        <p:spPr bwMode="gray">
          <a:xfrm>
            <a:off x="2481477" y="3395621"/>
            <a:ext cx="4804593" cy="481618"/>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8575" algn="ctr">
            <a:solidFill>
              <a:schemeClr val="bg2"/>
            </a:solidFill>
            <a:round/>
            <a:headEnd/>
            <a:tailEnd/>
          </a:ln>
          <a:effectLst/>
        </p:spPr>
        <p:txBody>
          <a:bodyPr wrap="none" anchor="ctr"/>
          <a:lstStyle/>
          <a:p>
            <a:pPr eaLnBrk="0" hangingPunct="0">
              <a:defRPr/>
            </a:pPr>
            <a:r>
              <a:rPr lang="zh-CN" altLang="en-US" sz="2400" b="1" dirty="0" smtClean="0">
                <a:solidFill>
                  <a:schemeClr val="tx2"/>
                </a:solidFill>
                <a:latin typeface="微软雅黑" pitchFamily="34" charset="-122"/>
                <a:ea typeface="微软雅黑" pitchFamily="34" charset="-122"/>
              </a:rPr>
              <a:t>    三、持续的政策扶持</a:t>
            </a:r>
          </a:p>
        </p:txBody>
      </p:sp>
      <p:sp>
        <p:nvSpPr>
          <p:cNvPr id="47" name="AutoShape 49"/>
          <p:cNvSpPr>
            <a:spLocks noChangeArrowheads="1"/>
          </p:cNvSpPr>
          <p:nvPr/>
        </p:nvSpPr>
        <p:spPr bwMode="gray">
          <a:xfrm>
            <a:off x="2206024" y="2245713"/>
            <a:ext cx="4804593" cy="481618"/>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8575" algn="ctr">
            <a:solidFill>
              <a:schemeClr val="bg2"/>
            </a:solidFill>
            <a:round/>
            <a:headEnd/>
            <a:tailEnd/>
          </a:ln>
          <a:effectLst/>
        </p:spPr>
        <p:txBody>
          <a:bodyPr wrap="none" anchor="ctr"/>
          <a:lstStyle/>
          <a:p>
            <a:pPr eaLnBrk="0" hangingPunct="0">
              <a:defRPr/>
            </a:pPr>
            <a:r>
              <a:rPr lang="zh-CN" altLang="en-US" sz="2400" b="1" dirty="0" smtClean="0">
                <a:solidFill>
                  <a:schemeClr val="tx2"/>
                </a:solidFill>
                <a:latin typeface="微软雅黑" pitchFamily="34" charset="-122"/>
                <a:ea typeface="微软雅黑" pitchFamily="34" charset="-122"/>
              </a:rPr>
              <a:t>    二、强劲的发展趋势</a:t>
            </a:r>
          </a:p>
        </p:txBody>
      </p:sp>
      <p:sp>
        <p:nvSpPr>
          <p:cNvPr id="50" name="AutoShape 52"/>
          <p:cNvSpPr>
            <a:spLocks noChangeArrowheads="1"/>
          </p:cNvSpPr>
          <p:nvPr/>
        </p:nvSpPr>
        <p:spPr bwMode="gray">
          <a:xfrm>
            <a:off x="1094172" y="1133518"/>
            <a:ext cx="4844589" cy="481199"/>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8575" algn="ctr">
            <a:solidFill>
              <a:schemeClr val="bg2"/>
            </a:solidFill>
            <a:round/>
            <a:headEnd/>
            <a:tailEnd/>
          </a:ln>
          <a:effectLst/>
        </p:spPr>
        <p:txBody>
          <a:bodyPr wrap="none" anchor="ctr"/>
          <a:lstStyle/>
          <a:p>
            <a:pPr eaLnBrk="0" hangingPunct="0">
              <a:defRPr/>
            </a:pPr>
            <a:r>
              <a:rPr lang="zh-CN" altLang="en-US" sz="2400" b="1" dirty="0" smtClean="0">
                <a:solidFill>
                  <a:schemeClr val="tx2"/>
                </a:solidFill>
                <a:latin typeface="微软雅黑" pitchFamily="34" charset="-122"/>
                <a:ea typeface="微软雅黑" pitchFamily="34" charset="-122"/>
              </a:rPr>
              <a:t>   </a:t>
            </a:r>
            <a:r>
              <a:rPr lang="zh-CN" altLang="en-US" sz="2400" b="1" dirty="0" smtClean="0">
                <a:solidFill>
                  <a:srgbClr val="000000"/>
                </a:solidFill>
                <a:latin typeface="微软雅黑" pitchFamily="34" charset="-122"/>
                <a:ea typeface="微软雅黑" pitchFamily="34" charset="-122"/>
              </a:rPr>
              <a:t> 一、广阔的发展空间</a:t>
            </a:r>
            <a:endParaRPr lang="zh-CN" altLang="en-US" sz="2400" b="1" dirty="0" smtClean="0">
              <a:solidFill>
                <a:schemeClr val="tx2"/>
              </a:solidFill>
              <a:latin typeface="微软雅黑" pitchFamily="34" charset="-122"/>
              <a:ea typeface="微软雅黑" pitchFamily="34" charset="-122"/>
            </a:endParaRPr>
          </a:p>
        </p:txBody>
      </p:sp>
      <p:grpSp>
        <p:nvGrpSpPr>
          <p:cNvPr id="5" name="Group 67"/>
          <p:cNvGrpSpPr>
            <a:grpSpLocks/>
          </p:cNvGrpSpPr>
          <p:nvPr/>
        </p:nvGrpSpPr>
        <p:grpSpPr bwMode="auto">
          <a:xfrm>
            <a:off x="1885950" y="2287588"/>
            <a:ext cx="381000" cy="381000"/>
            <a:chOff x="2078" y="1680"/>
            <a:chExt cx="1615" cy="1615"/>
          </a:xfrm>
        </p:grpSpPr>
        <p:sp>
          <p:nvSpPr>
            <p:cNvPr id="6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6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6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6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7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6" name="Group 74"/>
          <p:cNvGrpSpPr>
            <a:grpSpLocks/>
          </p:cNvGrpSpPr>
          <p:nvPr/>
        </p:nvGrpSpPr>
        <p:grpSpPr bwMode="auto">
          <a:xfrm>
            <a:off x="2133600" y="3411538"/>
            <a:ext cx="381000" cy="381000"/>
            <a:chOff x="2078" y="1680"/>
            <a:chExt cx="1615" cy="1615"/>
          </a:xfrm>
        </p:grpSpPr>
        <p:sp>
          <p:nvSpPr>
            <p:cNvPr id="7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7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75"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6"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77"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8"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7" name="Group 81"/>
          <p:cNvGrpSpPr>
            <a:grpSpLocks/>
          </p:cNvGrpSpPr>
          <p:nvPr/>
        </p:nvGrpSpPr>
        <p:grpSpPr bwMode="auto">
          <a:xfrm>
            <a:off x="1905000" y="4462463"/>
            <a:ext cx="355600" cy="381000"/>
            <a:chOff x="2078" y="1680"/>
            <a:chExt cx="1615" cy="1615"/>
          </a:xfrm>
        </p:grpSpPr>
        <p:sp>
          <p:nvSpPr>
            <p:cNvPr id="80"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81"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82"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83"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84"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85"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86" name="AutoShape 47"/>
          <p:cNvSpPr>
            <a:spLocks noChangeArrowheads="1"/>
          </p:cNvSpPr>
          <p:nvPr/>
        </p:nvSpPr>
        <p:spPr bwMode="ltGray">
          <a:xfrm rot="5400000" flipH="1">
            <a:off x="-2016918" y="162480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flip="none" rotWithShape="1">
            <a:gsLst>
              <a:gs pos="0">
                <a:srgbClr val="FF6969">
                  <a:tint val="66000"/>
                  <a:satMod val="160000"/>
                </a:srgbClr>
              </a:gs>
              <a:gs pos="50000">
                <a:srgbClr val="FF6969">
                  <a:tint val="44500"/>
                  <a:satMod val="160000"/>
                </a:srgbClr>
              </a:gs>
              <a:gs pos="100000">
                <a:srgbClr val="FF6969">
                  <a:tint val="23500"/>
                  <a:satMod val="160000"/>
                </a:srgbClr>
              </a:gs>
            </a:gsLst>
            <a:lin ang="0" scaled="1"/>
            <a:tileRect/>
          </a:gradFill>
          <a:ln w="0" algn="ctr">
            <a:noFill/>
            <a:miter lim="800000"/>
            <a:headEnd/>
            <a:tailEnd/>
          </a:ln>
          <a:effectLst/>
        </p:spPr>
        <p:txBody>
          <a:bodyPr wrap="none" anchor="ctr"/>
          <a:lstStyle/>
          <a:p>
            <a:endParaRPr lang="zh-CN" altLang="en-US"/>
          </a:p>
        </p:txBody>
      </p:sp>
      <p:sp>
        <p:nvSpPr>
          <p:cNvPr id="87" name="灯片编号占位符 30"/>
          <p:cNvSpPr>
            <a:spLocks noGrp="1"/>
          </p:cNvSpPr>
          <p:nvPr>
            <p:ph type="sldNum" sz="quarter" idx="12"/>
          </p:nvPr>
        </p:nvSpPr>
        <p:spPr>
          <a:xfrm>
            <a:off x="457748" y="6472632"/>
            <a:ext cx="419877" cy="370179"/>
          </a:xfrm>
        </p:spPr>
        <p:txBody>
          <a:bodyPr/>
          <a:lstStyle/>
          <a:p>
            <a:pPr>
              <a:defRPr/>
            </a:pPr>
            <a:fld id="{143DDC16-67AF-4B7A-BF10-A3A187C486D5}" type="slidenum">
              <a:rPr lang="en-US" altLang="zh-CN" smtClean="0"/>
              <a:pPr>
                <a:defRPr/>
              </a:pPr>
              <a:t>3</a:t>
            </a:fld>
            <a:endParaRPr lang="en-US" altLang="zh-CN" dirty="0"/>
          </a:p>
        </p:txBody>
      </p:sp>
      <p:sp>
        <p:nvSpPr>
          <p:cNvPr id="51" name="AutoShape 48"/>
          <p:cNvSpPr>
            <a:spLocks noChangeArrowheads="1"/>
          </p:cNvSpPr>
          <p:nvPr/>
        </p:nvSpPr>
        <p:spPr bwMode="gray">
          <a:xfrm>
            <a:off x="1184008" y="5493180"/>
            <a:ext cx="4804593" cy="481618"/>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8575" algn="ctr">
            <a:solidFill>
              <a:schemeClr val="bg2"/>
            </a:solidFill>
            <a:round/>
            <a:headEnd/>
            <a:tailEnd/>
          </a:ln>
          <a:effectLst/>
        </p:spPr>
        <p:txBody>
          <a:bodyPr wrap="none" anchor="ctr"/>
          <a:lstStyle/>
          <a:p>
            <a:pPr eaLnBrk="0" hangingPunct="0">
              <a:defRPr/>
            </a:pPr>
            <a:r>
              <a:rPr lang="zh-CN" altLang="en-US" sz="2400" b="1" dirty="0" smtClean="0">
                <a:solidFill>
                  <a:schemeClr val="tx2"/>
                </a:solidFill>
                <a:latin typeface="微软雅黑" pitchFamily="34" charset="-122"/>
                <a:ea typeface="微软雅黑" pitchFamily="34" charset="-122"/>
              </a:rPr>
              <a:t>    五、有效的监管引导</a:t>
            </a:r>
          </a:p>
        </p:txBody>
      </p:sp>
      <p:grpSp>
        <p:nvGrpSpPr>
          <p:cNvPr id="58" name="Group 81"/>
          <p:cNvGrpSpPr>
            <a:grpSpLocks/>
          </p:cNvGrpSpPr>
          <p:nvPr/>
        </p:nvGrpSpPr>
        <p:grpSpPr bwMode="auto">
          <a:xfrm>
            <a:off x="807557" y="1190497"/>
            <a:ext cx="355600" cy="381000"/>
            <a:chOff x="2078" y="1680"/>
            <a:chExt cx="1615" cy="1615"/>
          </a:xfrm>
        </p:grpSpPr>
        <p:sp>
          <p:nvSpPr>
            <p:cNvPr id="65"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72"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79"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88"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89"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0" name="Oval 87"/>
            <p:cNvSpPr>
              <a:spLocks noChangeArrowheads="1"/>
            </p:cNvSpPr>
            <p:nvPr/>
          </p:nvSpPr>
          <p:spPr bwMode="gray">
            <a:xfrm>
              <a:off x="2337" y="1939"/>
              <a:ext cx="1096" cy="1098"/>
            </a:xfrm>
            <a:prstGeom prst="ellipse">
              <a:avLst/>
            </a:prstGeom>
            <a:gradFill rotWithShape="1">
              <a:gsLst>
                <a:gs pos="0">
                  <a:srgbClr val="66FF3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91" name="AutoShape 48"/>
          <p:cNvSpPr>
            <a:spLocks noChangeArrowheads="1"/>
          </p:cNvSpPr>
          <p:nvPr/>
        </p:nvSpPr>
        <p:spPr bwMode="gray">
          <a:xfrm>
            <a:off x="2219919" y="4454441"/>
            <a:ext cx="4804593" cy="481618"/>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8575" algn="ctr">
            <a:solidFill>
              <a:schemeClr val="bg2"/>
            </a:solidFill>
            <a:round/>
            <a:headEnd/>
            <a:tailEnd/>
          </a:ln>
          <a:effectLst/>
        </p:spPr>
        <p:txBody>
          <a:bodyPr wrap="none" anchor="ctr"/>
          <a:lstStyle/>
          <a:p>
            <a:pPr eaLnBrk="0" hangingPunct="0">
              <a:defRPr/>
            </a:pPr>
            <a:r>
              <a:rPr lang="zh-CN" altLang="en-US" sz="2400" b="1" dirty="0" smtClean="0">
                <a:solidFill>
                  <a:schemeClr val="tx2"/>
                </a:solidFill>
                <a:latin typeface="微软雅黑" pitchFamily="34" charset="-122"/>
                <a:ea typeface="微软雅黑" pitchFamily="34" charset="-122"/>
              </a:rPr>
              <a:t>    四、良好的投资回报</a:t>
            </a:r>
          </a:p>
        </p:txBody>
      </p:sp>
      <p:grpSp>
        <p:nvGrpSpPr>
          <p:cNvPr id="92" name="Group 81"/>
          <p:cNvGrpSpPr>
            <a:grpSpLocks/>
          </p:cNvGrpSpPr>
          <p:nvPr/>
        </p:nvGrpSpPr>
        <p:grpSpPr bwMode="auto">
          <a:xfrm>
            <a:off x="873204" y="5542393"/>
            <a:ext cx="355600" cy="381000"/>
            <a:chOff x="2078" y="1680"/>
            <a:chExt cx="1615" cy="1615"/>
          </a:xfrm>
        </p:grpSpPr>
        <p:sp>
          <p:nvSpPr>
            <p:cNvPr id="93"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94"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95"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96"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97"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8" name="Oval 87"/>
            <p:cNvSpPr>
              <a:spLocks noChangeArrowheads="1"/>
            </p:cNvSpPr>
            <p:nvPr/>
          </p:nvSpPr>
          <p:spPr bwMode="gray">
            <a:xfrm>
              <a:off x="2337" y="1939"/>
              <a:ext cx="1096" cy="1098"/>
            </a:xfrm>
            <a:prstGeom prst="ellipse">
              <a:avLst/>
            </a:prstGeom>
            <a:gradFill rotWithShape="1">
              <a:gsLst>
                <a:gs pos="0">
                  <a:srgbClr val="FF0000"/>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49" name="Rectangle 5"/>
          <p:cNvSpPr>
            <a:spLocks noGrp="1" noChangeArrowheads="1"/>
          </p:cNvSpPr>
          <p:nvPr>
            <p:ph type="title"/>
            <p:custDataLst>
              <p:tags r:id="rId1"/>
            </p:custDataLst>
          </p:nvPr>
        </p:nvSpPr>
        <p:spPr>
          <a:xfrm>
            <a:off x="971551" y="173037"/>
            <a:ext cx="6619874" cy="484188"/>
          </a:xfrm>
        </p:spPr>
        <p:txBody>
          <a:bodyPr/>
          <a:lstStyle/>
          <a:p>
            <a:pPr eaLnBrk="1" hangingPunct="1"/>
            <a:r>
              <a:rPr lang="zh-CN" altLang="en-US" b="1" dirty="0" smtClean="0">
                <a:latin typeface="黑体" pitchFamily="2" charset="-122"/>
              </a:rPr>
              <a:t>产险行业进入发展关键期，具备广阔的市场前景和蓬勃的发展机遇</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371476" y="1093874"/>
            <a:ext cx="3543300" cy="4840201"/>
          </a:xfrm>
        </p:spPr>
        <p:txBody>
          <a:bodyPr/>
          <a:lstStyle/>
          <a:p>
            <a:pPr>
              <a:buClr>
                <a:srgbClr val="0066FF"/>
              </a:buClr>
              <a:buFont typeface="Wingdings" pitchFamily="2" charset="2"/>
              <a:buChar char="n"/>
            </a:pPr>
            <a:r>
              <a:rPr lang="zh-CN" altLang="zh-CN" b="0" dirty="0" smtClean="0">
                <a:latin typeface="华文中宋" pitchFamily="2" charset="-122"/>
                <a:ea typeface="华文中宋" pitchFamily="2" charset="-122"/>
              </a:rPr>
              <a:t>中国大地财产保险股份有限公司是经国务院同意，中国保监会批准成立的全国性财产保险公司。</a:t>
            </a:r>
          </a:p>
          <a:p>
            <a:pPr eaLnBrk="1" hangingPunct="1">
              <a:lnSpc>
                <a:spcPct val="100000"/>
              </a:lnSpc>
              <a:buClr>
                <a:srgbClr val="0070C0"/>
              </a:buClr>
              <a:buFont typeface="Wingdings" pitchFamily="2" charset="2"/>
              <a:buChar char="n"/>
            </a:pPr>
            <a:r>
              <a:rPr lang="zh-CN" altLang="zh-CN" b="0" dirty="0" smtClean="0">
                <a:latin typeface="华文中宋" pitchFamily="2" charset="-122"/>
                <a:ea typeface="华文中宋" pitchFamily="2" charset="-122"/>
              </a:rPr>
              <a:t>公司成立于</a:t>
            </a:r>
            <a:r>
              <a:rPr lang="en-US" altLang="zh-CN" b="0" dirty="0" smtClean="0">
                <a:latin typeface="华文中宋" pitchFamily="2" charset="-122"/>
                <a:ea typeface="华文中宋" pitchFamily="2" charset="-122"/>
              </a:rPr>
              <a:t>2003</a:t>
            </a:r>
            <a:r>
              <a:rPr lang="zh-CN" altLang="zh-CN" b="0" dirty="0" smtClean="0">
                <a:latin typeface="华文中宋" pitchFamily="2" charset="-122"/>
                <a:ea typeface="华文中宋" pitchFamily="2" charset="-122"/>
              </a:rPr>
              <a:t>年</a:t>
            </a:r>
            <a:r>
              <a:rPr lang="en-US" altLang="zh-CN" b="0" dirty="0" smtClean="0">
                <a:latin typeface="华文中宋" pitchFamily="2" charset="-122"/>
                <a:ea typeface="华文中宋" pitchFamily="2" charset="-122"/>
              </a:rPr>
              <a:t>10</a:t>
            </a:r>
            <a:r>
              <a:rPr lang="zh-CN" altLang="zh-CN" b="0" dirty="0" smtClean="0">
                <a:latin typeface="华文中宋" pitchFamily="2" charset="-122"/>
                <a:ea typeface="华文中宋" pitchFamily="2" charset="-122"/>
              </a:rPr>
              <a:t>月</a:t>
            </a:r>
            <a:r>
              <a:rPr lang="en-US" altLang="zh-CN" b="0" dirty="0" smtClean="0">
                <a:latin typeface="华文中宋" pitchFamily="2" charset="-122"/>
                <a:ea typeface="华文中宋" pitchFamily="2" charset="-122"/>
              </a:rPr>
              <a:t>20</a:t>
            </a:r>
            <a:r>
              <a:rPr lang="zh-CN" altLang="zh-CN" b="0" dirty="0" smtClean="0">
                <a:latin typeface="华文中宋" pitchFamily="2" charset="-122"/>
                <a:ea typeface="华文中宋" pitchFamily="2" charset="-122"/>
              </a:rPr>
              <a:t>日，总部设在上海</a:t>
            </a:r>
            <a:r>
              <a:rPr lang="zh-CN" altLang="en-US" b="0" dirty="0" smtClean="0">
                <a:latin typeface="华文中宋" pitchFamily="2" charset="-122"/>
                <a:ea typeface="华文中宋" pitchFamily="2" charset="-122"/>
              </a:rPr>
              <a:t>，是我国第一家由国有独资金融企业吸收境外知名保险企业参股设立的保险公司。</a:t>
            </a:r>
            <a:endParaRPr lang="en-US" altLang="zh-CN" b="0" dirty="0" smtClean="0">
              <a:latin typeface="华文中宋" pitchFamily="2" charset="-122"/>
              <a:ea typeface="华文中宋" pitchFamily="2" charset="-122"/>
            </a:endParaRPr>
          </a:p>
          <a:p>
            <a:pPr eaLnBrk="1" hangingPunct="1">
              <a:lnSpc>
                <a:spcPct val="100000"/>
              </a:lnSpc>
              <a:buClr>
                <a:srgbClr val="0070C0"/>
              </a:buClr>
              <a:buFont typeface="Wingdings" pitchFamily="2" charset="2"/>
              <a:buChar char="n"/>
            </a:pPr>
            <a:r>
              <a:rPr lang="zh-CN" altLang="en-US" b="0" dirty="0" smtClean="0">
                <a:latin typeface="华文中宋" pitchFamily="2" charset="-122"/>
                <a:ea typeface="华文中宋" pitchFamily="2" charset="-122"/>
              </a:rPr>
              <a:t>公司已设立分公司</a:t>
            </a:r>
            <a:r>
              <a:rPr lang="en-US" altLang="zh-CN" b="0" dirty="0" smtClean="0">
                <a:latin typeface="华文中宋" pitchFamily="2" charset="-122"/>
                <a:ea typeface="华文中宋" pitchFamily="2" charset="-122"/>
              </a:rPr>
              <a:t>34</a:t>
            </a:r>
            <a:r>
              <a:rPr lang="zh-CN" altLang="en-US" b="0" dirty="0" smtClean="0">
                <a:latin typeface="华文中宋" pitchFamily="2" charset="-122"/>
                <a:ea typeface="华文中宋" pitchFamily="2" charset="-122"/>
              </a:rPr>
              <a:t>家、营业部</a:t>
            </a:r>
            <a:r>
              <a:rPr lang="en-US" altLang="zh-CN" b="0" dirty="0" smtClean="0">
                <a:latin typeface="华文中宋" pitchFamily="2" charset="-122"/>
                <a:ea typeface="华文中宋" pitchFamily="2" charset="-122"/>
              </a:rPr>
              <a:t>1</a:t>
            </a:r>
            <a:r>
              <a:rPr lang="zh-CN" altLang="en-US" b="0" dirty="0" smtClean="0">
                <a:latin typeface="华文中宋" pitchFamily="2" charset="-122"/>
                <a:ea typeface="华文中宋" pitchFamily="2" charset="-122"/>
              </a:rPr>
              <a:t>家，</a:t>
            </a:r>
            <a:r>
              <a:rPr lang="en-US" altLang="zh-CN" b="0" dirty="0" smtClean="0">
                <a:latin typeface="华文中宋" pitchFamily="2" charset="-122"/>
                <a:ea typeface="华文中宋" pitchFamily="2" charset="-122"/>
              </a:rPr>
              <a:t>5</a:t>
            </a:r>
            <a:r>
              <a:rPr lang="zh-CN" altLang="en-US" b="0" dirty="0" smtClean="0">
                <a:latin typeface="华文中宋" pitchFamily="2" charset="-122"/>
                <a:ea typeface="华文中宋" pitchFamily="2" charset="-122"/>
              </a:rPr>
              <a:t>个层级的机构总数超过</a:t>
            </a:r>
            <a:r>
              <a:rPr lang="en-US" altLang="zh-CN" b="0" dirty="0" smtClean="0">
                <a:latin typeface="华文中宋" pitchFamily="2" charset="-122"/>
                <a:ea typeface="华文中宋" pitchFamily="2" charset="-122"/>
              </a:rPr>
              <a:t>1700</a:t>
            </a:r>
            <a:r>
              <a:rPr lang="zh-CN" altLang="en-US" b="0" dirty="0" smtClean="0">
                <a:latin typeface="华文中宋" pitchFamily="2" charset="-122"/>
                <a:ea typeface="华文中宋" pitchFamily="2" charset="-122"/>
              </a:rPr>
              <a:t>家</a:t>
            </a:r>
            <a:endParaRPr lang="en-US" altLang="zh-CN" b="0" dirty="0" smtClean="0">
              <a:latin typeface="华文中宋" pitchFamily="2" charset="-122"/>
              <a:ea typeface="华文中宋" pitchFamily="2" charset="-122"/>
            </a:endParaRPr>
          </a:p>
          <a:p>
            <a:pPr eaLnBrk="1" hangingPunct="1">
              <a:lnSpc>
                <a:spcPct val="100000"/>
              </a:lnSpc>
              <a:buClr>
                <a:srgbClr val="0070C0"/>
              </a:buClr>
              <a:buFont typeface="Wingdings" pitchFamily="2" charset="2"/>
              <a:buChar char="n"/>
            </a:pPr>
            <a:r>
              <a:rPr lang="en-US" altLang="zh-CN" b="0" dirty="0" smtClean="0">
                <a:latin typeface="华文中宋" pitchFamily="2" charset="-122"/>
                <a:ea typeface="华文中宋" pitchFamily="2" charset="-122"/>
              </a:rPr>
              <a:t>2011</a:t>
            </a:r>
            <a:r>
              <a:rPr lang="zh-CN" altLang="en-US" b="0" dirty="0" smtClean="0">
                <a:latin typeface="华文中宋" pitchFamily="2" charset="-122"/>
                <a:ea typeface="华文中宋" pitchFamily="2" charset="-122"/>
              </a:rPr>
              <a:t>年公司实现保费</a:t>
            </a:r>
            <a:r>
              <a:rPr lang="en-US" altLang="zh-CN" b="0" dirty="0" smtClean="0">
                <a:latin typeface="华文中宋" pitchFamily="2" charset="-122"/>
                <a:ea typeface="华文中宋" pitchFamily="2" charset="-122"/>
              </a:rPr>
              <a:t>162</a:t>
            </a:r>
            <a:r>
              <a:rPr lang="zh-CN" altLang="en-US" b="0" dirty="0" smtClean="0">
                <a:latin typeface="华文中宋" pitchFamily="2" charset="-122"/>
                <a:ea typeface="华文中宋" pitchFamily="2" charset="-122"/>
              </a:rPr>
              <a:t>亿元，居产险市场第六位</a:t>
            </a:r>
          </a:p>
          <a:p>
            <a:pPr eaLnBrk="1" hangingPunct="1"/>
            <a:endParaRPr lang="en-US" altLang="zh-CN" sz="1800" b="0" dirty="0" smtClean="0">
              <a:latin typeface="华文中宋" pitchFamily="2" charset="-122"/>
              <a:ea typeface="华文中宋" pitchFamily="2" charset="-122"/>
            </a:endParaRPr>
          </a:p>
        </p:txBody>
      </p:sp>
      <p:graphicFrame>
        <p:nvGraphicFramePr>
          <p:cNvPr id="7" name="图表 6"/>
          <p:cNvGraphicFramePr/>
          <p:nvPr/>
        </p:nvGraphicFramePr>
        <p:xfrm>
          <a:off x="3801649" y="1081978"/>
          <a:ext cx="5342351" cy="4334005"/>
        </p:xfrm>
        <a:graphic>
          <a:graphicData uri="http://schemas.openxmlformats.org/drawingml/2006/chart">
            <c:chart xmlns:c="http://schemas.openxmlformats.org/drawingml/2006/chart" xmlns:r="http://schemas.openxmlformats.org/officeDocument/2006/relationships" r:id="rId5"/>
          </a:graphicData>
        </a:graphic>
      </p:graphicFrame>
      <p:sp>
        <p:nvSpPr>
          <p:cNvPr id="8" name="灯片编号占位符 3"/>
          <p:cNvSpPr>
            <a:spLocks noGrp="1"/>
          </p:cNvSpPr>
          <p:nvPr>
            <p:ph type="sldNum" sz="quarter" idx="12"/>
            <p:custDataLst>
              <p:tags r:id="rId1"/>
            </p:custDataLst>
          </p:nvPr>
        </p:nvSpPr>
        <p:spPr>
          <a:xfrm>
            <a:off x="411163" y="6465888"/>
            <a:ext cx="1427162" cy="193675"/>
          </a:xfrm>
        </p:spPr>
        <p:txBody>
          <a:bodyPr/>
          <a:lstStyle/>
          <a:p>
            <a:pPr>
              <a:defRPr/>
            </a:pPr>
            <a:fld id="{144419A0-9928-4843-9A81-8F5A55EB7349}" type="slidenum">
              <a:rPr lang="en-US" altLang="zh-CN" smtClean="0"/>
              <a:pPr>
                <a:defRPr/>
              </a:pPr>
              <a:t>30</a:t>
            </a:fld>
            <a:endParaRPr lang="zh-CN" altLang="en-US" dirty="0"/>
          </a:p>
        </p:txBody>
      </p:sp>
      <p:sp>
        <p:nvSpPr>
          <p:cNvPr id="9" name="Rectangle 5"/>
          <p:cNvSpPr>
            <a:spLocks noGrp="1" noChangeArrowheads="1"/>
          </p:cNvSpPr>
          <p:nvPr>
            <p:ph type="title"/>
            <p:custDataLst>
              <p:tags r:id="rId2"/>
            </p:custDataLst>
          </p:nvPr>
        </p:nvSpPr>
        <p:spPr>
          <a:xfrm>
            <a:off x="457200" y="163511"/>
            <a:ext cx="8498541" cy="588963"/>
          </a:xfrm>
        </p:spPr>
        <p:txBody>
          <a:bodyPr/>
          <a:lstStyle/>
          <a:p>
            <a:pPr eaLnBrk="1" hangingPunct="1"/>
            <a:r>
              <a:rPr lang="zh-CN" altLang="en-US" sz="2800" b="1" dirty="0" smtClean="0">
                <a:latin typeface="微软雅黑" pitchFamily="34" charset="-122"/>
                <a:ea typeface="微软雅黑" pitchFamily="34" charset="-122"/>
              </a:rPr>
              <a:t>把握机遇，迎接挑战</a:t>
            </a:r>
            <a:r>
              <a:rPr lang="zh-CN" altLang="en-US" sz="2800" b="1" dirty="0" smtClean="0">
                <a:latin typeface="微软雅黑" pitchFamily="34" charset="-122"/>
                <a:ea typeface="微软雅黑" pitchFamily="34" charset="-122"/>
              </a:rPr>
              <a:t>，与</a:t>
            </a:r>
            <a:r>
              <a:rPr lang="zh-CN" altLang="en-US" sz="2800" b="1" dirty="0" smtClean="0">
                <a:latin typeface="微软雅黑" pitchFamily="34" charset="-122"/>
                <a:ea typeface="微软雅黑" pitchFamily="34" charset="-122"/>
              </a:rPr>
              <a:t>行业共成长</a:t>
            </a:r>
            <a:r>
              <a:rPr lang="en-US" altLang="zh-CN" sz="2800" b="1" dirty="0" smtClean="0">
                <a:solidFill>
                  <a:srgbClr val="FFC000"/>
                </a:solidFill>
                <a:latin typeface="微软雅黑" pitchFamily="34" charset="-122"/>
                <a:ea typeface="微软雅黑" pitchFamily="34" charset="-122"/>
              </a:rPr>
              <a:t>—</a:t>
            </a:r>
            <a:r>
              <a:rPr lang="zh-CN" altLang="en-US" sz="2800" b="1" dirty="0" smtClean="0">
                <a:solidFill>
                  <a:srgbClr val="FFC000"/>
                </a:solidFill>
                <a:latin typeface="微软雅黑" pitchFamily="34" charset="-122"/>
                <a:ea typeface="微软雅黑" pitchFamily="34" charset="-122"/>
              </a:rPr>
              <a:t>公司简介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44419A0-9928-4843-9A81-8F5A55EB7349}" type="slidenum">
              <a:rPr lang="en-US" altLang="zh-CN" smtClean="0"/>
              <a:pPr>
                <a:defRPr/>
              </a:pPr>
              <a:t>31</a:t>
            </a:fld>
            <a:endParaRPr lang="zh-CN" altLang="en-US" dirty="0"/>
          </a:p>
        </p:txBody>
      </p:sp>
      <p:sp>
        <p:nvSpPr>
          <p:cNvPr id="13" name="Rectangle 5"/>
          <p:cNvSpPr>
            <a:spLocks noGrp="1" noChangeArrowheads="1"/>
          </p:cNvSpPr>
          <p:nvPr>
            <p:ph type="title"/>
            <p:custDataLst>
              <p:tags r:id="rId1"/>
            </p:custDataLst>
          </p:nvPr>
        </p:nvSpPr>
        <p:spPr>
          <a:xfrm>
            <a:off x="457200" y="163511"/>
            <a:ext cx="8077199" cy="588963"/>
          </a:xfrm>
        </p:spPr>
        <p:txBody>
          <a:bodyPr/>
          <a:lstStyle/>
          <a:p>
            <a:pPr eaLnBrk="1" hangingPunct="1"/>
            <a:r>
              <a:rPr lang="zh-CN" altLang="en-US" sz="2800" b="1" dirty="0" smtClean="0">
                <a:latin typeface="微软雅黑" pitchFamily="34" charset="-122"/>
                <a:ea typeface="微软雅黑" pitchFamily="34" charset="-122"/>
              </a:rPr>
              <a:t>把握机遇，迎接挑战</a:t>
            </a:r>
            <a:r>
              <a:rPr lang="zh-CN" altLang="en-US" sz="2800" b="1" dirty="0" smtClean="0">
                <a:latin typeface="微软雅黑" pitchFamily="34" charset="-122"/>
                <a:ea typeface="微软雅黑" pitchFamily="34" charset="-122"/>
              </a:rPr>
              <a:t>，与</a:t>
            </a:r>
            <a:r>
              <a:rPr lang="zh-CN" altLang="en-US" sz="2800" b="1" dirty="0" smtClean="0">
                <a:latin typeface="微软雅黑" pitchFamily="34" charset="-122"/>
                <a:ea typeface="微软雅黑" pitchFamily="34" charset="-122"/>
              </a:rPr>
              <a:t>行业共成长</a:t>
            </a:r>
            <a:r>
              <a:rPr lang="en-US" altLang="zh-CN" sz="2800" b="1" dirty="0" smtClean="0">
                <a:solidFill>
                  <a:srgbClr val="FFC000"/>
                </a:solidFill>
                <a:latin typeface="微软雅黑" pitchFamily="34" charset="-122"/>
                <a:ea typeface="微软雅黑" pitchFamily="34" charset="-122"/>
              </a:rPr>
              <a:t>—</a:t>
            </a:r>
            <a:r>
              <a:rPr lang="zh-CN" altLang="en-US" sz="2800" b="1" dirty="0" smtClean="0">
                <a:solidFill>
                  <a:srgbClr val="FFC000"/>
                </a:solidFill>
                <a:latin typeface="微软雅黑" pitchFamily="34" charset="-122"/>
                <a:ea typeface="微软雅黑" pitchFamily="34" charset="-122"/>
              </a:rPr>
              <a:t>发展规划</a:t>
            </a:r>
          </a:p>
        </p:txBody>
      </p:sp>
      <p:sp>
        <p:nvSpPr>
          <p:cNvPr id="5" name="Freeform 1041"/>
          <p:cNvSpPr>
            <a:spLocks/>
          </p:cNvSpPr>
          <p:nvPr>
            <p:custDataLst>
              <p:tags r:id="rId2"/>
            </p:custDataLst>
          </p:nvPr>
        </p:nvSpPr>
        <p:spPr bwMode="auto">
          <a:xfrm>
            <a:off x="3867150" y="3381375"/>
            <a:ext cx="1685925" cy="1800225"/>
          </a:xfrm>
          <a:custGeom>
            <a:avLst/>
            <a:gdLst>
              <a:gd name="T0" fmla="*/ 582 w 1152"/>
              <a:gd name="T1" fmla="*/ 0 h 1020"/>
              <a:gd name="T2" fmla="*/ 0 w 1152"/>
              <a:gd name="T3" fmla="*/ 1020 h 1020"/>
              <a:gd name="T4" fmla="*/ 1152 w 1152"/>
              <a:gd name="T5" fmla="*/ 1020 h 1020"/>
              <a:gd name="T6" fmla="*/ 582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FFFFFF"/>
              </a:gs>
              <a:gs pos="100000">
                <a:srgbClr val="767676"/>
              </a:gs>
            </a:gsLst>
            <a:lin ang="5400000" scaled="1"/>
          </a:gradFill>
          <a:ln w="6350" cap="flat" cmpd="sng">
            <a:noFill/>
            <a:prstDash val="solid"/>
            <a:round/>
            <a:headEnd type="none" w="med" len="med"/>
            <a:tailEnd type="none" w="med" len="med"/>
          </a:ln>
        </p:spPr>
        <p:txBody>
          <a:bodyPr wrap="none" bIns="0" anchor="ctr"/>
          <a:lstStyle/>
          <a:p>
            <a:endParaRPr lang="zh-CN" altLang="en-US"/>
          </a:p>
        </p:txBody>
      </p:sp>
      <p:sp>
        <p:nvSpPr>
          <p:cNvPr id="7" name="Freeform 1042"/>
          <p:cNvSpPr>
            <a:spLocks/>
          </p:cNvSpPr>
          <p:nvPr>
            <p:custDataLst>
              <p:tags r:id="rId3"/>
            </p:custDataLst>
          </p:nvPr>
        </p:nvSpPr>
        <p:spPr bwMode="auto">
          <a:xfrm flipV="1">
            <a:off x="3429480" y="2382708"/>
            <a:ext cx="2561626" cy="1574521"/>
          </a:xfrm>
          <a:custGeom>
            <a:avLst/>
            <a:gdLst>
              <a:gd name="T0" fmla="*/ 582 w 1152"/>
              <a:gd name="T1" fmla="*/ 0 h 1020"/>
              <a:gd name="T2" fmla="*/ 0 w 1152"/>
              <a:gd name="T3" fmla="*/ 1020 h 1020"/>
              <a:gd name="T4" fmla="*/ 1152 w 1152"/>
              <a:gd name="T5" fmla="*/ 1020 h 1020"/>
              <a:gd name="T6" fmla="*/ 582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767676"/>
              </a:gs>
              <a:gs pos="100000">
                <a:srgbClr val="FFFFFF"/>
              </a:gs>
            </a:gsLst>
            <a:lin ang="5400000" scaled="1"/>
          </a:gradFill>
          <a:ln w="6350" cap="flat" cmpd="sng">
            <a:noFill/>
            <a:prstDash val="solid"/>
            <a:round/>
            <a:headEnd type="none" w="med" len="med"/>
            <a:tailEnd type="none" w="med" len="med"/>
          </a:ln>
        </p:spPr>
        <p:txBody>
          <a:bodyPr wrap="none" bIns="0" anchor="ctr"/>
          <a:lstStyle/>
          <a:p>
            <a:endParaRPr lang="zh-CN" altLang="en-US"/>
          </a:p>
        </p:txBody>
      </p:sp>
      <p:sp>
        <p:nvSpPr>
          <p:cNvPr id="8" name="Freeform 1043"/>
          <p:cNvSpPr>
            <a:spLocks/>
          </p:cNvSpPr>
          <p:nvPr>
            <p:custDataLst>
              <p:tags r:id="rId4"/>
            </p:custDataLst>
          </p:nvPr>
        </p:nvSpPr>
        <p:spPr bwMode="auto">
          <a:xfrm rot="5400000" flipV="1">
            <a:off x="4917264" y="2542609"/>
            <a:ext cx="1841466" cy="1933399"/>
          </a:xfrm>
          <a:custGeom>
            <a:avLst/>
            <a:gdLst>
              <a:gd name="T0" fmla="*/ 582 w 1152"/>
              <a:gd name="T1" fmla="*/ 0 h 1020"/>
              <a:gd name="T2" fmla="*/ 0 w 1152"/>
              <a:gd name="T3" fmla="*/ 1020 h 1020"/>
              <a:gd name="T4" fmla="*/ 1152 w 1152"/>
              <a:gd name="T5" fmla="*/ 1020 h 1020"/>
              <a:gd name="T6" fmla="*/ 582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FFFFFF"/>
              </a:gs>
              <a:gs pos="100000">
                <a:srgbClr val="767676"/>
              </a:gs>
            </a:gsLst>
            <a:lin ang="0" scaled="1"/>
          </a:gradFill>
          <a:ln w="6350" cap="flat" cmpd="sng">
            <a:noFill/>
            <a:prstDash val="solid"/>
            <a:round/>
            <a:headEnd type="none" w="med" len="med"/>
            <a:tailEnd type="none" w="med" len="med"/>
          </a:ln>
        </p:spPr>
        <p:txBody>
          <a:bodyPr wrap="none" bIns="0" anchor="ctr"/>
          <a:lstStyle/>
          <a:p>
            <a:endParaRPr lang="zh-CN" altLang="en-US"/>
          </a:p>
        </p:txBody>
      </p:sp>
      <p:sp>
        <p:nvSpPr>
          <p:cNvPr id="9" name="Freeform 1044"/>
          <p:cNvSpPr>
            <a:spLocks/>
          </p:cNvSpPr>
          <p:nvPr>
            <p:custDataLst>
              <p:tags r:id="rId5"/>
            </p:custDataLst>
          </p:nvPr>
        </p:nvSpPr>
        <p:spPr bwMode="auto">
          <a:xfrm rot="16200000" flipH="1" flipV="1">
            <a:off x="2706561" y="2436408"/>
            <a:ext cx="1841466" cy="1933399"/>
          </a:xfrm>
          <a:custGeom>
            <a:avLst/>
            <a:gdLst>
              <a:gd name="T0" fmla="*/ 582 w 1152"/>
              <a:gd name="T1" fmla="*/ 0 h 1020"/>
              <a:gd name="T2" fmla="*/ 0 w 1152"/>
              <a:gd name="T3" fmla="*/ 1020 h 1020"/>
              <a:gd name="T4" fmla="*/ 1152 w 1152"/>
              <a:gd name="T5" fmla="*/ 1020 h 1020"/>
              <a:gd name="T6" fmla="*/ 582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767676"/>
              </a:gs>
              <a:gs pos="100000">
                <a:srgbClr val="FFFFFF"/>
              </a:gs>
            </a:gsLst>
            <a:lin ang="0" scaled="1"/>
          </a:gradFill>
          <a:ln w="6350" cap="flat" cmpd="sng">
            <a:noFill/>
            <a:prstDash val="solid"/>
            <a:round/>
            <a:headEnd type="none" w="med" len="med"/>
            <a:tailEnd type="none" w="med" len="med"/>
          </a:ln>
        </p:spPr>
        <p:txBody>
          <a:bodyPr wrap="none" bIns="0" anchor="ctr"/>
          <a:lstStyle/>
          <a:p>
            <a:endParaRPr lang="zh-CN" altLang="en-US"/>
          </a:p>
        </p:txBody>
      </p:sp>
      <p:sp>
        <p:nvSpPr>
          <p:cNvPr id="10" name="Rectangle 1045"/>
          <p:cNvSpPr>
            <a:spLocks noChangeArrowheads="1"/>
          </p:cNvSpPr>
          <p:nvPr>
            <p:custDataLst>
              <p:tags r:id="rId6"/>
            </p:custDataLst>
          </p:nvPr>
        </p:nvSpPr>
        <p:spPr bwMode="auto">
          <a:xfrm>
            <a:off x="653195" y="2495112"/>
            <a:ext cx="2125712" cy="1796221"/>
          </a:xfrm>
          <a:prstGeom prst="rect">
            <a:avLst/>
          </a:prstGeom>
          <a:solidFill>
            <a:schemeClr val="accent2">
              <a:lumMod val="20000"/>
              <a:lumOff val="80000"/>
            </a:schemeClr>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gn="ctr">
              <a:lnSpc>
                <a:spcPts val="1400"/>
              </a:lnSpc>
              <a:spcBef>
                <a:spcPct val="50000"/>
              </a:spcBef>
              <a:defRPr/>
            </a:pPr>
            <a:r>
              <a:rPr lang="zh-CN" altLang="zh-CN" sz="2800" b="1" dirty="0" smtClean="0">
                <a:solidFill>
                  <a:srgbClr val="FF0000"/>
                </a:solidFill>
                <a:latin typeface="微软雅黑" pitchFamily="34" charset="-122"/>
                <a:ea typeface="微软雅黑" pitchFamily="34" charset="-122"/>
              </a:rPr>
              <a:t>形象典范</a:t>
            </a:r>
            <a:endParaRPr kumimoji="1" lang="de-DE" altLang="en-US" sz="2800" b="0" dirty="0">
              <a:latin typeface="Arial" charset="0"/>
            </a:endParaRPr>
          </a:p>
        </p:txBody>
      </p:sp>
      <p:sp>
        <p:nvSpPr>
          <p:cNvPr id="12" name="Rectangle 1046"/>
          <p:cNvSpPr>
            <a:spLocks noChangeArrowheads="1"/>
          </p:cNvSpPr>
          <p:nvPr>
            <p:custDataLst>
              <p:tags r:id="rId7"/>
            </p:custDataLst>
          </p:nvPr>
        </p:nvSpPr>
        <p:spPr bwMode="auto">
          <a:xfrm>
            <a:off x="6694438" y="2599887"/>
            <a:ext cx="2125712" cy="1814319"/>
          </a:xfrm>
          <a:prstGeom prst="rect">
            <a:avLst/>
          </a:prstGeom>
          <a:solidFill>
            <a:schemeClr val="accent2">
              <a:lumMod val="20000"/>
              <a:lumOff val="80000"/>
            </a:schemeClr>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gn="ctr">
              <a:lnSpc>
                <a:spcPts val="1400"/>
              </a:lnSpc>
              <a:spcBef>
                <a:spcPct val="50000"/>
              </a:spcBef>
              <a:defRPr/>
            </a:pPr>
            <a:r>
              <a:rPr lang="zh-CN" altLang="zh-CN" sz="2800" b="1" dirty="0" smtClean="0">
                <a:solidFill>
                  <a:srgbClr val="FF0000"/>
                </a:solidFill>
                <a:latin typeface="微软雅黑" pitchFamily="34" charset="-122"/>
                <a:ea typeface="微软雅黑" pitchFamily="34" charset="-122"/>
              </a:rPr>
              <a:t>效益领先</a:t>
            </a:r>
            <a:endParaRPr kumimoji="1" lang="de-DE" altLang="en-US" sz="2800" b="0" dirty="0">
              <a:latin typeface="Arial" charset="0"/>
            </a:endParaRPr>
          </a:p>
        </p:txBody>
      </p:sp>
      <p:sp>
        <p:nvSpPr>
          <p:cNvPr id="14" name="Oval 1049"/>
          <p:cNvSpPr>
            <a:spLocks noChangeArrowheads="1"/>
          </p:cNvSpPr>
          <p:nvPr>
            <p:custDataLst>
              <p:tags r:id="rId8"/>
            </p:custDataLst>
          </p:nvPr>
        </p:nvSpPr>
        <p:spPr bwMode="auto">
          <a:xfrm>
            <a:off x="3296142" y="2787648"/>
            <a:ext cx="2815480" cy="1723829"/>
          </a:xfrm>
          <a:prstGeom prst="ellipse">
            <a:avLst/>
          </a:prstGeom>
          <a:gradFill rotWithShape="0">
            <a:gsLst>
              <a:gs pos="0">
                <a:schemeClr val="accent1"/>
              </a:gs>
              <a:gs pos="100000">
                <a:schemeClr val="accent1">
                  <a:gamma/>
                  <a:shade val="86275"/>
                  <a:invGamma/>
                </a:schemeClr>
              </a:gs>
            </a:gsLst>
            <a:path path="shape">
              <a:fillToRect l="50000" t="50000" r="50000" b="50000"/>
            </a:path>
          </a:gradFill>
          <a:ln w="6350">
            <a:solidFill>
              <a:schemeClr val="bg1"/>
            </a:solidFill>
            <a:round/>
            <a:headEnd/>
            <a:tailEnd/>
          </a:ln>
          <a:effectLst/>
        </p:spPr>
        <p:txBody>
          <a:bodyPr wrap="none" lIns="45720" rIns="45720" anchor="ctr"/>
          <a:lstStyle/>
          <a:p>
            <a:pPr>
              <a:defRPr/>
            </a:pPr>
            <a:endParaRPr lang="zh-CN" altLang="en-US">
              <a:latin typeface="Arial" charset="0"/>
            </a:endParaRPr>
          </a:p>
        </p:txBody>
      </p:sp>
      <p:sp>
        <p:nvSpPr>
          <p:cNvPr id="15" name="Text Box 1050"/>
          <p:cNvSpPr txBox="1">
            <a:spLocks noChangeArrowheads="1"/>
          </p:cNvSpPr>
          <p:nvPr>
            <p:custDataLst>
              <p:tags r:id="rId9"/>
            </p:custDataLst>
          </p:nvPr>
        </p:nvSpPr>
        <p:spPr bwMode="auto">
          <a:xfrm>
            <a:off x="3694211" y="3103777"/>
            <a:ext cx="2082969" cy="1428750"/>
          </a:xfrm>
          <a:prstGeom prst="rect">
            <a:avLst/>
          </a:prstGeom>
          <a:noFill/>
          <a:ln w="635">
            <a:noFill/>
            <a:miter lim="800000"/>
            <a:headEnd/>
            <a:tailEnd/>
          </a:ln>
        </p:spPr>
        <p:txBody>
          <a:bodyPr lIns="45720" rIns="45720"/>
          <a:lstStyle/>
          <a:p>
            <a:r>
              <a:rPr lang="zh-CN" altLang="zh-CN" sz="1600" b="1" dirty="0" smtClean="0">
                <a:latin typeface="微软雅黑" pitchFamily="34" charset="-122"/>
                <a:ea typeface="微软雅黑" pitchFamily="34" charset="-122"/>
              </a:rPr>
              <a:t>成为市场第二集团中</a:t>
            </a:r>
            <a:r>
              <a:rPr lang="zh-CN" altLang="zh-CN" sz="1600" b="1" dirty="0" smtClean="0">
                <a:solidFill>
                  <a:srgbClr val="FF0000"/>
                </a:solidFill>
                <a:latin typeface="微软雅黑" pitchFamily="34" charset="-122"/>
                <a:ea typeface="微软雅黑" pitchFamily="34" charset="-122"/>
              </a:rPr>
              <a:t>经营规范、效益领先、服务优良、形象典范</a:t>
            </a:r>
            <a:r>
              <a:rPr lang="zh-CN" altLang="zh-CN" sz="1600" b="1" dirty="0" smtClean="0">
                <a:latin typeface="微软雅黑" pitchFamily="34" charset="-122"/>
                <a:ea typeface="微软雅黑" pitchFamily="34" charset="-122"/>
              </a:rPr>
              <a:t>的标杆公司</a:t>
            </a:r>
            <a:endParaRPr lang="zh-CN" altLang="zh-CN" sz="1600" b="1" dirty="0">
              <a:latin typeface="微软雅黑" pitchFamily="34" charset="-122"/>
              <a:ea typeface="微软雅黑" pitchFamily="34" charset="-122"/>
            </a:endParaRPr>
          </a:p>
        </p:txBody>
      </p:sp>
      <p:sp>
        <p:nvSpPr>
          <p:cNvPr id="16" name="Rectangle 1051"/>
          <p:cNvSpPr>
            <a:spLocks noChangeArrowheads="1"/>
          </p:cNvSpPr>
          <p:nvPr>
            <p:custDataLst>
              <p:tags r:id="rId10"/>
            </p:custDataLst>
          </p:nvPr>
        </p:nvSpPr>
        <p:spPr bwMode="auto">
          <a:xfrm>
            <a:off x="3433344" y="1243114"/>
            <a:ext cx="2556498" cy="1273642"/>
          </a:xfrm>
          <a:prstGeom prst="rect">
            <a:avLst/>
          </a:prstGeom>
          <a:solidFill>
            <a:schemeClr val="accent2">
              <a:lumMod val="20000"/>
              <a:lumOff val="80000"/>
            </a:schemeClr>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gn="ctr">
              <a:lnSpc>
                <a:spcPts val="1400"/>
              </a:lnSpc>
              <a:spcBef>
                <a:spcPct val="50000"/>
              </a:spcBef>
              <a:defRPr/>
            </a:pPr>
            <a:r>
              <a:rPr lang="zh-CN" altLang="zh-CN" sz="2800" b="1" dirty="0" smtClean="0">
                <a:solidFill>
                  <a:srgbClr val="FF0000"/>
                </a:solidFill>
                <a:latin typeface="微软雅黑" pitchFamily="34" charset="-122"/>
                <a:ea typeface="微软雅黑" pitchFamily="34" charset="-122"/>
              </a:rPr>
              <a:t>经营规范</a:t>
            </a:r>
            <a:endParaRPr kumimoji="1" lang="de-DE" altLang="en-US" sz="2800" b="0" dirty="0">
              <a:latin typeface="Arial" charset="0"/>
            </a:endParaRPr>
          </a:p>
        </p:txBody>
      </p:sp>
      <p:sp>
        <p:nvSpPr>
          <p:cNvPr id="17" name="Rectangle 1052"/>
          <p:cNvSpPr>
            <a:spLocks noChangeArrowheads="1"/>
          </p:cNvSpPr>
          <p:nvPr>
            <p:custDataLst>
              <p:tags r:id="rId11"/>
            </p:custDataLst>
          </p:nvPr>
        </p:nvSpPr>
        <p:spPr bwMode="auto">
          <a:xfrm>
            <a:off x="3374895" y="4879508"/>
            <a:ext cx="2553933" cy="1273642"/>
          </a:xfrm>
          <a:prstGeom prst="rect">
            <a:avLst/>
          </a:prstGeom>
          <a:solidFill>
            <a:schemeClr val="accent2">
              <a:lumMod val="20000"/>
              <a:lumOff val="80000"/>
            </a:schemeClr>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gn="ctr">
              <a:lnSpc>
                <a:spcPts val="1400"/>
              </a:lnSpc>
              <a:spcBef>
                <a:spcPct val="50000"/>
              </a:spcBef>
              <a:defRPr/>
            </a:pPr>
            <a:r>
              <a:rPr lang="zh-CN" altLang="zh-CN" sz="2800" b="1" dirty="0" smtClean="0">
                <a:solidFill>
                  <a:srgbClr val="FF0000"/>
                </a:solidFill>
                <a:latin typeface="微软雅黑" pitchFamily="34" charset="-122"/>
                <a:ea typeface="微软雅黑" pitchFamily="34" charset="-122"/>
              </a:rPr>
              <a:t>服务优良</a:t>
            </a:r>
            <a:endParaRPr kumimoji="1" lang="de-DE" altLang="en-US" sz="2800" b="0" dirty="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1" descr="中国大地保险PPT首末页模板副本"/>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
        <p:nvSpPr>
          <p:cNvPr id="61443" name="Rectangle 3"/>
          <p:cNvSpPr>
            <a:spLocks noGrp="1" noChangeArrowheads="1"/>
          </p:cNvSpPr>
          <p:nvPr>
            <p:ph type="ctrTitle"/>
          </p:nvPr>
        </p:nvSpPr>
        <p:spPr>
          <a:xfrm>
            <a:off x="785813" y="2276475"/>
            <a:ext cx="3997325" cy="1470025"/>
          </a:xfrm>
        </p:spPr>
        <p:txBody>
          <a:bodyPr/>
          <a:lstStyle/>
          <a:p>
            <a:pPr eaLnBrk="1" hangingPunct="1"/>
            <a:r>
              <a:rPr lang="en-US" altLang="zh-CN" sz="3200" smtClean="0">
                <a:solidFill>
                  <a:schemeClr val="bg1"/>
                </a:solidFill>
                <a:latin typeface="黑体" pitchFamily="2" charset="-122"/>
              </a:rPr>
              <a:t/>
            </a:r>
            <a:br>
              <a:rPr lang="en-US" altLang="zh-CN" sz="3200" smtClean="0">
                <a:solidFill>
                  <a:schemeClr val="bg1"/>
                </a:solidFill>
                <a:latin typeface="黑体" pitchFamily="2" charset="-122"/>
              </a:rPr>
            </a:br>
            <a:endParaRPr lang="en-US" altLang="zh-CN" sz="3200" smtClean="0">
              <a:solidFill>
                <a:schemeClr val="bg1"/>
              </a:solidFill>
              <a:latin typeface="黑体" pitchFamily="2" charset="-122"/>
            </a:endParaRPr>
          </a:p>
        </p:txBody>
      </p:sp>
      <p:sp>
        <p:nvSpPr>
          <p:cNvPr id="61444" name="Rectangle 5"/>
          <p:cNvSpPr>
            <a:spLocks noChangeArrowheads="1"/>
          </p:cNvSpPr>
          <p:nvPr/>
        </p:nvSpPr>
        <p:spPr bwMode="auto">
          <a:xfrm>
            <a:off x="2627313" y="2425700"/>
            <a:ext cx="3997325" cy="1470025"/>
          </a:xfrm>
          <a:prstGeom prst="rect">
            <a:avLst/>
          </a:prstGeom>
          <a:noFill/>
          <a:ln w="9525">
            <a:noFill/>
            <a:miter lim="800000"/>
            <a:headEnd/>
            <a:tailEnd/>
          </a:ln>
        </p:spPr>
        <p:txBody>
          <a:bodyPr anchor="ctr"/>
          <a:lstStyle/>
          <a:p>
            <a:r>
              <a:rPr lang="zh-CN" altLang="en-US" sz="4000" b="1">
                <a:solidFill>
                  <a:schemeClr val="bg1"/>
                </a:solidFill>
                <a:latin typeface="微软雅黑" pitchFamily="34" charset="-122"/>
                <a:ea typeface="微软雅黑" pitchFamily="34" charset="-122"/>
              </a:rPr>
              <a:t>谢 谢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11"/>
          <p:cNvSpPr>
            <a:spLocks noGrp="1"/>
          </p:cNvSpPr>
          <p:nvPr>
            <p:ph type="sldNum" sz="quarter" idx="12"/>
          </p:nvPr>
        </p:nvSpPr>
        <p:spPr>
          <a:xfrm>
            <a:off x="457200" y="6475413"/>
            <a:ext cx="1428750" cy="193675"/>
          </a:xfrm>
          <a:noFill/>
          <a:ln>
            <a:miter lim="800000"/>
            <a:headEnd/>
            <a:tailEnd/>
          </a:ln>
        </p:spPr>
        <p:txBody>
          <a:bodyPr vert="horz" lIns="91440" tIns="45720" rIns="91440" bIns="45720" numCol="1" anchor="t" anchorCtr="0" compatLnSpc="1">
            <a:prstTxWarp prst="textNoShape">
              <a:avLst/>
            </a:prstTxWarp>
          </a:bodyPr>
          <a:lstStyle/>
          <a:p>
            <a:fld id="{FB5AEB67-DC2B-4750-9014-B44D79A09946}" type="slidenum">
              <a:rPr/>
              <a:pPr/>
              <a:t>4</a:t>
            </a:fld>
            <a:endParaRPr/>
          </a:p>
        </p:txBody>
      </p:sp>
      <p:sp>
        <p:nvSpPr>
          <p:cNvPr id="44035" name="标题 8"/>
          <p:cNvSpPr>
            <a:spLocks noGrp="1"/>
          </p:cNvSpPr>
          <p:nvPr>
            <p:ph type="title"/>
          </p:nvPr>
        </p:nvSpPr>
        <p:spPr>
          <a:xfrm>
            <a:off x="554117" y="0"/>
            <a:ext cx="6357937" cy="1143000"/>
          </a:xfrm>
        </p:spPr>
        <p:txBody>
          <a:bodyPr/>
          <a:lstStyle/>
          <a:p>
            <a:r>
              <a:rPr lang="zh-CN" altLang="en-US" sz="2800" b="1" kern="1200" dirty="0" smtClean="0">
                <a:latin typeface="黑体" pitchFamily="2" charset="-122"/>
              </a:rPr>
              <a:t>一、广阔的发展空间</a:t>
            </a:r>
          </a:p>
        </p:txBody>
      </p:sp>
      <p:graphicFrame>
        <p:nvGraphicFramePr>
          <p:cNvPr id="12" name="图示 11"/>
          <p:cNvGraphicFramePr/>
          <p:nvPr/>
        </p:nvGraphicFramePr>
        <p:xfrm>
          <a:off x="906161" y="915085"/>
          <a:ext cx="7755925" cy="520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hidden="1"/>
          <p:cNvGraphicFramePr>
            <a:graphicFrameLocks noChangeAspect="1"/>
          </p:cNvGraphicFramePr>
          <p:nvPr/>
        </p:nvGraphicFramePr>
        <p:xfrm>
          <a:off x="1588" y="1588"/>
          <a:ext cx="1587" cy="1587"/>
        </p:xfrm>
        <a:graphic>
          <a:graphicData uri="http://schemas.openxmlformats.org/presentationml/2006/ole">
            <p:oleObj spid="_x0000_s1027" name="think-cell Slide" r:id="rId32" imgW="360" imgH="360" progId="">
              <p:embed/>
            </p:oleObj>
          </a:graphicData>
        </a:graphic>
      </p:graphicFrame>
      <p:sp>
        <p:nvSpPr>
          <p:cNvPr id="5" name="矩形 4"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zh-CN" altLang="en-US" sz="1400">
              <a:sym typeface="Arial"/>
            </a:endParaRPr>
          </a:p>
        </p:txBody>
      </p:sp>
      <p:sp>
        <p:nvSpPr>
          <p:cNvPr id="34" name="圆角矩形 33"/>
          <p:cNvSpPr/>
          <p:nvPr>
            <p:custDataLst>
              <p:tags r:id="rId3"/>
            </p:custDataLst>
          </p:nvPr>
        </p:nvSpPr>
        <p:spPr>
          <a:xfrm>
            <a:off x="494270" y="902043"/>
            <a:ext cx="8452022" cy="11491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灯片编号占位符 3"/>
          <p:cNvSpPr>
            <a:spLocks noGrp="1"/>
          </p:cNvSpPr>
          <p:nvPr>
            <p:ph type="sldNum" sz="quarter" idx="12"/>
            <p:custDataLst>
              <p:tags r:id="rId4"/>
            </p:custDataLst>
          </p:nvPr>
        </p:nvSpPr>
        <p:spPr>
          <a:xfrm>
            <a:off x="448234" y="6471552"/>
            <a:ext cx="1427162" cy="193675"/>
          </a:xfrm>
          <a:noFill/>
          <a:ln>
            <a:miter lim="800000"/>
            <a:headEnd/>
            <a:tailEnd/>
          </a:ln>
        </p:spPr>
        <p:txBody>
          <a:bodyPr vert="horz" lIns="91440" tIns="45720" rIns="91440" bIns="45720" numCol="1" anchor="t" anchorCtr="0" compatLnSpc="1">
            <a:prstTxWarp prst="textNoShape">
              <a:avLst/>
            </a:prstTxWarp>
          </a:bodyPr>
          <a:lstStyle/>
          <a:p>
            <a:fld id="{7629E01B-1B4C-413D-8439-8E99E58C283D}" type="slidenum">
              <a:rPr/>
              <a:pPr/>
              <a:t>5</a:t>
            </a:fld>
            <a:endParaRPr/>
          </a:p>
        </p:txBody>
      </p:sp>
      <p:graphicFrame>
        <p:nvGraphicFramePr>
          <p:cNvPr id="1026" name="Object 2"/>
          <p:cNvGraphicFramePr>
            <a:graphicFrameLocks noChangeAspect="1"/>
          </p:cNvGraphicFramePr>
          <p:nvPr/>
        </p:nvGraphicFramePr>
        <p:xfrm>
          <a:off x="-49213" y="2260600"/>
          <a:ext cx="4591051" cy="3362325"/>
        </p:xfrm>
        <a:graphic>
          <a:graphicData uri="http://schemas.openxmlformats.org/presentationml/2006/ole">
            <p:oleObj spid="_x0000_s1026" name="图表" r:id="rId33" imgW="4591050" imgH="3362325" progId="MSGraph.Chart.8">
              <p:embed followColorScheme="full"/>
            </p:oleObj>
          </a:graphicData>
        </a:graphic>
      </p:graphicFrame>
      <p:sp>
        <p:nvSpPr>
          <p:cNvPr id="20" name="矩形 19"/>
          <p:cNvSpPr/>
          <p:nvPr>
            <p:custDataLst>
              <p:tags r:id="rId5"/>
            </p:custDataLst>
          </p:nvPr>
        </p:nvSpPr>
        <p:spPr bwMode="auto">
          <a:xfrm>
            <a:off x="4197350"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06BC8D50-BE77-4B73-9776-E1207D4D6A70}" type="datetime'''''2''0''''''1''1''''''''''年'''''''''">
              <a:rPr lang="en-US" altLang="zh-CN" sz="1400">
                <a:solidFill>
                  <a:schemeClr val="tx1"/>
                </a:solidFill>
              </a:rPr>
              <a:pPr algn="ctr">
                <a:defRPr/>
              </a:pPr>
              <a:t>2011年</a:t>
            </a:fld>
            <a:endParaRPr lang="zh-CN" altLang="en-US" sz="1400" dirty="0">
              <a:solidFill>
                <a:schemeClr val="tx1"/>
              </a:solidFill>
              <a:sym typeface="Arial"/>
            </a:endParaRPr>
          </a:p>
        </p:txBody>
      </p:sp>
      <p:sp>
        <p:nvSpPr>
          <p:cNvPr id="19" name="矩形 18"/>
          <p:cNvSpPr/>
          <p:nvPr>
            <p:custDataLst>
              <p:tags r:id="rId6"/>
            </p:custDataLst>
          </p:nvPr>
        </p:nvSpPr>
        <p:spPr bwMode="auto">
          <a:xfrm>
            <a:off x="3806825"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96E1DCF1-8841-49DA-A75F-A801819DD812}" type="datetime'''2''''''''''010''''''''''''''''''年'''''''''">
              <a:rPr lang="en-US" altLang="zh-CN" sz="1400">
                <a:solidFill>
                  <a:schemeClr val="tx1"/>
                </a:solidFill>
              </a:rPr>
              <a:pPr algn="ctr">
                <a:defRPr/>
              </a:pPr>
              <a:t>2010年</a:t>
            </a:fld>
            <a:endParaRPr lang="zh-CN" altLang="en-US" sz="1400" dirty="0">
              <a:solidFill>
                <a:schemeClr val="tx1"/>
              </a:solidFill>
              <a:sym typeface="Arial"/>
            </a:endParaRPr>
          </a:p>
        </p:txBody>
      </p:sp>
      <p:sp>
        <p:nvSpPr>
          <p:cNvPr id="18" name="矩形 17"/>
          <p:cNvSpPr/>
          <p:nvPr>
            <p:custDataLst>
              <p:tags r:id="rId7"/>
            </p:custDataLst>
          </p:nvPr>
        </p:nvSpPr>
        <p:spPr bwMode="auto">
          <a:xfrm>
            <a:off x="3416300"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E90EB4F2-0B34-4093-A688-0B288EC34C24}" type="datetime'''''''''''''''2''''0''''''''''''0''''''''''9年'''''''">
              <a:rPr lang="en-US" altLang="zh-CN" sz="1400">
                <a:solidFill>
                  <a:schemeClr val="tx1"/>
                </a:solidFill>
              </a:rPr>
              <a:pPr algn="ctr">
                <a:defRPr/>
              </a:pPr>
              <a:t>2009年</a:t>
            </a:fld>
            <a:endParaRPr lang="zh-CN" altLang="en-US" sz="1400" dirty="0">
              <a:solidFill>
                <a:schemeClr val="tx1"/>
              </a:solidFill>
              <a:sym typeface="Arial"/>
            </a:endParaRPr>
          </a:p>
        </p:txBody>
      </p:sp>
      <p:sp>
        <p:nvSpPr>
          <p:cNvPr id="17" name="矩形 16"/>
          <p:cNvSpPr/>
          <p:nvPr>
            <p:custDataLst>
              <p:tags r:id="rId8"/>
            </p:custDataLst>
          </p:nvPr>
        </p:nvSpPr>
        <p:spPr bwMode="auto">
          <a:xfrm>
            <a:off x="3025775"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39F2D610-CE6E-4B8A-93BF-9AE8EE17EFE5}" type="datetime'''''2''''0''''''''''''''''''''''''0''''''''''''''8''''''''''年'">
              <a:rPr lang="en-US" altLang="zh-CN" sz="1400">
                <a:solidFill>
                  <a:schemeClr val="tx1"/>
                </a:solidFill>
              </a:rPr>
              <a:pPr algn="ctr">
                <a:defRPr/>
              </a:pPr>
              <a:t>2008年</a:t>
            </a:fld>
            <a:endParaRPr lang="zh-CN" altLang="en-US" sz="1400" dirty="0">
              <a:solidFill>
                <a:schemeClr val="tx1"/>
              </a:solidFill>
              <a:sym typeface="Arial"/>
            </a:endParaRPr>
          </a:p>
        </p:txBody>
      </p:sp>
      <p:sp>
        <p:nvSpPr>
          <p:cNvPr id="16" name="矩形 15"/>
          <p:cNvSpPr/>
          <p:nvPr>
            <p:custDataLst>
              <p:tags r:id="rId9"/>
            </p:custDataLst>
          </p:nvPr>
        </p:nvSpPr>
        <p:spPr bwMode="auto">
          <a:xfrm>
            <a:off x="2635250"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80AFCBC7-E2BE-4DE0-BC6D-E37BEB2CA55D}" type="datetime'2''''''''''''''''''''''''''''''''''''''0''''''0''''7''年'">
              <a:rPr lang="en-US" altLang="zh-CN" sz="1400">
                <a:solidFill>
                  <a:schemeClr val="tx1"/>
                </a:solidFill>
              </a:rPr>
              <a:pPr algn="ctr">
                <a:defRPr/>
              </a:pPr>
              <a:t>2007年</a:t>
            </a:fld>
            <a:endParaRPr lang="zh-CN" altLang="en-US" sz="1400" dirty="0">
              <a:solidFill>
                <a:schemeClr val="tx1"/>
              </a:solidFill>
              <a:sym typeface="Arial"/>
            </a:endParaRPr>
          </a:p>
        </p:txBody>
      </p:sp>
      <p:sp>
        <p:nvSpPr>
          <p:cNvPr id="15" name="矩形 14"/>
          <p:cNvSpPr/>
          <p:nvPr>
            <p:custDataLst>
              <p:tags r:id="rId10"/>
            </p:custDataLst>
          </p:nvPr>
        </p:nvSpPr>
        <p:spPr bwMode="auto">
          <a:xfrm>
            <a:off x="2254250"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46F6310E-99A9-4D07-96F5-95E543FDAD5E}" type="datetime'2''''''''''''''''''''''''''0''''''''''0''''6''''''''''年'">
              <a:rPr lang="en-US" altLang="zh-CN" sz="1400">
                <a:solidFill>
                  <a:schemeClr val="tx1"/>
                </a:solidFill>
              </a:rPr>
              <a:pPr algn="ctr">
                <a:defRPr/>
              </a:pPr>
              <a:t>2006年</a:t>
            </a:fld>
            <a:endParaRPr lang="zh-CN" altLang="en-US" sz="1400" dirty="0">
              <a:solidFill>
                <a:schemeClr val="tx1"/>
              </a:solidFill>
              <a:sym typeface="Arial"/>
            </a:endParaRPr>
          </a:p>
        </p:txBody>
      </p:sp>
      <p:sp>
        <p:nvSpPr>
          <p:cNvPr id="14" name="矩形 13"/>
          <p:cNvSpPr/>
          <p:nvPr>
            <p:custDataLst>
              <p:tags r:id="rId11"/>
            </p:custDataLst>
          </p:nvPr>
        </p:nvSpPr>
        <p:spPr bwMode="auto">
          <a:xfrm>
            <a:off x="1863725"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44AA5B29-82DC-4B94-8C62-B72A5E7C1EBF}" type="datetime'''''''''2''''''''''''''''''0''0''''''''''''5''年'''''''''''''">
              <a:rPr lang="en-US" altLang="zh-CN" sz="1400">
                <a:solidFill>
                  <a:schemeClr val="tx1"/>
                </a:solidFill>
              </a:rPr>
              <a:pPr algn="ctr">
                <a:defRPr/>
              </a:pPr>
              <a:t>2005年</a:t>
            </a:fld>
            <a:endParaRPr lang="zh-CN" altLang="en-US" sz="1400" dirty="0">
              <a:solidFill>
                <a:schemeClr val="tx1"/>
              </a:solidFill>
              <a:sym typeface="Arial"/>
            </a:endParaRPr>
          </a:p>
        </p:txBody>
      </p:sp>
      <p:sp>
        <p:nvSpPr>
          <p:cNvPr id="13" name="矩形 12"/>
          <p:cNvSpPr/>
          <p:nvPr>
            <p:custDataLst>
              <p:tags r:id="rId12"/>
            </p:custDataLst>
          </p:nvPr>
        </p:nvSpPr>
        <p:spPr bwMode="auto">
          <a:xfrm>
            <a:off x="1473200"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058EFAC0-DF60-4398-9C35-6B15D2FF81B9}" type="datetime'''''''''''''''''''2''''''''''''0''0''''''''''''''4''年'''''">
              <a:rPr lang="en-US" altLang="zh-CN" sz="1400">
                <a:solidFill>
                  <a:schemeClr val="tx1"/>
                </a:solidFill>
              </a:rPr>
              <a:pPr algn="ctr">
                <a:defRPr/>
              </a:pPr>
              <a:t>2004年</a:t>
            </a:fld>
            <a:endParaRPr lang="zh-CN" altLang="en-US" sz="1400" dirty="0">
              <a:solidFill>
                <a:schemeClr val="tx1"/>
              </a:solidFill>
              <a:sym typeface="Arial"/>
            </a:endParaRPr>
          </a:p>
        </p:txBody>
      </p:sp>
      <p:sp>
        <p:nvSpPr>
          <p:cNvPr id="12" name="矩形 11"/>
          <p:cNvSpPr/>
          <p:nvPr>
            <p:custDataLst>
              <p:tags r:id="rId13"/>
            </p:custDataLst>
          </p:nvPr>
        </p:nvSpPr>
        <p:spPr bwMode="auto">
          <a:xfrm>
            <a:off x="1082675"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E98A63F2-1AFD-4A48-AA44-EFD03F525DD1}" type="datetime'''''''''''2''0''''''''0''''''''''''''''''''''3''''''''年'''''''">
              <a:rPr lang="en-US" altLang="zh-CN" sz="1400">
                <a:solidFill>
                  <a:schemeClr val="tx1"/>
                </a:solidFill>
              </a:rPr>
              <a:pPr algn="ctr">
                <a:defRPr/>
              </a:pPr>
              <a:t>2003年</a:t>
            </a:fld>
            <a:endParaRPr lang="zh-CN" altLang="en-US" sz="1400" dirty="0">
              <a:solidFill>
                <a:schemeClr val="tx1"/>
              </a:solidFill>
              <a:sym typeface="Arial"/>
            </a:endParaRPr>
          </a:p>
        </p:txBody>
      </p:sp>
      <p:sp>
        <p:nvSpPr>
          <p:cNvPr id="11" name="矩形 10"/>
          <p:cNvSpPr/>
          <p:nvPr>
            <p:custDataLst>
              <p:tags r:id="rId14"/>
            </p:custDataLst>
          </p:nvPr>
        </p:nvSpPr>
        <p:spPr bwMode="auto">
          <a:xfrm>
            <a:off x="692150"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4EBB2F87-81B0-43CE-BC8F-5BEF75B3F5A7}" type="datetime'''''''''''''''2''''''0''''''02年'''''''''''''''">
              <a:rPr lang="en-US" altLang="zh-CN" sz="1400">
                <a:solidFill>
                  <a:schemeClr val="tx1"/>
                </a:solidFill>
              </a:rPr>
              <a:pPr algn="ctr">
                <a:defRPr/>
              </a:pPr>
              <a:t>2002年</a:t>
            </a:fld>
            <a:endParaRPr lang="zh-CN" altLang="en-US" sz="1400" dirty="0">
              <a:solidFill>
                <a:schemeClr val="tx1"/>
              </a:solidFill>
              <a:sym typeface="Arial"/>
            </a:endParaRPr>
          </a:p>
        </p:txBody>
      </p:sp>
      <p:sp>
        <p:nvSpPr>
          <p:cNvPr id="10" name="矩形 9"/>
          <p:cNvSpPr/>
          <p:nvPr>
            <p:custDataLst>
              <p:tags r:id="rId15"/>
            </p:custDataLst>
          </p:nvPr>
        </p:nvSpPr>
        <p:spPr bwMode="auto">
          <a:xfrm>
            <a:off x="301625" y="5527675"/>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91F835A4-7028-4AC6-A864-F0110E5EE795}" type="datetime'''2''''''00''''''''''''''''''''''''''1''''''''年'''''''''''''''">
              <a:rPr lang="en-US" altLang="zh-CN" sz="1400">
                <a:solidFill>
                  <a:schemeClr val="tx1"/>
                </a:solidFill>
              </a:rPr>
              <a:pPr algn="ctr">
                <a:defRPr/>
              </a:pPr>
              <a:t>2001年</a:t>
            </a:fld>
            <a:endParaRPr lang="zh-CN" altLang="en-US" sz="1400" dirty="0">
              <a:solidFill>
                <a:schemeClr val="tx1"/>
              </a:solidFill>
              <a:sym typeface="Arial"/>
            </a:endParaRPr>
          </a:p>
        </p:txBody>
      </p:sp>
      <p:sp>
        <p:nvSpPr>
          <p:cNvPr id="72" name="TextBox 71"/>
          <p:cNvSpPr txBox="1"/>
          <p:nvPr>
            <p:custDataLst>
              <p:tags r:id="rId16"/>
            </p:custDataLst>
          </p:nvPr>
        </p:nvSpPr>
        <p:spPr>
          <a:xfrm>
            <a:off x="506068" y="271807"/>
            <a:ext cx="7618757" cy="523220"/>
          </a:xfrm>
          <a:prstGeom prst="rect">
            <a:avLst/>
          </a:prstGeom>
          <a:noFill/>
        </p:spPr>
        <p:txBody>
          <a:bodyPr wrap="square">
            <a:spAutoFit/>
          </a:bodyPr>
          <a:lstStyle/>
          <a:p>
            <a:pPr>
              <a:defRPr/>
            </a:pPr>
            <a:r>
              <a:rPr lang="en-US" altLang="zh-CN" sz="2800" b="1" dirty="0" smtClean="0">
                <a:solidFill>
                  <a:srgbClr val="006699"/>
                </a:solidFill>
                <a:latin typeface="黑体" pitchFamily="2" charset="-122"/>
                <a:ea typeface="+mj-ea"/>
                <a:cs typeface="+mj-cs"/>
              </a:rPr>
              <a:t>1</a:t>
            </a:r>
            <a:r>
              <a:rPr lang="en-US" altLang="zh-CN" sz="2800" b="1" dirty="0">
                <a:solidFill>
                  <a:srgbClr val="006699"/>
                </a:solidFill>
                <a:latin typeface="黑体" pitchFamily="2" charset="-122"/>
                <a:ea typeface="+mj-ea"/>
                <a:cs typeface="+mj-cs"/>
              </a:rPr>
              <a:t>.</a:t>
            </a:r>
            <a:r>
              <a:rPr lang="zh-CN" altLang="en-US" sz="2800" b="1" dirty="0">
                <a:solidFill>
                  <a:srgbClr val="006699"/>
                </a:solidFill>
                <a:latin typeface="黑体" pitchFamily="2" charset="-122"/>
                <a:ea typeface="+mj-ea"/>
                <a:cs typeface="+mj-cs"/>
              </a:rPr>
              <a:t>保险深度和</a:t>
            </a:r>
            <a:r>
              <a:rPr lang="zh-CN" altLang="en-US" sz="2800" b="1" dirty="0" smtClean="0">
                <a:solidFill>
                  <a:srgbClr val="006699"/>
                </a:solidFill>
                <a:latin typeface="黑体" pitchFamily="2" charset="-122"/>
                <a:ea typeface="+mj-ea"/>
                <a:cs typeface="+mj-cs"/>
              </a:rPr>
              <a:t>密度相对成熟保险市场仍然偏低</a:t>
            </a:r>
            <a:endParaRPr lang="zh-CN" altLang="en-US" sz="2800" b="1" dirty="0">
              <a:solidFill>
                <a:srgbClr val="006699"/>
              </a:solidFill>
              <a:latin typeface="黑体" pitchFamily="2" charset="-122"/>
              <a:ea typeface="+mj-ea"/>
              <a:cs typeface="+mj-cs"/>
            </a:endParaRPr>
          </a:p>
        </p:txBody>
      </p:sp>
      <p:sp>
        <p:nvSpPr>
          <p:cNvPr id="1044" name="TextBox 73"/>
          <p:cNvSpPr txBox="1">
            <a:spLocks noChangeArrowheads="1"/>
          </p:cNvSpPr>
          <p:nvPr>
            <p:custDataLst>
              <p:tags r:id="rId17"/>
            </p:custDataLst>
          </p:nvPr>
        </p:nvSpPr>
        <p:spPr bwMode="auto">
          <a:xfrm>
            <a:off x="704334" y="951127"/>
            <a:ext cx="8031892" cy="1015663"/>
          </a:xfrm>
          <a:prstGeom prst="rect">
            <a:avLst/>
          </a:prstGeom>
          <a:noFill/>
          <a:ln w="9525">
            <a:noFill/>
            <a:miter lim="800000"/>
            <a:headEnd/>
            <a:tailEnd/>
          </a:ln>
        </p:spPr>
        <p:txBody>
          <a:bodyPr wrap="square">
            <a:spAutoFit/>
          </a:bodyPr>
          <a:lstStyle/>
          <a:p>
            <a:r>
              <a:rPr lang="zh-CN" altLang="en-US" dirty="0"/>
              <a:t>       </a:t>
            </a:r>
            <a:r>
              <a:rPr lang="zh-CN" altLang="en-US" sz="2000" dirty="0">
                <a:latin typeface="+mn-ea"/>
                <a:ea typeface="+mn-ea"/>
              </a:rPr>
              <a:t>经过十年的发展</a:t>
            </a:r>
            <a:r>
              <a:rPr lang="zh-CN" altLang="en-US" sz="2000" dirty="0" smtClean="0">
                <a:latin typeface="+mn-ea"/>
                <a:ea typeface="+mn-ea"/>
              </a:rPr>
              <a:t>，</a:t>
            </a:r>
            <a:r>
              <a:rPr lang="en-US" altLang="zh-CN" sz="2000" dirty="0" smtClean="0">
                <a:latin typeface="+mn-ea"/>
                <a:ea typeface="+mn-ea"/>
              </a:rPr>
              <a:t>2011</a:t>
            </a:r>
            <a:r>
              <a:rPr lang="zh-CN" altLang="en-US" sz="2000" dirty="0" smtClean="0">
                <a:latin typeface="+mn-ea"/>
                <a:ea typeface="+mn-ea"/>
              </a:rPr>
              <a:t>年中国</a:t>
            </a:r>
            <a:r>
              <a:rPr lang="zh-CN" altLang="en-US" sz="2000" dirty="0">
                <a:latin typeface="+mn-ea"/>
                <a:ea typeface="+mn-ea"/>
              </a:rPr>
              <a:t>财险市场保险</a:t>
            </a:r>
            <a:r>
              <a:rPr lang="zh-CN" altLang="en-US" sz="2000" dirty="0" smtClean="0">
                <a:latin typeface="+mn-ea"/>
                <a:ea typeface="+mn-ea"/>
              </a:rPr>
              <a:t>深度达到</a:t>
            </a:r>
            <a:r>
              <a:rPr lang="en-US" altLang="zh-CN" sz="2000" dirty="0" smtClean="0">
                <a:latin typeface="+mn-ea"/>
                <a:ea typeface="+mn-ea"/>
              </a:rPr>
              <a:t>10.05‰</a:t>
            </a:r>
            <a:r>
              <a:rPr lang="zh-CN" altLang="en-US" sz="2000" dirty="0" smtClean="0">
                <a:latin typeface="+mn-ea"/>
                <a:ea typeface="+mn-ea"/>
              </a:rPr>
              <a:t>；</a:t>
            </a:r>
            <a:r>
              <a:rPr lang="zh-CN" altLang="en-US" sz="2000" dirty="0">
                <a:latin typeface="+mn-ea"/>
                <a:ea typeface="+mn-ea"/>
              </a:rPr>
              <a:t>财险市场保险密度</a:t>
            </a:r>
            <a:r>
              <a:rPr lang="zh-CN" altLang="en-US" sz="2000" dirty="0" smtClean="0">
                <a:latin typeface="+mn-ea"/>
                <a:ea typeface="+mn-ea"/>
              </a:rPr>
              <a:t>达到人均</a:t>
            </a:r>
            <a:r>
              <a:rPr lang="en-US" altLang="zh-CN" sz="2000" dirty="0" smtClean="0">
                <a:latin typeface="+mn-ea"/>
                <a:ea typeface="+mn-ea"/>
              </a:rPr>
              <a:t>352</a:t>
            </a:r>
            <a:r>
              <a:rPr lang="zh-CN" altLang="en-US" sz="2000" dirty="0">
                <a:latin typeface="+mn-ea"/>
                <a:ea typeface="+mn-ea"/>
              </a:rPr>
              <a:t>元。</a:t>
            </a:r>
            <a:r>
              <a:rPr lang="zh-CN" altLang="en-US" sz="2000" dirty="0" smtClean="0">
                <a:latin typeface="+mn-ea"/>
                <a:ea typeface="+mn-ea"/>
              </a:rPr>
              <a:t>尽管快速提升，但与</a:t>
            </a:r>
            <a:r>
              <a:rPr lang="zh-CN" altLang="en-US" sz="2000" dirty="0">
                <a:latin typeface="+mn-ea"/>
                <a:ea typeface="+mn-ea"/>
              </a:rPr>
              <a:t>国际平均水平相比还相距甚远</a:t>
            </a:r>
            <a:r>
              <a:rPr lang="zh-CN" altLang="en-US" sz="2000" dirty="0" smtClean="0">
                <a:latin typeface="+mn-ea"/>
                <a:ea typeface="+mn-ea"/>
              </a:rPr>
              <a:t>，我国</a:t>
            </a:r>
            <a:r>
              <a:rPr lang="zh-CN" altLang="en-US" sz="2000" dirty="0">
                <a:latin typeface="+mn-ea"/>
                <a:ea typeface="+mn-ea"/>
              </a:rPr>
              <a:t>财险</a:t>
            </a:r>
            <a:r>
              <a:rPr lang="zh-CN" altLang="en-US" sz="2000" dirty="0" smtClean="0">
                <a:latin typeface="+mn-ea"/>
                <a:ea typeface="+mn-ea"/>
              </a:rPr>
              <a:t>市场仍有很大的</a:t>
            </a:r>
            <a:r>
              <a:rPr lang="zh-CN" altLang="en-US" sz="2000" dirty="0">
                <a:latin typeface="+mn-ea"/>
                <a:ea typeface="+mn-ea"/>
              </a:rPr>
              <a:t>发展潜力</a:t>
            </a:r>
            <a:r>
              <a:rPr lang="zh-CN" altLang="en-US" sz="2000" dirty="0" smtClean="0">
                <a:latin typeface="+mn-ea"/>
                <a:ea typeface="+mn-ea"/>
              </a:rPr>
              <a:t>和广阔的拓展</a:t>
            </a:r>
            <a:r>
              <a:rPr lang="zh-CN" altLang="en-US" sz="2000" dirty="0">
                <a:latin typeface="+mn-ea"/>
                <a:ea typeface="+mn-ea"/>
              </a:rPr>
              <a:t>空间。</a:t>
            </a:r>
          </a:p>
        </p:txBody>
      </p:sp>
      <p:sp>
        <p:nvSpPr>
          <p:cNvPr id="1045" name="TextBox 74"/>
          <p:cNvSpPr txBox="1">
            <a:spLocks noChangeArrowheads="1"/>
          </p:cNvSpPr>
          <p:nvPr>
            <p:custDataLst>
              <p:tags r:id="rId18"/>
            </p:custDataLst>
          </p:nvPr>
        </p:nvSpPr>
        <p:spPr bwMode="auto">
          <a:xfrm>
            <a:off x="309563" y="2150033"/>
            <a:ext cx="8229600" cy="307975"/>
          </a:xfrm>
          <a:prstGeom prst="rect">
            <a:avLst/>
          </a:prstGeom>
          <a:noFill/>
          <a:ln w="9525">
            <a:noFill/>
            <a:miter lim="800000"/>
            <a:headEnd/>
            <a:tailEnd/>
          </a:ln>
        </p:spPr>
        <p:txBody>
          <a:bodyPr>
            <a:spAutoFit/>
          </a:bodyPr>
          <a:lstStyle/>
          <a:p>
            <a:r>
              <a:rPr lang="en-US" altLang="zh-CN" sz="1400" b="1" dirty="0"/>
              <a:t>2001</a:t>
            </a:r>
            <a:r>
              <a:rPr lang="zh-CN" altLang="en-US" sz="1400" b="1" dirty="0"/>
              <a:t>年</a:t>
            </a:r>
            <a:r>
              <a:rPr lang="en-US" altLang="zh-CN" sz="1400" b="1" dirty="0"/>
              <a:t>-2011</a:t>
            </a:r>
            <a:r>
              <a:rPr lang="zh-CN" altLang="en-US" sz="1400" b="1" dirty="0"/>
              <a:t>年中国财产保险行业保险深度（单位</a:t>
            </a:r>
            <a:r>
              <a:rPr lang="zh-CN" altLang="en-US" sz="1400" b="1" dirty="0" smtClean="0"/>
              <a:t>：</a:t>
            </a:r>
            <a:r>
              <a:rPr lang="en-US" altLang="zh-CN" sz="1400" b="1" dirty="0" smtClean="0"/>
              <a:t>‰</a:t>
            </a:r>
            <a:r>
              <a:rPr lang="zh-CN" altLang="en-US" sz="1400" b="1" dirty="0" smtClean="0"/>
              <a:t>）</a:t>
            </a:r>
            <a:r>
              <a:rPr lang="zh-CN" altLang="en-US" sz="1400" b="1" dirty="0"/>
              <a:t>和保险密度（单位</a:t>
            </a:r>
            <a:r>
              <a:rPr lang="zh-CN" altLang="en-US" sz="1400" b="1" dirty="0" smtClean="0"/>
              <a:t>：元</a:t>
            </a:r>
            <a:r>
              <a:rPr lang="en-US" altLang="zh-CN" sz="1400" b="1" dirty="0" smtClean="0"/>
              <a:t>/</a:t>
            </a:r>
            <a:r>
              <a:rPr lang="zh-CN" altLang="en-US" sz="1400" b="1" dirty="0" smtClean="0"/>
              <a:t>人）</a:t>
            </a:r>
            <a:endParaRPr lang="zh-CN" altLang="en-US" sz="1400" b="1" dirty="0"/>
          </a:p>
        </p:txBody>
      </p:sp>
      <p:graphicFrame>
        <p:nvGraphicFramePr>
          <p:cNvPr id="1028" name="Object 4"/>
          <p:cNvGraphicFramePr>
            <a:graphicFrameLocks noChangeAspect="1"/>
          </p:cNvGraphicFramePr>
          <p:nvPr/>
        </p:nvGraphicFramePr>
        <p:xfrm>
          <a:off x="4308475" y="2360613"/>
          <a:ext cx="4762500" cy="3257550"/>
        </p:xfrm>
        <a:graphic>
          <a:graphicData uri="http://schemas.openxmlformats.org/presentationml/2006/ole">
            <p:oleObj spid="_x0000_s1028" name="图表" r:id="rId34" imgW="4762500" imgH="3257550" progId="MSGraph.Chart.8">
              <p:embed followColorScheme="full"/>
            </p:oleObj>
          </a:graphicData>
        </a:graphic>
      </p:graphicFrame>
      <p:sp>
        <p:nvSpPr>
          <p:cNvPr id="100" name="矩形 99"/>
          <p:cNvSpPr/>
          <p:nvPr>
            <p:custDataLst>
              <p:tags r:id="rId19"/>
            </p:custDataLst>
          </p:nvPr>
        </p:nvSpPr>
        <p:spPr bwMode="auto">
          <a:xfrm>
            <a:off x="8859838"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9A64CBB6-E4B7-4BFB-A4C2-8A0924B4345E}" type="datetime'''''''''''2''''''''''''''0''''''''''1''''1年'''">
              <a:rPr lang="en-US" altLang="zh-CN" sz="1400">
                <a:solidFill>
                  <a:schemeClr val="tx1"/>
                </a:solidFill>
              </a:rPr>
              <a:pPr algn="ctr">
                <a:defRPr/>
              </a:pPr>
              <a:t>2011年</a:t>
            </a:fld>
            <a:endParaRPr lang="zh-CN" altLang="en-US" sz="1400" dirty="0">
              <a:solidFill>
                <a:schemeClr val="tx1"/>
              </a:solidFill>
              <a:sym typeface="Arial"/>
            </a:endParaRPr>
          </a:p>
        </p:txBody>
      </p:sp>
      <p:sp>
        <p:nvSpPr>
          <p:cNvPr id="99" name="矩形 98"/>
          <p:cNvSpPr/>
          <p:nvPr>
            <p:custDataLst>
              <p:tags r:id="rId20"/>
            </p:custDataLst>
          </p:nvPr>
        </p:nvSpPr>
        <p:spPr bwMode="auto">
          <a:xfrm>
            <a:off x="8450263"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A5A7AEE0-E9FC-4B73-A6D7-A684C77341B8}" type="datetime'''2''''''''''''''''''''''''''''''''''''''''''''''''''0''1''0年'">
              <a:rPr lang="en-US" altLang="zh-CN" sz="1400">
                <a:solidFill>
                  <a:schemeClr val="tx1"/>
                </a:solidFill>
              </a:rPr>
              <a:pPr algn="ctr">
                <a:defRPr/>
              </a:pPr>
              <a:t>2010年</a:t>
            </a:fld>
            <a:endParaRPr lang="zh-CN" altLang="en-US" sz="1400" dirty="0">
              <a:solidFill>
                <a:schemeClr val="tx1"/>
              </a:solidFill>
              <a:sym typeface="Arial"/>
            </a:endParaRPr>
          </a:p>
        </p:txBody>
      </p:sp>
      <p:sp>
        <p:nvSpPr>
          <p:cNvPr id="98" name="矩形 97"/>
          <p:cNvSpPr/>
          <p:nvPr>
            <p:custDataLst>
              <p:tags r:id="rId21"/>
            </p:custDataLst>
          </p:nvPr>
        </p:nvSpPr>
        <p:spPr bwMode="auto">
          <a:xfrm>
            <a:off x="8040688"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50F266FD-1E25-4D61-A15A-4243499638D8}" type="datetime'''''''''''''''''''''2''''''''''''''''''''''0''''''09''''年'''''">
              <a:rPr lang="en-US" altLang="zh-CN" sz="1400">
                <a:solidFill>
                  <a:schemeClr val="tx1"/>
                </a:solidFill>
              </a:rPr>
              <a:pPr algn="ctr">
                <a:defRPr/>
              </a:pPr>
              <a:t>2009年</a:t>
            </a:fld>
            <a:endParaRPr lang="zh-CN" altLang="en-US" sz="1400" dirty="0">
              <a:solidFill>
                <a:schemeClr val="tx1"/>
              </a:solidFill>
              <a:sym typeface="Arial"/>
            </a:endParaRPr>
          </a:p>
        </p:txBody>
      </p:sp>
      <p:sp>
        <p:nvSpPr>
          <p:cNvPr id="97" name="矩形 96"/>
          <p:cNvSpPr/>
          <p:nvPr>
            <p:custDataLst>
              <p:tags r:id="rId22"/>
            </p:custDataLst>
          </p:nvPr>
        </p:nvSpPr>
        <p:spPr bwMode="auto">
          <a:xfrm>
            <a:off x="7631113"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9209EDBD-539B-4BAD-BF06-403D3A723073}" type="datetime'''''''''''''''''''''2''''''''''0''08''''年'''''''''''''''''''">
              <a:rPr lang="en-US" altLang="zh-CN" sz="1400">
                <a:solidFill>
                  <a:schemeClr val="tx1"/>
                </a:solidFill>
              </a:rPr>
              <a:pPr algn="ctr">
                <a:defRPr/>
              </a:pPr>
              <a:t>2008年</a:t>
            </a:fld>
            <a:endParaRPr lang="zh-CN" altLang="en-US" sz="1400" dirty="0">
              <a:solidFill>
                <a:schemeClr val="tx1"/>
              </a:solidFill>
              <a:sym typeface="Arial"/>
            </a:endParaRPr>
          </a:p>
        </p:txBody>
      </p:sp>
      <p:sp>
        <p:nvSpPr>
          <p:cNvPr id="96" name="矩形 95"/>
          <p:cNvSpPr/>
          <p:nvPr>
            <p:custDataLst>
              <p:tags r:id="rId23"/>
            </p:custDataLst>
          </p:nvPr>
        </p:nvSpPr>
        <p:spPr bwMode="auto">
          <a:xfrm>
            <a:off x="7221538"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595A1191-F91F-48A3-8C8F-C3C04C53055D}" type="datetime'''''''''''''''''2''''''0''''''0''''''''''''''7''''''''年'''''">
              <a:rPr lang="en-US" altLang="zh-CN" sz="1400">
                <a:solidFill>
                  <a:schemeClr val="tx1"/>
                </a:solidFill>
              </a:rPr>
              <a:pPr algn="ctr">
                <a:defRPr/>
              </a:pPr>
              <a:t>2007年</a:t>
            </a:fld>
            <a:endParaRPr lang="zh-CN" altLang="en-US" sz="1400" dirty="0">
              <a:solidFill>
                <a:schemeClr val="tx1"/>
              </a:solidFill>
              <a:sym typeface="Arial"/>
            </a:endParaRPr>
          </a:p>
        </p:txBody>
      </p:sp>
      <p:sp>
        <p:nvSpPr>
          <p:cNvPr id="95" name="矩形 94"/>
          <p:cNvSpPr/>
          <p:nvPr>
            <p:custDataLst>
              <p:tags r:id="rId24"/>
            </p:custDataLst>
          </p:nvPr>
        </p:nvSpPr>
        <p:spPr bwMode="auto">
          <a:xfrm>
            <a:off x="6811963"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E7247988-EA14-49B3-A595-E5E7E44671AF}" type="datetime'''''''2''''0''''''''''''''''0''''''6''''年'">
              <a:rPr lang="en-US" altLang="zh-CN" sz="1400">
                <a:solidFill>
                  <a:schemeClr val="tx1"/>
                </a:solidFill>
              </a:rPr>
              <a:pPr algn="ctr">
                <a:defRPr/>
              </a:pPr>
              <a:t>2006年</a:t>
            </a:fld>
            <a:endParaRPr lang="zh-CN" altLang="en-US" sz="1400" dirty="0">
              <a:solidFill>
                <a:schemeClr val="tx1"/>
              </a:solidFill>
              <a:sym typeface="Arial"/>
            </a:endParaRPr>
          </a:p>
        </p:txBody>
      </p:sp>
      <p:sp useBgFill="1">
        <p:nvSpPr>
          <p:cNvPr id="102" name="矩形 101"/>
          <p:cNvSpPr/>
          <p:nvPr>
            <p:custDataLst>
              <p:tags r:id="rId25"/>
            </p:custDataLst>
          </p:nvPr>
        </p:nvSpPr>
        <p:spPr bwMode="auto">
          <a:xfrm>
            <a:off x="6745288" y="4259263"/>
            <a:ext cx="346075" cy="2127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b"/>
          <a:lstStyle/>
          <a:p>
            <a:pPr algn="ctr">
              <a:defRPr/>
            </a:pPr>
            <a:fld id="{8EF5FE90-42C4-4252-8880-DAA2D9D7122B}" type="datetime'''''''''''''1''''''''''''''''''''''''''''''''2''''''''''''''0'">
              <a:rPr lang="en-US" altLang="zh-CN" sz="1400" b="1">
                <a:solidFill>
                  <a:schemeClr val="tx1"/>
                </a:solidFill>
              </a:rPr>
              <a:pPr algn="ctr">
                <a:defRPr/>
              </a:pPr>
              <a:t>120</a:t>
            </a:fld>
            <a:endParaRPr lang="zh-CN" altLang="en-US" sz="1400" b="1">
              <a:solidFill>
                <a:schemeClr val="tx1"/>
              </a:solidFill>
              <a:sym typeface="Arial"/>
            </a:endParaRPr>
          </a:p>
        </p:txBody>
      </p:sp>
      <p:sp>
        <p:nvSpPr>
          <p:cNvPr id="94" name="矩形 93"/>
          <p:cNvSpPr/>
          <p:nvPr>
            <p:custDataLst>
              <p:tags r:id="rId26"/>
            </p:custDataLst>
          </p:nvPr>
        </p:nvSpPr>
        <p:spPr bwMode="auto">
          <a:xfrm>
            <a:off x="6402388"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DDC9B734-9982-4134-8CA3-A9BDC99E197F}" type="datetime'''2''''''''''0''''''0''''''''5''''''''年'''''''">
              <a:rPr lang="en-US" altLang="zh-CN" sz="1400">
                <a:solidFill>
                  <a:schemeClr val="tx1"/>
                </a:solidFill>
              </a:rPr>
              <a:pPr algn="ctr">
                <a:defRPr/>
              </a:pPr>
              <a:t>2005年</a:t>
            </a:fld>
            <a:endParaRPr lang="zh-CN" altLang="en-US" sz="1400" dirty="0">
              <a:solidFill>
                <a:schemeClr val="tx1"/>
              </a:solidFill>
              <a:sym typeface="Arial"/>
            </a:endParaRPr>
          </a:p>
        </p:txBody>
      </p:sp>
      <p:sp>
        <p:nvSpPr>
          <p:cNvPr id="93" name="矩形 92"/>
          <p:cNvSpPr/>
          <p:nvPr>
            <p:custDataLst>
              <p:tags r:id="rId27"/>
            </p:custDataLst>
          </p:nvPr>
        </p:nvSpPr>
        <p:spPr bwMode="auto">
          <a:xfrm>
            <a:off x="5992813"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6EE80FA6-D71B-42E1-AED9-8B6C4F82EEDA}" type="datetime'''''2''''0''''''''''''''0''''''''''''4年'''''''''''">
              <a:rPr lang="en-US" altLang="zh-CN" sz="1400">
                <a:solidFill>
                  <a:schemeClr val="tx1"/>
                </a:solidFill>
              </a:rPr>
              <a:pPr algn="ctr">
                <a:defRPr/>
              </a:pPr>
              <a:t>2004年</a:t>
            </a:fld>
            <a:endParaRPr lang="zh-CN" altLang="en-US" sz="1400" dirty="0">
              <a:solidFill>
                <a:schemeClr val="tx1"/>
              </a:solidFill>
              <a:sym typeface="Arial"/>
            </a:endParaRPr>
          </a:p>
        </p:txBody>
      </p:sp>
      <p:sp>
        <p:nvSpPr>
          <p:cNvPr id="90" name="矩形 89"/>
          <p:cNvSpPr/>
          <p:nvPr>
            <p:custDataLst>
              <p:tags r:id="rId28"/>
            </p:custDataLst>
          </p:nvPr>
        </p:nvSpPr>
        <p:spPr bwMode="auto">
          <a:xfrm>
            <a:off x="5583238"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D78083C0-8161-4818-83B1-2524DFB3D50D}" type="datetime'''''''''''''''''''2''''''0''''0''''''''''''3''''年'''''''''">
              <a:rPr lang="en-US" altLang="zh-CN" sz="1400">
                <a:solidFill>
                  <a:schemeClr val="tx1"/>
                </a:solidFill>
              </a:rPr>
              <a:pPr algn="ctr">
                <a:defRPr/>
              </a:pPr>
              <a:t>2003年</a:t>
            </a:fld>
            <a:endParaRPr lang="zh-CN" altLang="en-US" sz="1400" dirty="0">
              <a:solidFill>
                <a:schemeClr val="tx1"/>
              </a:solidFill>
              <a:sym typeface="Arial"/>
            </a:endParaRPr>
          </a:p>
        </p:txBody>
      </p:sp>
      <p:sp>
        <p:nvSpPr>
          <p:cNvPr id="91" name="矩形 90"/>
          <p:cNvSpPr/>
          <p:nvPr>
            <p:custDataLst>
              <p:tags r:id="rId29"/>
            </p:custDataLst>
          </p:nvPr>
        </p:nvSpPr>
        <p:spPr bwMode="auto">
          <a:xfrm>
            <a:off x="5173663"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C87435BA-5CFE-4DBB-9460-77F28C2F2D19}" type="datetime'''''''''2''''''''''''0''''''''''''''''''''0''''''''2''''年'''''">
              <a:rPr lang="en-US" altLang="zh-CN" sz="1400">
                <a:solidFill>
                  <a:schemeClr val="tx1"/>
                </a:solidFill>
              </a:rPr>
              <a:pPr algn="ctr">
                <a:defRPr/>
              </a:pPr>
              <a:t>2002年</a:t>
            </a:fld>
            <a:endParaRPr lang="zh-CN" altLang="en-US" sz="1400" dirty="0">
              <a:solidFill>
                <a:schemeClr val="tx1"/>
              </a:solidFill>
              <a:sym typeface="Arial"/>
            </a:endParaRPr>
          </a:p>
        </p:txBody>
      </p:sp>
      <p:sp>
        <p:nvSpPr>
          <p:cNvPr id="92" name="矩形 91"/>
          <p:cNvSpPr/>
          <p:nvPr>
            <p:custDataLst>
              <p:tags r:id="rId30"/>
            </p:custDataLst>
          </p:nvPr>
        </p:nvSpPr>
        <p:spPr bwMode="auto">
          <a:xfrm>
            <a:off x="4764088" y="5522913"/>
            <a:ext cx="212725" cy="571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lstStyle/>
          <a:p>
            <a:pPr algn="ctr">
              <a:defRPr/>
            </a:pPr>
            <a:fld id="{AD0AF9CC-BC93-4234-BD4A-0A4BE7C77E6F}" type="datetime'2''''''''0''''''''0''''''1''''''''''''''''''年'''''''''''''''">
              <a:rPr lang="en-US" altLang="zh-CN" sz="1400">
                <a:solidFill>
                  <a:schemeClr val="tx1"/>
                </a:solidFill>
              </a:rPr>
              <a:pPr algn="ctr">
                <a:defRPr/>
              </a:pPr>
              <a:t>2001年</a:t>
            </a:fld>
            <a:endParaRPr lang="zh-CN" altLang="en-US" sz="1400" dirty="0">
              <a:solidFill>
                <a:schemeClr val="tx1"/>
              </a:solidFil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对象 118" hidden="1"/>
          <p:cNvGraphicFramePr>
            <a:graphicFrameLocks noChangeAspect="1"/>
          </p:cNvGraphicFramePr>
          <p:nvPr/>
        </p:nvGraphicFramePr>
        <p:xfrm>
          <a:off x="1588" y="1588"/>
          <a:ext cx="1587" cy="1587"/>
        </p:xfrm>
        <a:graphic>
          <a:graphicData uri="http://schemas.openxmlformats.org/presentationml/2006/ole">
            <p:oleObj spid="_x0000_s48129" name="think-cell Slide" r:id="rId8" imgW="360" imgH="360" progId="">
              <p:embed/>
            </p:oleObj>
          </a:graphicData>
        </a:graphic>
      </p:graphicFrame>
      <p:sp>
        <p:nvSpPr>
          <p:cNvPr id="118" name="圆角矩形 117"/>
          <p:cNvSpPr/>
          <p:nvPr>
            <p:custDataLst>
              <p:tags r:id="rId2"/>
            </p:custDataLst>
          </p:nvPr>
        </p:nvSpPr>
        <p:spPr>
          <a:xfrm>
            <a:off x="753762" y="1235674"/>
            <a:ext cx="7409163" cy="18885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58" name="灯片编号占位符 3"/>
          <p:cNvSpPr>
            <a:spLocks noGrp="1"/>
          </p:cNvSpPr>
          <p:nvPr>
            <p:ph type="sldNum" sz="quarter" idx="12"/>
            <p:custDataLst>
              <p:tags r:id="rId3"/>
            </p:custDataLst>
          </p:nvPr>
        </p:nvSpPr>
        <p:spPr>
          <a:xfrm>
            <a:off x="454927" y="6474384"/>
            <a:ext cx="1427162" cy="193675"/>
          </a:xfrm>
          <a:noFill/>
          <a:ln>
            <a:miter lim="800000"/>
            <a:headEnd/>
            <a:tailEnd/>
          </a:ln>
        </p:spPr>
        <p:txBody>
          <a:bodyPr vert="horz" lIns="91440" tIns="45720" rIns="91440" bIns="45720" numCol="1" anchor="t" anchorCtr="0" compatLnSpc="1">
            <a:prstTxWarp prst="textNoShape">
              <a:avLst/>
            </a:prstTxWarp>
          </a:bodyPr>
          <a:lstStyle/>
          <a:p>
            <a:fld id="{3CB67111-F2C5-42D6-B841-C1D4701CC7FB}" type="slidenum">
              <a:rPr/>
              <a:pPr/>
              <a:t>6</a:t>
            </a:fld>
            <a:endParaRPr/>
          </a:p>
        </p:txBody>
      </p:sp>
      <p:sp>
        <p:nvSpPr>
          <p:cNvPr id="5" name="TextBox 4"/>
          <p:cNvSpPr txBox="1"/>
          <p:nvPr>
            <p:custDataLst>
              <p:tags r:id="rId4"/>
            </p:custDataLst>
          </p:nvPr>
        </p:nvSpPr>
        <p:spPr>
          <a:xfrm>
            <a:off x="444843" y="284163"/>
            <a:ext cx="6067082" cy="523220"/>
          </a:xfrm>
          <a:prstGeom prst="rect">
            <a:avLst/>
          </a:prstGeom>
          <a:noFill/>
        </p:spPr>
        <p:txBody>
          <a:bodyPr wrap="square">
            <a:spAutoFit/>
          </a:bodyPr>
          <a:lstStyle/>
          <a:p>
            <a:pPr>
              <a:defRPr/>
            </a:pPr>
            <a:r>
              <a:rPr lang="en-US" altLang="zh-CN" sz="2800" b="1" dirty="0" smtClean="0">
                <a:solidFill>
                  <a:srgbClr val="006699"/>
                </a:solidFill>
                <a:latin typeface="黑体" pitchFamily="2" charset="-122"/>
                <a:ea typeface="+mj-ea"/>
                <a:cs typeface="+mj-cs"/>
              </a:rPr>
              <a:t>2</a:t>
            </a:r>
            <a:r>
              <a:rPr lang="en-US" altLang="zh-CN" sz="2800" b="1" dirty="0">
                <a:solidFill>
                  <a:srgbClr val="006699"/>
                </a:solidFill>
                <a:latin typeface="黑体" pitchFamily="2" charset="-122"/>
                <a:ea typeface="+mj-ea"/>
                <a:cs typeface="+mj-cs"/>
              </a:rPr>
              <a:t>.</a:t>
            </a:r>
            <a:r>
              <a:rPr lang="zh-CN" altLang="en-US" sz="2800" b="1" dirty="0">
                <a:solidFill>
                  <a:srgbClr val="006699"/>
                </a:solidFill>
                <a:latin typeface="黑体" pitchFamily="2" charset="-122"/>
                <a:ea typeface="+mj-ea"/>
                <a:cs typeface="+mj-cs"/>
              </a:rPr>
              <a:t>较低的赔付</a:t>
            </a:r>
            <a:r>
              <a:rPr lang="en-US" altLang="zh-CN" sz="2800" b="1" dirty="0">
                <a:solidFill>
                  <a:srgbClr val="006699"/>
                </a:solidFill>
                <a:latin typeface="黑体" pitchFamily="2" charset="-122"/>
                <a:ea typeface="+mj-ea"/>
                <a:cs typeface="+mj-cs"/>
              </a:rPr>
              <a:t>/</a:t>
            </a:r>
            <a:r>
              <a:rPr lang="zh-CN" altLang="en-US" sz="2800" b="1" dirty="0">
                <a:solidFill>
                  <a:srgbClr val="006699"/>
                </a:solidFill>
                <a:latin typeface="黑体" pitchFamily="2" charset="-122"/>
                <a:ea typeface="+mj-ea"/>
                <a:cs typeface="+mj-cs"/>
              </a:rPr>
              <a:t>灾害损失比重</a:t>
            </a:r>
          </a:p>
        </p:txBody>
      </p:sp>
      <p:sp>
        <p:nvSpPr>
          <p:cNvPr id="45060" name="TextBox 5"/>
          <p:cNvSpPr txBox="1">
            <a:spLocks noChangeArrowheads="1"/>
          </p:cNvSpPr>
          <p:nvPr>
            <p:custDataLst>
              <p:tags r:id="rId5"/>
            </p:custDataLst>
          </p:nvPr>
        </p:nvSpPr>
        <p:spPr bwMode="auto">
          <a:xfrm>
            <a:off x="876300" y="1233616"/>
            <a:ext cx="7267575" cy="1938992"/>
          </a:xfrm>
          <a:prstGeom prst="rect">
            <a:avLst/>
          </a:prstGeom>
          <a:noFill/>
          <a:ln w="9525">
            <a:noFill/>
            <a:miter lim="800000"/>
            <a:headEnd/>
            <a:tailEnd/>
          </a:ln>
        </p:spPr>
        <p:txBody>
          <a:bodyPr wrap="square">
            <a:spAutoFit/>
          </a:bodyPr>
          <a:lstStyle/>
          <a:p>
            <a:r>
              <a:rPr lang="zh-CN" altLang="en-US" dirty="0" smtClean="0"/>
              <a:t>       </a:t>
            </a:r>
            <a:r>
              <a:rPr lang="zh-CN" altLang="en-US" sz="2000" b="1" dirty="0" smtClean="0">
                <a:solidFill>
                  <a:schemeClr val="bg1"/>
                </a:solidFill>
              </a:rPr>
              <a:t>近年来</a:t>
            </a:r>
            <a:r>
              <a:rPr lang="zh-CN" altLang="en-US" sz="2000" b="1" dirty="0">
                <a:solidFill>
                  <a:schemeClr val="bg1"/>
                </a:solidFill>
              </a:rPr>
              <a:t>，我国自然灾害频发，国民经济</a:t>
            </a:r>
            <a:r>
              <a:rPr lang="zh-CN" altLang="en-US" sz="2000" b="1" dirty="0" smtClean="0">
                <a:solidFill>
                  <a:schemeClr val="bg1"/>
                </a:solidFill>
              </a:rPr>
              <a:t>损失较大。</a:t>
            </a:r>
            <a:r>
              <a:rPr lang="zh-CN" altLang="en-US" sz="2000" b="1" dirty="0">
                <a:solidFill>
                  <a:schemeClr val="bg1"/>
                </a:solidFill>
              </a:rPr>
              <a:t>相对于巨额的灾害损失而言，</a:t>
            </a:r>
            <a:r>
              <a:rPr lang="zh-CN" altLang="en-US" sz="2000" b="1" dirty="0" smtClean="0">
                <a:solidFill>
                  <a:schemeClr val="bg1"/>
                </a:solidFill>
              </a:rPr>
              <a:t>我国财产保险</a:t>
            </a:r>
            <a:r>
              <a:rPr lang="zh-CN" altLang="en-US" sz="2000" b="1" dirty="0">
                <a:solidFill>
                  <a:schemeClr val="bg1"/>
                </a:solidFill>
              </a:rPr>
              <a:t>赔付所占比重还较小，远低于保险市场成熟的发达国家</a:t>
            </a:r>
            <a:r>
              <a:rPr lang="zh-CN" altLang="en-US" sz="2000" b="1" dirty="0" smtClean="0">
                <a:solidFill>
                  <a:schemeClr val="bg1"/>
                </a:solidFill>
              </a:rPr>
              <a:t>。随着国民经济</a:t>
            </a:r>
            <a:r>
              <a:rPr lang="zh-CN" altLang="en-US" sz="2000" b="1" dirty="0">
                <a:solidFill>
                  <a:schemeClr val="bg1"/>
                </a:solidFill>
              </a:rPr>
              <a:t>的不断发展，对</a:t>
            </a:r>
            <a:r>
              <a:rPr lang="zh-CN" altLang="en-US" sz="2000" b="1" dirty="0" smtClean="0">
                <a:solidFill>
                  <a:schemeClr val="bg1"/>
                </a:solidFill>
              </a:rPr>
              <a:t>保险经济</a:t>
            </a:r>
            <a:r>
              <a:rPr lang="zh-CN" altLang="en-US" sz="2000" b="1" dirty="0">
                <a:solidFill>
                  <a:schemeClr val="bg1"/>
                </a:solidFill>
              </a:rPr>
              <a:t>保障功能的需求将逐步提高</a:t>
            </a:r>
            <a:r>
              <a:rPr lang="zh-CN" altLang="en-US" sz="2000" b="1" dirty="0" smtClean="0">
                <a:solidFill>
                  <a:schemeClr val="bg1"/>
                </a:solidFill>
              </a:rPr>
              <a:t>，有利于</a:t>
            </a:r>
            <a:r>
              <a:rPr lang="zh-CN" altLang="en-US" sz="2000" b="1" dirty="0">
                <a:solidFill>
                  <a:schemeClr val="bg1"/>
                </a:solidFill>
              </a:rPr>
              <a:t>产险行业进一步发展，</a:t>
            </a:r>
            <a:r>
              <a:rPr lang="zh-CN" altLang="en-US" sz="2000" b="1" dirty="0" smtClean="0">
                <a:solidFill>
                  <a:schemeClr val="bg1"/>
                </a:solidFill>
              </a:rPr>
              <a:t>特别是在农业</a:t>
            </a:r>
            <a:r>
              <a:rPr lang="zh-CN" altLang="en-US" sz="2000" b="1" dirty="0">
                <a:solidFill>
                  <a:schemeClr val="bg1"/>
                </a:solidFill>
              </a:rPr>
              <a:t>险、责任险</a:t>
            </a:r>
            <a:r>
              <a:rPr lang="zh-CN" altLang="en-US" sz="2000" b="1" dirty="0" smtClean="0">
                <a:solidFill>
                  <a:schemeClr val="bg1"/>
                </a:solidFill>
              </a:rPr>
              <a:t>等政策推动型新兴业务领域，发展潜力巨大。</a:t>
            </a:r>
            <a:endParaRPr lang="zh-CN" altLang="en-US" sz="2000" b="1" dirty="0">
              <a:solidFill>
                <a:schemeClr val="bg1"/>
              </a:solidFill>
            </a:endParaRPr>
          </a:p>
        </p:txBody>
      </p:sp>
      <p:grpSp>
        <p:nvGrpSpPr>
          <p:cNvPr id="7" name="Group 2"/>
          <p:cNvGrpSpPr>
            <a:grpSpLocks/>
          </p:cNvGrpSpPr>
          <p:nvPr>
            <p:custDataLst>
              <p:tags r:id="rId6"/>
            </p:custDataLst>
          </p:nvPr>
        </p:nvGrpSpPr>
        <p:grpSpPr bwMode="auto">
          <a:xfrm>
            <a:off x="679021" y="3417930"/>
            <a:ext cx="7908925" cy="2659020"/>
            <a:chOff x="794" y="1199"/>
            <a:chExt cx="4308" cy="2120"/>
          </a:xfrm>
        </p:grpSpPr>
        <p:sp>
          <p:nvSpPr>
            <p:cNvPr id="8" name="Freeform 3"/>
            <p:cNvSpPr>
              <a:spLocks/>
            </p:cNvSpPr>
            <p:nvPr/>
          </p:nvSpPr>
          <p:spPr bwMode="ltGray">
            <a:xfrm>
              <a:off x="873" y="1293"/>
              <a:ext cx="1267" cy="1938"/>
            </a:xfrm>
            <a:custGeom>
              <a:avLst/>
              <a:gdLst>
                <a:gd name="T0" fmla="*/ 65 w 1692"/>
                <a:gd name="T1" fmla="*/ 145 h 2586"/>
                <a:gd name="T2" fmla="*/ 180 w 1692"/>
                <a:gd name="T3" fmla="*/ 118 h 2586"/>
                <a:gd name="T4" fmla="*/ 243 w 1692"/>
                <a:gd name="T5" fmla="*/ 135 h 2586"/>
                <a:gd name="T6" fmla="*/ 234 w 1692"/>
                <a:gd name="T7" fmla="*/ 250 h 2586"/>
                <a:gd name="T8" fmla="*/ 153 w 1692"/>
                <a:gd name="T9" fmla="*/ 327 h 2586"/>
                <a:gd name="T10" fmla="*/ 122 w 1692"/>
                <a:gd name="T11" fmla="*/ 401 h 2586"/>
                <a:gd name="T12" fmla="*/ 159 w 1692"/>
                <a:gd name="T13" fmla="*/ 541 h 2586"/>
                <a:gd name="T14" fmla="*/ 177 w 1692"/>
                <a:gd name="T15" fmla="*/ 539 h 2586"/>
                <a:gd name="T16" fmla="*/ 184 w 1692"/>
                <a:gd name="T17" fmla="*/ 509 h 2586"/>
                <a:gd name="T18" fmla="*/ 268 w 1692"/>
                <a:gd name="T19" fmla="*/ 648 h 2586"/>
                <a:gd name="T20" fmla="*/ 365 w 1692"/>
                <a:gd name="T21" fmla="*/ 674 h 2586"/>
                <a:gd name="T22" fmla="*/ 446 w 1692"/>
                <a:gd name="T23" fmla="*/ 758 h 2586"/>
                <a:gd name="T24" fmla="*/ 478 w 1692"/>
                <a:gd name="T25" fmla="*/ 799 h 2586"/>
                <a:gd name="T26" fmla="*/ 432 w 1692"/>
                <a:gd name="T27" fmla="*/ 903 h 2586"/>
                <a:gd name="T28" fmla="*/ 514 w 1692"/>
                <a:gd name="T29" fmla="*/ 1000 h 2586"/>
                <a:gd name="T30" fmla="*/ 580 w 1692"/>
                <a:gd name="T31" fmla="*/ 1135 h 2586"/>
                <a:gd name="T32" fmla="*/ 613 w 1692"/>
                <a:gd name="T33" fmla="*/ 1297 h 2586"/>
                <a:gd name="T34" fmla="*/ 669 w 1692"/>
                <a:gd name="T35" fmla="*/ 1427 h 2586"/>
                <a:gd name="T36" fmla="*/ 717 w 1692"/>
                <a:gd name="T37" fmla="*/ 1416 h 2586"/>
                <a:gd name="T38" fmla="*/ 698 w 1692"/>
                <a:gd name="T39" fmla="*/ 1344 h 2586"/>
                <a:gd name="T40" fmla="*/ 722 w 1692"/>
                <a:gd name="T41" fmla="*/ 1295 h 2586"/>
                <a:gd name="T42" fmla="*/ 767 w 1692"/>
                <a:gd name="T43" fmla="*/ 1252 h 2586"/>
                <a:gd name="T44" fmla="*/ 812 w 1692"/>
                <a:gd name="T45" fmla="*/ 1166 h 2586"/>
                <a:gd name="T46" fmla="*/ 879 w 1692"/>
                <a:gd name="T47" fmla="*/ 1095 h 2586"/>
                <a:gd name="T48" fmla="*/ 910 w 1692"/>
                <a:gd name="T49" fmla="*/ 980 h 2586"/>
                <a:gd name="T50" fmla="*/ 870 w 1692"/>
                <a:gd name="T51" fmla="*/ 864 h 2586"/>
                <a:gd name="T52" fmla="*/ 771 w 1692"/>
                <a:gd name="T53" fmla="*/ 792 h 2586"/>
                <a:gd name="T54" fmla="*/ 619 w 1692"/>
                <a:gd name="T55" fmla="*/ 719 h 2586"/>
                <a:gd name="T56" fmla="*/ 546 w 1692"/>
                <a:gd name="T57" fmla="*/ 707 h 2586"/>
                <a:gd name="T58" fmla="*/ 507 w 1692"/>
                <a:gd name="T59" fmla="*/ 712 h 2586"/>
                <a:gd name="T60" fmla="*/ 446 w 1692"/>
                <a:gd name="T61" fmla="*/ 734 h 2586"/>
                <a:gd name="T62" fmla="*/ 425 w 1692"/>
                <a:gd name="T63" fmla="*/ 659 h 2586"/>
                <a:gd name="T64" fmla="*/ 413 w 1692"/>
                <a:gd name="T65" fmla="*/ 597 h 2586"/>
                <a:gd name="T66" fmla="*/ 354 w 1692"/>
                <a:gd name="T67" fmla="*/ 620 h 2586"/>
                <a:gd name="T68" fmla="*/ 318 w 1692"/>
                <a:gd name="T69" fmla="*/ 534 h 2586"/>
                <a:gd name="T70" fmla="*/ 415 w 1692"/>
                <a:gd name="T71" fmla="*/ 512 h 2586"/>
                <a:gd name="T72" fmla="*/ 473 w 1692"/>
                <a:gd name="T73" fmla="*/ 509 h 2586"/>
                <a:gd name="T74" fmla="*/ 502 w 1692"/>
                <a:gd name="T75" fmla="*/ 505 h 2586"/>
                <a:gd name="T76" fmla="*/ 593 w 1692"/>
                <a:gd name="T77" fmla="*/ 421 h 2586"/>
                <a:gd name="T78" fmla="*/ 664 w 1692"/>
                <a:gd name="T79" fmla="*/ 381 h 2586"/>
                <a:gd name="T80" fmla="*/ 717 w 1692"/>
                <a:gd name="T81" fmla="*/ 357 h 2586"/>
                <a:gd name="T82" fmla="*/ 751 w 1692"/>
                <a:gd name="T83" fmla="*/ 302 h 2586"/>
                <a:gd name="T84" fmla="*/ 722 w 1692"/>
                <a:gd name="T85" fmla="*/ 288 h 2586"/>
                <a:gd name="T86" fmla="*/ 856 w 1692"/>
                <a:gd name="T87" fmla="*/ 256 h 2586"/>
                <a:gd name="T88" fmla="*/ 789 w 1692"/>
                <a:gd name="T89" fmla="*/ 192 h 2586"/>
                <a:gd name="T90" fmla="*/ 744 w 1692"/>
                <a:gd name="T91" fmla="*/ 148 h 2586"/>
                <a:gd name="T92" fmla="*/ 685 w 1692"/>
                <a:gd name="T93" fmla="*/ 205 h 2586"/>
                <a:gd name="T94" fmla="*/ 622 w 1692"/>
                <a:gd name="T95" fmla="*/ 250 h 2586"/>
                <a:gd name="T96" fmla="*/ 573 w 1692"/>
                <a:gd name="T97" fmla="*/ 171 h 2586"/>
                <a:gd name="T98" fmla="*/ 680 w 1692"/>
                <a:gd name="T99" fmla="*/ 135 h 2586"/>
                <a:gd name="T100" fmla="*/ 710 w 1692"/>
                <a:gd name="T101" fmla="*/ 111 h 2586"/>
                <a:gd name="T102" fmla="*/ 744 w 1692"/>
                <a:gd name="T103" fmla="*/ 97 h 2586"/>
                <a:gd name="T104" fmla="*/ 721 w 1692"/>
                <a:gd name="T105" fmla="*/ 81 h 2586"/>
                <a:gd name="T106" fmla="*/ 708 w 1692"/>
                <a:gd name="T107" fmla="*/ 67 h 2586"/>
                <a:gd name="T108" fmla="*/ 674 w 1692"/>
                <a:gd name="T109" fmla="*/ 57 h 2586"/>
                <a:gd name="T110" fmla="*/ 620 w 1692"/>
                <a:gd name="T111" fmla="*/ 76 h 2586"/>
                <a:gd name="T112" fmla="*/ 532 w 1692"/>
                <a:gd name="T113" fmla="*/ 67 h 2586"/>
                <a:gd name="T114" fmla="*/ 309 w 1692"/>
                <a:gd name="T115" fmla="*/ 0 h 2586"/>
                <a:gd name="T116" fmla="*/ 193 w 1692"/>
                <a:gd name="T117" fmla="*/ 18 h 2586"/>
                <a:gd name="T118" fmla="*/ 162 w 1692"/>
                <a:gd name="T119" fmla="*/ 57 h 2586"/>
                <a:gd name="T120" fmla="*/ 72 w 1692"/>
                <a:gd name="T121" fmla="*/ 97 h 2586"/>
                <a:gd name="T122" fmla="*/ 72 w 1692"/>
                <a:gd name="T123" fmla="*/ 121 h 2586"/>
                <a:gd name="T124" fmla="*/ 1 w 1692"/>
                <a:gd name="T125" fmla="*/ 14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bg2"/>
            </a:solidFill>
            <a:ln w="12700">
              <a:noFill/>
              <a:prstDash val="dash"/>
              <a:round/>
              <a:headEnd/>
              <a:tailEnd/>
            </a:ln>
          </p:spPr>
          <p:txBody>
            <a:bodyPr/>
            <a:lstStyle/>
            <a:p>
              <a:endParaRPr lang="zh-CN" altLang="en-US"/>
            </a:p>
          </p:txBody>
        </p:sp>
        <p:sp>
          <p:nvSpPr>
            <p:cNvPr id="9" name="Freeform 4"/>
            <p:cNvSpPr>
              <a:spLocks/>
            </p:cNvSpPr>
            <p:nvPr/>
          </p:nvSpPr>
          <p:spPr bwMode="ltGray">
            <a:xfrm>
              <a:off x="833" y="1478"/>
              <a:ext cx="34" cy="28"/>
            </a:xfrm>
            <a:custGeom>
              <a:avLst/>
              <a:gdLst>
                <a:gd name="T0" fmla="*/ 9 w 46"/>
                <a:gd name="T1" fmla="*/ 2 h 38"/>
                <a:gd name="T2" fmla="*/ 0 w 46"/>
                <a:gd name="T3" fmla="*/ 12 h 38"/>
                <a:gd name="T4" fmla="*/ 12 w 46"/>
                <a:gd name="T5" fmla="*/ 21 h 38"/>
                <a:gd name="T6" fmla="*/ 25 w 46"/>
                <a:gd name="T7" fmla="*/ 14 h 38"/>
                <a:gd name="T8" fmla="*/ 16 w 46"/>
                <a:gd name="T9" fmla="*/ 0 h 38"/>
                <a:gd name="T10" fmla="*/ 9 w 46"/>
                <a:gd name="T11" fmla="*/ 2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chemeClr val="bg2"/>
            </a:solidFill>
            <a:ln w="12700">
              <a:noFill/>
              <a:prstDash val="dash"/>
              <a:round/>
              <a:headEnd/>
              <a:tailEnd/>
            </a:ln>
          </p:spPr>
          <p:txBody>
            <a:bodyPr/>
            <a:lstStyle/>
            <a:p>
              <a:endParaRPr lang="zh-CN" altLang="en-US"/>
            </a:p>
          </p:txBody>
        </p:sp>
        <p:sp>
          <p:nvSpPr>
            <p:cNvPr id="10" name="Freeform 5"/>
            <p:cNvSpPr>
              <a:spLocks/>
            </p:cNvSpPr>
            <p:nvPr/>
          </p:nvSpPr>
          <p:spPr bwMode="ltGray">
            <a:xfrm>
              <a:off x="1140" y="1601"/>
              <a:ext cx="39" cy="32"/>
            </a:xfrm>
            <a:custGeom>
              <a:avLst/>
              <a:gdLst>
                <a:gd name="T0" fmla="*/ 7 w 52"/>
                <a:gd name="T1" fmla="*/ 0 h 44"/>
                <a:gd name="T2" fmla="*/ 15 w 52"/>
                <a:gd name="T3" fmla="*/ 23 h 44"/>
                <a:gd name="T4" fmla="*/ 24 w 52"/>
                <a:gd name="T5" fmla="*/ 23 h 44"/>
                <a:gd name="T6" fmla="*/ 22 w 52"/>
                <a:gd name="T7" fmla="*/ 9 h 44"/>
                <a:gd name="T8" fmla="*/ 15 w 52"/>
                <a:gd name="T9" fmla="*/ 1 h 44"/>
                <a:gd name="T10" fmla="*/ 7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bg2"/>
            </a:solidFill>
            <a:ln w="12700">
              <a:noFill/>
              <a:prstDash val="dash"/>
              <a:round/>
              <a:headEnd/>
              <a:tailEnd/>
            </a:ln>
          </p:spPr>
          <p:txBody>
            <a:bodyPr/>
            <a:lstStyle/>
            <a:p>
              <a:endParaRPr lang="zh-CN" altLang="en-US"/>
            </a:p>
          </p:txBody>
        </p:sp>
        <p:sp>
          <p:nvSpPr>
            <p:cNvPr id="11" name="Freeform 6"/>
            <p:cNvSpPr>
              <a:spLocks/>
            </p:cNvSpPr>
            <p:nvPr/>
          </p:nvSpPr>
          <p:spPr bwMode="ltGray">
            <a:xfrm>
              <a:off x="1922" y="1657"/>
              <a:ext cx="98" cy="74"/>
            </a:xfrm>
            <a:custGeom>
              <a:avLst/>
              <a:gdLst>
                <a:gd name="T0" fmla="*/ 55 w 131"/>
                <a:gd name="T1" fmla="*/ 0 h 98"/>
                <a:gd name="T2" fmla="*/ 44 w 131"/>
                <a:gd name="T3" fmla="*/ 5 h 98"/>
                <a:gd name="T4" fmla="*/ 30 w 131"/>
                <a:gd name="T5" fmla="*/ 14 h 98"/>
                <a:gd name="T6" fmla="*/ 22 w 131"/>
                <a:gd name="T7" fmla="*/ 23 h 98"/>
                <a:gd name="T8" fmla="*/ 12 w 131"/>
                <a:gd name="T9" fmla="*/ 29 h 98"/>
                <a:gd name="T10" fmla="*/ 35 w 131"/>
                <a:gd name="T11" fmla="*/ 47 h 98"/>
                <a:gd name="T12" fmla="*/ 44 w 131"/>
                <a:gd name="T13" fmla="*/ 54 h 98"/>
                <a:gd name="T14" fmla="*/ 48 w 131"/>
                <a:gd name="T15" fmla="*/ 52 h 98"/>
                <a:gd name="T16" fmla="*/ 50 w 131"/>
                <a:gd name="T17" fmla="*/ 49 h 98"/>
                <a:gd name="T18" fmla="*/ 55 w 131"/>
                <a:gd name="T19" fmla="*/ 56 h 98"/>
                <a:gd name="T20" fmla="*/ 69 w 131"/>
                <a:gd name="T21" fmla="*/ 49 h 98"/>
                <a:gd name="T22" fmla="*/ 73 w 131"/>
                <a:gd name="T23" fmla="*/ 42 h 98"/>
                <a:gd name="T24" fmla="*/ 57 w 131"/>
                <a:gd name="T25" fmla="*/ 23 h 98"/>
                <a:gd name="T26" fmla="*/ 64 w 131"/>
                <a:gd name="T27" fmla="*/ 14 h 98"/>
                <a:gd name="T28" fmla="*/ 62 w 131"/>
                <a:gd name="T29" fmla="*/ 2 h 98"/>
                <a:gd name="T30" fmla="*/ 5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bg2"/>
            </a:solidFill>
            <a:ln w="12700">
              <a:noFill/>
              <a:prstDash val="dash"/>
              <a:round/>
              <a:headEnd/>
              <a:tailEnd/>
            </a:ln>
          </p:spPr>
          <p:txBody>
            <a:bodyPr/>
            <a:lstStyle/>
            <a:p>
              <a:endParaRPr lang="zh-CN" altLang="en-US"/>
            </a:p>
          </p:txBody>
        </p:sp>
        <p:sp>
          <p:nvSpPr>
            <p:cNvPr id="12" name="Freeform 7"/>
            <p:cNvSpPr>
              <a:spLocks/>
            </p:cNvSpPr>
            <p:nvPr/>
          </p:nvSpPr>
          <p:spPr bwMode="ltGray">
            <a:xfrm>
              <a:off x="1448" y="2041"/>
              <a:ext cx="158" cy="84"/>
            </a:xfrm>
            <a:custGeom>
              <a:avLst/>
              <a:gdLst>
                <a:gd name="T0" fmla="*/ 26 w 212"/>
                <a:gd name="T1" fmla="*/ 7 h 112"/>
                <a:gd name="T2" fmla="*/ 10 w 212"/>
                <a:gd name="T3" fmla="*/ 7 h 112"/>
                <a:gd name="T4" fmla="*/ 3 w 212"/>
                <a:gd name="T5" fmla="*/ 9 h 112"/>
                <a:gd name="T6" fmla="*/ 14 w 212"/>
                <a:gd name="T7" fmla="*/ 29 h 112"/>
                <a:gd name="T8" fmla="*/ 28 w 212"/>
                <a:gd name="T9" fmla="*/ 25 h 112"/>
                <a:gd name="T10" fmla="*/ 51 w 212"/>
                <a:gd name="T11" fmla="*/ 31 h 112"/>
                <a:gd name="T12" fmla="*/ 62 w 212"/>
                <a:gd name="T13" fmla="*/ 34 h 112"/>
                <a:gd name="T14" fmla="*/ 74 w 212"/>
                <a:gd name="T15" fmla="*/ 50 h 112"/>
                <a:gd name="T16" fmla="*/ 78 w 212"/>
                <a:gd name="T17" fmla="*/ 63 h 112"/>
                <a:gd name="T18" fmla="*/ 87 w 212"/>
                <a:gd name="T19" fmla="*/ 56 h 112"/>
                <a:gd name="T20" fmla="*/ 94 w 212"/>
                <a:gd name="T21" fmla="*/ 54 h 112"/>
                <a:gd name="T22" fmla="*/ 104 w 212"/>
                <a:gd name="T23" fmla="*/ 58 h 112"/>
                <a:gd name="T24" fmla="*/ 108 w 212"/>
                <a:gd name="T25" fmla="*/ 45 h 112"/>
                <a:gd name="T26" fmla="*/ 85 w 212"/>
                <a:gd name="T27" fmla="*/ 31 h 112"/>
                <a:gd name="T28" fmla="*/ 58 w 212"/>
                <a:gd name="T29" fmla="*/ 11 h 112"/>
                <a:gd name="T30" fmla="*/ 30 w 212"/>
                <a:gd name="T31" fmla="*/ 15 h 112"/>
                <a:gd name="T32" fmla="*/ 26 w 212"/>
                <a:gd name="T33" fmla="*/ 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bg2"/>
            </a:solidFill>
            <a:ln w="12700">
              <a:noFill/>
              <a:prstDash val="dash"/>
              <a:round/>
              <a:headEnd/>
              <a:tailEnd/>
            </a:ln>
          </p:spPr>
          <p:txBody>
            <a:bodyPr/>
            <a:lstStyle/>
            <a:p>
              <a:endParaRPr lang="zh-CN" altLang="en-US"/>
            </a:p>
          </p:txBody>
        </p:sp>
        <p:sp>
          <p:nvSpPr>
            <p:cNvPr id="13" name="Freeform 8"/>
            <p:cNvSpPr>
              <a:spLocks/>
            </p:cNvSpPr>
            <p:nvPr/>
          </p:nvSpPr>
          <p:spPr bwMode="ltGray">
            <a:xfrm>
              <a:off x="1578" y="2105"/>
              <a:ext cx="99" cy="41"/>
            </a:xfrm>
            <a:custGeom>
              <a:avLst/>
              <a:gdLst>
                <a:gd name="T0" fmla="*/ 31 w 133"/>
                <a:gd name="T1" fmla="*/ 0 h 54"/>
                <a:gd name="T2" fmla="*/ 24 w 133"/>
                <a:gd name="T3" fmla="*/ 4 h 54"/>
                <a:gd name="T4" fmla="*/ 17 w 133"/>
                <a:gd name="T5" fmla="*/ 17 h 54"/>
                <a:gd name="T6" fmla="*/ 8 w 133"/>
                <a:gd name="T7" fmla="*/ 20 h 54"/>
                <a:gd name="T8" fmla="*/ 1 w 133"/>
                <a:gd name="T9" fmla="*/ 24 h 54"/>
                <a:gd name="T10" fmla="*/ 7 w 133"/>
                <a:gd name="T11" fmla="*/ 31 h 54"/>
                <a:gd name="T12" fmla="*/ 74 w 133"/>
                <a:gd name="T13" fmla="*/ 20 h 54"/>
                <a:gd name="T14" fmla="*/ 68 w 133"/>
                <a:gd name="T15" fmla="*/ 9 h 54"/>
                <a:gd name="T16" fmla="*/ 58 w 133"/>
                <a:gd name="T17" fmla="*/ 5 h 54"/>
                <a:gd name="T18" fmla="*/ 56 w 133"/>
                <a:gd name="T19" fmla="*/ 14 h 54"/>
                <a:gd name="T20" fmla="*/ 49 w 133"/>
                <a:gd name="T21" fmla="*/ 11 h 54"/>
                <a:gd name="T22" fmla="*/ 37 w 133"/>
                <a:gd name="T23" fmla="*/ 8 h 54"/>
                <a:gd name="T24" fmla="*/ 3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bg2"/>
            </a:solidFill>
            <a:ln w="12700">
              <a:noFill/>
              <a:prstDash val="dash"/>
              <a:round/>
              <a:headEnd/>
              <a:tailEnd/>
            </a:ln>
          </p:spPr>
          <p:txBody>
            <a:bodyPr/>
            <a:lstStyle/>
            <a:p>
              <a:endParaRPr lang="zh-CN" altLang="en-US"/>
            </a:p>
          </p:txBody>
        </p:sp>
        <p:sp>
          <p:nvSpPr>
            <p:cNvPr id="14" name="Freeform 9"/>
            <p:cNvSpPr>
              <a:spLocks/>
            </p:cNvSpPr>
            <p:nvPr/>
          </p:nvSpPr>
          <p:spPr bwMode="ltGray">
            <a:xfrm>
              <a:off x="1683" y="2131"/>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solidFill>
            <a:ln w="12700">
              <a:noFill/>
              <a:prstDash val="dash"/>
              <a:round/>
              <a:headEnd/>
              <a:tailEnd/>
            </a:ln>
          </p:spPr>
          <p:txBody>
            <a:bodyPr/>
            <a:lstStyle/>
            <a:p>
              <a:endParaRPr lang="zh-CN" altLang="en-US"/>
            </a:p>
          </p:txBody>
        </p:sp>
        <p:sp>
          <p:nvSpPr>
            <p:cNvPr id="15" name="Freeform 10"/>
            <p:cNvSpPr>
              <a:spLocks/>
            </p:cNvSpPr>
            <p:nvPr/>
          </p:nvSpPr>
          <p:spPr bwMode="ltGray">
            <a:xfrm>
              <a:off x="1739" y="2134"/>
              <a:ext cx="12" cy="25"/>
            </a:xfrm>
            <a:custGeom>
              <a:avLst/>
              <a:gdLst>
                <a:gd name="T0" fmla="*/ 7 w 16"/>
                <a:gd name="T1" fmla="*/ 0 h 34"/>
                <a:gd name="T2" fmla="*/ 0 w 16"/>
                <a:gd name="T3" fmla="*/ 7 h 34"/>
                <a:gd name="T4" fmla="*/ 9 w 16"/>
                <a:gd name="T5" fmla="*/ 18 h 34"/>
                <a:gd name="T6" fmla="*/ 7 w 16"/>
                <a:gd name="T7" fmla="*/ 10 h 34"/>
                <a:gd name="T8" fmla="*/ 9 w 16"/>
                <a:gd name="T9" fmla="*/ 3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bg2"/>
            </a:solidFill>
            <a:ln w="12700">
              <a:noFill/>
              <a:prstDash val="dash"/>
              <a:round/>
              <a:headEnd/>
              <a:tailEnd/>
            </a:ln>
          </p:spPr>
          <p:txBody>
            <a:bodyPr/>
            <a:lstStyle/>
            <a:p>
              <a:endParaRPr lang="zh-CN" altLang="en-US"/>
            </a:p>
          </p:txBody>
        </p:sp>
        <p:sp>
          <p:nvSpPr>
            <p:cNvPr id="16" name="Freeform 11"/>
            <p:cNvSpPr>
              <a:spLocks/>
            </p:cNvSpPr>
            <p:nvPr/>
          </p:nvSpPr>
          <p:spPr bwMode="ltGray">
            <a:xfrm>
              <a:off x="1556" y="1288"/>
              <a:ext cx="180" cy="88"/>
            </a:xfrm>
            <a:custGeom>
              <a:avLst/>
              <a:gdLst>
                <a:gd name="T0" fmla="*/ 36 w 240"/>
                <a:gd name="T1" fmla="*/ 1 h 117"/>
                <a:gd name="T2" fmla="*/ 14 w 240"/>
                <a:gd name="T3" fmla="*/ 17 h 117"/>
                <a:gd name="T4" fmla="*/ 4 w 240"/>
                <a:gd name="T5" fmla="*/ 21 h 117"/>
                <a:gd name="T6" fmla="*/ 0 w 240"/>
                <a:gd name="T7" fmla="*/ 22 h 117"/>
                <a:gd name="T8" fmla="*/ 15 w 240"/>
                <a:gd name="T9" fmla="*/ 33 h 117"/>
                <a:gd name="T10" fmla="*/ 22 w 240"/>
                <a:gd name="T11" fmla="*/ 35 h 117"/>
                <a:gd name="T12" fmla="*/ 38 w 240"/>
                <a:gd name="T13" fmla="*/ 26 h 117"/>
                <a:gd name="T14" fmla="*/ 45 w 240"/>
                <a:gd name="T15" fmla="*/ 24 h 117"/>
                <a:gd name="T16" fmla="*/ 46 w 240"/>
                <a:gd name="T17" fmla="*/ 31 h 117"/>
                <a:gd name="T18" fmla="*/ 36 w 240"/>
                <a:gd name="T19" fmla="*/ 35 h 117"/>
                <a:gd name="T20" fmla="*/ 41 w 240"/>
                <a:gd name="T21" fmla="*/ 41 h 117"/>
                <a:gd name="T22" fmla="*/ 23 w 240"/>
                <a:gd name="T23" fmla="*/ 49 h 117"/>
                <a:gd name="T24" fmla="*/ 40 w 240"/>
                <a:gd name="T25" fmla="*/ 62 h 117"/>
                <a:gd name="T26" fmla="*/ 46 w 240"/>
                <a:gd name="T27" fmla="*/ 64 h 117"/>
                <a:gd name="T28" fmla="*/ 67 w 240"/>
                <a:gd name="T29" fmla="*/ 58 h 117"/>
                <a:gd name="T30" fmla="*/ 85 w 240"/>
                <a:gd name="T31" fmla="*/ 59 h 117"/>
                <a:gd name="T32" fmla="*/ 94 w 240"/>
                <a:gd name="T33" fmla="*/ 66 h 117"/>
                <a:gd name="T34" fmla="*/ 115 w 240"/>
                <a:gd name="T35" fmla="*/ 62 h 117"/>
                <a:gd name="T36" fmla="*/ 126 w 240"/>
                <a:gd name="T37" fmla="*/ 58 h 117"/>
                <a:gd name="T38" fmla="*/ 125 w 240"/>
                <a:gd name="T39" fmla="*/ 44 h 117"/>
                <a:gd name="T40" fmla="*/ 132 w 240"/>
                <a:gd name="T41" fmla="*/ 39 h 117"/>
                <a:gd name="T42" fmla="*/ 134 w 240"/>
                <a:gd name="T43" fmla="*/ 26 h 117"/>
                <a:gd name="T44" fmla="*/ 119 w 240"/>
                <a:gd name="T45" fmla="*/ 32 h 117"/>
                <a:gd name="T46" fmla="*/ 113 w 240"/>
                <a:gd name="T47" fmla="*/ 24 h 117"/>
                <a:gd name="T48" fmla="*/ 97 w 240"/>
                <a:gd name="T49" fmla="*/ 26 h 117"/>
                <a:gd name="T50" fmla="*/ 76 w 240"/>
                <a:gd name="T51" fmla="*/ 5 h 117"/>
                <a:gd name="T52" fmla="*/ 53 w 240"/>
                <a:gd name="T53" fmla="*/ 6 h 117"/>
                <a:gd name="T54" fmla="*/ 46 w 240"/>
                <a:gd name="T55" fmla="*/ 1 h 117"/>
                <a:gd name="T56" fmla="*/ 3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bg2"/>
            </a:solidFill>
            <a:ln w="12700">
              <a:noFill/>
              <a:prstDash val="dash"/>
              <a:round/>
              <a:headEnd/>
              <a:tailEnd/>
            </a:ln>
          </p:spPr>
          <p:txBody>
            <a:bodyPr/>
            <a:lstStyle/>
            <a:p>
              <a:endParaRPr lang="zh-CN" altLang="en-US"/>
            </a:p>
          </p:txBody>
        </p:sp>
        <p:sp>
          <p:nvSpPr>
            <p:cNvPr id="17" name="Freeform 12"/>
            <p:cNvSpPr>
              <a:spLocks/>
            </p:cNvSpPr>
            <p:nvPr/>
          </p:nvSpPr>
          <p:spPr bwMode="ltGray">
            <a:xfrm>
              <a:off x="1636" y="1247"/>
              <a:ext cx="146" cy="60"/>
            </a:xfrm>
            <a:custGeom>
              <a:avLst/>
              <a:gdLst>
                <a:gd name="T0" fmla="*/ 55 w 194"/>
                <a:gd name="T1" fmla="*/ 6 h 80"/>
                <a:gd name="T2" fmla="*/ 8 w 194"/>
                <a:gd name="T3" fmla="*/ 14 h 80"/>
                <a:gd name="T4" fmla="*/ 5 w 194"/>
                <a:gd name="T5" fmla="*/ 19 h 80"/>
                <a:gd name="T6" fmla="*/ 32 w 194"/>
                <a:gd name="T7" fmla="*/ 29 h 80"/>
                <a:gd name="T8" fmla="*/ 77 w 194"/>
                <a:gd name="T9" fmla="*/ 42 h 80"/>
                <a:gd name="T10" fmla="*/ 99 w 194"/>
                <a:gd name="T11" fmla="*/ 38 h 80"/>
                <a:gd name="T12" fmla="*/ 106 w 194"/>
                <a:gd name="T13" fmla="*/ 36 h 80"/>
                <a:gd name="T14" fmla="*/ 99 w 194"/>
                <a:gd name="T15" fmla="*/ 25 h 80"/>
                <a:gd name="T16" fmla="*/ 93 w 194"/>
                <a:gd name="T17" fmla="*/ 20 h 80"/>
                <a:gd name="T18" fmla="*/ 73 w 194"/>
                <a:gd name="T19" fmla="*/ 14 h 80"/>
                <a:gd name="T20" fmla="*/ 55 w 194"/>
                <a:gd name="T21" fmla="*/ 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bg2"/>
            </a:solidFill>
            <a:ln w="12700">
              <a:noFill/>
              <a:prstDash val="dash"/>
              <a:round/>
              <a:headEnd/>
              <a:tailEnd/>
            </a:ln>
          </p:spPr>
          <p:txBody>
            <a:bodyPr/>
            <a:lstStyle/>
            <a:p>
              <a:endParaRPr lang="zh-CN" altLang="en-US"/>
            </a:p>
          </p:txBody>
        </p:sp>
        <p:sp>
          <p:nvSpPr>
            <p:cNvPr id="18" name="Freeform 13"/>
            <p:cNvSpPr>
              <a:spLocks/>
            </p:cNvSpPr>
            <p:nvPr/>
          </p:nvSpPr>
          <p:spPr bwMode="ltGray">
            <a:xfrm>
              <a:off x="1841" y="1317"/>
              <a:ext cx="233" cy="190"/>
            </a:xfrm>
            <a:custGeom>
              <a:avLst/>
              <a:gdLst>
                <a:gd name="T0" fmla="*/ 38 w 310"/>
                <a:gd name="T1" fmla="*/ 5 h 254"/>
                <a:gd name="T2" fmla="*/ 29 w 310"/>
                <a:gd name="T3" fmla="*/ 13 h 254"/>
                <a:gd name="T4" fmla="*/ 12 w 310"/>
                <a:gd name="T5" fmla="*/ 22 h 254"/>
                <a:gd name="T6" fmla="*/ 30 w 310"/>
                <a:gd name="T7" fmla="*/ 43 h 254"/>
                <a:gd name="T8" fmla="*/ 44 w 310"/>
                <a:gd name="T9" fmla="*/ 48 h 254"/>
                <a:gd name="T10" fmla="*/ 58 w 310"/>
                <a:gd name="T11" fmla="*/ 55 h 254"/>
                <a:gd name="T12" fmla="*/ 71 w 310"/>
                <a:gd name="T13" fmla="*/ 48 h 254"/>
                <a:gd name="T14" fmla="*/ 80 w 310"/>
                <a:gd name="T15" fmla="*/ 57 h 254"/>
                <a:gd name="T16" fmla="*/ 84 w 310"/>
                <a:gd name="T17" fmla="*/ 71 h 254"/>
                <a:gd name="T18" fmla="*/ 65 w 310"/>
                <a:gd name="T19" fmla="*/ 85 h 254"/>
                <a:gd name="T20" fmla="*/ 50 w 310"/>
                <a:gd name="T21" fmla="*/ 96 h 254"/>
                <a:gd name="T22" fmla="*/ 39 w 310"/>
                <a:gd name="T23" fmla="*/ 94 h 254"/>
                <a:gd name="T24" fmla="*/ 32 w 310"/>
                <a:gd name="T25" fmla="*/ 92 h 254"/>
                <a:gd name="T26" fmla="*/ 24 w 310"/>
                <a:gd name="T27" fmla="*/ 105 h 254"/>
                <a:gd name="T28" fmla="*/ 22 w 310"/>
                <a:gd name="T29" fmla="*/ 111 h 254"/>
                <a:gd name="T30" fmla="*/ 41 w 310"/>
                <a:gd name="T31" fmla="*/ 114 h 254"/>
                <a:gd name="T32" fmla="*/ 53 w 310"/>
                <a:gd name="T33" fmla="*/ 114 h 254"/>
                <a:gd name="T34" fmla="*/ 65 w 310"/>
                <a:gd name="T35" fmla="*/ 129 h 254"/>
                <a:gd name="T36" fmla="*/ 71 w 310"/>
                <a:gd name="T37" fmla="*/ 132 h 254"/>
                <a:gd name="T38" fmla="*/ 78 w 310"/>
                <a:gd name="T39" fmla="*/ 134 h 254"/>
                <a:gd name="T40" fmla="*/ 88 w 310"/>
                <a:gd name="T41" fmla="*/ 141 h 254"/>
                <a:gd name="T42" fmla="*/ 102 w 310"/>
                <a:gd name="T43" fmla="*/ 132 h 254"/>
                <a:gd name="T44" fmla="*/ 115 w 310"/>
                <a:gd name="T45" fmla="*/ 132 h 254"/>
                <a:gd name="T46" fmla="*/ 129 w 310"/>
                <a:gd name="T47" fmla="*/ 119 h 254"/>
                <a:gd name="T48" fmla="*/ 127 w 310"/>
                <a:gd name="T49" fmla="*/ 103 h 254"/>
                <a:gd name="T50" fmla="*/ 123 w 310"/>
                <a:gd name="T51" fmla="*/ 96 h 254"/>
                <a:gd name="T52" fmla="*/ 132 w 310"/>
                <a:gd name="T53" fmla="*/ 94 h 254"/>
                <a:gd name="T54" fmla="*/ 138 w 310"/>
                <a:gd name="T55" fmla="*/ 102 h 254"/>
                <a:gd name="T56" fmla="*/ 140 w 310"/>
                <a:gd name="T57" fmla="*/ 110 h 254"/>
                <a:gd name="T58" fmla="*/ 147 w 310"/>
                <a:gd name="T59" fmla="*/ 108 h 254"/>
                <a:gd name="T60" fmla="*/ 171 w 310"/>
                <a:gd name="T61" fmla="*/ 94 h 254"/>
                <a:gd name="T62" fmla="*/ 165 w 310"/>
                <a:gd name="T63" fmla="*/ 82 h 254"/>
                <a:gd name="T64" fmla="*/ 147 w 310"/>
                <a:gd name="T65" fmla="*/ 69 h 254"/>
                <a:gd name="T66" fmla="*/ 150 w 310"/>
                <a:gd name="T67" fmla="*/ 60 h 254"/>
                <a:gd name="T68" fmla="*/ 156 w 310"/>
                <a:gd name="T69" fmla="*/ 58 h 254"/>
                <a:gd name="T70" fmla="*/ 143 w 310"/>
                <a:gd name="T71" fmla="*/ 35 h 254"/>
                <a:gd name="T72" fmla="*/ 132 w 310"/>
                <a:gd name="T73" fmla="*/ 33 h 254"/>
                <a:gd name="T74" fmla="*/ 125 w 310"/>
                <a:gd name="T75" fmla="*/ 31 h 254"/>
                <a:gd name="T76" fmla="*/ 113 w 310"/>
                <a:gd name="T77" fmla="*/ 19 h 254"/>
                <a:gd name="T78" fmla="*/ 88 w 310"/>
                <a:gd name="T79" fmla="*/ 25 h 254"/>
                <a:gd name="T80" fmla="*/ 95 w 310"/>
                <a:gd name="T81" fmla="*/ 14 h 254"/>
                <a:gd name="T82" fmla="*/ 78 w 310"/>
                <a:gd name="T83" fmla="*/ 10 h 254"/>
                <a:gd name="T84" fmla="*/ 67 w 310"/>
                <a:gd name="T85" fmla="*/ 10 h 254"/>
                <a:gd name="T86" fmla="*/ 38 w 310"/>
                <a:gd name="T87" fmla="*/ 5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bg2"/>
            </a:solidFill>
            <a:ln w="12700">
              <a:noFill/>
              <a:prstDash val="dash"/>
              <a:round/>
              <a:headEnd/>
              <a:tailEnd/>
            </a:ln>
          </p:spPr>
          <p:txBody>
            <a:bodyPr/>
            <a:lstStyle/>
            <a:p>
              <a:endParaRPr lang="zh-CN" altLang="en-US"/>
            </a:p>
          </p:txBody>
        </p:sp>
        <p:sp>
          <p:nvSpPr>
            <p:cNvPr id="19" name="Freeform 14"/>
            <p:cNvSpPr>
              <a:spLocks/>
            </p:cNvSpPr>
            <p:nvPr/>
          </p:nvSpPr>
          <p:spPr bwMode="ltGray">
            <a:xfrm>
              <a:off x="1839" y="1235"/>
              <a:ext cx="44" cy="37"/>
            </a:xfrm>
            <a:custGeom>
              <a:avLst/>
              <a:gdLst>
                <a:gd name="T0" fmla="*/ 14 w 59"/>
                <a:gd name="T1" fmla="*/ 0 h 50"/>
                <a:gd name="T2" fmla="*/ 0 w 59"/>
                <a:gd name="T3" fmla="*/ 5 h 50"/>
                <a:gd name="T4" fmla="*/ 16 w 59"/>
                <a:gd name="T5" fmla="*/ 22 h 50"/>
                <a:gd name="T6" fmla="*/ 27 w 59"/>
                <a:gd name="T7" fmla="*/ 27 h 50"/>
                <a:gd name="T8" fmla="*/ 32 w 59"/>
                <a:gd name="T9" fmla="*/ 16 h 50"/>
                <a:gd name="T10" fmla="*/ 25 w 59"/>
                <a:gd name="T11" fmla="*/ 4 h 50"/>
                <a:gd name="T12" fmla="*/ 14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bg2"/>
            </a:solidFill>
            <a:ln w="12700">
              <a:noFill/>
              <a:prstDash val="dash"/>
              <a:round/>
              <a:headEnd/>
              <a:tailEnd/>
            </a:ln>
          </p:spPr>
          <p:txBody>
            <a:bodyPr/>
            <a:lstStyle/>
            <a:p>
              <a:endParaRPr lang="zh-CN" altLang="en-US"/>
            </a:p>
          </p:txBody>
        </p:sp>
        <p:sp>
          <p:nvSpPr>
            <p:cNvPr id="20" name="Freeform 15"/>
            <p:cNvSpPr>
              <a:spLocks/>
            </p:cNvSpPr>
            <p:nvPr/>
          </p:nvSpPr>
          <p:spPr bwMode="ltGray">
            <a:xfrm>
              <a:off x="1755" y="1305"/>
              <a:ext cx="65" cy="42"/>
            </a:xfrm>
            <a:custGeom>
              <a:avLst/>
              <a:gdLst>
                <a:gd name="T0" fmla="*/ 25 w 86"/>
                <a:gd name="T1" fmla="*/ 4 h 57"/>
                <a:gd name="T2" fmla="*/ 14 w 86"/>
                <a:gd name="T3" fmla="*/ 13 h 57"/>
                <a:gd name="T4" fmla="*/ 2 w 86"/>
                <a:gd name="T5" fmla="*/ 15 h 57"/>
                <a:gd name="T6" fmla="*/ 9 w 86"/>
                <a:gd name="T7" fmla="*/ 31 h 57"/>
                <a:gd name="T8" fmla="*/ 42 w 86"/>
                <a:gd name="T9" fmla="*/ 19 h 57"/>
                <a:gd name="T10" fmla="*/ 49 w 86"/>
                <a:gd name="T11" fmla="*/ 10 h 57"/>
                <a:gd name="T12" fmla="*/ 32 w 86"/>
                <a:gd name="T13" fmla="*/ 4 h 57"/>
                <a:gd name="T14" fmla="*/ 25 w 86"/>
                <a:gd name="T15" fmla="*/ 4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bg2"/>
            </a:solidFill>
            <a:ln w="12700">
              <a:noFill/>
              <a:prstDash val="dash"/>
              <a:round/>
              <a:headEnd/>
              <a:tailEnd/>
            </a:ln>
          </p:spPr>
          <p:txBody>
            <a:bodyPr/>
            <a:lstStyle/>
            <a:p>
              <a:endParaRPr lang="zh-CN" altLang="en-US"/>
            </a:p>
          </p:txBody>
        </p:sp>
        <p:sp>
          <p:nvSpPr>
            <p:cNvPr id="21" name="Freeform 16"/>
            <p:cNvSpPr>
              <a:spLocks/>
            </p:cNvSpPr>
            <p:nvPr/>
          </p:nvSpPr>
          <p:spPr bwMode="ltGray">
            <a:xfrm>
              <a:off x="1823" y="1313"/>
              <a:ext cx="54" cy="25"/>
            </a:xfrm>
            <a:custGeom>
              <a:avLst/>
              <a:gdLst>
                <a:gd name="T0" fmla="*/ 22 w 73"/>
                <a:gd name="T1" fmla="*/ 0 h 34"/>
                <a:gd name="T2" fmla="*/ 5 w 73"/>
                <a:gd name="T3" fmla="*/ 9 h 34"/>
                <a:gd name="T4" fmla="*/ 13 w 73"/>
                <a:gd name="T5" fmla="*/ 18 h 34"/>
                <a:gd name="T6" fmla="*/ 28 w 73"/>
                <a:gd name="T7" fmla="*/ 15 h 34"/>
                <a:gd name="T8" fmla="*/ 35 w 73"/>
                <a:gd name="T9" fmla="*/ 11 h 34"/>
                <a:gd name="T10" fmla="*/ 22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bg2"/>
            </a:solidFill>
            <a:ln w="12700">
              <a:noFill/>
              <a:prstDash val="dash"/>
              <a:round/>
              <a:headEnd/>
              <a:tailEnd/>
            </a:ln>
          </p:spPr>
          <p:txBody>
            <a:bodyPr/>
            <a:lstStyle/>
            <a:p>
              <a:endParaRPr lang="zh-CN" altLang="en-US"/>
            </a:p>
          </p:txBody>
        </p:sp>
        <p:sp>
          <p:nvSpPr>
            <p:cNvPr id="22" name="Freeform 17"/>
            <p:cNvSpPr>
              <a:spLocks/>
            </p:cNvSpPr>
            <p:nvPr/>
          </p:nvSpPr>
          <p:spPr bwMode="ltGray">
            <a:xfrm>
              <a:off x="1794" y="1277"/>
              <a:ext cx="64" cy="34"/>
            </a:xfrm>
            <a:custGeom>
              <a:avLst/>
              <a:gdLst>
                <a:gd name="T0" fmla="*/ 33 w 85"/>
                <a:gd name="T1" fmla="*/ 6 h 45"/>
                <a:gd name="T2" fmla="*/ 16 w 85"/>
                <a:gd name="T3" fmla="*/ 2 h 45"/>
                <a:gd name="T4" fmla="*/ 0 w 85"/>
                <a:gd name="T5" fmla="*/ 11 h 45"/>
                <a:gd name="T6" fmla="*/ 23 w 85"/>
                <a:gd name="T7" fmla="*/ 18 h 45"/>
                <a:gd name="T8" fmla="*/ 36 w 85"/>
                <a:gd name="T9" fmla="*/ 23 h 45"/>
                <a:gd name="T10" fmla="*/ 47 w 85"/>
                <a:gd name="T11" fmla="*/ 11 h 45"/>
                <a:gd name="T12" fmla="*/ 47 w 85"/>
                <a:gd name="T13" fmla="*/ 4 h 45"/>
                <a:gd name="T14" fmla="*/ 36 w 85"/>
                <a:gd name="T15" fmla="*/ 0 h 45"/>
                <a:gd name="T16" fmla="*/ 33 w 85"/>
                <a:gd name="T17" fmla="*/ 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bg2"/>
            </a:solidFill>
            <a:ln w="12700">
              <a:noFill/>
              <a:prstDash val="dash"/>
              <a:round/>
              <a:headEnd/>
              <a:tailEnd/>
            </a:ln>
          </p:spPr>
          <p:txBody>
            <a:bodyPr/>
            <a:lstStyle/>
            <a:p>
              <a:endParaRPr lang="zh-CN" altLang="en-US"/>
            </a:p>
          </p:txBody>
        </p:sp>
        <p:sp>
          <p:nvSpPr>
            <p:cNvPr id="23" name="Freeform 18"/>
            <p:cNvSpPr>
              <a:spLocks/>
            </p:cNvSpPr>
            <p:nvPr/>
          </p:nvSpPr>
          <p:spPr bwMode="ltGray">
            <a:xfrm>
              <a:off x="1767" y="1245"/>
              <a:ext cx="44" cy="24"/>
            </a:xfrm>
            <a:custGeom>
              <a:avLst/>
              <a:gdLst>
                <a:gd name="T0" fmla="*/ 9 w 58"/>
                <a:gd name="T1" fmla="*/ 2 h 31"/>
                <a:gd name="T2" fmla="*/ 0 w 58"/>
                <a:gd name="T3" fmla="*/ 11 h 31"/>
                <a:gd name="T4" fmla="*/ 11 w 58"/>
                <a:gd name="T5" fmla="*/ 17 h 31"/>
                <a:gd name="T6" fmla="*/ 16 w 58"/>
                <a:gd name="T7" fmla="*/ 12 h 31"/>
                <a:gd name="T8" fmla="*/ 30 w 58"/>
                <a:gd name="T9" fmla="*/ 7 h 31"/>
                <a:gd name="T10" fmla="*/ 25 w 58"/>
                <a:gd name="T11" fmla="*/ 0 h 31"/>
                <a:gd name="T12" fmla="*/ 9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bg2"/>
            </a:solidFill>
            <a:ln w="12700">
              <a:noFill/>
              <a:prstDash val="dash"/>
              <a:round/>
              <a:headEnd/>
              <a:tailEnd/>
            </a:ln>
          </p:spPr>
          <p:txBody>
            <a:bodyPr/>
            <a:lstStyle/>
            <a:p>
              <a:endParaRPr lang="zh-CN" altLang="en-US"/>
            </a:p>
          </p:txBody>
        </p:sp>
        <p:sp>
          <p:nvSpPr>
            <p:cNvPr id="24" name="Freeform 19"/>
            <p:cNvSpPr>
              <a:spLocks/>
            </p:cNvSpPr>
            <p:nvPr/>
          </p:nvSpPr>
          <p:spPr bwMode="ltGray">
            <a:xfrm>
              <a:off x="1881" y="1248"/>
              <a:ext cx="114" cy="77"/>
            </a:xfrm>
            <a:custGeom>
              <a:avLst/>
              <a:gdLst>
                <a:gd name="T0" fmla="*/ 22 w 152"/>
                <a:gd name="T1" fmla="*/ 0 h 102"/>
                <a:gd name="T2" fmla="*/ 7 w 152"/>
                <a:gd name="T3" fmla="*/ 4 h 102"/>
                <a:gd name="T4" fmla="*/ 2 w 152"/>
                <a:gd name="T5" fmla="*/ 22 h 102"/>
                <a:gd name="T6" fmla="*/ 7 w 152"/>
                <a:gd name="T7" fmla="*/ 32 h 102"/>
                <a:gd name="T8" fmla="*/ 0 w 152"/>
                <a:gd name="T9" fmla="*/ 41 h 102"/>
                <a:gd name="T10" fmla="*/ 31 w 152"/>
                <a:gd name="T11" fmla="*/ 49 h 102"/>
                <a:gd name="T12" fmla="*/ 46 w 152"/>
                <a:gd name="T13" fmla="*/ 52 h 102"/>
                <a:gd name="T14" fmla="*/ 85 w 152"/>
                <a:gd name="T15" fmla="*/ 49 h 102"/>
                <a:gd name="T16" fmla="*/ 43 w 152"/>
                <a:gd name="T17" fmla="*/ 40 h 102"/>
                <a:gd name="T18" fmla="*/ 30 w 152"/>
                <a:gd name="T19" fmla="*/ 35 h 102"/>
                <a:gd name="T20" fmla="*/ 25 w 152"/>
                <a:gd name="T21" fmla="*/ 29 h 102"/>
                <a:gd name="T22" fmla="*/ 28 w 152"/>
                <a:gd name="T23" fmla="*/ 20 h 102"/>
                <a:gd name="T24" fmla="*/ 2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bg2"/>
            </a:solidFill>
            <a:ln w="12700">
              <a:noFill/>
              <a:prstDash val="dash"/>
              <a:round/>
              <a:headEnd/>
              <a:tailEnd/>
            </a:ln>
          </p:spPr>
          <p:txBody>
            <a:bodyPr/>
            <a:lstStyle/>
            <a:p>
              <a:endParaRPr lang="zh-CN" altLang="en-US"/>
            </a:p>
          </p:txBody>
        </p:sp>
        <p:sp>
          <p:nvSpPr>
            <p:cNvPr id="25" name="Freeform 20"/>
            <p:cNvSpPr>
              <a:spLocks/>
            </p:cNvSpPr>
            <p:nvPr/>
          </p:nvSpPr>
          <p:spPr bwMode="ltGray">
            <a:xfrm>
              <a:off x="794" y="1493"/>
              <a:ext cx="25" cy="15"/>
            </a:xfrm>
            <a:custGeom>
              <a:avLst/>
              <a:gdLst>
                <a:gd name="T0" fmla="*/ 18 w 34"/>
                <a:gd name="T1" fmla="*/ 0 h 20"/>
                <a:gd name="T2" fmla="*/ 13 w 34"/>
                <a:gd name="T3" fmla="*/ 11 h 20"/>
                <a:gd name="T4" fmla="*/ 2 w 34"/>
                <a:gd name="T5" fmla="*/ 10 h 20"/>
                <a:gd name="T6" fmla="*/ 2 w 34"/>
                <a:gd name="T7" fmla="*/ 3 h 20"/>
                <a:gd name="T8" fmla="*/ 1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bg2"/>
            </a:solidFill>
            <a:ln w="12700">
              <a:noFill/>
              <a:prstDash val="dash"/>
              <a:round/>
              <a:headEnd/>
              <a:tailEnd/>
            </a:ln>
          </p:spPr>
          <p:txBody>
            <a:bodyPr/>
            <a:lstStyle/>
            <a:p>
              <a:endParaRPr lang="zh-CN" altLang="en-US"/>
            </a:p>
          </p:txBody>
        </p:sp>
        <p:sp>
          <p:nvSpPr>
            <p:cNvPr id="26" name="Freeform 21"/>
            <p:cNvSpPr>
              <a:spLocks/>
            </p:cNvSpPr>
            <p:nvPr/>
          </p:nvSpPr>
          <p:spPr bwMode="ltGray">
            <a:xfrm>
              <a:off x="1551" y="2004"/>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bg2"/>
            </a:solidFill>
            <a:ln w="12700">
              <a:noFill/>
              <a:prstDash val="dash"/>
              <a:round/>
              <a:headEnd/>
              <a:tailEnd/>
            </a:ln>
          </p:spPr>
          <p:txBody>
            <a:bodyPr/>
            <a:lstStyle/>
            <a:p>
              <a:endParaRPr lang="zh-CN" altLang="en-US"/>
            </a:p>
          </p:txBody>
        </p:sp>
        <p:sp>
          <p:nvSpPr>
            <p:cNvPr id="27" name="Freeform 22"/>
            <p:cNvSpPr>
              <a:spLocks/>
            </p:cNvSpPr>
            <p:nvPr/>
          </p:nvSpPr>
          <p:spPr bwMode="ltGray">
            <a:xfrm>
              <a:off x="1554" y="2029"/>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bg2"/>
            </a:solidFill>
            <a:ln w="12700">
              <a:noFill/>
              <a:prstDash val="dash"/>
              <a:round/>
              <a:headEnd/>
              <a:tailEnd/>
            </a:ln>
          </p:spPr>
          <p:txBody>
            <a:bodyPr/>
            <a:lstStyle/>
            <a:p>
              <a:endParaRPr lang="zh-CN" altLang="en-US"/>
            </a:p>
          </p:txBody>
        </p:sp>
        <p:sp>
          <p:nvSpPr>
            <p:cNvPr id="28" name="Freeform 23"/>
            <p:cNvSpPr>
              <a:spLocks/>
            </p:cNvSpPr>
            <p:nvPr/>
          </p:nvSpPr>
          <p:spPr bwMode="ltGray">
            <a:xfrm>
              <a:off x="1758" y="2161"/>
              <a:ext cx="15" cy="12"/>
            </a:xfrm>
            <a:custGeom>
              <a:avLst/>
              <a:gdLst>
                <a:gd name="T0" fmla="*/ 1 w 21"/>
                <a:gd name="T1" fmla="*/ 0 h 16"/>
                <a:gd name="T2" fmla="*/ 6 w 21"/>
                <a:gd name="T3" fmla="*/ 9 h 16"/>
                <a:gd name="T4" fmla="*/ 1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bg2"/>
            </a:solidFill>
            <a:ln w="12700">
              <a:noFill/>
              <a:prstDash val="dash"/>
              <a:round/>
              <a:headEnd/>
              <a:tailEnd/>
            </a:ln>
          </p:spPr>
          <p:txBody>
            <a:bodyPr/>
            <a:lstStyle/>
            <a:p>
              <a:endParaRPr lang="zh-CN" altLang="en-US"/>
            </a:p>
          </p:txBody>
        </p:sp>
        <p:sp>
          <p:nvSpPr>
            <p:cNvPr id="29" name="Freeform 24"/>
            <p:cNvSpPr>
              <a:spLocks/>
            </p:cNvSpPr>
            <p:nvPr/>
          </p:nvSpPr>
          <p:spPr bwMode="ltGray">
            <a:xfrm>
              <a:off x="1882" y="1677"/>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solidFill>
            <a:ln w="12700">
              <a:noFill/>
              <a:prstDash val="dash"/>
              <a:round/>
              <a:headEnd/>
              <a:tailEnd/>
            </a:ln>
          </p:spPr>
          <p:txBody>
            <a:bodyPr/>
            <a:lstStyle/>
            <a:p>
              <a:endParaRPr lang="zh-CN" altLang="en-US"/>
            </a:p>
          </p:txBody>
        </p:sp>
        <p:sp>
          <p:nvSpPr>
            <p:cNvPr id="30" name="Freeform 25"/>
            <p:cNvSpPr>
              <a:spLocks/>
            </p:cNvSpPr>
            <p:nvPr/>
          </p:nvSpPr>
          <p:spPr bwMode="ltGray">
            <a:xfrm>
              <a:off x="1782" y="1472"/>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solidFill>
            <a:ln w="12700">
              <a:noFill/>
              <a:prstDash val="dash"/>
              <a:round/>
              <a:headEnd/>
              <a:tailEnd/>
            </a:ln>
          </p:spPr>
          <p:txBody>
            <a:bodyPr/>
            <a:lstStyle/>
            <a:p>
              <a:endParaRPr lang="zh-CN" altLang="en-US"/>
            </a:p>
          </p:txBody>
        </p:sp>
        <p:sp>
          <p:nvSpPr>
            <p:cNvPr id="31" name="Freeform 26"/>
            <p:cNvSpPr>
              <a:spLocks/>
            </p:cNvSpPr>
            <p:nvPr/>
          </p:nvSpPr>
          <p:spPr bwMode="ltGray">
            <a:xfrm>
              <a:off x="1847" y="1293"/>
              <a:ext cx="39" cy="18"/>
            </a:xfrm>
            <a:custGeom>
              <a:avLst/>
              <a:gdLst>
                <a:gd name="T0" fmla="*/ 8 w 51"/>
                <a:gd name="T1" fmla="*/ 0 h 24"/>
                <a:gd name="T2" fmla="*/ 4 w 51"/>
                <a:gd name="T3" fmla="*/ 10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solidFill>
            <a:ln w="12700">
              <a:noFill/>
              <a:prstDash val="dash"/>
              <a:round/>
              <a:headEnd/>
              <a:tailEnd/>
            </a:ln>
          </p:spPr>
          <p:txBody>
            <a:bodyPr/>
            <a:lstStyle/>
            <a:p>
              <a:endParaRPr lang="zh-CN" altLang="en-US"/>
            </a:p>
          </p:txBody>
        </p:sp>
        <p:sp>
          <p:nvSpPr>
            <p:cNvPr id="32" name="Freeform 27"/>
            <p:cNvSpPr>
              <a:spLocks/>
            </p:cNvSpPr>
            <p:nvPr/>
          </p:nvSpPr>
          <p:spPr bwMode="ltGray">
            <a:xfrm>
              <a:off x="1910" y="1401"/>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solidFill>
            <a:ln w="12700">
              <a:noFill/>
              <a:prstDash val="dash"/>
              <a:round/>
              <a:headEnd/>
              <a:tailEnd/>
            </a:ln>
          </p:spPr>
          <p:txBody>
            <a:bodyPr/>
            <a:lstStyle/>
            <a:p>
              <a:endParaRPr lang="zh-CN" altLang="en-US"/>
            </a:p>
          </p:txBody>
        </p:sp>
        <p:sp>
          <p:nvSpPr>
            <p:cNvPr id="33" name="Freeform 28"/>
            <p:cNvSpPr>
              <a:spLocks/>
            </p:cNvSpPr>
            <p:nvPr/>
          </p:nvSpPr>
          <p:spPr bwMode="ltGray">
            <a:xfrm>
              <a:off x="1926" y="1199"/>
              <a:ext cx="696" cy="346"/>
            </a:xfrm>
            <a:custGeom>
              <a:avLst/>
              <a:gdLst>
                <a:gd name="T0" fmla="*/ 16 w 929"/>
                <a:gd name="T1" fmla="*/ 31 h 462"/>
                <a:gd name="T2" fmla="*/ 3 w 929"/>
                <a:gd name="T3" fmla="*/ 52 h 462"/>
                <a:gd name="T4" fmla="*/ 20 w 929"/>
                <a:gd name="T5" fmla="*/ 56 h 462"/>
                <a:gd name="T6" fmla="*/ 9 w 929"/>
                <a:gd name="T7" fmla="*/ 65 h 462"/>
                <a:gd name="T8" fmla="*/ 58 w 929"/>
                <a:gd name="T9" fmla="*/ 76 h 462"/>
                <a:gd name="T10" fmla="*/ 79 w 929"/>
                <a:gd name="T11" fmla="*/ 73 h 462"/>
                <a:gd name="T12" fmla="*/ 140 w 929"/>
                <a:gd name="T13" fmla="*/ 43 h 462"/>
                <a:gd name="T14" fmla="*/ 169 w 929"/>
                <a:gd name="T15" fmla="*/ 37 h 462"/>
                <a:gd name="T16" fmla="*/ 182 w 929"/>
                <a:gd name="T17" fmla="*/ 45 h 462"/>
                <a:gd name="T18" fmla="*/ 153 w 929"/>
                <a:gd name="T19" fmla="*/ 49 h 462"/>
                <a:gd name="T20" fmla="*/ 136 w 929"/>
                <a:gd name="T21" fmla="*/ 63 h 462"/>
                <a:gd name="T22" fmla="*/ 142 w 929"/>
                <a:gd name="T23" fmla="*/ 67 h 462"/>
                <a:gd name="T24" fmla="*/ 146 w 929"/>
                <a:gd name="T25" fmla="*/ 88 h 462"/>
                <a:gd name="T26" fmla="*/ 196 w 929"/>
                <a:gd name="T27" fmla="*/ 108 h 462"/>
                <a:gd name="T28" fmla="*/ 189 w 929"/>
                <a:gd name="T29" fmla="*/ 118 h 462"/>
                <a:gd name="T30" fmla="*/ 207 w 929"/>
                <a:gd name="T31" fmla="*/ 138 h 462"/>
                <a:gd name="T32" fmla="*/ 196 w 929"/>
                <a:gd name="T33" fmla="*/ 149 h 462"/>
                <a:gd name="T34" fmla="*/ 182 w 929"/>
                <a:gd name="T35" fmla="*/ 165 h 462"/>
                <a:gd name="T36" fmla="*/ 165 w 929"/>
                <a:gd name="T37" fmla="*/ 182 h 462"/>
                <a:gd name="T38" fmla="*/ 164 w 929"/>
                <a:gd name="T39" fmla="*/ 236 h 462"/>
                <a:gd name="T40" fmla="*/ 187 w 929"/>
                <a:gd name="T41" fmla="*/ 250 h 462"/>
                <a:gd name="T42" fmla="*/ 218 w 929"/>
                <a:gd name="T43" fmla="*/ 252 h 462"/>
                <a:gd name="T44" fmla="*/ 232 w 929"/>
                <a:gd name="T45" fmla="*/ 237 h 462"/>
                <a:gd name="T46" fmla="*/ 284 w 929"/>
                <a:gd name="T47" fmla="*/ 200 h 462"/>
                <a:gd name="T48" fmla="*/ 321 w 929"/>
                <a:gd name="T49" fmla="*/ 187 h 462"/>
                <a:gd name="T50" fmla="*/ 363 w 929"/>
                <a:gd name="T51" fmla="*/ 173 h 462"/>
                <a:gd name="T52" fmla="*/ 404 w 929"/>
                <a:gd name="T53" fmla="*/ 163 h 462"/>
                <a:gd name="T54" fmla="*/ 428 w 929"/>
                <a:gd name="T55" fmla="*/ 146 h 462"/>
                <a:gd name="T56" fmla="*/ 449 w 929"/>
                <a:gd name="T57" fmla="*/ 112 h 462"/>
                <a:gd name="T58" fmla="*/ 450 w 929"/>
                <a:gd name="T59" fmla="*/ 86 h 462"/>
                <a:gd name="T60" fmla="*/ 450 w 929"/>
                <a:gd name="T61" fmla="*/ 70 h 462"/>
                <a:gd name="T62" fmla="*/ 467 w 929"/>
                <a:gd name="T63" fmla="*/ 50 h 462"/>
                <a:gd name="T64" fmla="*/ 491 w 929"/>
                <a:gd name="T65" fmla="*/ 52 h 462"/>
                <a:gd name="T66" fmla="*/ 518 w 929"/>
                <a:gd name="T67" fmla="*/ 29 h 462"/>
                <a:gd name="T68" fmla="*/ 498 w 929"/>
                <a:gd name="T69" fmla="*/ 31 h 462"/>
                <a:gd name="T70" fmla="*/ 476 w 929"/>
                <a:gd name="T71" fmla="*/ 25 h 462"/>
                <a:gd name="T72" fmla="*/ 446 w 929"/>
                <a:gd name="T73" fmla="*/ 12 h 462"/>
                <a:gd name="T74" fmla="*/ 360 w 929"/>
                <a:gd name="T75" fmla="*/ 14 h 462"/>
                <a:gd name="T76" fmla="*/ 328 w 929"/>
                <a:gd name="T77" fmla="*/ 21 h 462"/>
                <a:gd name="T78" fmla="*/ 312 w 929"/>
                <a:gd name="T79" fmla="*/ 21 h 462"/>
                <a:gd name="T80" fmla="*/ 290 w 929"/>
                <a:gd name="T81" fmla="*/ 30 h 462"/>
                <a:gd name="T82" fmla="*/ 268 w 929"/>
                <a:gd name="T83" fmla="*/ 16 h 462"/>
                <a:gd name="T84" fmla="*/ 243 w 929"/>
                <a:gd name="T85" fmla="*/ 22 h 462"/>
                <a:gd name="T86" fmla="*/ 205 w 929"/>
                <a:gd name="T87" fmla="*/ 29 h 462"/>
                <a:gd name="T88" fmla="*/ 230 w 929"/>
                <a:gd name="T89" fmla="*/ 21 h 462"/>
                <a:gd name="T90" fmla="*/ 198 w 929"/>
                <a:gd name="T91" fmla="*/ 4 h 462"/>
                <a:gd name="T92" fmla="*/ 187 w 929"/>
                <a:gd name="T93" fmla="*/ 1 h 462"/>
                <a:gd name="T94" fmla="*/ 176 w 929"/>
                <a:gd name="T95" fmla="*/ 4 h 462"/>
                <a:gd name="T96" fmla="*/ 135 w 929"/>
                <a:gd name="T97" fmla="*/ 9 h 462"/>
                <a:gd name="T98" fmla="*/ 90 w 929"/>
                <a:gd name="T99" fmla="*/ 16 h 462"/>
                <a:gd name="T100" fmla="*/ 61 w 929"/>
                <a:gd name="T101" fmla="*/ 14 h 462"/>
                <a:gd name="T102" fmla="*/ 64 w 929"/>
                <a:gd name="T103" fmla="*/ 38 h 462"/>
                <a:gd name="T104" fmla="*/ 58 w 929"/>
                <a:gd name="T105" fmla="*/ 29 h 462"/>
                <a:gd name="T106" fmla="*/ 34 w 929"/>
                <a:gd name="T107" fmla="*/ 2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bg2"/>
            </a:solidFill>
            <a:ln w="12700">
              <a:noFill/>
              <a:prstDash val="dash"/>
              <a:round/>
              <a:headEnd/>
              <a:tailEnd/>
            </a:ln>
          </p:spPr>
          <p:txBody>
            <a:bodyPr/>
            <a:lstStyle/>
            <a:p>
              <a:endParaRPr lang="zh-CN" altLang="en-US"/>
            </a:p>
          </p:txBody>
        </p:sp>
        <p:sp>
          <p:nvSpPr>
            <p:cNvPr id="34" name="Freeform 29"/>
            <p:cNvSpPr>
              <a:spLocks/>
            </p:cNvSpPr>
            <p:nvPr/>
          </p:nvSpPr>
          <p:spPr bwMode="ltGray">
            <a:xfrm>
              <a:off x="2139" y="1383"/>
              <a:ext cx="39" cy="24"/>
            </a:xfrm>
            <a:custGeom>
              <a:avLst/>
              <a:gdLst>
                <a:gd name="T0" fmla="*/ 20 w 52"/>
                <a:gd name="T1" fmla="*/ 0 h 32"/>
                <a:gd name="T2" fmla="*/ 5 w 52"/>
                <a:gd name="T3" fmla="*/ 11 h 32"/>
                <a:gd name="T4" fmla="*/ 14 w 52"/>
                <a:gd name="T5" fmla="*/ 18 h 32"/>
                <a:gd name="T6" fmla="*/ 24 w 52"/>
                <a:gd name="T7" fmla="*/ 16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solidFill>
            <a:ln w="12700">
              <a:noFill/>
              <a:prstDash val="dash"/>
              <a:round/>
              <a:headEnd/>
              <a:tailEnd/>
            </a:ln>
          </p:spPr>
          <p:txBody>
            <a:bodyPr/>
            <a:lstStyle/>
            <a:p>
              <a:endParaRPr lang="zh-CN" altLang="en-US"/>
            </a:p>
          </p:txBody>
        </p:sp>
        <p:sp>
          <p:nvSpPr>
            <p:cNvPr id="35" name="Freeform 30"/>
            <p:cNvSpPr>
              <a:spLocks/>
            </p:cNvSpPr>
            <p:nvPr/>
          </p:nvSpPr>
          <p:spPr bwMode="ltGray">
            <a:xfrm>
              <a:off x="2422" y="1449"/>
              <a:ext cx="128" cy="54"/>
            </a:xfrm>
            <a:custGeom>
              <a:avLst/>
              <a:gdLst>
                <a:gd name="T0" fmla="*/ 57 w 172"/>
                <a:gd name="T1" fmla="*/ 4 h 72"/>
                <a:gd name="T2" fmla="*/ 36 w 172"/>
                <a:gd name="T3" fmla="*/ 2 h 72"/>
                <a:gd name="T4" fmla="*/ 30 w 172"/>
                <a:gd name="T5" fmla="*/ 0 h 72"/>
                <a:gd name="T6" fmla="*/ 0 w 172"/>
                <a:gd name="T7" fmla="*/ 16 h 72"/>
                <a:gd name="T8" fmla="*/ 16 w 172"/>
                <a:gd name="T9" fmla="*/ 22 h 72"/>
                <a:gd name="T10" fmla="*/ 23 w 172"/>
                <a:gd name="T11" fmla="*/ 34 h 72"/>
                <a:gd name="T12" fmla="*/ 36 w 172"/>
                <a:gd name="T13" fmla="*/ 38 h 72"/>
                <a:gd name="T14" fmla="*/ 43 w 172"/>
                <a:gd name="T15" fmla="*/ 40 h 72"/>
                <a:gd name="T16" fmla="*/ 72 w 172"/>
                <a:gd name="T17" fmla="*/ 34 h 72"/>
                <a:gd name="T18" fmla="*/ 95 w 172"/>
                <a:gd name="T19" fmla="*/ 25 h 72"/>
                <a:gd name="T20" fmla="*/ 82 w 172"/>
                <a:gd name="T21" fmla="*/ 10 h 72"/>
                <a:gd name="T22" fmla="*/ 75 w 172"/>
                <a:gd name="T23" fmla="*/ 2 h 72"/>
                <a:gd name="T24" fmla="*/ 57 w 172"/>
                <a:gd name="T25" fmla="*/ 4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bg2"/>
            </a:solidFill>
            <a:ln w="12700">
              <a:noFill/>
              <a:prstDash val="dash"/>
              <a:round/>
              <a:headEnd/>
              <a:tailEnd/>
            </a:ln>
          </p:spPr>
          <p:txBody>
            <a:bodyPr/>
            <a:lstStyle/>
            <a:p>
              <a:endParaRPr lang="zh-CN" altLang="en-US"/>
            </a:p>
          </p:txBody>
        </p:sp>
        <p:sp>
          <p:nvSpPr>
            <p:cNvPr id="36" name="Freeform 31"/>
            <p:cNvSpPr>
              <a:spLocks/>
            </p:cNvSpPr>
            <p:nvPr/>
          </p:nvSpPr>
          <p:spPr bwMode="ltGray">
            <a:xfrm>
              <a:off x="2523" y="1286"/>
              <a:ext cx="39" cy="24"/>
            </a:xfrm>
            <a:custGeom>
              <a:avLst/>
              <a:gdLst>
                <a:gd name="T0" fmla="*/ 20 w 52"/>
                <a:gd name="T1" fmla="*/ 0 h 32"/>
                <a:gd name="T2" fmla="*/ 5 w 52"/>
                <a:gd name="T3" fmla="*/ 11 h 32"/>
                <a:gd name="T4" fmla="*/ 14 w 52"/>
                <a:gd name="T5" fmla="*/ 18 h 32"/>
                <a:gd name="T6" fmla="*/ 24 w 52"/>
                <a:gd name="T7" fmla="*/ 16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solidFill>
            <a:ln w="12700">
              <a:noFill/>
              <a:prstDash val="dash"/>
              <a:round/>
              <a:headEnd/>
              <a:tailEnd/>
            </a:ln>
          </p:spPr>
          <p:txBody>
            <a:bodyPr/>
            <a:lstStyle/>
            <a:p>
              <a:endParaRPr lang="zh-CN" altLang="en-US"/>
            </a:p>
          </p:txBody>
        </p:sp>
        <p:sp>
          <p:nvSpPr>
            <p:cNvPr id="37" name="Freeform 32"/>
            <p:cNvSpPr>
              <a:spLocks/>
            </p:cNvSpPr>
            <p:nvPr/>
          </p:nvSpPr>
          <p:spPr bwMode="ltGray">
            <a:xfrm>
              <a:off x="2792" y="1254"/>
              <a:ext cx="155" cy="63"/>
            </a:xfrm>
            <a:custGeom>
              <a:avLst/>
              <a:gdLst>
                <a:gd name="T0" fmla="*/ 108 w 206"/>
                <a:gd name="T1" fmla="*/ 4 h 85"/>
                <a:gd name="T2" fmla="*/ 59 w 206"/>
                <a:gd name="T3" fmla="*/ 5 h 85"/>
                <a:gd name="T4" fmla="*/ 62 w 206"/>
                <a:gd name="T5" fmla="*/ 14 h 85"/>
                <a:gd name="T6" fmla="*/ 61 w 206"/>
                <a:gd name="T7" fmla="*/ 18 h 85"/>
                <a:gd name="T8" fmla="*/ 50 w 206"/>
                <a:gd name="T9" fmla="*/ 15 h 85"/>
                <a:gd name="T10" fmla="*/ 44 w 206"/>
                <a:gd name="T11" fmla="*/ 10 h 85"/>
                <a:gd name="T12" fmla="*/ 13 w 206"/>
                <a:gd name="T13" fmla="*/ 15 h 85"/>
                <a:gd name="T14" fmla="*/ 17 w 206"/>
                <a:gd name="T15" fmla="*/ 27 h 85"/>
                <a:gd name="T16" fmla="*/ 31 w 206"/>
                <a:gd name="T17" fmla="*/ 29 h 85"/>
                <a:gd name="T18" fmla="*/ 42 w 206"/>
                <a:gd name="T19" fmla="*/ 40 h 85"/>
                <a:gd name="T20" fmla="*/ 50 w 206"/>
                <a:gd name="T21" fmla="*/ 47 h 85"/>
                <a:gd name="T22" fmla="*/ 62 w 206"/>
                <a:gd name="T23" fmla="*/ 37 h 85"/>
                <a:gd name="T24" fmla="*/ 68 w 206"/>
                <a:gd name="T25" fmla="*/ 33 h 85"/>
                <a:gd name="T26" fmla="*/ 72 w 206"/>
                <a:gd name="T27" fmla="*/ 26 h 85"/>
                <a:gd name="T28" fmla="*/ 95 w 206"/>
                <a:gd name="T29" fmla="*/ 19 h 85"/>
                <a:gd name="T30" fmla="*/ 106 w 206"/>
                <a:gd name="T31" fmla="*/ 17 h 85"/>
                <a:gd name="T32" fmla="*/ 113 w 206"/>
                <a:gd name="T33" fmla="*/ 15 h 85"/>
                <a:gd name="T34" fmla="*/ 108 w 206"/>
                <a:gd name="T35" fmla="*/ 4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bg2"/>
            </a:solidFill>
            <a:ln w="12700">
              <a:noFill/>
              <a:prstDash val="dash"/>
              <a:round/>
              <a:headEnd/>
              <a:tailEnd/>
            </a:ln>
          </p:spPr>
          <p:txBody>
            <a:bodyPr/>
            <a:lstStyle/>
            <a:p>
              <a:endParaRPr lang="zh-CN" altLang="en-US"/>
            </a:p>
          </p:txBody>
        </p:sp>
        <p:sp>
          <p:nvSpPr>
            <p:cNvPr id="38" name="Freeform 33"/>
            <p:cNvSpPr>
              <a:spLocks/>
            </p:cNvSpPr>
            <p:nvPr/>
          </p:nvSpPr>
          <p:spPr bwMode="ltGray">
            <a:xfrm>
              <a:off x="2889" y="1287"/>
              <a:ext cx="48" cy="21"/>
            </a:xfrm>
            <a:custGeom>
              <a:avLst/>
              <a:gdLst>
                <a:gd name="T0" fmla="*/ 20 w 64"/>
                <a:gd name="T1" fmla="*/ 4 h 28"/>
                <a:gd name="T2" fmla="*/ 4 w 64"/>
                <a:gd name="T3" fmla="*/ 2 h 28"/>
                <a:gd name="T4" fmla="*/ 13 w 64"/>
                <a:gd name="T5" fmla="*/ 16 h 28"/>
                <a:gd name="T6" fmla="*/ 30 w 64"/>
                <a:gd name="T7" fmla="*/ 8 h 28"/>
                <a:gd name="T8" fmla="*/ 20 w 64"/>
                <a:gd name="T9" fmla="*/ 4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bg2"/>
            </a:solidFill>
            <a:ln w="12700">
              <a:noFill/>
              <a:prstDash val="dash"/>
              <a:round/>
              <a:headEnd/>
              <a:tailEnd/>
            </a:ln>
          </p:spPr>
          <p:txBody>
            <a:bodyPr/>
            <a:lstStyle/>
            <a:p>
              <a:endParaRPr lang="zh-CN" altLang="en-US"/>
            </a:p>
          </p:txBody>
        </p:sp>
        <p:sp>
          <p:nvSpPr>
            <p:cNvPr id="39" name="Freeform 34"/>
            <p:cNvSpPr>
              <a:spLocks/>
            </p:cNvSpPr>
            <p:nvPr/>
          </p:nvSpPr>
          <p:spPr bwMode="ltGray">
            <a:xfrm>
              <a:off x="2597" y="1559"/>
              <a:ext cx="109" cy="132"/>
            </a:xfrm>
            <a:custGeom>
              <a:avLst/>
              <a:gdLst>
                <a:gd name="T0" fmla="*/ 13 w 146"/>
                <a:gd name="T1" fmla="*/ 10 h 176"/>
                <a:gd name="T2" fmla="*/ 0 w 146"/>
                <a:gd name="T3" fmla="*/ 14 h 176"/>
                <a:gd name="T4" fmla="*/ 7 w 146"/>
                <a:gd name="T5" fmla="*/ 24 h 176"/>
                <a:gd name="T6" fmla="*/ 19 w 146"/>
                <a:gd name="T7" fmla="*/ 49 h 176"/>
                <a:gd name="T8" fmla="*/ 29 w 146"/>
                <a:gd name="T9" fmla="*/ 51 h 176"/>
                <a:gd name="T10" fmla="*/ 28 w 146"/>
                <a:gd name="T11" fmla="*/ 60 h 176"/>
                <a:gd name="T12" fmla="*/ 16 w 146"/>
                <a:gd name="T13" fmla="*/ 64 h 176"/>
                <a:gd name="T14" fmla="*/ 9 w 146"/>
                <a:gd name="T15" fmla="*/ 73 h 176"/>
                <a:gd name="T16" fmla="*/ 10 w 146"/>
                <a:gd name="T17" fmla="*/ 77 h 176"/>
                <a:gd name="T18" fmla="*/ 16 w 146"/>
                <a:gd name="T19" fmla="*/ 79 h 176"/>
                <a:gd name="T20" fmla="*/ 10 w 146"/>
                <a:gd name="T21" fmla="*/ 95 h 176"/>
                <a:gd name="T22" fmla="*/ 11 w 146"/>
                <a:gd name="T23" fmla="*/ 98 h 176"/>
                <a:gd name="T24" fmla="*/ 19 w 146"/>
                <a:gd name="T25" fmla="*/ 96 h 176"/>
                <a:gd name="T26" fmla="*/ 32 w 146"/>
                <a:gd name="T27" fmla="*/ 95 h 176"/>
                <a:gd name="T28" fmla="*/ 52 w 146"/>
                <a:gd name="T29" fmla="*/ 96 h 176"/>
                <a:gd name="T30" fmla="*/ 61 w 146"/>
                <a:gd name="T31" fmla="*/ 95 h 176"/>
                <a:gd name="T32" fmla="*/ 68 w 146"/>
                <a:gd name="T33" fmla="*/ 93 h 176"/>
                <a:gd name="T34" fmla="*/ 72 w 146"/>
                <a:gd name="T35" fmla="*/ 79 h 176"/>
                <a:gd name="T36" fmla="*/ 81 w 146"/>
                <a:gd name="T37" fmla="*/ 75 h 176"/>
                <a:gd name="T38" fmla="*/ 61 w 146"/>
                <a:gd name="T39" fmla="*/ 62 h 176"/>
                <a:gd name="T40" fmla="*/ 49 w 146"/>
                <a:gd name="T41" fmla="*/ 46 h 176"/>
                <a:gd name="T42" fmla="*/ 46 w 146"/>
                <a:gd name="T43" fmla="*/ 39 h 176"/>
                <a:gd name="T44" fmla="*/ 36 w 146"/>
                <a:gd name="T45" fmla="*/ 34 h 176"/>
                <a:gd name="T46" fmla="*/ 48 w 146"/>
                <a:gd name="T47" fmla="*/ 26 h 176"/>
                <a:gd name="T48" fmla="*/ 36 w 146"/>
                <a:gd name="T49" fmla="*/ 17 h 176"/>
                <a:gd name="T50" fmla="*/ 39 w 146"/>
                <a:gd name="T51" fmla="*/ 8 h 176"/>
                <a:gd name="T52" fmla="*/ 25 w 146"/>
                <a:gd name="T53" fmla="*/ 1 h 176"/>
                <a:gd name="T54" fmla="*/ 16 w 146"/>
                <a:gd name="T55" fmla="*/ 5 h 176"/>
                <a:gd name="T56" fmla="*/ 13 w 146"/>
                <a:gd name="T57" fmla="*/ 10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bg2"/>
            </a:solidFill>
            <a:ln w="12700">
              <a:noFill/>
              <a:prstDash val="dash"/>
              <a:round/>
              <a:headEnd/>
              <a:tailEnd/>
            </a:ln>
          </p:spPr>
          <p:txBody>
            <a:bodyPr/>
            <a:lstStyle/>
            <a:p>
              <a:endParaRPr lang="zh-CN" altLang="en-US"/>
            </a:p>
          </p:txBody>
        </p:sp>
        <p:sp>
          <p:nvSpPr>
            <p:cNvPr id="40" name="Freeform 35"/>
            <p:cNvSpPr>
              <a:spLocks/>
            </p:cNvSpPr>
            <p:nvPr/>
          </p:nvSpPr>
          <p:spPr bwMode="ltGray">
            <a:xfrm>
              <a:off x="2543" y="1607"/>
              <a:ext cx="69" cy="68"/>
            </a:xfrm>
            <a:custGeom>
              <a:avLst/>
              <a:gdLst>
                <a:gd name="T0" fmla="*/ 32 w 92"/>
                <a:gd name="T1" fmla="*/ 3 h 92"/>
                <a:gd name="T2" fmla="*/ 46 w 92"/>
                <a:gd name="T3" fmla="*/ 4 h 92"/>
                <a:gd name="T4" fmla="*/ 52 w 92"/>
                <a:gd name="T5" fmla="*/ 14 h 92"/>
                <a:gd name="T6" fmla="*/ 44 w 92"/>
                <a:gd name="T7" fmla="*/ 26 h 92"/>
                <a:gd name="T8" fmla="*/ 26 w 92"/>
                <a:gd name="T9" fmla="*/ 41 h 92"/>
                <a:gd name="T10" fmla="*/ 10 w 92"/>
                <a:gd name="T11" fmla="*/ 50 h 92"/>
                <a:gd name="T12" fmla="*/ 4 w 92"/>
                <a:gd name="T13" fmla="*/ 39 h 92"/>
                <a:gd name="T14" fmla="*/ 11 w 92"/>
                <a:gd name="T15" fmla="*/ 35 h 92"/>
                <a:gd name="T16" fmla="*/ 8 w 92"/>
                <a:gd name="T17" fmla="*/ 25 h 92"/>
                <a:gd name="T18" fmla="*/ 22 w 92"/>
                <a:gd name="T19" fmla="*/ 16 h 92"/>
                <a:gd name="T20" fmla="*/ 32 w 92"/>
                <a:gd name="T21" fmla="*/ 3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bg2"/>
            </a:solidFill>
            <a:ln w="12700">
              <a:noFill/>
              <a:prstDash val="dash"/>
              <a:round/>
              <a:headEnd/>
              <a:tailEnd/>
            </a:ln>
          </p:spPr>
          <p:txBody>
            <a:bodyPr/>
            <a:lstStyle/>
            <a:p>
              <a:endParaRPr lang="zh-CN" altLang="en-US"/>
            </a:p>
          </p:txBody>
        </p:sp>
        <p:sp>
          <p:nvSpPr>
            <p:cNvPr id="41" name="Freeform 36"/>
            <p:cNvSpPr>
              <a:spLocks/>
            </p:cNvSpPr>
            <p:nvPr/>
          </p:nvSpPr>
          <p:spPr bwMode="ltGray">
            <a:xfrm>
              <a:off x="4229" y="2750"/>
              <a:ext cx="474" cy="495"/>
            </a:xfrm>
            <a:custGeom>
              <a:avLst/>
              <a:gdLst>
                <a:gd name="T0" fmla="*/ 119 w 633"/>
                <a:gd name="T1" fmla="*/ 6 h 660"/>
                <a:gd name="T2" fmla="*/ 99 w 633"/>
                <a:gd name="T3" fmla="*/ 10 h 660"/>
                <a:gd name="T4" fmla="*/ 81 w 633"/>
                <a:gd name="T5" fmla="*/ 29 h 660"/>
                <a:gd name="T6" fmla="*/ 58 w 633"/>
                <a:gd name="T7" fmla="*/ 33 h 660"/>
                <a:gd name="T8" fmla="*/ 47 w 633"/>
                <a:gd name="T9" fmla="*/ 42 h 660"/>
                <a:gd name="T10" fmla="*/ 38 w 633"/>
                <a:gd name="T11" fmla="*/ 64 h 660"/>
                <a:gd name="T12" fmla="*/ 20 w 633"/>
                <a:gd name="T13" fmla="*/ 94 h 660"/>
                <a:gd name="T14" fmla="*/ 0 w 633"/>
                <a:gd name="T15" fmla="*/ 101 h 660"/>
                <a:gd name="T16" fmla="*/ 40 w 633"/>
                <a:gd name="T17" fmla="*/ 181 h 660"/>
                <a:gd name="T18" fmla="*/ 67 w 633"/>
                <a:gd name="T19" fmla="*/ 240 h 660"/>
                <a:gd name="T20" fmla="*/ 81 w 633"/>
                <a:gd name="T21" fmla="*/ 249 h 660"/>
                <a:gd name="T22" fmla="*/ 94 w 633"/>
                <a:gd name="T23" fmla="*/ 253 h 660"/>
                <a:gd name="T24" fmla="*/ 128 w 633"/>
                <a:gd name="T25" fmla="*/ 242 h 660"/>
                <a:gd name="T26" fmla="*/ 142 w 633"/>
                <a:gd name="T27" fmla="*/ 238 h 660"/>
                <a:gd name="T28" fmla="*/ 168 w 633"/>
                <a:gd name="T29" fmla="*/ 253 h 660"/>
                <a:gd name="T30" fmla="*/ 182 w 633"/>
                <a:gd name="T31" fmla="*/ 296 h 660"/>
                <a:gd name="T32" fmla="*/ 189 w 633"/>
                <a:gd name="T33" fmla="*/ 294 h 660"/>
                <a:gd name="T34" fmla="*/ 193 w 633"/>
                <a:gd name="T35" fmla="*/ 287 h 660"/>
                <a:gd name="T36" fmla="*/ 207 w 633"/>
                <a:gd name="T37" fmla="*/ 307 h 660"/>
                <a:gd name="T38" fmla="*/ 227 w 633"/>
                <a:gd name="T39" fmla="*/ 321 h 660"/>
                <a:gd name="T40" fmla="*/ 244 w 633"/>
                <a:gd name="T41" fmla="*/ 339 h 660"/>
                <a:gd name="T42" fmla="*/ 249 w 633"/>
                <a:gd name="T43" fmla="*/ 346 h 660"/>
                <a:gd name="T44" fmla="*/ 255 w 633"/>
                <a:gd name="T45" fmla="*/ 350 h 660"/>
                <a:gd name="T46" fmla="*/ 271 w 633"/>
                <a:gd name="T47" fmla="*/ 368 h 660"/>
                <a:gd name="T48" fmla="*/ 276 w 633"/>
                <a:gd name="T49" fmla="*/ 355 h 660"/>
                <a:gd name="T50" fmla="*/ 303 w 633"/>
                <a:gd name="T51" fmla="*/ 370 h 660"/>
                <a:gd name="T52" fmla="*/ 329 w 633"/>
                <a:gd name="T53" fmla="*/ 368 h 660"/>
                <a:gd name="T54" fmla="*/ 345 w 633"/>
                <a:gd name="T55" fmla="*/ 298 h 660"/>
                <a:gd name="T56" fmla="*/ 354 w 633"/>
                <a:gd name="T57" fmla="*/ 260 h 660"/>
                <a:gd name="T58" fmla="*/ 347 w 633"/>
                <a:gd name="T59" fmla="*/ 206 h 660"/>
                <a:gd name="T60" fmla="*/ 300 w 633"/>
                <a:gd name="T61" fmla="*/ 152 h 660"/>
                <a:gd name="T62" fmla="*/ 296 w 633"/>
                <a:gd name="T63" fmla="*/ 132 h 660"/>
                <a:gd name="T64" fmla="*/ 258 w 633"/>
                <a:gd name="T65" fmla="*/ 101 h 660"/>
                <a:gd name="T66" fmla="*/ 264 w 633"/>
                <a:gd name="T67" fmla="*/ 87 h 660"/>
                <a:gd name="T68" fmla="*/ 255 w 633"/>
                <a:gd name="T69" fmla="*/ 73 h 660"/>
                <a:gd name="T70" fmla="*/ 234 w 633"/>
                <a:gd name="T71" fmla="*/ 44 h 660"/>
                <a:gd name="T72" fmla="*/ 220 w 633"/>
                <a:gd name="T73" fmla="*/ 17 h 660"/>
                <a:gd name="T74" fmla="*/ 218 w 633"/>
                <a:gd name="T75" fmla="*/ 10 h 660"/>
                <a:gd name="T76" fmla="*/ 204 w 633"/>
                <a:gd name="T77" fmla="*/ 85 h 660"/>
                <a:gd name="T78" fmla="*/ 182 w 633"/>
                <a:gd name="T79" fmla="*/ 64 h 660"/>
                <a:gd name="T80" fmla="*/ 164 w 633"/>
                <a:gd name="T81" fmla="*/ 62 h 660"/>
                <a:gd name="T82" fmla="*/ 153 w 633"/>
                <a:gd name="T83" fmla="*/ 49 h 660"/>
                <a:gd name="T84" fmla="*/ 148 w 633"/>
                <a:gd name="T85" fmla="*/ 35 h 660"/>
                <a:gd name="T86" fmla="*/ 155 w 633"/>
                <a:gd name="T87" fmla="*/ 31 h 660"/>
                <a:gd name="T88" fmla="*/ 135 w 633"/>
                <a:gd name="T89" fmla="*/ 10 h 660"/>
                <a:gd name="T90" fmla="*/ 121 w 633"/>
                <a:gd name="T91" fmla="*/ 6 h 660"/>
                <a:gd name="T92" fmla="*/ 115 w 633"/>
                <a:gd name="T93" fmla="*/ 4 h 660"/>
                <a:gd name="T94" fmla="*/ 119 w 633"/>
                <a:gd name="T95" fmla="*/ 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bg2"/>
            </a:solidFill>
            <a:ln w="12700">
              <a:noFill/>
              <a:prstDash val="dash"/>
              <a:round/>
              <a:headEnd/>
              <a:tailEnd/>
            </a:ln>
          </p:spPr>
          <p:txBody>
            <a:bodyPr/>
            <a:lstStyle/>
            <a:p>
              <a:endParaRPr lang="zh-CN" altLang="en-US"/>
            </a:p>
          </p:txBody>
        </p:sp>
        <p:sp>
          <p:nvSpPr>
            <p:cNvPr id="42" name="Freeform 37"/>
            <p:cNvSpPr>
              <a:spLocks/>
            </p:cNvSpPr>
            <p:nvPr/>
          </p:nvSpPr>
          <p:spPr bwMode="ltGray">
            <a:xfrm>
              <a:off x="4376" y="2489"/>
              <a:ext cx="319" cy="210"/>
            </a:xfrm>
            <a:custGeom>
              <a:avLst/>
              <a:gdLst>
                <a:gd name="T0" fmla="*/ 47 w 426"/>
                <a:gd name="T1" fmla="*/ 34 h 280"/>
                <a:gd name="T2" fmla="*/ 38 w 426"/>
                <a:gd name="T3" fmla="*/ 20 h 280"/>
                <a:gd name="T4" fmla="*/ 36 w 426"/>
                <a:gd name="T5" fmla="*/ 9 h 280"/>
                <a:gd name="T6" fmla="*/ 29 w 426"/>
                <a:gd name="T7" fmla="*/ 7 h 280"/>
                <a:gd name="T8" fmla="*/ 9 w 426"/>
                <a:gd name="T9" fmla="*/ 9 h 280"/>
                <a:gd name="T10" fmla="*/ 25 w 426"/>
                <a:gd name="T11" fmla="*/ 22 h 280"/>
                <a:gd name="T12" fmla="*/ 27 w 426"/>
                <a:gd name="T13" fmla="*/ 29 h 280"/>
                <a:gd name="T14" fmla="*/ 13 w 426"/>
                <a:gd name="T15" fmla="*/ 38 h 280"/>
                <a:gd name="T16" fmla="*/ 49 w 426"/>
                <a:gd name="T17" fmla="*/ 52 h 280"/>
                <a:gd name="T18" fmla="*/ 70 w 426"/>
                <a:gd name="T19" fmla="*/ 63 h 280"/>
                <a:gd name="T20" fmla="*/ 72 w 426"/>
                <a:gd name="T21" fmla="*/ 70 h 280"/>
                <a:gd name="T22" fmla="*/ 79 w 426"/>
                <a:gd name="T23" fmla="*/ 74 h 280"/>
                <a:gd name="T24" fmla="*/ 83 w 426"/>
                <a:gd name="T25" fmla="*/ 88 h 280"/>
                <a:gd name="T26" fmla="*/ 74 w 426"/>
                <a:gd name="T27" fmla="*/ 110 h 280"/>
                <a:gd name="T28" fmla="*/ 101 w 426"/>
                <a:gd name="T29" fmla="*/ 106 h 280"/>
                <a:gd name="T30" fmla="*/ 108 w 426"/>
                <a:gd name="T31" fmla="*/ 121 h 280"/>
                <a:gd name="T32" fmla="*/ 121 w 426"/>
                <a:gd name="T33" fmla="*/ 126 h 280"/>
                <a:gd name="T34" fmla="*/ 128 w 426"/>
                <a:gd name="T35" fmla="*/ 128 h 280"/>
                <a:gd name="T36" fmla="*/ 142 w 426"/>
                <a:gd name="T37" fmla="*/ 126 h 280"/>
                <a:gd name="T38" fmla="*/ 155 w 426"/>
                <a:gd name="T39" fmla="*/ 110 h 280"/>
                <a:gd name="T40" fmla="*/ 189 w 426"/>
                <a:gd name="T41" fmla="*/ 142 h 280"/>
                <a:gd name="T42" fmla="*/ 204 w 426"/>
                <a:gd name="T43" fmla="*/ 157 h 280"/>
                <a:gd name="T44" fmla="*/ 202 w 426"/>
                <a:gd name="T45" fmla="*/ 126 h 280"/>
                <a:gd name="T46" fmla="*/ 189 w 426"/>
                <a:gd name="T47" fmla="*/ 112 h 280"/>
                <a:gd name="T48" fmla="*/ 209 w 426"/>
                <a:gd name="T49" fmla="*/ 94 h 280"/>
                <a:gd name="T50" fmla="*/ 229 w 426"/>
                <a:gd name="T51" fmla="*/ 88 h 280"/>
                <a:gd name="T52" fmla="*/ 236 w 426"/>
                <a:gd name="T53" fmla="*/ 85 h 280"/>
                <a:gd name="T54" fmla="*/ 238 w 426"/>
                <a:gd name="T55" fmla="*/ 79 h 280"/>
                <a:gd name="T56" fmla="*/ 200 w 426"/>
                <a:gd name="T57" fmla="*/ 83 h 280"/>
                <a:gd name="T58" fmla="*/ 171 w 426"/>
                <a:gd name="T59" fmla="*/ 79 h 280"/>
                <a:gd name="T60" fmla="*/ 168 w 426"/>
                <a:gd name="T61" fmla="*/ 72 h 280"/>
                <a:gd name="T62" fmla="*/ 164 w 426"/>
                <a:gd name="T63" fmla="*/ 65 h 280"/>
                <a:gd name="T64" fmla="*/ 124 w 426"/>
                <a:gd name="T65" fmla="*/ 45 h 280"/>
                <a:gd name="T66" fmla="*/ 90 w 426"/>
                <a:gd name="T67" fmla="*/ 34 h 280"/>
                <a:gd name="T68" fmla="*/ 76 w 426"/>
                <a:gd name="T69" fmla="*/ 29 h 280"/>
                <a:gd name="T70" fmla="*/ 45 w 426"/>
                <a:gd name="T71" fmla="*/ 29 h 280"/>
                <a:gd name="T72" fmla="*/ 38 w 426"/>
                <a:gd name="T73" fmla="*/ 18 h 280"/>
                <a:gd name="T74" fmla="*/ 3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bg2"/>
            </a:solidFill>
            <a:ln w="12700">
              <a:noFill/>
              <a:prstDash val="dash"/>
              <a:round/>
              <a:headEnd/>
              <a:tailEnd/>
            </a:ln>
          </p:spPr>
          <p:txBody>
            <a:bodyPr/>
            <a:lstStyle/>
            <a:p>
              <a:endParaRPr lang="zh-CN" altLang="en-US"/>
            </a:p>
          </p:txBody>
        </p:sp>
        <p:sp>
          <p:nvSpPr>
            <p:cNvPr id="43" name="Freeform 38"/>
            <p:cNvSpPr>
              <a:spLocks/>
            </p:cNvSpPr>
            <p:nvPr/>
          </p:nvSpPr>
          <p:spPr bwMode="ltGray">
            <a:xfrm>
              <a:off x="4385" y="2491"/>
              <a:ext cx="311" cy="211"/>
            </a:xfrm>
            <a:custGeom>
              <a:avLst/>
              <a:gdLst>
                <a:gd name="T0" fmla="*/ 0 w 416"/>
                <a:gd name="T1" fmla="*/ 1 h 282"/>
                <a:gd name="T2" fmla="*/ 11 w 416"/>
                <a:gd name="T3" fmla="*/ 21 h 282"/>
                <a:gd name="T4" fmla="*/ 16 w 416"/>
                <a:gd name="T5" fmla="*/ 28 h 282"/>
                <a:gd name="T6" fmla="*/ 47 w 416"/>
                <a:gd name="T7" fmla="*/ 50 h 282"/>
                <a:gd name="T8" fmla="*/ 67 w 416"/>
                <a:gd name="T9" fmla="*/ 64 h 282"/>
                <a:gd name="T10" fmla="*/ 74 w 416"/>
                <a:gd name="T11" fmla="*/ 68 h 282"/>
                <a:gd name="T12" fmla="*/ 76 w 416"/>
                <a:gd name="T13" fmla="*/ 94 h 282"/>
                <a:gd name="T14" fmla="*/ 65 w 416"/>
                <a:gd name="T15" fmla="*/ 112 h 282"/>
                <a:gd name="T16" fmla="*/ 76 w 416"/>
                <a:gd name="T17" fmla="*/ 110 h 282"/>
                <a:gd name="T18" fmla="*/ 83 w 416"/>
                <a:gd name="T19" fmla="*/ 106 h 282"/>
                <a:gd name="T20" fmla="*/ 90 w 416"/>
                <a:gd name="T21" fmla="*/ 112 h 282"/>
                <a:gd name="T22" fmla="*/ 103 w 416"/>
                <a:gd name="T23" fmla="*/ 121 h 282"/>
                <a:gd name="T24" fmla="*/ 117 w 416"/>
                <a:gd name="T25" fmla="*/ 130 h 282"/>
                <a:gd name="T26" fmla="*/ 134 w 416"/>
                <a:gd name="T27" fmla="*/ 123 h 282"/>
                <a:gd name="T28" fmla="*/ 138 w 416"/>
                <a:gd name="T29" fmla="*/ 110 h 282"/>
                <a:gd name="T30" fmla="*/ 150 w 416"/>
                <a:gd name="T31" fmla="*/ 112 h 282"/>
                <a:gd name="T32" fmla="*/ 163 w 416"/>
                <a:gd name="T33" fmla="*/ 117 h 282"/>
                <a:gd name="T34" fmla="*/ 190 w 416"/>
                <a:gd name="T35" fmla="*/ 157 h 282"/>
                <a:gd name="T36" fmla="*/ 199 w 416"/>
                <a:gd name="T37" fmla="*/ 155 h 282"/>
                <a:gd name="T38" fmla="*/ 197 w 416"/>
                <a:gd name="T39" fmla="*/ 141 h 282"/>
                <a:gd name="T40" fmla="*/ 176 w 416"/>
                <a:gd name="T41" fmla="*/ 110 h 282"/>
                <a:gd name="T42" fmla="*/ 201 w 416"/>
                <a:gd name="T43" fmla="*/ 97 h 282"/>
                <a:gd name="T44" fmla="*/ 228 w 416"/>
                <a:gd name="T45" fmla="*/ 81 h 282"/>
                <a:gd name="T46" fmla="*/ 229 w 416"/>
                <a:gd name="T47" fmla="*/ 67 h 282"/>
                <a:gd name="T48" fmla="*/ 205 w 416"/>
                <a:gd name="T49" fmla="*/ 77 h 282"/>
                <a:gd name="T50" fmla="*/ 172 w 416"/>
                <a:gd name="T51" fmla="*/ 77 h 282"/>
                <a:gd name="T52" fmla="*/ 147 w 416"/>
                <a:gd name="T53" fmla="*/ 55 h 282"/>
                <a:gd name="T54" fmla="*/ 101 w 416"/>
                <a:gd name="T55" fmla="*/ 34 h 282"/>
                <a:gd name="T56" fmla="*/ 74 w 416"/>
                <a:gd name="T57" fmla="*/ 19 h 282"/>
                <a:gd name="T58" fmla="*/ 52 w 416"/>
                <a:gd name="T59" fmla="*/ 23 h 282"/>
                <a:gd name="T60" fmla="*/ 43 w 416"/>
                <a:gd name="T61" fmla="*/ 32 h 282"/>
                <a:gd name="T62" fmla="*/ 31 w 416"/>
                <a:gd name="T63" fmla="*/ 10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bg2"/>
            </a:solidFill>
            <a:ln w="12700">
              <a:noFill/>
              <a:prstDash val="dash"/>
              <a:round/>
              <a:headEnd/>
              <a:tailEnd/>
            </a:ln>
          </p:spPr>
          <p:txBody>
            <a:bodyPr/>
            <a:lstStyle/>
            <a:p>
              <a:endParaRPr lang="zh-CN" altLang="en-US"/>
            </a:p>
          </p:txBody>
        </p:sp>
        <p:sp>
          <p:nvSpPr>
            <p:cNvPr id="44" name="Freeform 39"/>
            <p:cNvSpPr>
              <a:spLocks/>
            </p:cNvSpPr>
            <p:nvPr/>
          </p:nvSpPr>
          <p:spPr bwMode="ltGray">
            <a:xfrm>
              <a:off x="4615" y="3261"/>
              <a:ext cx="45" cy="58"/>
            </a:xfrm>
            <a:custGeom>
              <a:avLst/>
              <a:gdLst>
                <a:gd name="T0" fmla="*/ 18 w 60"/>
                <a:gd name="T1" fmla="*/ 10 h 78"/>
                <a:gd name="T2" fmla="*/ 0 w 60"/>
                <a:gd name="T3" fmla="*/ 10 h 78"/>
                <a:gd name="T4" fmla="*/ 11 w 60"/>
                <a:gd name="T5" fmla="*/ 23 h 78"/>
                <a:gd name="T6" fmla="*/ 16 w 60"/>
                <a:gd name="T7" fmla="*/ 36 h 78"/>
                <a:gd name="T8" fmla="*/ 18 w 60"/>
                <a:gd name="T9" fmla="*/ 43 h 78"/>
                <a:gd name="T10" fmla="*/ 34 w 60"/>
                <a:gd name="T11" fmla="*/ 28 h 78"/>
                <a:gd name="T12" fmla="*/ 18 w 60"/>
                <a:gd name="T13" fmla="*/ 10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bg2"/>
            </a:solidFill>
            <a:ln w="12700">
              <a:noFill/>
              <a:prstDash val="dash"/>
              <a:round/>
              <a:headEnd/>
              <a:tailEnd/>
            </a:ln>
          </p:spPr>
          <p:txBody>
            <a:bodyPr/>
            <a:lstStyle/>
            <a:p>
              <a:endParaRPr lang="zh-CN" altLang="en-US"/>
            </a:p>
          </p:txBody>
        </p:sp>
        <p:sp>
          <p:nvSpPr>
            <p:cNvPr id="45" name="Freeform 40"/>
            <p:cNvSpPr>
              <a:spLocks/>
            </p:cNvSpPr>
            <p:nvPr/>
          </p:nvSpPr>
          <p:spPr bwMode="ltGray">
            <a:xfrm>
              <a:off x="4751" y="3171"/>
              <a:ext cx="164" cy="85"/>
            </a:xfrm>
            <a:custGeom>
              <a:avLst/>
              <a:gdLst>
                <a:gd name="T0" fmla="*/ 26 w 219"/>
                <a:gd name="T1" fmla="*/ 41 h 113"/>
                <a:gd name="T2" fmla="*/ 22 w 219"/>
                <a:gd name="T3" fmla="*/ 35 h 113"/>
                <a:gd name="T4" fmla="*/ 8 w 219"/>
                <a:gd name="T5" fmla="*/ 39 h 113"/>
                <a:gd name="T6" fmla="*/ 22 w 219"/>
                <a:gd name="T7" fmla="*/ 64 h 113"/>
                <a:gd name="T8" fmla="*/ 69 w 219"/>
                <a:gd name="T9" fmla="*/ 50 h 113"/>
                <a:gd name="T10" fmla="*/ 82 w 219"/>
                <a:gd name="T11" fmla="*/ 41 h 113"/>
                <a:gd name="T12" fmla="*/ 96 w 219"/>
                <a:gd name="T13" fmla="*/ 37 h 113"/>
                <a:gd name="T14" fmla="*/ 123 w 219"/>
                <a:gd name="T15" fmla="*/ 11 h 113"/>
                <a:gd name="T16" fmla="*/ 118 w 219"/>
                <a:gd name="T17" fmla="*/ 0 h 113"/>
                <a:gd name="T18" fmla="*/ 100 w 219"/>
                <a:gd name="T19" fmla="*/ 10 h 113"/>
                <a:gd name="T20" fmla="*/ 60 w 219"/>
                <a:gd name="T21" fmla="*/ 23 h 113"/>
                <a:gd name="T22" fmla="*/ 46 w 219"/>
                <a:gd name="T23" fmla="*/ 26 h 113"/>
                <a:gd name="T24" fmla="*/ 33 w 219"/>
                <a:gd name="T25" fmla="*/ 30 h 113"/>
                <a:gd name="T26" fmla="*/ 26 w 219"/>
                <a:gd name="T27" fmla="*/ 41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bg2"/>
            </a:solidFill>
            <a:ln w="12700">
              <a:noFill/>
              <a:prstDash val="dash"/>
              <a:round/>
              <a:headEnd/>
              <a:tailEnd/>
            </a:ln>
          </p:spPr>
          <p:txBody>
            <a:bodyPr/>
            <a:lstStyle/>
            <a:p>
              <a:endParaRPr lang="zh-CN" altLang="en-US"/>
            </a:p>
          </p:txBody>
        </p:sp>
        <p:sp>
          <p:nvSpPr>
            <p:cNvPr id="46" name="Freeform 41"/>
            <p:cNvSpPr>
              <a:spLocks/>
            </p:cNvSpPr>
            <p:nvPr/>
          </p:nvSpPr>
          <p:spPr bwMode="ltGray">
            <a:xfrm>
              <a:off x="4921" y="3121"/>
              <a:ext cx="104" cy="92"/>
            </a:xfrm>
            <a:custGeom>
              <a:avLst/>
              <a:gdLst>
                <a:gd name="T0" fmla="*/ 7 w 139"/>
                <a:gd name="T1" fmla="*/ 34 h 122"/>
                <a:gd name="T2" fmla="*/ 4 w 139"/>
                <a:gd name="T3" fmla="*/ 48 h 122"/>
                <a:gd name="T4" fmla="*/ 0 w 139"/>
                <a:gd name="T5" fmla="*/ 61 h 122"/>
                <a:gd name="T6" fmla="*/ 20 w 139"/>
                <a:gd name="T7" fmla="*/ 66 h 122"/>
                <a:gd name="T8" fmla="*/ 29 w 139"/>
                <a:gd name="T9" fmla="*/ 54 h 122"/>
                <a:gd name="T10" fmla="*/ 70 w 139"/>
                <a:gd name="T11" fmla="*/ 38 h 122"/>
                <a:gd name="T12" fmla="*/ 76 w 139"/>
                <a:gd name="T13" fmla="*/ 25 h 122"/>
                <a:gd name="T14" fmla="*/ 63 w 139"/>
                <a:gd name="T15" fmla="*/ 16 h 122"/>
                <a:gd name="T16" fmla="*/ 56 w 139"/>
                <a:gd name="T17" fmla="*/ 11 h 122"/>
                <a:gd name="T18" fmla="*/ 36 w 139"/>
                <a:gd name="T19" fmla="*/ 7 h 122"/>
                <a:gd name="T20" fmla="*/ 29 w 139"/>
                <a:gd name="T21" fmla="*/ 20 h 122"/>
                <a:gd name="T22" fmla="*/ 7 w 139"/>
                <a:gd name="T23" fmla="*/ 3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bg2"/>
            </a:solidFill>
            <a:ln w="12700">
              <a:noFill/>
              <a:prstDash val="dash"/>
              <a:round/>
              <a:headEnd/>
              <a:tailEnd/>
            </a:ln>
          </p:spPr>
          <p:txBody>
            <a:bodyPr/>
            <a:lstStyle/>
            <a:p>
              <a:endParaRPr lang="zh-CN" altLang="en-US"/>
            </a:p>
          </p:txBody>
        </p:sp>
        <p:sp>
          <p:nvSpPr>
            <p:cNvPr id="47" name="Freeform 42"/>
            <p:cNvSpPr>
              <a:spLocks/>
            </p:cNvSpPr>
            <p:nvPr/>
          </p:nvSpPr>
          <p:spPr bwMode="ltGray">
            <a:xfrm>
              <a:off x="4976" y="3080"/>
              <a:ext cx="37" cy="26"/>
            </a:xfrm>
            <a:custGeom>
              <a:avLst/>
              <a:gdLst>
                <a:gd name="T0" fmla="*/ 17 w 49"/>
                <a:gd name="T1" fmla="*/ 0 h 35"/>
                <a:gd name="T2" fmla="*/ 5 w 49"/>
                <a:gd name="T3" fmla="*/ 6 h 35"/>
                <a:gd name="T4" fmla="*/ 14 w 49"/>
                <a:gd name="T5" fmla="*/ 19 h 35"/>
                <a:gd name="T6" fmla="*/ 22 w 49"/>
                <a:gd name="T7" fmla="*/ 14 h 35"/>
                <a:gd name="T8" fmla="*/ 17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bg2"/>
            </a:solidFill>
            <a:ln w="12700">
              <a:noFill/>
              <a:prstDash val="dash"/>
              <a:round/>
              <a:headEnd/>
              <a:tailEnd/>
            </a:ln>
          </p:spPr>
          <p:txBody>
            <a:bodyPr/>
            <a:lstStyle/>
            <a:p>
              <a:endParaRPr lang="zh-CN" altLang="en-US"/>
            </a:p>
          </p:txBody>
        </p:sp>
        <p:sp>
          <p:nvSpPr>
            <p:cNvPr id="48" name="Freeform 43"/>
            <p:cNvSpPr>
              <a:spLocks/>
            </p:cNvSpPr>
            <p:nvPr/>
          </p:nvSpPr>
          <p:spPr bwMode="ltGray">
            <a:xfrm>
              <a:off x="3253" y="2594"/>
              <a:ext cx="123" cy="201"/>
            </a:xfrm>
            <a:custGeom>
              <a:avLst/>
              <a:gdLst>
                <a:gd name="T0" fmla="*/ 72 w 164"/>
                <a:gd name="T1" fmla="*/ 0 h 268"/>
                <a:gd name="T2" fmla="*/ 59 w 164"/>
                <a:gd name="T3" fmla="*/ 16 h 268"/>
                <a:gd name="T4" fmla="*/ 50 w 164"/>
                <a:gd name="T5" fmla="*/ 36 h 268"/>
                <a:gd name="T6" fmla="*/ 20 w 164"/>
                <a:gd name="T7" fmla="*/ 47 h 268"/>
                <a:gd name="T8" fmla="*/ 16 w 164"/>
                <a:gd name="T9" fmla="*/ 54 h 268"/>
                <a:gd name="T10" fmla="*/ 9 w 164"/>
                <a:gd name="T11" fmla="*/ 56 h 268"/>
                <a:gd name="T12" fmla="*/ 11 w 164"/>
                <a:gd name="T13" fmla="*/ 74 h 268"/>
                <a:gd name="T14" fmla="*/ 16 w 164"/>
                <a:gd name="T15" fmla="*/ 88 h 268"/>
                <a:gd name="T16" fmla="*/ 0 w 164"/>
                <a:gd name="T17" fmla="*/ 112 h 268"/>
                <a:gd name="T18" fmla="*/ 16 w 164"/>
                <a:gd name="T19" fmla="*/ 146 h 268"/>
                <a:gd name="T20" fmla="*/ 29 w 164"/>
                <a:gd name="T21" fmla="*/ 151 h 268"/>
                <a:gd name="T22" fmla="*/ 50 w 164"/>
                <a:gd name="T23" fmla="*/ 121 h 268"/>
                <a:gd name="T24" fmla="*/ 59 w 164"/>
                <a:gd name="T25" fmla="*/ 108 h 268"/>
                <a:gd name="T26" fmla="*/ 72 w 164"/>
                <a:gd name="T27" fmla="*/ 65 h 268"/>
                <a:gd name="T28" fmla="*/ 79 w 164"/>
                <a:gd name="T29" fmla="*/ 43 h 268"/>
                <a:gd name="T30" fmla="*/ 92 w 164"/>
                <a:gd name="T31" fmla="*/ 40 h 268"/>
                <a:gd name="T32" fmla="*/ 7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bg2"/>
            </a:solidFill>
            <a:ln w="12700">
              <a:noFill/>
              <a:prstDash val="dash"/>
              <a:round/>
              <a:headEnd/>
              <a:tailEnd/>
            </a:ln>
          </p:spPr>
          <p:txBody>
            <a:bodyPr/>
            <a:lstStyle/>
            <a:p>
              <a:endParaRPr lang="zh-CN" altLang="en-US"/>
            </a:p>
          </p:txBody>
        </p:sp>
        <p:sp>
          <p:nvSpPr>
            <p:cNvPr id="49" name="Freeform 44"/>
            <p:cNvSpPr>
              <a:spLocks/>
            </p:cNvSpPr>
            <p:nvPr/>
          </p:nvSpPr>
          <p:spPr bwMode="ltGray">
            <a:xfrm>
              <a:off x="3785" y="2282"/>
              <a:ext cx="49" cy="61"/>
            </a:xfrm>
            <a:custGeom>
              <a:avLst/>
              <a:gdLst>
                <a:gd name="T0" fmla="*/ 16 w 66"/>
                <a:gd name="T1" fmla="*/ 0 h 81"/>
                <a:gd name="T2" fmla="*/ 14 w 66"/>
                <a:gd name="T3" fmla="*/ 34 h 81"/>
                <a:gd name="T4" fmla="*/ 16 w 66"/>
                <a:gd name="T5" fmla="*/ 43 h 81"/>
                <a:gd name="T6" fmla="*/ 22 w 66"/>
                <a:gd name="T7" fmla="*/ 45 h 81"/>
                <a:gd name="T8" fmla="*/ 31 w 66"/>
                <a:gd name="T9" fmla="*/ 43 h 81"/>
                <a:gd name="T10" fmla="*/ 16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bg2"/>
            </a:solidFill>
            <a:ln w="12700">
              <a:noFill/>
              <a:prstDash val="dash"/>
              <a:round/>
              <a:headEnd/>
              <a:tailEnd/>
            </a:ln>
          </p:spPr>
          <p:txBody>
            <a:bodyPr/>
            <a:lstStyle/>
            <a:p>
              <a:endParaRPr lang="zh-CN" altLang="en-US"/>
            </a:p>
          </p:txBody>
        </p:sp>
        <p:sp>
          <p:nvSpPr>
            <p:cNvPr id="50" name="Freeform 45"/>
            <p:cNvSpPr>
              <a:spLocks/>
            </p:cNvSpPr>
            <p:nvPr/>
          </p:nvSpPr>
          <p:spPr bwMode="ltGray">
            <a:xfrm>
              <a:off x="4118" y="2348"/>
              <a:ext cx="111" cy="183"/>
            </a:xfrm>
            <a:custGeom>
              <a:avLst/>
              <a:gdLst>
                <a:gd name="T0" fmla="*/ 54 w 148"/>
                <a:gd name="T1" fmla="*/ 0 h 244"/>
                <a:gd name="T2" fmla="*/ 34 w 148"/>
                <a:gd name="T3" fmla="*/ 47 h 244"/>
                <a:gd name="T4" fmla="*/ 20 w 148"/>
                <a:gd name="T5" fmla="*/ 52 h 244"/>
                <a:gd name="T6" fmla="*/ 7 w 148"/>
                <a:gd name="T7" fmla="*/ 61 h 244"/>
                <a:gd name="T8" fmla="*/ 22 w 148"/>
                <a:gd name="T9" fmla="*/ 106 h 244"/>
                <a:gd name="T10" fmla="*/ 29 w 148"/>
                <a:gd name="T11" fmla="*/ 126 h 244"/>
                <a:gd name="T12" fmla="*/ 34 w 148"/>
                <a:gd name="T13" fmla="*/ 133 h 244"/>
                <a:gd name="T14" fmla="*/ 47 w 148"/>
                <a:gd name="T15" fmla="*/ 137 h 244"/>
                <a:gd name="T16" fmla="*/ 54 w 148"/>
                <a:gd name="T17" fmla="*/ 110 h 244"/>
                <a:gd name="T18" fmla="*/ 70 w 148"/>
                <a:gd name="T19" fmla="*/ 94 h 244"/>
                <a:gd name="T20" fmla="*/ 63 w 148"/>
                <a:gd name="T21" fmla="*/ 38 h 244"/>
                <a:gd name="T22" fmla="*/ 79 w 148"/>
                <a:gd name="T23" fmla="*/ 27 h 244"/>
                <a:gd name="T24" fmla="*/ 63 w 148"/>
                <a:gd name="T25" fmla="*/ 11 h 244"/>
                <a:gd name="T26" fmla="*/ 54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bg2"/>
            </a:solidFill>
            <a:ln w="12700">
              <a:noFill/>
              <a:prstDash val="dash"/>
              <a:round/>
              <a:headEnd/>
              <a:tailEnd/>
            </a:ln>
          </p:spPr>
          <p:txBody>
            <a:bodyPr/>
            <a:lstStyle/>
            <a:p>
              <a:endParaRPr lang="zh-CN" altLang="en-US"/>
            </a:p>
          </p:txBody>
        </p:sp>
        <p:sp>
          <p:nvSpPr>
            <p:cNvPr id="51" name="Freeform 46"/>
            <p:cNvSpPr>
              <a:spLocks/>
            </p:cNvSpPr>
            <p:nvPr/>
          </p:nvSpPr>
          <p:spPr bwMode="ltGray">
            <a:xfrm>
              <a:off x="4024" y="2291"/>
              <a:ext cx="72" cy="137"/>
            </a:xfrm>
            <a:custGeom>
              <a:avLst/>
              <a:gdLst>
                <a:gd name="T0" fmla="*/ 27 w 96"/>
                <a:gd name="T1" fmla="*/ 1 h 183"/>
                <a:gd name="T2" fmla="*/ 29 w 96"/>
                <a:gd name="T3" fmla="*/ 19 h 183"/>
                <a:gd name="T4" fmla="*/ 34 w 96"/>
                <a:gd name="T5" fmla="*/ 34 h 183"/>
                <a:gd name="T6" fmla="*/ 35 w 96"/>
                <a:gd name="T7" fmla="*/ 52 h 183"/>
                <a:gd name="T8" fmla="*/ 38 w 96"/>
                <a:gd name="T9" fmla="*/ 59 h 183"/>
                <a:gd name="T10" fmla="*/ 40 w 96"/>
                <a:gd name="T11" fmla="*/ 70 h 183"/>
                <a:gd name="T12" fmla="*/ 32 w 96"/>
                <a:gd name="T13" fmla="*/ 52 h 183"/>
                <a:gd name="T14" fmla="*/ 19 w 96"/>
                <a:gd name="T15" fmla="*/ 43 h 183"/>
                <a:gd name="T16" fmla="*/ 3 w 96"/>
                <a:gd name="T17" fmla="*/ 46 h 183"/>
                <a:gd name="T18" fmla="*/ 5 w 96"/>
                <a:gd name="T19" fmla="*/ 57 h 183"/>
                <a:gd name="T20" fmla="*/ 23 w 96"/>
                <a:gd name="T21" fmla="*/ 64 h 183"/>
                <a:gd name="T22" fmla="*/ 32 w 96"/>
                <a:gd name="T23" fmla="*/ 76 h 183"/>
                <a:gd name="T24" fmla="*/ 40 w 96"/>
                <a:gd name="T25" fmla="*/ 76 h 183"/>
                <a:gd name="T26" fmla="*/ 44 w 96"/>
                <a:gd name="T27" fmla="*/ 84 h 183"/>
                <a:gd name="T28" fmla="*/ 54 w 96"/>
                <a:gd name="T29" fmla="*/ 100 h 183"/>
                <a:gd name="T30" fmla="*/ 46 w 96"/>
                <a:gd name="T31" fmla="*/ 70 h 183"/>
                <a:gd name="T32" fmla="*/ 45 w 96"/>
                <a:gd name="T33" fmla="*/ 52 h 183"/>
                <a:gd name="T34" fmla="*/ 40 w 96"/>
                <a:gd name="T35" fmla="*/ 35 h 183"/>
                <a:gd name="T36" fmla="*/ 35 w 96"/>
                <a:gd name="T37" fmla="*/ 23 h 183"/>
                <a:gd name="T38" fmla="*/ 32 w 96"/>
                <a:gd name="T39" fmla="*/ 11 h 183"/>
                <a:gd name="T40" fmla="*/ 2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bg2"/>
            </a:solidFill>
            <a:ln w="12700">
              <a:noFill/>
              <a:prstDash val="dash"/>
              <a:round/>
              <a:headEnd/>
              <a:tailEnd/>
            </a:ln>
          </p:spPr>
          <p:txBody>
            <a:bodyPr/>
            <a:lstStyle/>
            <a:p>
              <a:endParaRPr lang="zh-CN" altLang="en-US"/>
            </a:p>
          </p:txBody>
        </p:sp>
        <p:sp>
          <p:nvSpPr>
            <p:cNvPr id="52" name="Freeform 47"/>
            <p:cNvSpPr>
              <a:spLocks/>
            </p:cNvSpPr>
            <p:nvPr/>
          </p:nvSpPr>
          <p:spPr bwMode="ltGray">
            <a:xfrm>
              <a:off x="4073" y="2401"/>
              <a:ext cx="40" cy="131"/>
            </a:xfrm>
            <a:custGeom>
              <a:avLst/>
              <a:gdLst>
                <a:gd name="T0" fmla="*/ 3 w 54"/>
                <a:gd name="T1" fmla="*/ 0 h 175"/>
                <a:gd name="T2" fmla="*/ 0 w 54"/>
                <a:gd name="T3" fmla="*/ 14 h 175"/>
                <a:gd name="T4" fmla="*/ 5 w 54"/>
                <a:gd name="T5" fmla="*/ 30 h 175"/>
                <a:gd name="T6" fmla="*/ 10 w 54"/>
                <a:gd name="T7" fmla="*/ 52 h 175"/>
                <a:gd name="T8" fmla="*/ 19 w 54"/>
                <a:gd name="T9" fmla="*/ 73 h 175"/>
                <a:gd name="T10" fmla="*/ 30 w 54"/>
                <a:gd name="T11" fmla="*/ 98 h 175"/>
                <a:gd name="T12" fmla="*/ 22 w 54"/>
                <a:gd name="T13" fmla="*/ 64 h 175"/>
                <a:gd name="T14" fmla="*/ 19 w 54"/>
                <a:gd name="T15" fmla="*/ 52 h 175"/>
                <a:gd name="T16" fmla="*/ 16 w 54"/>
                <a:gd name="T17" fmla="*/ 34 h 175"/>
                <a:gd name="T18" fmla="*/ 14 w 54"/>
                <a:gd name="T19" fmla="*/ 25 h 175"/>
                <a:gd name="T20" fmla="*/ 9 w 54"/>
                <a:gd name="T21" fmla="*/ 2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bg2"/>
            </a:solidFill>
            <a:ln w="12700">
              <a:noFill/>
              <a:prstDash val="dash"/>
              <a:round/>
              <a:headEnd/>
              <a:tailEnd/>
            </a:ln>
          </p:spPr>
          <p:txBody>
            <a:bodyPr/>
            <a:lstStyle/>
            <a:p>
              <a:endParaRPr lang="zh-CN" altLang="en-US"/>
            </a:p>
          </p:txBody>
        </p:sp>
        <p:sp>
          <p:nvSpPr>
            <p:cNvPr id="53" name="Freeform 48"/>
            <p:cNvSpPr>
              <a:spLocks/>
            </p:cNvSpPr>
            <p:nvPr/>
          </p:nvSpPr>
          <p:spPr bwMode="ltGray">
            <a:xfrm>
              <a:off x="4118" y="2538"/>
              <a:ext cx="65" cy="54"/>
            </a:xfrm>
            <a:custGeom>
              <a:avLst/>
              <a:gdLst>
                <a:gd name="T0" fmla="*/ 2 w 86"/>
                <a:gd name="T1" fmla="*/ 0 h 73"/>
                <a:gd name="T2" fmla="*/ 5 w 86"/>
                <a:gd name="T3" fmla="*/ 18 h 73"/>
                <a:gd name="T4" fmla="*/ 13 w 86"/>
                <a:gd name="T5" fmla="*/ 24 h 73"/>
                <a:gd name="T6" fmla="*/ 27 w 86"/>
                <a:gd name="T7" fmla="*/ 27 h 73"/>
                <a:gd name="T8" fmla="*/ 36 w 86"/>
                <a:gd name="T9" fmla="*/ 31 h 73"/>
                <a:gd name="T10" fmla="*/ 42 w 86"/>
                <a:gd name="T11" fmla="*/ 36 h 73"/>
                <a:gd name="T12" fmla="*/ 49 w 86"/>
                <a:gd name="T13" fmla="*/ 38 h 73"/>
                <a:gd name="T14" fmla="*/ 41 w 86"/>
                <a:gd name="T15" fmla="*/ 21 h 73"/>
                <a:gd name="T16" fmla="*/ 36 w 86"/>
                <a:gd name="T17" fmla="*/ 12 h 73"/>
                <a:gd name="T18" fmla="*/ 20 w 86"/>
                <a:gd name="T19" fmla="*/ 13 h 73"/>
                <a:gd name="T20" fmla="*/ 14 w 86"/>
                <a:gd name="T21" fmla="*/ 10 h 73"/>
                <a:gd name="T22" fmla="*/ 4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bg2"/>
            </a:solidFill>
            <a:ln w="12700">
              <a:noFill/>
              <a:prstDash val="dash"/>
              <a:round/>
              <a:headEnd/>
              <a:tailEnd/>
            </a:ln>
          </p:spPr>
          <p:txBody>
            <a:bodyPr/>
            <a:lstStyle/>
            <a:p>
              <a:endParaRPr lang="zh-CN" altLang="en-US"/>
            </a:p>
          </p:txBody>
        </p:sp>
        <p:sp>
          <p:nvSpPr>
            <p:cNvPr id="54" name="Freeform 49"/>
            <p:cNvSpPr>
              <a:spLocks/>
            </p:cNvSpPr>
            <p:nvPr/>
          </p:nvSpPr>
          <p:spPr bwMode="ltGray">
            <a:xfrm>
              <a:off x="4222" y="2443"/>
              <a:ext cx="83" cy="117"/>
            </a:xfrm>
            <a:custGeom>
              <a:avLst/>
              <a:gdLst>
                <a:gd name="T0" fmla="*/ 55 w 111"/>
                <a:gd name="T1" fmla="*/ 0 h 156"/>
                <a:gd name="T2" fmla="*/ 42 w 111"/>
                <a:gd name="T3" fmla="*/ 5 h 156"/>
                <a:gd name="T4" fmla="*/ 13 w 111"/>
                <a:gd name="T5" fmla="*/ 8 h 156"/>
                <a:gd name="T6" fmla="*/ 7 w 111"/>
                <a:gd name="T7" fmla="*/ 19 h 156"/>
                <a:gd name="T8" fmla="*/ 6 w 111"/>
                <a:gd name="T9" fmla="*/ 34 h 156"/>
                <a:gd name="T10" fmla="*/ 7 w 111"/>
                <a:gd name="T11" fmla="*/ 42 h 156"/>
                <a:gd name="T12" fmla="*/ 1 w 111"/>
                <a:gd name="T13" fmla="*/ 50 h 156"/>
                <a:gd name="T14" fmla="*/ 7 w 111"/>
                <a:gd name="T15" fmla="*/ 61 h 156"/>
                <a:gd name="T16" fmla="*/ 13 w 111"/>
                <a:gd name="T17" fmla="*/ 70 h 156"/>
                <a:gd name="T18" fmla="*/ 8 w 111"/>
                <a:gd name="T19" fmla="*/ 81 h 156"/>
                <a:gd name="T20" fmla="*/ 13 w 111"/>
                <a:gd name="T21" fmla="*/ 88 h 156"/>
                <a:gd name="T22" fmla="*/ 23 w 111"/>
                <a:gd name="T23" fmla="*/ 81 h 156"/>
                <a:gd name="T24" fmla="*/ 28 w 111"/>
                <a:gd name="T25" fmla="*/ 53 h 156"/>
                <a:gd name="T26" fmla="*/ 31 w 111"/>
                <a:gd name="T27" fmla="*/ 70 h 156"/>
                <a:gd name="T28" fmla="*/ 37 w 111"/>
                <a:gd name="T29" fmla="*/ 82 h 156"/>
                <a:gd name="T30" fmla="*/ 34 w 111"/>
                <a:gd name="T31" fmla="*/ 63 h 156"/>
                <a:gd name="T32" fmla="*/ 40 w 111"/>
                <a:gd name="T33" fmla="*/ 41 h 156"/>
                <a:gd name="T34" fmla="*/ 39 w 111"/>
                <a:gd name="T35" fmla="*/ 29 h 156"/>
                <a:gd name="T36" fmla="*/ 30 w 111"/>
                <a:gd name="T37" fmla="*/ 34 h 156"/>
                <a:gd name="T38" fmla="*/ 19 w 111"/>
                <a:gd name="T39" fmla="*/ 30 h 156"/>
                <a:gd name="T40" fmla="*/ 23 w 111"/>
                <a:gd name="T41" fmla="*/ 20 h 156"/>
                <a:gd name="T42" fmla="*/ 34 w 111"/>
                <a:gd name="T43" fmla="*/ 19 h 156"/>
                <a:gd name="T44" fmla="*/ 43 w 111"/>
                <a:gd name="T45" fmla="*/ 22 h 156"/>
                <a:gd name="T46" fmla="*/ 55 w 111"/>
                <a:gd name="T47" fmla="*/ 16 h 156"/>
                <a:gd name="T48" fmla="*/ 62 w 111"/>
                <a:gd name="T49" fmla="*/ 7 h 156"/>
                <a:gd name="T50" fmla="*/ 55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bg2"/>
            </a:solidFill>
            <a:ln w="12700">
              <a:noFill/>
              <a:prstDash val="dash"/>
              <a:round/>
              <a:headEnd/>
              <a:tailEnd/>
            </a:ln>
          </p:spPr>
          <p:txBody>
            <a:bodyPr/>
            <a:lstStyle/>
            <a:p>
              <a:endParaRPr lang="zh-CN" altLang="en-US"/>
            </a:p>
          </p:txBody>
        </p:sp>
        <p:sp>
          <p:nvSpPr>
            <p:cNvPr id="55" name="Freeform 50"/>
            <p:cNvSpPr>
              <a:spLocks/>
            </p:cNvSpPr>
            <p:nvPr/>
          </p:nvSpPr>
          <p:spPr bwMode="ltGray">
            <a:xfrm>
              <a:off x="4194" y="2025"/>
              <a:ext cx="22" cy="71"/>
            </a:xfrm>
            <a:custGeom>
              <a:avLst/>
              <a:gdLst>
                <a:gd name="T0" fmla="*/ 7 w 30"/>
                <a:gd name="T1" fmla="*/ 0 h 94"/>
                <a:gd name="T2" fmla="*/ 0 w 30"/>
                <a:gd name="T3" fmla="*/ 9 h 94"/>
                <a:gd name="T4" fmla="*/ 3 w 30"/>
                <a:gd name="T5" fmla="*/ 21 h 94"/>
                <a:gd name="T6" fmla="*/ 1 w 30"/>
                <a:gd name="T7" fmla="*/ 35 h 94"/>
                <a:gd name="T8" fmla="*/ 9 w 30"/>
                <a:gd name="T9" fmla="*/ 54 h 94"/>
                <a:gd name="T10" fmla="*/ 16 w 30"/>
                <a:gd name="T11" fmla="*/ 47 h 94"/>
                <a:gd name="T12" fmla="*/ 12 w 30"/>
                <a:gd name="T13" fmla="*/ 35 h 94"/>
                <a:gd name="T14" fmla="*/ 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bg2"/>
            </a:solidFill>
            <a:ln w="12700">
              <a:noFill/>
              <a:prstDash val="dash"/>
              <a:round/>
              <a:headEnd/>
              <a:tailEnd/>
            </a:ln>
          </p:spPr>
          <p:txBody>
            <a:bodyPr/>
            <a:lstStyle/>
            <a:p>
              <a:endParaRPr lang="zh-CN" altLang="en-US"/>
            </a:p>
          </p:txBody>
        </p:sp>
        <p:sp>
          <p:nvSpPr>
            <p:cNvPr id="56" name="Freeform 51"/>
            <p:cNvSpPr>
              <a:spLocks/>
            </p:cNvSpPr>
            <p:nvPr/>
          </p:nvSpPr>
          <p:spPr bwMode="ltGray">
            <a:xfrm>
              <a:off x="4208" y="2144"/>
              <a:ext cx="61" cy="118"/>
            </a:xfrm>
            <a:custGeom>
              <a:avLst/>
              <a:gdLst>
                <a:gd name="T0" fmla="*/ 7 w 81"/>
                <a:gd name="T1" fmla="*/ 1 h 158"/>
                <a:gd name="T2" fmla="*/ 0 w 81"/>
                <a:gd name="T3" fmla="*/ 11 h 158"/>
                <a:gd name="T4" fmla="*/ 5 w 81"/>
                <a:gd name="T5" fmla="*/ 28 h 158"/>
                <a:gd name="T6" fmla="*/ 4 w 81"/>
                <a:gd name="T7" fmla="*/ 60 h 158"/>
                <a:gd name="T8" fmla="*/ 10 w 81"/>
                <a:gd name="T9" fmla="*/ 58 h 158"/>
                <a:gd name="T10" fmla="*/ 11 w 81"/>
                <a:gd name="T11" fmla="*/ 64 h 158"/>
                <a:gd name="T12" fmla="*/ 17 w 81"/>
                <a:gd name="T13" fmla="*/ 68 h 158"/>
                <a:gd name="T14" fmla="*/ 22 w 81"/>
                <a:gd name="T15" fmla="*/ 78 h 158"/>
                <a:gd name="T16" fmla="*/ 27 w 81"/>
                <a:gd name="T17" fmla="*/ 72 h 158"/>
                <a:gd name="T18" fmla="*/ 37 w 81"/>
                <a:gd name="T19" fmla="*/ 75 h 158"/>
                <a:gd name="T20" fmla="*/ 35 w 81"/>
                <a:gd name="T21" fmla="*/ 60 h 158"/>
                <a:gd name="T22" fmla="*/ 27 w 81"/>
                <a:gd name="T23" fmla="*/ 58 h 158"/>
                <a:gd name="T24" fmla="*/ 22 w 81"/>
                <a:gd name="T25" fmla="*/ 51 h 158"/>
                <a:gd name="T26" fmla="*/ 19 w 81"/>
                <a:gd name="T27" fmla="*/ 41 h 158"/>
                <a:gd name="T28" fmla="*/ 23 w 81"/>
                <a:gd name="T29" fmla="*/ 30 h 158"/>
                <a:gd name="T30" fmla="*/ 20 w 81"/>
                <a:gd name="T31" fmla="*/ 19 h 158"/>
                <a:gd name="T32" fmla="*/ 24 w 81"/>
                <a:gd name="T33" fmla="*/ 11 h 158"/>
                <a:gd name="T34" fmla="*/ 17 w 81"/>
                <a:gd name="T35" fmla="*/ 2 h 158"/>
                <a:gd name="T36" fmla="*/ 11 w 81"/>
                <a:gd name="T37" fmla="*/ 4 h 158"/>
                <a:gd name="T38" fmla="*/ 7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bg2"/>
            </a:solidFill>
            <a:ln w="12700">
              <a:noFill/>
              <a:prstDash val="dash"/>
              <a:round/>
              <a:headEnd/>
              <a:tailEnd/>
            </a:ln>
          </p:spPr>
          <p:txBody>
            <a:bodyPr/>
            <a:lstStyle/>
            <a:p>
              <a:endParaRPr lang="zh-CN" altLang="en-US"/>
            </a:p>
          </p:txBody>
        </p:sp>
        <p:sp>
          <p:nvSpPr>
            <p:cNvPr id="57" name="Freeform 52"/>
            <p:cNvSpPr>
              <a:spLocks/>
            </p:cNvSpPr>
            <p:nvPr/>
          </p:nvSpPr>
          <p:spPr bwMode="ltGray">
            <a:xfrm>
              <a:off x="4251" y="2300"/>
              <a:ext cx="64" cy="79"/>
            </a:xfrm>
            <a:custGeom>
              <a:avLst/>
              <a:gdLst>
                <a:gd name="T0" fmla="*/ 29 w 85"/>
                <a:gd name="T1" fmla="*/ 0 h 105"/>
                <a:gd name="T2" fmla="*/ 25 w 85"/>
                <a:gd name="T3" fmla="*/ 11 h 105"/>
                <a:gd name="T4" fmla="*/ 18 w 85"/>
                <a:gd name="T5" fmla="*/ 17 h 105"/>
                <a:gd name="T6" fmla="*/ 9 w 85"/>
                <a:gd name="T7" fmla="*/ 20 h 105"/>
                <a:gd name="T8" fmla="*/ 5 w 85"/>
                <a:gd name="T9" fmla="*/ 27 h 105"/>
                <a:gd name="T10" fmla="*/ 2 w 85"/>
                <a:gd name="T11" fmla="*/ 42 h 105"/>
                <a:gd name="T12" fmla="*/ 8 w 85"/>
                <a:gd name="T13" fmla="*/ 40 h 105"/>
                <a:gd name="T14" fmla="*/ 14 w 85"/>
                <a:gd name="T15" fmla="*/ 35 h 105"/>
                <a:gd name="T16" fmla="*/ 20 w 85"/>
                <a:gd name="T17" fmla="*/ 39 h 105"/>
                <a:gd name="T18" fmla="*/ 33 w 85"/>
                <a:gd name="T19" fmla="*/ 56 h 105"/>
                <a:gd name="T20" fmla="*/ 40 w 85"/>
                <a:gd name="T21" fmla="*/ 41 h 105"/>
                <a:gd name="T22" fmla="*/ 48 w 85"/>
                <a:gd name="T23" fmla="*/ 38 h 105"/>
                <a:gd name="T24" fmla="*/ 42 w 85"/>
                <a:gd name="T25" fmla="*/ 22 h 105"/>
                <a:gd name="T26" fmla="*/ 29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bg2"/>
            </a:solidFill>
            <a:ln w="12700">
              <a:noFill/>
              <a:prstDash val="dash"/>
              <a:round/>
              <a:headEnd/>
              <a:tailEnd/>
            </a:ln>
          </p:spPr>
          <p:txBody>
            <a:bodyPr/>
            <a:lstStyle/>
            <a:p>
              <a:endParaRPr lang="zh-CN" altLang="en-US"/>
            </a:p>
          </p:txBody>
        </p:sp>
        <p:sp>
          <p:nvSpPr>
            <p:cNvPr id="58" name="Freeform 53"/>
            <p:cNvSpPr>
              <a:spLocks/>
            </p:cNvSpPr>
            <p:nvPr/>
          </p:nvSpPr>
          <p:spPr bwMode="ltGray">
            <a:xfrm>
              <a:off x="4327" y="2441"/>
              <a:ext cx="29" cy="49"/>
            </a:xfrm>
            <a:custGeom>
              <a:avLst/>
              <a:gdLst>
                <a:gd name="T0" fmla="*/ 4 w 38"/>
                <a:gd name="T1" fmla="*/ 15 h 66"/>
                <a:gd name="T2" fmla="*/ 15 w 38"/>
                <a:gd name="T3" fmla="*/ 36 h 66"/>
                <a:gd name="T4" fmla="*/ 18 w 38"/>
                <a:gd name="T5" fmla="*/ 29 h 66"/>
                <a:gd name="T6" fmla="*/ 22 w 38"/>
                <a:gd name="T7" fmla="*/ 22 h 66"/>
                <a:gd name="T8" fmla="*/ 18 w 38"/>
                <a:gd name="T9" fmla="*/ 14 h 66"/>
                <a:gd name="T10" fmla="*/ 11 w 38"/>
                <a:gd name="T11" fmla="*/ 7 h 66"/>
                <a:gd name="T12" fmla="*/ 6 w 38"/>
                <a:gd name="T13" fmla="*/ 1 h 66"/>
                <a:gd name="T14" fmla="*/ 2 w 38"/>
                <a:gd name="T15" fmla="*/ 7 h 66"/>
                <a:gd name="T16" fmla="*/ 4 w 38"/>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bg2"/>
            </a:solidFill>
            <a:ln w="12700">
              <a:noFill/>
              <a:prstDash val="dash"/>
              <a:round/>
              <a:headEnd/>
              <a:tailEnd/>
            </a:ln>
          </p:spPr>
          <p:txBody>
            <a:bodyPr/>
            <a:lstStyle/>
            <a:p>
              <a:endParaRPr lang="zh-CN" altLang="en-US"/>
            </a:p>
          </p:txBody>
        </p:sp>
        <p:sp>
          <p:nvSpPr>
            <p:cNvPr id="59" name="Freeform 54"/>
            <p:cNvSpPr>
              <a:spLocks/>
            </p:cNvSpPr>
            <p:nvPr/>
          </p:nvSpPr>
          <p:spPr bwMode="ltGray">
            <a:xfrm>
              <a:off x="4311" y="2523"/>
              <a:ext cx="18" cy="17"/>
            </a:xfrm>
            <a:custGeom>
              <a:avLst/>
              <a:gdLst>
                <a:gd name="T0" fmla="*/ 0 w 24"/>
                <a:gd name="T1" fmla="*/ 0 h 23"/>
                <a:gd name="T2" fmla="*/ 4 w 24"/>
                <a:gd name="T3" fmla="*/ 13 h 23"/>
                <a:gd name="T4" fmla="*/ 14 w 24"/>
                <a:gd name="T5" fmla="*/ 6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chemeClr val="bg2"/>
            </a:solidFill>
            <a:ln w="12700">
              <a:noFill/>
              <a:prstDash val="dash"/>
              <a:round/>
              <a:headEnd/>
              <a:tailEnd/>
            </a:ln>
          </p:spPr>
          <p:txBody>
            <a:bodyPr/>
            <a:lstStyle/>
            <a:p>
              <a:endParaRPr lang="zh-CN" altLang="en-US"/>
            </a:p>
          </p:txBody>
        </p:sp>
        <p:sp>
          <p:nvSpPr>
            <p:cNvPr id="60" name="Freeform 55"/>
            <p:cNvSpPr>
              <a:spLocks/>
            </p:cNvSpPr>
            <p:nvPr/>
          </p:nvSpPr>
          <p:spPr bwMode="ltGray">
            <a:xfrm>
              <a:off x="4338" y="2513"/>
              <a:ext cx="45" cy="37"/>
            </a:xfrm>
            <a:custGeom>
              <a:avLst/>
              <a:gdLst>
                <a:gd name="T0" fmla="*/ 5 w 60"/>
                <a:gd name="T1" fmla="*/ 0 h 49"/>
                <a:gd name="T2" fmla="*/ 0 w 60"/>
                <a:gd name="T3" fmla="*/ 11 h 49"/>
                <a:gd name="T4" fmla="*/ 16 w 60"/>
                <a:gd name="T5" fmla="*/ 19 h 49"/>
                <a:gd name="T6" fmla="*/ 24 w 60"/>
                <a:gd name="T7" fmla="*/ 26 h 49"/>
                <a:gd name="T8" fmla="*/ 34 w 60"/>
                <a:gd name="T9" fmla="*/ 24 h 49"/>
                <a:gd name="T10" fmla="*/ 28 w 60"/>
                <a:gd name="T11" fmla="*/ 14 h 49"/>
                <a:gd name="T12" fmla="*/ 16 w 60"/>
                <a:gd name="T13" fmla="*/ 2 h 49"/>
                <a:gd name="T14" fmla="*/ 11 w 60"/>
                <a:gd name="T15" fmla="*/ 9 h 49"/>
                <a:gd name="T16" fmla="*/ 5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bg2"/>
            </a:solidFill>
            <a:ln w="12700">
              <a:noFill/>
              <a:prstDash val="dash"/>
              <a:round/>
              <a:headEnd/>
              <a:tailEnd/>
            </a:ln>
          </p:spPr>
          <p:txBody>
            <a:bodyPr/>
            <a:lstStyle/>
            <a:p>
              <a:endParaRPr lang="zh-CN" altLang="en-US"/>
            </a:p>
          </p:txBody>
        </p:sp>
        <p:sp>
          <p:nvSpPr>
            <p:cNvPr id="61" name="Freeform 56"/>
            <p:cNvSpPr>
              <a:spLocks/>
            </p:cNvSpPr>
            <p:nvPr/>
          </p:nvSpPr>
          <p:spPr bwMode="ltGray">
            <a:xfrm>
              <a:off x="4407" y="2583"/>
              <a:ext cx="24" cy="33"/>
            </a:xfrm>
            <a:custGeom>
              <a:avLst/>
              <a:gdLst>
                <a:gd name="T0" fmla="*/ 16 w 32"/>
                <a:gd name="T1" fmla="*/ 0 h 44"/>
                <a:gd name="T2" fmla="*/ 5 w 32"/>
                <a:gd name="T3" fmla="*/ 6 h 44"/>
                <a:gd name="T4" fmla="*/ 7 w 32"/>
                <a:gd name="T5" fmla="*/ 18 h 44"/>
                <a:gd name="T6" fmla="*/ 13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solidFill>
            <a:ln w="12700">
              <a:noFill/>
              <a:prstDash val="dash"/>
              <a:round/>
              <a:headEnd/>
              <a:tailEnd/>
            </a:ln>
          </p:spPr>
          <p:txBody>
            <a:bodyPr/>
            <a:lstStyle/>
            <a:p>
              <a:endParaRPr lang="zh-CN" altLang="en-US"/>
            </a:p>
          </p:txBody>
        </p:sp>
        <p:sp>
          <p:nvSpPr>
            <p:cNvPr id="62" name="Freeform 57"/>
            <p:cNvSpPr>
              <a:spLocks/>
            </p:cNvSpPr>
            <p:nvPr/>
          </p:nvSpPr>
          <p:spPr bwMode="ltGray">
            <a:xfrm>
              <a:off x="4674" y="2541"/>
              <a:ext cx="46" cy="47"/>
            </a:xfrm>
            <a:custGeom>
              <a:avLst/>
              <a:gdLst>
                <a:gd name="T0" fmla="*/ 4 w 61"/>
                <a:gd name="T1" fmla="*/ 0 h 63"/>
                <a:gd name="T2" fmla="*/ 0 w 61"/>
                <a:gd name="T3" fmla="*/ 7 h 63"/>
                <a:gd name="T4" fmla="*/ 14 w 61"/>
                <a:gd name="T5" fmla="*/ 19 h 63"/>
                <a:gd name="T6" fmla="*/ 20 w 61"/>
                <a:gd name="T7" fmla="*/ 30 h 63"/>
                <a:gd name="T8" fmla="*/ 26 w 61"/>
                <a:gd name="T9" fmla="*/ 35 h 63"/>
                <a:gd name="T10" fmla="*/ 35 w 61"/>
                <a:gd name="T11" fmla="*/ 31 h 63"/>
                <a:gd name="T12" fmla="*/ 19 w 61"/>
                <a:gd name="T13" fmla="*/ 10 h 63"/>
                <a:gd name="T14" fmla="*/ 4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bg2"/>
            </a:solidFill>
            <a:ln w="12700">
              <a:noFill/>
              <a:prstDash val="dash"/>
              <a:round/>
              <a:headEnd/>
              <a:tailEnd/>
            </a:ln>
          </p:spPr>
          <p:txBody>
            <a:bodyPr/>
            <a:lstStyle/>
            <a:p>
              <a:endParaRPr lang="zh-CN" altLang="en-US"/>
            </a:p>
          </p:txBody>
        </p:sp>
        <p:sp>
          <p:nvSpPr>
            <p:cNvPr id="63" name="Freeform 58"/>
            <p:cNvSpPr>
              <a:spLocks/>
            </p:cNvSpPr>
            <p:nvPr/>
          </p:nvSpPr>
          <p:spPr bwMode="ltGray">
            <a:xfrm>
              <a:off x="4277" y="2600"/>
              <a:ext cx="46" cy="50"/>
            </a:xfrm>
            <a:custGeom>
              <a:avLst/>
              <a:gdLst>
                <a:gd name="T0" fmla="*/ 16 w 61"/>
                <a:gd name="T1" fmla="*/ 4 h 67"/>
                <a:gd name="T2" fmla="*/ 17 w 61"/>
                <a:gd name="T3" fmla="*/ 19 h 67"/>
                <a:gd name="T4" fmla="*/ 9 w 61"/>
                <a:gd name="T5" fmla="*/ 24 h 67"/>
                <a:gd name="T6" fmla="*/ 13 w 61"/>
                <a:gd name="T7" fmla="*/ 37 h 67"/>
                <a:gd name="T8" fmla="*/ 27 w 61"/>
                <a:gd name="T9" fmla="*/ 32 h 67"/>
                <a:gd name="T10" fmla="*/ 34 w 61"/>
                <a:gd name="T11" fmla="*/ 26 h 67"/>
                <a:gd name="T12" fmla="*/ 29 w 61"/>
                <a:gd name="T13" fmla="*/ 16 h 67"/>
                <a:gd name="T14" fmla="*/ 32 w 61"/>
                <a:gd name="T15" fmla="*/ 7 h 67"/>
                <a:gd name="T16" fmla="*/ 31 w 61"/>
                <a:gd name="T17" fmla="*/ 1 h 67"/>
                <a:gd name="T18" fmla="*/ 26 w 61"/>
                <a:gd name="T19" fmla="*/ 2 h 67"/>
                <a:gd name="T20" fmla="*/ 29 w 61"/>
                <a:gd name="T21" fmla="*/ 3 h 67"/>
                <a:gd name="T22" fmla="*/ 28 w 61"/>
                <a:gd name="T23" fmla="*/ 9 h 67"/>
                <a:gd name="T24" fmla="*/ 24 w 61"/>
                <a:gd name="T25" fmla="*/ 13 h 67"/>
                <a:gd name="T26" fmla="*/ 16 w 61"/>
                <a:gd name="T27" fmla="*/ 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bg2"/>
            </a:solidFill>
            <a:ln w="12700">
              <a:noFill/>
              <a:prstDash val="dash"/>
              <a:round/>
              <a:headEnd/>
              <a:tailEnd/>
            </a:ln>
          </p:spPr>
          <p:txBody>
            <a:bodyPr/>
            <a:lstStyle/>
            <a:p>
              <a:endParaRPr lang="zh-CN" altLang="en-US"/>
            </a:p>
          </p:txBody>
        </p:sp>
        <p:sp>
          <p:nvSpPr>
            <p:cNvPr id="64" name="Freeform 59"/>
            <p:cNvSpPr>
              <a:spLocks/>
            </p:cNvSpPr>
            <p:nvPr/>
          </p:nvSpPr>
          <p:spPr bwMode="ltGray">
            <a:xfrm>
              <a:off x="4228" y="2619"/>
              <a:ext cx="32" cy="27"/>
            </a:xfrm>
            <a:custGeom>
              <a:avLst/>
              <a:gdLst>
                <a:gd name="T0" fmla="*/ 12 w 43"/>
                <a:gd name="T1" fmla="*/ 2 h 36"/>
                <a:gd name="T2" fmla="*/ 3 w 43"/>
                <a:gd name="T3" fmla="*/ 3 h 36"/>
                <a:gd name="T4" fmla="*/ 19 w 43"/>
                <a:gd name="T5" fmla="*/ 20 h 36"/>
                <a:gd name="T6" fmla="*/ 23 w 43"/>
                <a:gd name="T7" fmla="*/ 16 h 36"/>
                <a:gd name="T8" fmla="*/ 12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bg2"/>
            </a:solidFill>
            <a:ln w="12700">
              <a:noFill/>
              <a:prstDash val="dash"/>
              <a:round/>
              <a:headEnd/>
              <a:tailEnd/>
            </a:ln>
          </p:spPr>
          <p:txBody>
            <a:bodyPr/>
            <a:lstStyle/>
            <a:p>
              <a:endParaRPr lang="zh-CN" altLang="en-US"/>
            </a:p>
          </p:txBody>
        </p:sp>
        <p:sp>
          <p:nvSpPr>
            <p:cNvPr id="65" name="Freeform 60"/>
            <p:cNvSpPr>
              <a:spLocks/>
            </p:cNvSpPr>
            <p:nvPr/>
          </p:nvSpPr>
          <p:spPr bwMode="ltGray">
            <a:xfrm>
              <a:off x="4207" y="2590"/>
              <a:ext cx="24" cy="31"/>
            </a:xfrm>
            <a:custGeom>
              <a:avLst/>
              <a:gdLst>
                <a:gd name="T0" fmla="*/ 12 w 32"/>
                <a:gd name="T1" fmla="*/ 0 h 41"/>
                <a:gd name="T2" fmla="*/ 0 w 32"/>
                <a:gd name="T3" fmla="*/ 15 h 41"/>
                <a:gd name="T4" fmla="*/ 9 w 32"/>
                <a:gd name="T5" fmla="*/ 14 h 41"/>
                <a:gd name="T6" fmla="*/ 10 w 32"/>
                <a:gd name="T7" fmla="*/ 17 h 41"/>
                <a:gd name="T8" fmla="*/ 9 w 32"/>
                <a:gd name="T9" fmla="*/ 20 h 41"/>
                <a:gd name="T10" fmla="*/ 16 w 32"/>
                <a:gd name="T11" fmla="*/ 12 h 41"/>
                <a:gd name="T12" fmla="*/ 13 w 32"/>
                <a:gd name="T13" fmla="*/ 5 h 41"/>
                <a:gd name="T14" fmla="*/ 1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bg2"/>
            </a:solidFill>
            <a:ln w="12700">
              <a:noFill/>
              <a:prstDash val="dash"/>
              <a:round/>
              <a:headEnd/>
              <a:tailEnd/>
            </a:ln>
          </p:spPr>
          <p:txBody>
            <a:bodyPr/>
            <a:lstStyle/>
            <a:p>
              <a:endParaRPr lang="zh-CN" altLang="en-US"/>
            </a:p>
          </p:txBody>
        </p:sp>
        <p:sp>
          <p:nvSpPr>
            <p:cNvPr id="66" name="Freeform 61"/>
            <p:cNvSpPr>
              <a:spLocks/>
            </p:cNvSpPr>
            <p:nvPr/>
          </p:nvSpPr>
          <p:spPr bwMode="ltGray">
            <a:xfrm>
              <a:off x="4241" y="2601"/>
              <a:ext cx="34" cy="24"/>
            </a:xfrm>
            <a:custGeom>
              <a:avLst/>
              <a:gdLst>
                <a:gd name="T0" fmla="*/ 12 w 45"/>
                <a:gd name="T1" fmla="*/ 0 h 32"/>
                <a:gd name="T2" fmla="*/ 0 w 45"/>
                <a:gd name="T3" fmla="*/ 4 h 32"/>
                <a:gd name="T4" fmla="*/ 15 w 45"/>
                <a:gd name="T5" fmla="*/ 17 h 32"/>
                <a:gd name="T6" fmla="*/ 26 w 45"/>
                <a:gd name="T7" fmla="*/ 13 h 32"/>
                <a:gd name="T8" fmla="*/ 13 w 45"/>
                <a:gd name="T9" fmla="*/ 5 h 32"/>
                <a:gd name="T10" fmla="*/ 1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bg2"/>
            </a:solidFill>
            <a:ln w="12700">
              <a:noFill/>
              <a:prstDash val="dash"/>
              <a:round/>
              <a:headEnd/>
              <a:tailEnd/>
            </a:ln>
          </p:spPr>
          <p:txBody>
            <a:bodyPr/>
            <a:lstStyle/>
            <a:p>
              <a:endParaRPr lang="zh-CN" altLang="en-US"/>
            </a:p>
          </p:txBody>
        </p:sp>
        <p:sp>
          <p:nvSpPr>
            <p:cNvPr id="67" name="Freeform 62"/>
            <p:cNvSpPr>
              <a:spLocks/>
            </p:cNvSpPr>
            <p:nvPr/>
          </p:nvSpPr>
          <p:spPr bwMode="ltGray">
            <a:xfrm>
              <a:off x="4192" y="2269"/>
              <a:ext cx="27" cy="55"/>
            </a:xfrm>
            <a:custGeom>
              <a:avLst/>
              <a:gdLst>
                <a:gd name="T0" fmla="*/ 18 w 35"/>
                <a:gd name="T1" fmla="*/ 0 h 74"/>
                <a:gd name="T2" fmla="*/ 12 w 35"/>
                <a:gd name="T3" fmla="*/ 8 h 74"/>
                <a:gd name="T4" fmla="*/ 5 w 35"/>
                <a:gd name="T5" fmla="*/ 20 h 74"/>
                <a:gd name="T6" fmla="*/ 0 w 35"/>
                <a:gd name="T7" fmla="*/ 33 h 74"/>
                <a:gd name="T8" fmla="*/ 5 w 35"/>
                <a:gd name="T9" fmla="*/ 41 h 74"/>
                <a:gd name="T10" fmla="*/ 12 w 35"/>
                <a:gd name="T11" fmla="*/ 33 h 74"/>
                <a:gd name="T12" fmla="*/ 21 w 35"/>
                <a:gd name="T13" fmla="*/ 18 h 74"/>
                <a:gd name="T14" fmla="*/ 18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bg2"/>
            </a:solidFill>
            <a:ln w="12700">
              <a:noFill/>
              <a:prstDash val="dash"/>
              <a:round/>
              <a:headEnd/>
              <a:tailEnd/>
            </a:ln>
          </p:spPr>
          <p:txBody>
            <a:bodyPr/>
            <a:lstStyle/>
            <a:p>
              <a:endParaRPr lang="zh-CN" altLang="en-US"/>
            </a:p>
          </p:txBody>
        </p:sp>
        <p:sp>
          <p:nvSpPr>
            <p:cNvPr id="68" name="Freeform 63"/>
            <p:cNvSpPr>
              <a:spLocks/>
            </p:cNvSpPr>
            <p:nvPr/>
          </p:nvSpPr>
          <p:spPr bwMode="ltGray">
            <a:xfrm>
              <a:off x="4243" y="2260"/>
              <a:ext cx="19" cy="55"/>
            </a:xfrm>
            <a:custGeom>
              <a:avLst/>
              <a:gdLst>
                <a:gd name="T0" fmla="*/ 8 w 25"/>
                <a:gd name="T1" fmla="*/ 4 h 73"/>
                <a:gd name="T2" fmla="*/ 2 w 25"/>
                <a:gd name="T3" fmla="*/ 5 h 73"/>
                <a:gd name="T4" fmla="*/ 0 w 25"/>
                <a:gd name="T5" fmla="*/ 13 h 73"/>
                <a:gd name="T6" fmla="*/ 8 w 25"/>
                <a:gd name="T7" fmla="*/ 23 h 73"/>
                <a:gd name="T8" fmla="*/ 14 w 25"/>
                <a:gd name="T9" fmla="*/ 32 h 73"/>
                <a:gd name="T10" fmla="*/ 9 w 25"/>
                <a:gd name="T11" fmla="*/ 11 h 73"/>
                <a:gd name="T12" fmla="*/ 8 w 25"/>
                <a:gd name="T13" fmla="*/ 4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bg2"/>
            </a:solidFill>
            <a:ln w="12700">
              <a:noFill/>
              <a:prstDash val="dash"/>
              <a:round/>
              <a:headEnd/>
              <a:tailEnd/>
            </a:ln>
          </p:spPr>
          <p:txBody>
            <a:bodyPr/>
            <a:lstStyle/>
            <a:p>
              <a:endParaRPr lang="zh-CN" altLang="en-US"/>
            </a:p>
          </p:txBody>
        </p:sp>
        <p:sp>
          <p:nvSpPr>
            <p:cNvPr id="69" name="Freeform 64"/>
            <p:cNvSpPr>
              <a:spLocks/>
            </p:cNvSpPr>
            <p:nvPr/>
          </p:nvSpPr>
          <p:spPr bwMode="ltGray">
            <a:xfrm>
              <a:off x="4265" y="2243"/>
              <a:ext cx="10" cy="25"/>
            </a:xfrm>
            <a:custGeom>
              <a:avLst/>
              <a:gdLst>
                <a:gd name="T0" fmla="*/ 6 w 14"/>
                <a:gd name="T1" fmla="*/ 0 h 33"/>
                <a:gd name="T2" fmla="*/ 1 w 14"/>
                <a:gd name="T3" fmla="*/ 6 h 33"/>
                <a:gd name="T4" fmla="*/ 6 w 14"/>
                <a:gd name="T5" fmla="*/ 14 h 33"/>
                <a:gd name="T6" fmla="*/ 6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chemeClr val="bg2"/>
            </a:solidFill>
            <a:ln w="12700">
              <a:noFill/>
              <a:prstDash val="dash"/>
              <a:round/>
              <a:headEnd/>
              <a:tailEnd/>
            </a:ln>
          </p:spPr>
          <p:txBody>
            <a:bodyPr/>
            <a:lstStyle/>
            <a:p>
              <a:endParaRPr lang="zh-CN" altLang="en-US"/>
            </a:p>
          </p:txBody>
        </p:sp>
        <p:sp>
          <p:nvSpPr>
            <p:cNvPr id="70" name="Freeform 65"/>
            <p:cNvSpPr>
              <a:spLocks/>
            </p:cNvSpPr>
            <p:nvPr/>
          </p:nvSpPr>
          <p:spPr bwMode="ltGray">
            <a:xfrm>
              <a:off x="4275" y="2255"/>
              <a:ext cx="21" cy="48"/>
            </a:xfrm>
            <a:custGeom>
              <a:avLst/>
              <a:gdLst>
                <a:gd name="T0" fmla="*/ 3 w 28"/>
                <a:gd name="T1" fmla="*/ 0 h 64"/>
                <a:gd name="T2" fmla="*/ 6 w 28"/>
                <a:gd name="T3" fmla="*/ 7 h 64"/>
                <a:gd name="T4" fmla="*/ 11 w 28"/>
                <a:gd name="T5" fmla="*/ 12 h 64"/>
                <a:gd name="T6" fmla="*/ 5 w 28"/>
                <a:gd name="T7" fmla="*/ 22 h 64"/>
                <a:gd name="T8" fmla="*/ 0 w 28"/>
                <a:gd name="T9" fmla="*/ 31 h 64"/>
                <a:gd name="T10" fmla="*/ 6 w 28"/>
                <a:gd name="T11" fmla="*/ 32 h 64"/>
                <a:gd name="T12" fmla="*/ 15 w 28"/>
                <a:gd name="T13" fmla="*/ 14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bg2"/>
            </a:solidFill>
            <a:ln w="12700">
              <a:noFill/>
              <a:prstDash val="dash"/>
              <a:round/>
              <a:headEnd/>
              <a:tailEnd/>
            </a:ln>
          </p:spPr>
          <p:txBody>
            <a:bodyPr/>
            <a:lstStyle/>
            <a:p>
              <a:endParaRPr lang="zh-CN" altLang="en-US"/>
            </a:p>
          </p:txBody>
        </p:sp>
        <p:sp>
          <p:nvSpPr>
            <p:cNvPr id="71" name="Freeform 66"/>
            <p:cNvSpPr>
              <a:spLocks/>
            </p:cNvSpPr>
            <p:nvPr/>
          </p:nvSpPr>
          <p:spPr bwMode="ltGray">
            <a:xfrm>
              <a:off x="4006" y="2324"/>
              <a:ext cx="12" cy="27"/>
            </a:xfrm>
            <a:custGeom>
              <a:avLst/>
              <a:gdLst>
                <a:gd name="T0" fmla="*/ 7 w 16"/>
                <a:gd name="T1" fmla="*/ 2 h 36"/>
                <a:gd name="T2" fmla="*/ 0 w 16"/>
                <a:gd name="T3" fmla="*/ 4 h 36"/>
                <a:gd name="T4" fmla="*/ 4 w 16"/>
                <a:gd name="T5" fmla="*/ 12 h 36"/>
                <a:gd name="T6" fmla="*/ 7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chemeClr val="bg2"/>
            </a:solidFill>
            <a:ln w="12700">
              <a:noFill/>
              <a:prstDash val="dash"/>
              <a:round/>
              <a:headEnd/>
              <a:tailEnd/>
            </a:ln>
          </p:spPr>
          <p:txBody>
            <a:bodyPr/>
            <a:lstStyle/>
            <a:p>
              <a:endParaRPr lang="zh-CN" altLang="en-US"/>
            </a:p>
          </p:txBody>
        </p:sp>
        <p:sp>
          <p:nvSpPr>
            <p:cNvPr id="72" name="Freeform 67"/>
            <p:cNvSpPr>
              <a:spLocks/>
            </p:cNvSpPr>
            <p:nvPr/>
          </p:nvSpPr>
          <p:spPr bwMode="ltGray">
            <a:xfrm>
              <a:off x="3996" y="2301"/>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73" name="Freeform 68"/>
            <p:cNvSpPr>
              <a:spLocks/>
            </p:cNvSpPr>
            <p:nvPr/>
          </p:nvSpPr>
          <p:spPr bwMode="ltGray">
            <a:xfrm>
              <a:off x="3992" y="2283"/>
              <a:ext cx="12" cy="14"/>
            </a:xfrm>
            <a:custGeom>
              <a:avLst/>
              <a:gdLst>
                <a:gd name="T0" fmla="*/ 5 w 16"/>
                <a:gd name="T1" fmla="*/ 3 h 19"/>
                <a:gd name="T2" fmla="*/ 0 w 16"/>
                <a:gd name="T3" fmla="*/ 5 h 19"/>
                <a:gd name="T4" fmla="*/ 7 w 16"/>
                <a:gd name="T5" fmla="*/ 10 h 19"/>
                <a:gd name="T6" fmla="*/ 5 w 16"/>
                <a:gd name="T7" fmla="*/ 3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bg2"/>
            </a:solidFill>
            <a:ln w="12700">
              <a:noFill/>
              <a:prstDash val="dash"/>
              <a:round/>
              <a:headEnd/>
              <a:tailEnd/>
            </a:ln>
          </p:spPr>
          <p:txBody>
            <a:bodyPr/>
            <a:lstStyle/>
            <a:p>
              <a:endParaRPr lang="zh-CN" altLang="en-US"/>
            </a:p>
          </p:txBody>
        </p:sp>
        <p:sp>
          <p:nvSpPr>
            <p:cNvPr id="74" name="Freeform 69"/>
            <p:cNvSpPr>
              <a:spLocks/>
            </p:cNvSpPr>
            <p:nvPr/>
          </p:nvSpPr>
          <p:spPr bwMode="ltGray">
            <a:xfrm>
              <a:off x="3980" y="2243"/>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solidFill>
            <a:ln w="12700">
              <a:noFill/>
              <a:prstDash val="dash"/>
              <a:round/>
              <a:headEnd/>
              <a:tailEnd/>
            </a:ln>
          </p:spPr>
          <p:txBody>
            <a:bodyPr/>
            <a:lstStyle/>
            <a:p>
              <a:endParaRPr lang="zh-CN" altLang="en-US"/>
            </a:p>
          </p:txBody>
        </p:sp>
        <p:sp>
          <p:nvSpPr>
            <p:cNvPr id="75" name="Freeform 70"/>
            <p:cNvSpPr>
              <a:spLocks/>
            </p:cNvSpPr>
            <p:nvPr/>
          </p:nvSpPr>
          <p:spPr bwMode="ltGray">
            <a:xfrm>
              <a:off x="3982" y="2268"/>
              <a:ext cx="16" cy="13"/>
            </a:xfrm>
            <a:custGeom>
              <a:avLst/>
              <a:gdLst>
                <a:gd name="T0" fmla="*/ 7 w 22"/>
                <a:gd name="T1" fmla="*/ 0 h 18"/>
                <a:gd name="T2" fmla="*/ 10 w 22"/>
                <a:gd name="T3" fmla="*/ 9 h 18"/>
                <a:gd name="T4" fmla="*/ 7 w 22"/>
                <a:gd name="T5" fmla="*/ 3 h 18"/>
                <a:gd name="T6" fmla="*/ 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chemeClr val="bg2"/>
            </a:solidFill>
            <a:ln w="12700">
              <a:noFill/>
              <a:prstDash val="dash"/>
              <a:round/>
              <a:headEnd/>
              <a:tailEnd/>
            </a:ln>
          </p:spPr>
          <p:txBody>
            <a:bodyPr/>
            <a:lstStyle/>
            <a:p>
              <a:endParaRPr lang="zh-CN" altLang="en-US"/>
            </a:p>
          </p:txBody>
        </p:sp>
        <p:sp>
          <p:nvSpPr>
            <p:cNvPr id="76" name="Freeform 71"/>
            <p:cNvSpPr>
              <a:spLocks/>
            </p:cNvSpPr>
            <p:nvPr/>
          </p:nvSpPr>
          <p:spPr bwMode="ltGray">
            <a:xfrm>
              <a:off x="4818" y="2891"/>
              <a:ext cx="45" cy="60"/>
            </a:xfrm>
            <a:custGeom>
              <a:avLst/>
              <a:gdLst>
                <a:gd name="T0" fmla="*/ 6 w 60"/>
                <a:gd name="T1" fmla="*/ 4 h 81"/>
                <a:gd name="T2" fmla="*/ 2 w 60"/>
                <a:gd name="T3" fmla="*/ 10 h 81"/>
                <a:gd name="T4" fmla="*/ 8 w 60"/>
                <a:gd name="T5" fmla="*/ 21 h 81"/>
                <a:gd name="T6" fmla="*/ 15 w 60"/>
                <a:gd name="T7" fmla="*/ 30 h 81"/>
                <a:gd name="T8" fmla="*/ 23 w 60"/>
                <a:gd name="T9" fmla="*/ 35 h 81"/>
                <a:gd name="T10" fmla="*/ 29 w 60"/>
                <a:gd name="T11" fmla="*/ 44 h 81"/>
                <a:gd name="T12" fmla="*/ 29 w 60"/>
                <a:gd name="T13" fmla="*/ 31 h 81"/>
                <a:gd name="T14" fmla="*/ 24 w 60"/>
                <a:gd name="T15" fmla="*/ 20 h 81"/>
                <a:gd name="T16" fmla="*/ 14 w 60"/>
                <a:gd name="T17" fmla="*/ 10 h 81"/>
                <a:gd name="T18" fmla="*/ 6 w 60"/>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bg2"/>
            </a:solidFill>
            <a:ln w="12700">
              <a:noFill/>
              <a:prstDash val="dash"/>
              <a:round/>
              <a:headEnd/>
              <a:tailEnd/>
            </a:ln>
          </p:spPr>
          <p:txBody>
            <a:bodyPr/>
            <a:lstStyle/>
            <a:p>
              <a:endParaRPr lang="zh-CN" altLang="en-US"/>
            </a:p>
          </p:txBody>
        </p:sp>
        <p:sp>
          <p:nvSpPr>
            <p:cNvPr id="77" name="Freeform 72"/>
            <p:cNvSpPr>
              <a:spLocks/>
            </p:cNvSpPr>
            <p:nvPr/>
          </p:nvSpPr>
          <p:spPr bwMode="ltGray">
            <a:xfrm>
              <a:off x="5049" y="2842"/>
              <a:ext cx="53" cy="46"/>
            </a:xfrm>
            <a:custGeom>
              <a:avLst/>
              <a:gdLst>
                <a:gd name="T0" fmla="*/ 16 w 71"/>
                <a:gd name="T1" fmla="*/ 13 h 61"/>
                <a:gd name="T2" fmla="*/ 7 w 71"/>
                <a:gd name="T3" fmla="*/ 18 h 61"/>
                <a:gd name="T4" fmla="*/ 1 w 71"/>
                <a:gd name="T5" fmla="*/ 25 h 61"/>
                <a:gd name="T6" fmla="*/ 7 w 71"/>
                <a:gd name="T7" fmla="*/ 33 h 61"/>
                <a:gd name="T8" fmla="*/ 16 w 71"/>
                <a:gd name="T9" fmla="*/ 25 h 61"/>
                <a:gd name="T10" fmla="*/ 22 w 71"/>
                <a:gd name="T11" fmla="*/ 13 h 61"/>
                <a:gd name="T12" fmla="*/ 31 w 71"/>
                <a:gd name="T13" fmla="*/ 0 h 61"/>
                <a:gd name="T14" fmla="*/ 40 w 71"/>
                <a:gd name="T15" fmla="*/ 6 h 61"/>
                <a:gd name="T16" fmla="*/ 19 w 71"/>
                <a:gd name="T17" fmla="*/ 13 h 61"/>
                <a:gd name="T18" fmla="*/ 16 w 71"/>
                <a:gd name="T19" fmla="*/ 1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bg2"/>
            </a:solidFill>
            <a:ln w="12700">
              <a:noFill/>
              <a:prstDash val="dash"/>
              <a:round/>
              <a:headEnd/>
              <a:tailEnd/>
            </a:ln>
          </p:spPr>
          <p:txBody>
            <a:bodyPr/>
            <a:lstStyle/>
            <a:p>
              <a:endParaRPr lang="zh-CN" altLang="en-US"/>
            </a:p>
          </p:txBody>
        </p:sp>
        <p:sp>
          <p:nvSpPr>
            <p:cNvPr id="78" name="Freeform 73"/>
            <p:cNvSpPr>
              <a:spLocks/>
            </p:cNvSpPr>
            <p:nvPr/>
          </p:nvSpPr>
          <p:spPr bwMode="ltGray">
            <a:xfrm>
              <a:off x="4889" y="2817"/>
              <a:ext cx="17" cy="23"/>
            </a:xfrm>
            <a:custGeom>
              <a:avLst/>
              <a:gdLst>
                <a:gd name="T0" fmla="*/ 5 w 23"/>
                <a:gd name="T1" fmla="*/ 0 h 30"/>
                <a:gd name="T2" fmla="*/ 0 w 23"/>
                <a:gd name="T3" fmla="*/ 8 h 30"/>
                <a:gd name="T4" fmla="*/ 7 w 23"/>
                <a:gd name="T5" fmla="*/ 18 h 30"/>
                <a:gd name="T6" fmla="*/ 5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chemeClr val="bg2"/>
            </a:solidFill>
            <a:ln w="12700">
              <a:noFill/>
              <a:prstDash val="dash"/>
              <a:round/>
              <a:headEnd/>
              <a:tailEnd/>
            </a:ln>
          </p:spPr>
          <p:txBody>
            <a:bodyPr/>
            <a:lstStyle/>
            <a:p>
              <a:endParaRPr lang="zh-CN" altLang="en-US"/>
            </a:p>
          </p:txBody>
        </p:sp>
        <p:sp>
          <p:nvSpPr>
            <p:cNvPr id="79" name="Freeform 74"/>
            <p:cNvSpPr>
              <a:spLocks/>
            </p:cNvSpPr>
            <p:nvPr/>
          </p:nvSpPr>
          <p:spPr bwMode="ltGray">
            <a:xfrm>
              <a:off x="4881" y="2795"/>
              <a:ext cx="20" cy="17"/>
            </a:xfrm>
            <a:custGeom>
              <a:avLst/>
              <a:gdLst>
                <a:gd name="T0" fmla="*/ 12 w 26"/>
                <a:gd name="T1" fmla="*/ 0 h 23"/>
                <a:gd name="T2" fmla="*/ 0 w 26"/>
                <a:gd name="T3" fmla="*/ 7 h 23"/>
                <a:gd name="T4" fmla="*/ 12 w 26"/>
                <a:gd name="T5" fmla="*/ 11 h 23"/>
                <a:gd name="T6" fmla="*/ 1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bg2"/>
            </a:solidFill>
            <a:ln w="12700">
              <a:noFill/>
              <a:prstDash val="dash"/>
              <a:round/>
              <a:headEnd/>
              <a:tailEnd/>
            </a:ln>
          </p:spPr>
          <p:txBody>
            <a:bodyPr/>
            <a:lstStyle/>
            <a:p>
              <a:endParaRPr lang="zh-CN" altLang="en-US"/>
            </a:p>
          </p:txBody>
        </p:sp>
        <p:sp>
          <p:nvSpPr>
            <p:cNvPr id="80" name="Freeform 75"/>
            <p:cNvSpPr>
              <a:spLocks/>
            </p:cNvSpPr>
            <p:nvPr/>
          </p:nvSpPr>
          <p:spPr bwMode="ltGray">
            <a:xfrm>
              <a:off x="4728" y="2601"/>
              <a:ext cx="24" cy="33"/>
            </a:xfrm>
            <a:custGeom>
              <a:avLst/>
              <a:gdLst>
                <a:gd name="T0" fmla="*/ 16 w 32"/>
                <a:gd name="T1" fmla="*/ 0 h 44"/>
                <a:gd name="T2" fmla="*/ 5 w 32"/>
                <a:gd name="T3" fmla="*/ 6 h 44"/>
                <a:gd name="T4" fmla="*/ 7 w 32"/>
                <a:gd name="T5" fmla="*/ 18 h 44"/>
                <a:gd name="T6" fmla="*/ 13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solidFill>
            <a:ln w="12700">
              <a:noFill/>
              <a:prstDash val="dash"/>
              <a:round/>
              <a:headEnd/>
              <a:tailEnd/>
            </a:ln>
          </p:spPr>
          <p:txBody>
            <a:bodyPr/>
            <a:lstStyle/>
            <a:p>
              <a:endParaRPr lang="zh-CN" altLang="en-US"/>
            </a:p>
          </p:txBody>
        </p:sp>
        <p:sp>
          <p:nvSpPr>
            <p:cNvPr id="81" name="Freeform 76"/>
            <p:cNvSpPr>
              <a:spLocks/>
            </p:cNvSpPr>
            <p:nvPr/>
          </p:nvSpPr>
          <p:spPr bwMode="ltGray">
            <a:xfrm>
              <a:off x="4762" y="2644"/>
              <a:ext cx="26" cy="33"/>
            </a:xfrm>
            <a:custGeom>
              <a:avLst/>
              <a:gdLst>
                <a:gd name="T0" fmla="*/ 18 w 34"/>
                <a:gd name="T1" fmla="*/ 0 h 44"/>
                <a:gd name="T2" fmla="*/ 6 w 34"/>
                <a:gd name="T3" fmla="*/ 5 h 44"/>
                <a:gd name="T4" fmla="*/ 8 w 34"/>
                <a:gd name="T5" fmla="*/ 18 h 44"/>
                <a:gd name="T6" fmla="*/ 15 w 34"/>
                <a:gd name="T7" fmla="*/ 20 h 44"/>
                <a:gd name="T8" fmla="*/ 18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bg2"/>
            </a:solidFill>
            <a:ln w="12700">
              <a:noFill/>
              <a:prstDash val="dash"/>
              <a:round/>
              <a:headEnd/>
              <a:tailEnd/>
            </a:ln>
          </p:spPr>
          <p:txBody>
            <a:bodyPr/>
            <a:lstStyle/>
            <a:p>
              <a:endParaRPr lang="zh-CN" altLang="en-US"/>
            </a:p>
          </p:txBody>
        </p:sp>
        <p:sp>
          <p:nvSpPr>
            <p:cNvPr id="82" name="Freeform 77"/>
            <p:cNvSpPr>
              <a:spLocks/>
            </p:cNvSpPr>
            <p:nvPr/>
          </p:nvSpPr>
          <p:spPr bwMode="ltGray">
            <a:xfrm>
              <a:off x="4789" y="2707"/>
              <a:ext cx="28" cy="28"/>
            </a:xfrm>
            <a:custGeom>
              <a:avLst/>
              <a:gdLst>
                <a:gd name="T0" fmla="*/ 18 w 38"/>
                <a:gd name="T1" fmla="*/ 2 h 37"/>
                <a:gd name="T2" fmla="*/ 5 w 38"/>
                <a:gd name="T3" fmla="*/ 2 h 37"/>
                <a:gd name="T4" fmla="*/ 7 w 38"/>
                <a:gd name="T5" fmla="*/ 14 h 37"/>
                <a:gd name="T6" fmla="*/ 14 w 38"/>
                <a:gd name="T7" fmla="*/ 17 h 37"/>
                <a:gd name="T8" fmla="*/ 18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bg2"/>
            </a:solidFill>
            <a:ln w="12700">
              <a:noFill/>
              <a:prstDash val="dash"/>
              <a:round/>
              <a:headEnd/>
              <a:tailEnd/>
            </a:ln>
          </p:spPr>
          <p:txBody>
            <a:bodyPr/>
            <a:lstStyle/>
            <a:p>
              <a:endParaRPr lang="zh-CN" altLang="en-US"/>
            </a:p>
          </p:txBody>
        </p:sp>
        <p:sp>
          <p:nvSpPr>
            <p:cNvPr id="83" name="Freeform 78"/>
            <p:cNvSpPr>
              <a:spLocks/>
            </p:cNvSpPr>
            <p:nvPr/>
          </p:nvSpPr>
          <p:spPr bwMode="ltGray">
            <a:xfrm>
              <a:off x="4823" y="2697"/>
              <a:ext cx="28" cy="26"/>
            </a:xfrm>
            <a:custGeom>
              <a:avLst/>
              <a:gdLst>
                <a:gd name="T0" fmla="*/ 18 w 38"/>
                <a:gd name="T1" fmla="*/ 2 h 34"/>
                <a:gd name="T2" fmla="*/ 5 w 38"/>
                <a:gd name="T3" fmla="*/ 2 h 34"/>
                <a:gd name="T4" fmla="*/ 9 w 38"/>
                <a:gd name="T5" fmla="*/ 13 h 34"/>
                <a:gd name="T6" fmla="*/ 15 w 38"/>
                <a:gd name="T7" fmla="*/ 13 h 34"/>
                <a:gd name="T8" fmla="*/ 18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bg2"/>
            </a:solidFill>
            <a:ln w="12700">
              <a:noFill/>
              <a:prstDash val="dash"/>
              <a:round/>
              <a:headEnd/>
              <a:tailEnd/>
            </a:ln>
          </p:spPr>
          <p:txBody>
            <a:bodyPr/>
            <a:lstStyle/>
            <a:p>
              <a:endParaRPr lang="zh-CN" altLang="en-US"/>
            </a:p>
          </p:txBody>
        </p:sp>
        <p:sp>
          <p:nvSpPr>
            <p:cNvPr id="84" name="Freeform 79"/>
            <p:cNvSpPr>
              <a:spLocks/>
            </p:cNvSpPr>
            <p:nvPr/>
          </p:nvSpPr>
          <p:spPr bwMode="ltGray">
            <a:xfrm>
              <a:off x="4813" y="2661"/>
              <a:ext cx="26" cy="20"/>
            </a:xfrm>
            <a:custGeom>
              <a:avLst/>
              <a:gdLst>
                <a:gd name="T0" fmla="*/ 17 w 35"/>
                <a:gd name="T1" fmla="*/ 1 h 27"/>
                <a:gd name="T2" fmla="*/ 5 w 35"/>
                <a:gd name="T3" fmla="*/ 1 h 27"/>
                <a:gd name="T4" fmla="*/ 7 w 35"/>
                <a:gd name="T5" fmla="*/ 8 h 27"/>
                <a:gd name="T6" fmla="*/ 14 w 35"/>
                <a:gd name="T7" fmla="*/ 10 h 27"/>
                <a:gd name="T8" fmla="*/ 1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bg2"/>
            </a:solidFill>
            <a:ln w="12700">
              <a:noFill/>
              <a:prstDash val="dash"/>
              <a:round/>
              <a:headEnd/>
              <a:tailEnd/>
            </a:ln>
          </p:spPr>
          <p:txBody>
            <a:bodyPr/>
            <a:lstStyle/>
            <a:p>
              <a:endParaRPr lang="zh-CN" altLang="en-US"/>
            </a:p>
          </p:txBody>
        </p:sp>
        <p:sp>
          <p:nvSpPr>
            <p:cNvPr id="85" name="Freeform 80"/>
            <p:cNvSpPr>
              <a:spLocks/>
            </p:cNvSpPr>
            <p:nvPr/>
          </p:nvSpPr>
          <p:spPr bwMode="ltGray">
            <a:xfrm>
              <a:off x="4787" y="2636"/>
              <a:ext cx="26" cy="35"/>
            </a:xfrm>
            <a:custGeom>
              <a:avLst/>
              <a:gdLst>
                <a:gd name="T0" fmla="*/ 16 w 35"/>
                <a:gd name="T1" fmla="*/ 9 h 47"/>
                <a:gd name="T2" fmla="*/ 10 w 35"/>
                <a:gd name="T3" fmla="*/ 1 h 47"/>
                <a:gd name="T4" fmla="*/ 5 w 35"/>
                <a:gd name="T5" fmla="*/ 14 h 47"/>
                <a:gd name="T6" fmla="*/ 10 w 35"/>
                <a:gd name="T7" fmla="*/ 19 h 47"/>
                <a:gd name="T8" fmla="*/ 15 w 35"/>
                <a:gd name="T9" fmla="*/ 16 h 47"/>
                <a:gd name="T10" fmla="*/ 16 w 35"/>
                <a:gd name="T11" fmla="*/ 9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bg2"/>
            </a:solidFill>
            <a:ln w="12700">
              <a:noFill/>
              <a:prstDash val="dash"/>
              <a:round/>
              <a:headEnd/>
              <a:tailEnd/>
            </a:ln>
          </p:spPr>
          <p:txBody>
            <a:bodyPr/>
            <a:lstStyle/>
            <a:p>
              <a:endParaRPr lang="zh-CN" altLang="en-US"/>
            </a:p>
          </p:txBody>
        </p:sp>
        <p:sp>
          <p:nvSpPr>
            <p:cNvPr id="86" name="Freeform 81"/>
            <p:cNvSpPr>
              <a:spLocks/>
            </p:cNvSpPr>
            <p:nvPr/>
          </p:nvSpPr>
          <p:spPr bwMode="ltGray">
            <a:xfrm>
              <a:off x="4755" y="2620"/>
              <a:ext cx="24" cy="26"/>
            </a:xfrm>
            <a:custGeom>
              <a:avLst/>
              <a:gdLst>
                <a:gd name="T0" fmla="*/ 12 w 32"/>
                <a:gd name="T1" fmla="*/ 5 h 35"/>
                <a:gd name="T2" fmla="*/ 5 w 32"/>
                <a:gd name="T3" fmla="*/ 1 h 35"/>
                <a:gd name="T4" fmla="*/ 7 w 32"/>
                <a:gd name="T5" fmla="*/ 13 h 35"/>
                <a:gd name="T6" fmla="*/ 13 w 32"/>
                <a:gd name="T7" fmla="*/ 15 h 35"/>
                <a:gd name="T8" fmla="*/ 12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solidFill>
            <a:ln w="12700">
              <a:noFill/>
              <a:prstDash val="dash"/>
              <a:round/>
              <a:headEnd/>
              <a:tailEnd/>
            </a:ln>
          </p:spPr>
          <p:txBody>
            <a:bodyPr/>
            <a:lstStyle/>
            <a:p>
              <a:endParaRPr lang="zh-CN" altLang="en-US"/>
            </a:p>
          </p:txBody>
        </p:sp>
        <p:sp>
          <p:nvSpPr>
            <p:cNvPr id="87" name="Freeform 82"/>
            <p:cNvSpPr>
              <a:spLocks/>
            </p:cNvSpPr>
            <p:nvPr/>
          </p:nvSpPr>
          <p:spPr bwMode="ltGray">
            <a:xfrm>
              <a:off x="4795" y="2673"/>
              <a:ext cx="24" cy="26"/>
            </a:xfrm>
            <a:custGeom>
              <a:avLst/>
              <a:gdLst>
                <a:gd name="T0" fmla="*/ 12 w 32"/>
                <a:gd name="T1" fmla="*/ 5 h 35"/>
                <a:gd name="T2" fmla="*/ 5 w 32"/>
                <a:gd name="T3" fmla="*/ 1 h 35"/>
                <a:gd name="T4" fmla="*/ 7 w 32"/>
                <a:gd name="T5" fmla="*/ 13 h 35"/>
                <a:gd name="T6" fmla="*/ 13 w 32"/>
                <a:gd name="T7" fmla="*/ 15 h 35"/>
                <a:gd name="T8" fmla="*/ 12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solidFill>
            <a:ln w="12700">
              <a:noFill/>
              <a:prstDash val="dash"/>
              <a:round/>
              <a:headEnd/>
              <a:tailEnd/>
            </a:ln>
          </p:spPr>
          <p:txBody>
            <a:bodyPr/>
            <a:lstStyle/>
            <a:p>
              <a:endParaRPr lang="zh-CN" altLang="en-US"/>
            </a:p>
          </p:txBody>
        </p:sp>
        <p:sp>
          <p:nvSpPr>
            <p:cNvPr id="88" name="Freeform 83"/>
            <p:cNvSpPr>
              <a:spLocks/>
            </p:cNvSpPr>
            <p:nvPr/>
          </p:nvSpPr>
          <p:spPr bwMode="ltGray">
            <a:xfrm>
              <a:off x="2526" y="1398"/>
              <a:ext cx="761" cy="542"/>
            </a:xfrm>
            <a:custGeom>
              <a:avLst/>
              <a:gdLst>
                <a:gd name="T0" fmla="*/ 58 w 1016"/>
                <a:gd name="T1" fmla="*/ 371 h 723"/>
                <a:gd name="T2" fmla="*/ 3 w 1016"/>
                <a:gd name="T3" fmla="*/ 370 h 723"/>
                <a:gd name="T4" fmla="*/ 14 w 1016"/>
                <a:gd name="T5" fmla="*/ 309 h 723"/>
                <a:gd name="T6" fmla="*/ 68 w 1016"/>
                <a:gd name="T7" fmla="*/ 297 h 723"/>
                <a:gd name="T8" fmla="*/ 65 w 1016"/>
                <a:gd name="T9" fmla="*/ 248 h 723"/>
                <a:gd name="T10" fmla="*/ 97 w 1016"/>
                <a:gd name="T11" fmla="*/ 228 h 723"/>
                <a:gd name="T12" fmla="*/ 155 w 1016"/>
                <a:gd name="T13" fmla="*/ 204 h 723"/>
                <a:gd name="T14" fmla="*/ 184 w 1016"/>
                <a:gd name="T15" fmla="*/ 162 h 723"/>
                <a:gd name="T16" fmla="*/ 206 w 1016"/>
                <a:gd name="T17" fmla="*/ 174 h 723"/>
                <a:gd name="T18" fmla="*/ 267 w 1016"/>
                <a:gd name="T19" fmla="*/ 179 h 723"/>
                <a:gd name="T20" fmla="*/ 303 w 1016"/>
                <a:gd name="T21" fmla="*/ 148 h 723"/>
                <a:gd name="T22" fmla="*/ 330 w 1016"/>
                <a:gd name="T23" fmla="*/ 133 h 723"/>
                <a:gd name="T24" fmla="*/ 323 w 1016"/>
                <a:gd name="T25" fmla="*/ 124 h 723"/>
                <a:gd name="T26" fmla="*/ 324 w 1016"/>
                <a:gd name="T27" fmla="*/ 68 h 723"/>
                <a:gd name="T28" fmla="*/ 285 w 1016"/>
                <a:gd name="T29" fmla="*/ 79 h 723"/>
                <a:gd name="T30" fmla="*/ 270 w 1016"/>
                <a:gd name="T31" fmla="*/ 136 h 723"/>
                <a:gd name="T32" fmla="*/ 227 w 1016"/>
                <a:gd name="T33" fmla="*/ 162 h 723"/>
                <a:gd name="T34" fmla="*/ 189 w 1016"/>
                <a:gd name="T35" fmla="*/ 147 h 723"/>
                <a:gd name="T36" fmla="*/ 167 w 1016"/>
                <a:gd name="T37" fmla="*/ 109 h 723"/>
                <a:gd name="T38" fmla="*/ 214 w 1016"/>
                <a:gd name="T39" fmla="*/ 66 h 723"/>
                <a:gd name="T40" fmla="*/ 264 w 1016"/>
                <a:gd name="T41" fmla="*/ 14 h 723"/>
                <a:gd name="T42" fmla="*/ 322 w 1016"/>
                <a:gd name="T43" fmla="*/ 2 h 723"/>
                <a:gd name="T44" fmla="*/ 363 w 1016"/>
                <a:gd name="T45" fmla="*/ 16 h 723"/>
                <a:gd name="T46" fmla="*/ 416 w 1016"/>
                <a:gd name="T47" fmla="*/ 24 h 723"/>
                <a:gd name="T48" fmla="*/ 448 w 1016"/>
                <a:gd name="T49" fmla="*/ 46 h 723"/>
                <a:gd name="T50" fmla="*/ 465 w 1016"/>
                <a:gd name="T51" fmla="*/ 51 h 723"/>
                <a:gd name="T52" fmla="*/ 492 w 1016"/>
                <a:gd name="T53" fmla="*/ 25 h 723"/>
                <a:gd name="T54" fmla="*/ 509 w 1016"/>
                <a:gd name="T55" fmla="*/ 27 h 723"/>
                <a:gd name="T56" fmla="*/ 566 w 1016"/>
                <a:gd name="T57" fmla="*/ 64 h 723"/>
                <a:gd name="T58" fmla="*/ 539 w 1016"/>
                <a:gd name="T59" fmla="*/ 376 h 723"/>
                <a:gd name="T60" fmla="*/ 469 w 1016"/>
                <a:gd name="T61" fmla="*/ 406 h 723"/>
                <a:gd name="T62" fmla="*/ 417 w 1016"/>
                <a:gd name="T63" fmla="*/ 374 h 723"/>
                <a:gd name="T64" fmla="*/ 368 w 1016"/>
                <a:gd name="T65" fmla="*/ 356 h 723"/>
                <a:gd name="T66" fmla="*/ 422 w 1016"/>
                <a:gd name="T67" fmla="*/ 307 h 723"/>
                <a:gd name="T68" fmla="*/ 470 w 1016"/>
                <a:gd name="T69" fmla="*/ 319 h 723"/>
                <a:gd name="T70" fmla="*/ 495 w 1016"/>
                <a:gd name="T71" fmla="*/ 297 h 723"/>
                <a:gd name="T72" fmla="*/ 479 w 1016"/>
                <a:gd name="T73" fmla="*/ 251 h 723"/>
                <a:gd name="T74" fmla="*/ 433 w 1016"/>
                <a:gd name="T75" fmla="*/ 294 h 723"/>
                <a:gd name="T76" fmla="*/ 380 w 1016"/>
                <a:gd name="T77" fmla="*/ 295 h 723"/>
                <a:gd name="T78" fmla="*/ 337 w 1016"/>
                <a:gd name="T79" fmla="*/ 324 h 723"/>
                <a:gd name="T80" fmla="*/ 334 w 1016"/>
                <a:gd name="T81" fmla="*/ 375 h 723"/>
                <a:gd name="T82" fmla="*/ 296 w 1016"/>
                <a:gd name="T83" fmla="*/ 334 h 723"/>
                <a:gd name="T84" fmla="*/ 245 w 1016"/>
                <a:gd name="T85" fmla="*/ 289 h 723"/>
                <a:gd name="T86" fmla="*/ 245 w 1016"/>
                <a:gd name="T87" fmla="*/ 314 h 723"/>
                <a:gd name="T88" fmla="*/ 285 w 1016"/>
                <a:gd name="T89" fmla="*/ 334 h 723"/>
                <a:gd name="T90" fmla="*/ 255 w 1016"/>
                <a:gd name="T91" fmla="*/ 341 h 723"/>
                <a:gd name="T92" fmla="*/ 203 w 1016"/>
                <a:gd name="T93" fmla="*/ 318 h 723"/>
                <a:gd name="T94" fmla="*/ 181 w 1016"/>
                <a:gd name="T95" fmla="*/ 345 h 723"/>
                <a:gd name="T96" fmla="*/ 181 w 1016"/>
                <a:gd name="T97" fmla="*/ 294 h 723"/>
                <a:gd name="T98" fmla="*/ 136 w 1016"/>
                <a:gd name="T99" fmla="*/ 301 h 723"/>
                <a:gd name="T100" fmla="*/ 109 w 1016"/>
                <a:gd name="T101" fmla="*/ 329 h 7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6"/>
                <a:gd name="T154" fmla="*/ 0 h 723"/>
                <a:gd name="T155" fmla="*/ 1016 w 1016"/>
                <a:gd name="T156" fmla="*/ 723 h 7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6" h="723">
                  <a:moveTo>
                    <a:pt x="214" y="612"/>
                  </a:moveTo>
                  <a:cubicBezTo>
                    <a:pt x="204" y="613"/>
                    <a:pt x="199" y="613"/>
                    <a:pt x="191" y="618"/>
                  </a:cubicBezTo>
                  <a:cubicBezTo>
                    <a:pt x="184" y="627"/>
                    <a:pt x="178" y="635"/>
                    <a:pt x="167" y="637"/>
                  </a:cubicBezTo>
                  <a:cubicBezTo>
                    <a:pt x="162" y="639"/>
                    <a:pt x="158" y="640"/>
                    <a:pt x="154" y="643"/>
                  </a:cubicBezTo>
                  <a:cubicBezTo>
                    <a:pt x="143" y="661"/>
                    <a:pt x="124" y="659"/>
                    <a:pt x="104" y="660"/>
                  </a:cubicBezTo>
                  <a:cubicBezTo>
                    <a:pt x="99" y="661"/>
                    <a:pt x="94" y="663"/>
                    <a:pt x="89" y="664"/>
                  </a:cubicBezTo>
                  <a:cubicBezTo>
                    <a:pt x="83" y="663"/>
                    <a:pt x="80" y="660"/>
                    <a:pt x="74" y="658"/>
                  </a:cubicBezTo>
                  <a:cubicBezTo>
                    <a:pt x="68" y="652"/>
                    <a:pt x="60" y="647"/>
                    <a:pt x="52" y="643"/>
                  </a:cubicBezTo>
                  <a:cubicBezTo>
                    <a:pt x="42" y="645"/>
                    <a:pt x="33" y="648"/>
                    <a:pt x="23" y="649"/>
                  </a:cubicBezTo>
                  <a:cubicBezTo>
                    <a:pt x="17" y="652"/>
                    <a:pt x="11" y="653"/>
                    <a:pt x="5" y="657"/>
                  </a:cubicBezTo>
                  <a:cubicBezTo>
                    <a:pt x="0" y="648"/>
                    <a:pt x="3" y="639"/>
                    <a:pt x="7" y="630"/>
                  </a:cubicBezTo>
                  <a:cubicBezTo>
                    <a:pt x="8" y="623"/>
                    <a:pt x="11" y="623"/>
                    <a:pt x="17" y="627"/>
                  </a:cubicBezTo>
                  <a:cubicBezTo>
                    <a:pt x="24" y="615"/>
                    <a:pt x="21" y="609"/>
                    <a:pt x="14" y="598"/>
                  </a:cubicBezTo>
                  <a:cubicBezTo>
                    <a:pt x="13" y="589"/>
                    <a:pt x="15" y="589"/>
                    <a:pt x="23" y="588"/>
                  </a:cubicBezTo>
                  <a:cubicBezTo>
                    <a:pt x="36" y="583"/>
                    <a:pt x="30" y="561"/>
                    <a:pt x="26" y="550"/>
                  </a:cubicBezTo>
                  <a:cubicBezTo>
                    <a:pt x="25" y="543"/>
                    <a:pt x="21" y="537"/>
                    <a:pt x="17" y="531"/>
                  </a:cubicBezTo>
                  <a:cubicBezTo>
                    <a:pt x="21" y="518"/>
                    <a:pt x="38" y="521"/>
                    <a:pt x="50" y="519"/>
                  </a:cubicBezTo>
                  <a:cubicBezTo>
                    <a:pt x="66" y="509"/>
                    <a:pt x="61" y="509"/>
                    <a:pt x="88" y="514"/>
                  </a:cubicBezTo>
                  <a:cubicBezTo>
                    <a:pt x="93" y="518"/>
                    <a:pt x="97" y="519"/>
                    <a:pt x="103" y="520"/>
                  </a:cubicBezTo>
                  <a:cubicBezTo>
                    <a:pt x="109" y="523"/>
                    <a:pt x="115" y="526"/>
                    <a:pt x="121" y="528"/>
                  </a:cubicBezTo>
                  <a:cubicBezTo>
                    <a:pt x="130" y="526"/>
                    <a:pt x="139" y="523"/>
                    <a:pt x="148" y="522"/>
                  </a:cubicBezTo>
                  <a:cubicBezTo>
                    <a:pt x="153" y="519"/>
                    <a:pt x="157" y="518"/>
                    <a:pt x="160" y="513"/>
                  </a:cubicBezTo>
                  <a:cubicBezTo>
                    <a:pt x="162" y="504"/>
                    <a:pt x="162" y="494"/>
                    <a:pt x="166" y="486"/>
                  </a:cubicBezTo>
                  <a:cubicBezTo>
                    <a:pt x="169" y="472"/>
                    <a:pt x="169" y="447"/>
                    <a:pt x="152" y="444"/>
                  </a:cubicBezTo>
                  <a:cubicBezTo>
                    <a:pt x="136" y="436"/>
                    <a:pt x="165" y="450"/>
                    <a:pt x="116" y="441"/>
                  </a:cubicBezTo>
                  <a:cubicBezTo>
                    <a:pt x="113" y="440"/>
                    <a:pt x="114" y="435"/>
                    <a:pt x="112" y="432"/>
                  </a:cubicBezTo>
                  <a:cubicBezTo>
                    <a:pt x="113" y="409"/>
                    <a:pt x="109" y="418"/>
                    <a:pt x="122" y="412"/>
                  </a:cubicBezTo>
                  <a:cubicBezTo>
                    <a:pt x="130" y="413"/>
                    <a:pt x="145" y="420"/>
                    <a:pt x="145" y="420"/>
                  </a:cubicBezTo>
                  <a:cubicBezTo>
                    <a:pt x="150" y="418"/>
                    <a:pt x="156" y="418"/>
                    <a:pt x="161" y="415"/>
                  </a:cubicBezTo>
                  <a:cubicBezTo>
                    <a:pt x="165" y="410"/>
                    <a:pt x="168" y="409"/>
                    <a:pt x="173" y="406"/>
                  </a:cubicBezTo>
                  <a:cubicBezTo>
                    <a:pt x="178" y="418"/>
                    <a:pt x="184" y="405"/>
                    <a:pt x="191" y="403"/>
                  </a:cubicBezTo>
                  <a:cubicBezTo>
                    <a:pt x="196" y="402"/>
                    <a:pt x="201" y="402"/>
                    <a:pt x="206" y="402"/>
                  </a:cubicBezTo>
                  <a:cubicBezTo>
                    <a:pt x="217" y="398"/>
                    <a:pt x="225" y="394"/>
                    <a:pt x="235" y="388"/>
                  </a:cubicBezTo>
                  <a:cubicBezTo>
                    <a:pt x="237" y="374"/>
                    <a:pt x="242" y="376"/>
                    <a:pt x="257" y="375"/>
                  </a:cubicBezTo>
                  <a:cubicBezTo>
                    <a:pt x="264" y="371"/>
                    <a:pt x="270" y="367"/>
                    <a:pt x="277" y="363"/>
                  </a:cubicBezTo>
                  <a:cubicBezTo>
                    <a:pt x="280" y="357"/>
                    <a:pt x="283" y="354"/>
                    <a:pt x="289" y="351"/>
                  </a:cubicBezTo>
                  <a:cubicBezTo>
                    <a:pt x="292" y="345"/>
                    <a:pt x="295" y="342"/>
                    <a:pt x="301" y="339"/>
                  </a:cubicBezTo>
                  <a:cubicBezTo>
                    <a:pt x="306" y="331"/>
                    <a:pt x="305" y="330"/>
                    <a:pt x="314" y="331"/>
                  </a:cubicBezTo>
                  <a:cubicBezTo>
                    <a:pt x="319" y="339"/>
                    <a:pt x="322" y="337"/>
                    <a:pt x="332" y="336"/>
                  </a:cubicBezTo>
                  <a:cubicBezTo>
                    <a:pt x="340" y="322"/>
                    <a:pt x="339" y="301"/>
                    <a:pt x="329" y="288"/>
                  </a:cubicBezTo>
                  <a:cubicBezTo>
                    <a:pt x="331" y="271"/>
                    <a:pt x="330" y="270"/>
                    <a:pt x="346" y="273"/>
                  </a:cubicBezTo>
                  <a:cubicBezTo>
                    <a:pt x="354" y="271"/>
                    <a:pt x="360" y="268"/>
                    <a:pt x="367" y="265"/>
                  </a:cubicBezTo>
                  <a:cubicBezTo>
                    <a:pt x="372" y="271"/>
                    <a:pt x="375" y="277"/>
                    <a:pt x="380" y="283"/>
                  </a:cubicBezTo>
                  <a:cubicBezTo>
                    <a:pt x="378" y="292"/>
                    <a:pt x="368" y="295"/>
                    <a:pt x="361" y="300"/>
                  </a:cubicBezTo>
                  <a:cubicBezTo>
                    <a:pt x="358" y="307"/>
                    <a:pt x="360" y="309"/>
                    <a:pt x="367" y="310"/>
                  </a:cubicBezTo>
                  <a:cubicBezTo>
                    <a:pt x="376" y="314"/>
                    <a:pt x="385" y="320"/>
                    <a:pt x="394" y="324"/>
                  </a:cubicBezTo>
                  <a:cubicBezTo>
                    <a:pt x="401" y="322"/>
                    <a:pt x="407" y="322"/>
                    <a:pt x="413" y="318"/>
                  </a:cubicBezTo>
                  <a:cubicBezTo>
                    <a:pt x="421" y="323"/>
                    <a:pt x="427" y="329"/>
                    <a:pt x="436" y="331"/>
                  </a:cubicBezTo>
                  <a:cubicBezTo>
                    <a:pt x="444" y="330"/>
                    <a:pt x="450" y="328"/>
                    <a:pt x="457" y="327"/>
                  </a:cubicBezTo>
                  <a:cubicBezTo>
                    <a:pt x="463" y="324"/>
                    <a:pt x="469" y="321"/>
                    <a:pt x="475" y="319"/>
                  </a:cubicBezTo>
                  <a:cubicBezTo>
                    <a:pt x="479" y="314"/>
                    <a:pt x="481" y="312"/>
                    <a:pt x="487" y="310"/>
                  </a:cubicBezTo>
                  <a:cubicBezTo>
                    <a:pt x="493" y="313"/>
                    <a:pt x="498" y="318"/>
                    <a:pt x="505" y="319"/>
                  </a:cubicBezTo>
                  <a:cubicBezTo>
                    <a:pt x="513" y="318"/>
                    <a:pt x="518" y="314"/>
                    <a:pt x="526" y="312"/>
                  </a:cubicBezTo>
                  <a:cubicBezTo>
                    <a:pt x="523" y="294"/>
                    <a:pt x="526" y="293"/>
                    <a:pt x="539" y="283"/>
                  </a:cubicBezTo>
                  <a:cubicBezTo>
                    <a:pt x="542" y="276"/>
                    <a:pt x="543" y="271"/>
                    <a:pt x="539" y="264"/>
                  </a:cubicBezTo>
                  <a:cubicBezTo>
                    <a:pt x="537" y="255"/>
                    <a:pt x="543" y="258"/>
                    <a:pt x="550" y="259"/>
                  </a:cubicBezTo>
                  <a:cubicBezTo>
                    <a:pt x="556" y="262"/>
                    <a:pt x="559" y="259"/>
                    <a:pt x="565" y="258"/>
                  </a:cubicBezTo>
                  <a:cubicBezTo>
                    <a:pt x="573" y="259"/>
                    <a:pt x="574" y="263"/>
                    <a:pt x="580" y="267"/>
                  </a:cubicBezTo>
                  <a:cubicBezTo>
                    <a:pt x="593" y="264"/>
                    <a:pt x="590" y="260"/>
                    <a:pt x="584" y="250"/>
                  </a:cubicBezTo>
                  <a:cubicBezTo>
                    <a:pt x="583" y="243"/>
                    <a:pt x="581" y="239"/>
                    <a:pt x="589" y="237"/>
                  </a:cubicBezTo>
                  <a:cubicBezTo>
                    <a:pt x="604" y="226"/>
                    <a:pt x="622" y="228"/>
                    <a:pt x="640" y="225"/>
                  </a:cubicBezTo>
                  <a:cubicBezTo>
                    <a:pt x="648" y="221"/>
                    <a:pt x="656" y="219"/>
                    <a:pt x="664" y="214"/>
                  </a:cubicBezTo>
                  <a:cubicBezTo>
                    <a:pt x="666" y="201"/>
                    <a:pt x="656" y="205"/>
                    <a:pt x="644" y="204"/>
                  </a:cubicBezTo>
                  <a:cubicBezTo>
                    <a:pt x="627" y="195"/>
                    <a:pt x="606" y="201"/>
                    <a:pt x="587" y="205"/>
                  </a:cubicBezTo>
                  <a:cubicBezTo>
                    <a:pt x="583" y="211"/>
                    <a:pt x="581" y="219"/>
                    <a:pt x="575" y="220"/>
                  </a:cubicBezTo>
                  <a:cubicBezTo>
                    <a:pt x="561" y="218"/>
                    <a:pt x="555" y="209"/>
                    <a:pt x="541" y="207"/>
                  </a:cubicBezTo>
                  <a:cubicBezTo>
                    <a:pt x="533" y="199"/>
                    <a:pt x="531" y="189"/>
                    <a:pt x="524" y="180"/>
                  </a:cubicBezTo>
                  <a:cubicBezTo>
                    <a:pt x="521" y="164"/>
                    <a:pt x="528" y="153"/>
                    <a:pt x="544" y="150"/>
                  </a:cubicBezTo>
                  <a:cubicBezTo>
                    <a:pt x="564" y="135"/>
                    <a:pt x="532" y="135"/>
                    <a:pt x="568" y="132"/>
                  </a:cubicBezTo>
                  <a:cubicBezTo>
                    <a:pt x="573" y="128"/>
                    <a:pt x="573" y="125"/>
                    <a:pt x="578" y="121"/>
                  </a:cubicBezTo>
                  <a:cubicBezTo>
                    <a:pt x="585" y="107"/>
                    <a:pt x="568" y="109"/>
                    <a:pt x="559" y="108"/>
                  </a:cubicBezTo>
                  <a:cubicBezTo>
                    <a:pt x="555" y="107"/>
                    <a:pt x="552" y="103"/>
                    <a:pt x="548" y="103"/>
                  </a:cubicBezTo>
                  <a:cubicBezTo>
                    <a:pt x="543" y="103"/>
                    <a:pt x="533" y="106"/>
                    <a:pt x="533" y="106"/>
                  </a:cubicBezTo>
                  <a:cubicBezTo>
                    <a:pt x="526" y="114"/>
                    <a:pt x="528" y="116"/>
                    <a:pt x="530" y="126"/>
                  </a:cubicBezTo>
                  <a:cubicBezTo>
                    <a:pt x="529" y="139"/>
                    <a:pt x="520" y="138"/>
                    <a:pt x="508" y="141"/>
                  </a:cubicBezTo>
                  <a:cubicBezTo>
                    <a:pt x="492" y="137"/>
                    <a:pt x="486" y="143"/>
                    <a:pt x="479" y="157"/>
                  </a:cubicBezTo>
                  <a:cubicBezTo>
                    <a:pt x="485" y="173"/>
                    <a:pt x="486" y="169"/>
                    <a:pt x="479" y="186"/>
                  </a:cubicBezTo>
                  <a:cubicBezTo>
                    <a:pt x="483" y="198"/>
                    <a:pt x="493" y="203"/>
                    <a:pt x="499" y="214"/>
                  </a:cubicBezTo>
                  <a:cubicBezTo>
                    <a:pt x="500" y="220"/>
                    <a:pt x="500" y="224"/>
                    <a:pt x="497" y="229"/>
                  </a:cubicBezTo>
                  <a:cubicBezTo>
                    <a:pt x="496" y="236"/>
                    <a:pt x="489" y="240"/>
                    <a:pt x="482" y="241"/>
                  </a:cubicBezTo>
                  <a:cubicBezTo>
                    <a:pt x="474" y="245"/>
                    <a:pt x="474" y="249"/>
                    <a:pt x="470" y="256"/>
                  </a:cubicBezTo>
                  <a:cubicBezTo>
                    <a:pt x="469" y="265"/>
                    <a:pt x="469" y="274"/>
                    <a:pt x="460" y="279"/>
                  </a:cubicBezTo>
                  <a:cubicBezTo>
                    <a:pt x="457" y="286"/>
                    <a:pt x="450" y="288"/>
                    <a:pt x="443" y="289"/>
                  </a:cubicBezTo>
                  <a:cubicBezTo>
                    <a:pt x="436" y="294"/>
                    <a:pt x="430" y="299"/>
                    <a:pt x="422" y="304"/>
                  </a:cubicBezTo>
                  <a:cubicBezTo>
                    <a:pt x="414" y="300"/>
                    <a:pt x="409" y="295"/>
                    <a:pt x="404" y="288"/>
                  </a:cubicBezTo>
                  <a:cubicBezTo>
                    <a:pt x="403" y="282"/>
                    <a:pt x="401" y="276"/>
                    <a:pt x="398" y="270"/>
                  </a:cubicBezTo>
                  <a:cubicBezTo>
                    <a:pt x="397" y="263"/>
                    <a:pt x="392" y="256"/>
                    <a:pt x="389" y="250"/>
                  </a:cubicBezTo>
                  <a:cubicBezTo>
                    <a:pt x="387" y="238"/>
                    <a:pt x="387" y="240"/>
                    <a:pt x="373" y="241"/>
                  </a:cubicBezTo>
                  <a:cubicBezTo>
                    <a:pt x="365" y="244"/>
                    <a:pt x="359" y="251"/>
                    <a:pt x="350" y="253"/>
                  </a:cubicBezTo>
                  <a:cubicBezTo>
                    <a:pt x="346" y="256"/>
                    <a:pt x="341" y="259"/>
                    <a:pt x="337" y="262"/>
                  </a:cubicBezTo>
                  <a:cubicBezTo>
                    <a:pt x="328" y="260"/>
                    <a:pt x="334" y="262"/>
                    <a:pt x="322" y="256"/>
                  </a:cubicBezTo>
                  <a:cubicBezTo>
                    <a:pt x="320" y="255"/>
                    <a:pt x="316" y="253"/>
                    <a:pt x="316" y="253"/>
                  </a:cubicBezTo>
                  <a:cubicBezTo>
                    <a:pt x="312" y="247"/>
                    <a:pt x="306" y="241"/>
                    <a:pt x="302" y="235"/>
                  </a:cubicBezTo>
                  <a:cubicBezTo>
                    <a:pt x="300" y="231"/>
                    <a:pt x="296" y="223"/>
                    <a:pt x="296" y="223"/>
                  </a:cubicBezTo>
                  <a:cubicBezTo>
                    <a:pt x="294" y="214"/>
                    <a:pt x="294" y="204"/>
                    <a:pt x="298" y="195"/>
                  </a:cubicBezTo>
                  <a:cubicBezTo>
                    <a:pt x="299" y="189"/>
                    <a:pt x="301" y="183"/>
                    <a:pt x="304" y="177"/>
                  </a:cubicBezTo>
                  <a:cubicBezTo>
                    <a:pt x="307" y="161"/>
                    <a:pt x="307" y="150"/>
                    <a:pt x="325" y="147"/>
                  </a:cubicBezTo>
                  <a:cubicBezTo>
                    <a:pt x="333" y="143"/>
                    <a:pt x="343" y="140"/>
                    <a:pt x="352" y="138"/>
                  </a:cubicBezTo>
                  <a:cubicBezTo>
                    <a:pt x="358" y="135"/>
                    <a:pt x="363" y="130"/>
                    <a:pt x="370" y="129"/>
                  </a:cubicBezTo>
                  <a:cubicBezTo>
                    <a:pt x="375" y="125"/>
                    <a:pt x="377" y="121"/>
                    <a:pt x="382" y="118"/>
                  </a:cubicBezTo>
                  <a:cubicBezTo>
                    <a:pt x="386" y="112"/>
                    <a:pt x="390" y="108"/>
                    <a:pt x="394" y="102"/>
                  </a:cubicBezTo>
                  <a:cubicBezTo>
                    <a:pt x="395" y="95"/>
                    <a:pt x="399" y="90"/>
                    <a:pt x="403" y="84"/>
                  </a:cubicBezTo>
                  <a:cubicBezTo>
                    <a:pt x="404" y="77"/>
                    <a:pt x="411" y="73"/>
                    <a:pt x="418" y="72"/>
                  </a:cubicBezTo>
                  <a:cubicBezTo>
                    <a:pt x="426" y="68"/>
                    <a:pt x="431" y="62"/>
                    <a:pt x="439" y="57"/>
                  </a:cubicBezTo>
                  <a:cubicBezTo>
                    <a:pt x="446" y="46"/>
                    <a:pt x="458" y="30"/>
                    <a:pt x="470" y="25"/>
                  </a:cubicBezTo>
                  <a:cubicBezTo>
                    <a:pt x="483" y="19"/>
                    <a:pt x="500" y="21"/>
                    <a:pt x="514" y="16"/>
                  </a:cubicBezTo>
                  <a:cubicBezTo>
                    <a:pt x="518" y="13"/>
                    <a:pt x="527" y="8"/>
                    <a:pt x="532" y="7"/>
                  </a:cubicBezTo>
                  <a:cubicBezTo>
                    <a:pt x="538" y="6"/>
                    <a:pt x="545" y="5"/>
                    <a:pt x="551" y="4"/>
                  </a:cubicBezTo>
                  <a:cubicBezTo>
                    <a:pt x="553" y="4"/>
                    <a:pt x="557" y="3"/>
                    <a:pt x="557" y="3"/>
                  </a:cubicBezTo>
                  <a:cubicBezTo>
                    <a:pt x="564" y="0"/>
                    <a:pt x="567" y="3"/>
                    <a:pt x="574" y="4"/>
                  </a:cubicBezTo>
                  <a:cubicBezTo>
                    <a:pt x="580" y="9"/>
                    <a:pt x="582" y="9"/>
                    <a:pt x="589" y="7"/>
                  </a:cubicBezTo>
                  <a:cubicBezTo>
                    <a:pt x="594" y="3"/>
                    <a:pt x="601" y="1"/>
                    <a:pt x="607" y="0"/>
                  </a:cubicBezTo>
                  <a:cubicBezTo>
                    <a:pt x="618" y="1"/>
                    <a:pt x="624" y="2"/>
                    <a:pt x="634" y="4"/>
                  </a:cubicBezTo>
                  <a:cubicBezTo>
                    <a:pt x="640" y="13"/>
                    <a:pt x="634" y="19"/>
                    <a:pt x="629" y="27"/>
                  </a:cubicBezTo>
                  <a:cubicBezTo>
                    <a:pt x="633" y="35"/>
                    <a:pt x="640" y="31"/>
                    <a:pt x="646" y="28"/>
                  </a:cubicBezTo>
                  <a:cubicBezTo>
                    <a:pt x="668" y="29"/>
                    <a:pt x="674" y="31"/>
                    <a:pt x="691" y="34"/>
                  </a:cubicBezTo>
                  <a:cubicBezTo>
                    <a:pt x="696" y="38"/>
                    <a:pt x="696" y="42"/>
                    <a:pt x="703" y="43"/>
                  </a:cubicBezTo>
                  <a:cubicBezTo>
                    <a:pt x="709" y="46"/>
                    <a:pt x="712" y="43"/>
                    <a:pt x="718" y="42"/>
                  </a:cubicBezTo>
                  <a:cubicBezTo>
                    <a:pt x="724" y="39"/>
                    <a:pt x="727" y="41"/>
                    <a:pt x="731" y="46"/>
                  </a:cubicBezTo>
                  <a:cubicBezTo>
                    <a:pt x="735" y="63"/>
                    <a:pt x="734" y="48"/>
                    <a:pt x="742" y="43"/>
                  </a:cubicBezTo>
                  <a:cubicBezTo>
                    <a:pt x="747" y="49"/>
                    <a:pt x="751" y="50"/>
                    <a:pt x="754" y="57"/>
                  </a:cubicBezTo>
                  <a:cubicBezTo>
                    <a:pt x="756" y="69"/>
                    <a:pt x="761" y="58"/>
                    <a:pt x="767" y="54"/>
                  </a:cubicBezTo>
                  <a:cubicBezTo>
                    <a:pt x="773" y="58"/>
                    <a:pt x="779" y="63"/>
                    <a:pt x="785" y="67"/>
                  </a:cubicBezTo>
                  <a:cubicBezTo>
                    <a:pt x="792" y="66"/>
                    <a:pt x="797" y="66"/>
                    <a:pt x="803" y="70"/>
                  </a:cubicBezTo>
                  <a:cubicBezTo>
                    <a:pt x="806" y="77"/>
                    <a:pt x="805" y="78"/>
                    <a:pt x="799" y="82"/>
                  </a:cubicBezTo>
                  <a:cubicBezTo>
                    <a:pt x="796" y="88"/>
                    <a:pt x="792" y="89"/>
                    <a:pt x="787" y="93"/>
                  </a:cubicBezTo>
                  <a:cubicBezTo>
                    <a:pt x="784" y="98"/>
                    <a:pt x="782" y="103"/>
                    <a:pt x="787" y="108"/>
                  </a:cubicBezTo>
                  <a:cubicBezTo>
                    <a:pt x="791" y="112"/>
                    <a:pt x="800" y="118"/>
                    <a:pt x="800" y="118"/>
                  </a:cubicBezTo>
                  <a:cubicBezTo>
                    <a:pt x="810" y="116"/>
                    <a:pt x="798" y="98"/>
                    <a:pt x="812" y="87"/>
                  </a:cubicBezTo>
                  <a:cubicBezTo>
                    <a:pt x="819" y="88"/>
                    <a:pt x="823" y="90"/>
                    <a:pt x="829" y="91"/>
                  </a:cubicBezTo>
                  <a:cubicBezTo>
                    <a:pt x="833" y="94"/>
                    <a:pt x="837" y="97"/>
                    <a:pt x="842" y="99"/>
                  </a:cubicBezTo>
                  <a:cubicBezTo>
                    <a:pt x="856" y="93"/>
                    <a:pt x="847" y="80"/>
                    <a:pt x="836" y="78"/>
                  </a:cubicBezTo>
                  <a:cubicBezTo>
                    <a:pt x="831" y="72"/>
                    <a:pt x="828" y="66"/>
                    <a:pt x="823" y="60"/>
                  </a:cubicBezTo>
                  <a:cubicBezTo>
                    <a:pt x="824" y="42"/>
                    <a:pt x="826" y="34"/>
                    <a:pt x="844" y="30"/>
                  </a:cubicBezTo>
                  <a:cubicBezTo>
                    <a:pt x="857" y="31"/>
                    <a:pt x="866" y="38"/>
                    <a:pt x="877" y="45"/>
                  </a:cubicBezTo>
                  <a:cubicBezTo>
                    <a:pt x="879" y="60"/>
                    <a:pt x="868" y="60"/>
                    <a:pt x="857" y="63"/>
                  </a:cubicBezTo>
                  <a:cubicBezTo>
                    <a:pt x="850" y="68"/>
                    <a:pt x="849" y="74"/>
                    <a:pt x="859" y="76"/>
                  </a:cubicBezTo>
                  <a:cubicBezTo>
                    <a:pt x="864" y="79"/>
                    <a:pt x="877" y="75"/>
                    <a:pt x="877" y="75"/>
                  </a:cubicBezTo>
                  <a:cubicBezTo>
                    <a:pt x="882" y="73"/>
                    <a:pt x="884" y="69"/>
                    <a:pt x="889" y="66"/>
                  </a:cubicBezTo>
                  <a:cubicBezTo>
                    <a:pt x="894" y="57"/>
                    <a:pt x="898" y="50"/>
                    <a:pt x="908" y="48"/>
                  </a:cubicBezTo>
                  <a:cubicBezTo>
                    <a:pt x="920" y="43"/>
                    <a:pt x="931" y="35"/>
                    <a:pt x="943" y="33"/>
                  </a:cubicBezTo>
                  <a:cubicBezTo>
                    <a:pt x="952" y="38"/>
                    <a:pt x="960" y="41"/>
                    <a:pt x="970" y="43"/>
                  </a:cubicBezTo>
                  <a:cubicBezTo>
                    <a:pt x="978" y="47"/>
                    <a:pt x="991" y="47"/>
                    <a:pt x="1000" y="48"/>
                  </a:cubicBezTo>
                  <a:cubicBezTo>
                    <a:pt x="1005" y="51"/>
                    <a:pt x="1009" y="53"/>
                    <a:pt x="1012" y="58"/>
                  </a:cubicBezTo>
                  <a:cubicBezTo>
                    <a:pt x="1016" y="76"/>
                    <a:pt x="1010" y="96"/>
                    <a:pt x="1009" y="115"/>
                  </a:cubicBezTo>
                  <a:cubicBezTo>
                    <a:pt x="1008" y="150"/>
                    <a:pt x="1012" y="215"/>
                    <a:pt x="1004" y="256"/>
                  </a:cubicBezTo>
                  <a:cubicBezTo>
                    <a:pt x="1002" y="273"/>
                    <a:pt x="1000" y="289"/>
                    <a:pt x="998" y="306"/>
                  </a:cubicBezTo>
                  <a:cubicBezTo>
                    <a:pt x="996" y="338"/>
                    <a:pt x="991" y="371"/>
                    <a:pt x="986" y="402"/>
                  </a:cubicBezTo>
                  <a:cubicBezTo>
                    <a:pt x="983" y="442"/>
                    <a:pt x="985" y="539"/>
                    <a:pt x="997" y="574"/>
                  </a:cubicBezTo>
                  <a:cubicBezTo>
                    <a:pt x="1001" y="624"/>
                    <a:pt x="1016" y="662"/>
                    <a:pt x="961" y="670"/>
                  </a:cubicBezTo>
                  <a:cubicBezTo>
                    <a:pt x="954" y="673"/>
                    <a:pt x="949" y="675"/>
                    <a:pt x="941" y="676"/>
                  </a:cubicBezTo>
                  <a:cubicBezTo>
                    <a:pt x="930" y="682"/>
                    <a:pt x="920" y="689"/>
                    <a:pt x="907" y="691"/>
                  </a:cubicBezTo>
                  <a:cubicBezTo>
                    <a:pt x="901" y="695"/>
                    <a:pt x="894" y="699"/>
                    <a:pt x="887" y="700"/>
                  </a:cubicBezTo>
                  <a:cubicBezTo>
                    <a:pt x="876" y="705"/>
                    <a:pt x="862" y="716"/>
                    <a:pt x="851" y="718"/>
                  </a:cubicBezTo>
                  <a:cubicBezTo>
                    <a:pt x="846" y="720"/>
                    <a:pt x="841" y="721"/>
                    <a:pt x="836" y="723"/>
                  </a:cubicBezTo>
                  <a:cubicBezTo>
                    <a:pt x="810" y="719"/>
                    <a:pt x="823" y="711"/>
                    <a:pt x="815" y="691"/>
                  </a:cubicBezTo>
                  <a:cubicBezTo>
                    <a:pt x="814" y="683"/>
                    <a:pt x="813" y="677"/>
                    <a:pt x="809" y="670"/>
                  </a:cubicBezTo>
                  <a:cubicBezTo>
                    <a:pt x="800" y="673"/>
                    <a:pt x="792" y="677"/>
                    <a:pt x="782" y="679"/>
                  </a:cubicBezTo>
                  <a:cubicBezTo>
                    <a:pt x="773" y="678"/>
                    <a:pt x="767" y="676"/>
                    <a:pt x="757" y="675"/>
                  </a:cubicBezTo>
                  <a:cubicBezTo>
                    <a:pt x="750" y="671"/>
                    <a:pt x="751" y="667"/>
                    <a:pt x="743" y="666"/>
                  </a:cubicBezTo>
                  <a:cubicBezTo>
                    <a:pt x="734" y="667"/>
                    <a:pt x="728" y="674"/>
                    <a:pt x="719" y="676"/>
                  </a:cubicBezTo>
                  <a:cubicBezTo>
                    <a:pt x="709" y="683"/>
                    <a:pt x="698" y="677"/>
                    <a:pt x="688" y="675"/>
                  </a:cubicBezTo>
                  <a:cubicBezTo>
                    <a:pt x="684" y="668"/>
                    <a:pt x="682" y="667"/>
                    <a:pt x="674" y="666"/>
                  </a:cubicBezTo>
                  <a:cubicBezTo>
                    <a:pt x="669" y="660"/>
                    <a:pt x="666" y="655"/>
                    <a:pt x="662" y="648"/>
                  </a:cubicBezTo>
                  <a:cubicBezTo>
                    <a:pt x="661" y="642"/>
                    <a:pt x="659" y="639"/>
                    <a:pt x="656" y="634"/>
                  </a:cubicBezTo>
                  <a:cubicBezTo>
                    <a:pt x="661" y="618"/>
                    <a:pt x="654" y="612"/>
                    <a:pt x="643" y="604"/>
                  </a:cubicBezTo>
                  <a:cubicBezTo>
                    <a:pt x="638" y="595"/>
                    <a:pt x="676" y="581"/>
                    <a:pt x="685" y="579"/>
                  </a:cubicBezTo>
                  <a:cubicBezTo>
                    <a:pt x="691" y="576"/>
                    <a:pt x="696" y="571"/>
                    <a:pt x="703" y="570"/>
                  </a:cubicBezTo>
                  <a:cubicBezTo>
                    <a:pt x="714" y="572"/>
                    <a:pt x="723" y="569"/>
                    <a:pt x="733" y="567"/>
                  </a:cubicBezTo>
                  <a:cubicBezTo>
                    <a:pt x="738" y="560"/>
                    <a:pt x="743" y="550"/>
                    <a:pt x="751" y="547"/>
                  </a:cubicBezTo>
                  <a:cubicBezTo>
                    <a:pt x="758" y="552"/>
                    <a:pt x="759" y="553"/>
                    <a:pt x="769" y="552"/>
                  </a:cubicBezTo>
                  <a:cubicBezTo>
                    <a:pt x="774" y="549"/>
                    <a:pt x="778" y="547"/>
                    <a:pt x="784" y="546"/>
                  </a:cubicBezTo>
                  <a:cubicBezTo>
                    <a:pt x="794" y="548"/>
                    <a:pt x="798" y="555"/>
                    <a:pt x="802" y="564"/>
                  </a:cubicBezTo>
                  <a:cubicBezTo>
                    <a:pt x="804" y="574"/>
                    <a:pt x="808" y="571"/>
                    <a:pt x="818" y="570"/>
                  </a:cubicBezTo>
                  <a:cubicBezTo>
                    <a:pt x="829" y="566"/>
                    <a:pt x="818" y="570"/>
                    <a:pt x="839" y="567"/>
                  </a:cubicBezTo>
                  <a:cubicBezTo>
                    <a:pt x="845" y="566"/>
                    <a:pt x="857" y="564"/>
                    <a:pt x="857" y="564"/>
                  </a:cubicBezTo>
                  <a:cubicBezTo>
                    <a:pt x="862" y="562"/>
                    <a:pt x="867" y="561"/>
                    <a:pt x="872" y="559"/>
                  </a:cubicBezTo>
                  <a:cubicBezTo>
                    <a:pt x="886" y="562"/>
                    <a:pt x="881" y="564"/>
                    <a:pt x="898" y="562"/>
                  </a:cubicBezTo>
                  <a:cubicBezTo>
                    <a:pt x="916" y="553"/>
                    <a:pt x="901" y="545"/>
                    <a:pt x="892" y="537"/>
                  </a:cubicBezTo>
                  <a:cubicBezTo>
                    <a:pt x="889" y="534"/>
                    <a:pt x="885" y="532"/>
                    <a:pt x="883" y="528"/>
                  </a:cubicBezTo>
                  <a:cubicBezTo>
                    <a:pt x="882" y="526"/>
                    <a:pt x="881" y="524"/>
                    <a:pt x="880" y="523"/>
                  </a:cubicBezTo>
                  <a:cubicBezTo>
                    <a:pt x="869" y="512"/>
                    <a:pt x="850" y="504"/>
                    <a:pt x="836" y="496"/>
                  </a:cubicBezTo>
                  <a:cubicBezTo>
                    <a:pt x="828" y="486"/>
                    <a:pt x="845" y="479"/>
                    <a:pt x="853" y="474"/>
                  </a:cubicBezTo>
                  <a:cubicBezTo>
                    <a:pt x="854" y="468"/>
                    <a:pt x="857" y="465"/>
                    <a:pt x="859" y="460"/>
                  </a:cubicBezTo>
                  <a:cubicBezTo>
                    <a:pt x="860" y="453"/>
                    <a:pt x="862" y="449"/>
                    <a:pt x="854" y="447"/>
                  </a:cubicBezTo>
                  <a:cubicBezTo>
                    <a:pt x="848" y="444"/>
                    <a:pt x="843" y="447"/>
                    <a:pt x="836" y="448"/>
                  </a:cubicBezTo>
                  <a:cubicBezTo>
                    <a:pt x="829" y="459"/>
                    <a:pt x="822" y="467"/>
                    <a:pt x="809" y="469"/>
                  </a:cubicBezTo>
                  <a:cubicBezTo>
                    <a:pt x="803" y="472"/>
                    <a:pt x="795" y="474"/>
                    <a:pt x="788" y="475"/>
                  </a:cubicBezTo>
                  <a:cubicBezTo>
                    <a:pt x="775" y="485"/>
                    <a:pt x="782" y="484"/>
                    <a:pt x="799" y="486"/>
                  </a:cubicBezTo>
                  <a:cubicBezTo>
                    <a:pt x="802" y="506"/>
                    <a:pt x="782" y="509"/>
                    <a:pt x="772" y="523"/>
                  </a:cubicBezTo>
                  <a:cubicBezTo>
                    <a:pt x="765" y="519"/>
                    <a:pt x="767" y="516"/>
                    <a:pt x="764" y="510"/>
                  </a:cubicBezTo>
                  <a:cubicBezTo>
                    <a:pt x="761" y="493"/>
                    <a:pt x="755" y="484"/>
                    <a:pt x="737" y="483"/>
                  </a:cubicBezTo>
                  <a:cubicBezTo>
                    <a:pt x="730" y="481"/>
                    <a:pt x="726" y="483"/>
                    <a:pt x="724" y="475"/>
                  </a:cubicBezTo>
                  <a:cubicBezTo>
                    <a:pt x="708" y="480"/>
                    <a:pt x="706" y="499"/>
                    <a:pt x="689" y="502"/>
                  </a:cubicBezTo>
                  <a:cubicBezTo>
                    <a:pt x="682" y="510"/>
                    <a:pt x="685" y="521"/>
                    <a:pt x="677" y="526"/>
                  </a:cubicBezTo>
                  <a:cubicBezTo>
                    <a:pt x="673" y="533"/>
                    <a:pt x="670" y="531"/>
                    <a:pt x="664" y="534"/>
                  </a:cubicBezTo>
                  <a:cubicBezTo>
                    <a:pt x="658" y="546"/>
                    <a:pt x="670" y="549"/>
                    <a:pt x="679" y="552"/>
                  </a:cubicBezTo>
                  <a:cubicBezTo>
                    <a:pt x="676" y="564"/>
                    <a:pt x="656" y="578"/>
                    <a:pt x="644" y="580"/>
                  </a:cubicBezTo>
                  <a:cubicBezTo>
                    <a:pt x="630" y="579"/>
                    <a:pt x="626" y="575"/>
                    <a:pt x="614" y="573"/>
                  </a:cubicBezTo>
                  <a:cubicBezTo>
                    <a:pt x="608" y="569"/>
                    <a:pt x="603" y="568"/>
                    <a:pt x="601" y="576"/>
                  </a:cubicBezTo>
                  <a:cubicBezTo>
                    <a:pt x="602" y="584"/>
                    <a:pt x="600" y="585"/>
                    <a:pt x="593" y="588"/>
                  </a:cubicBezTo>
                  <a:cubicBezTo>
                    <a:pt x="584" y="601"/>
                    <a:pt x="584" y="595"/>
                    <a:pt x="596" y="607"/>
                  </a:cubicBezTo>
                  <a:cubicBezTo>
                    <a:pt x="601" y="618"/>
                    <a:pt x="607" y="628"/>
                    <a:pt x="613" y="639"/>
                  </a:cubicBezTo>
                  <a:cubicBezTo>
                    <a:pt x="614" y="647"/>
                    <a:pt x="615" y="651"/>
                    <a:pt x="608" y="655"/>
                  </a:cubicBezTo>
                  <a:cubicBezTo>
                    <a:pt x="604" y="661"/>
                    <a:pt x="600" y="662"/>
                    <a:pt x="596" y="667"/>
                  </a:cubicBezTo>
                  <a:cubicBezTo>
                    <a:pt x="575" y="666"/>
                    <a:pt x="583" y="663"/>
                    <a:pt x="569" y="655"/>
                  </a:cubicBezTo>
                  <a:cubicBezTo>
                    <a:pt x="566" y="651"/>
                    <a:pt x="563" y="646"/>
                    <a:pt x="560" y="642"/>
                  </a:cubicBezTo>
                  <a:cubicBezTo>
                    <a:pt x="559" y="636"/>
                    <a:pt x="541" y="633"/>
                    <a:pt x="556" y="630"/>
                  </a:cubicBezTo>
                  <a:cubicBezTo>
                    <a:pt x="554" y="625"/>
                    <a:pt x="545" y="618"/>
                    <a:pt x="545" y="618"/>
                  </a:cubicBezTo>
                  <a:cubicBezTo>
                    <a:pt x="539" y="608"/>
                    <a:pt x="537" y="600"/>
                    <a:pt x="527" y="594"/>
                  </a:cubicBezTo>
                  <a:cubicBezTo>
                    <a:pt x="521" y="586"/>
                    <a:pt x="519" y="582"/>
                    <a:pt x="515" y="574"/>
                  </a:cubicBezTo>
                  <a:cubicBezTo>
                    <a:pt x="513" y="563"/>
                    <a:pt x="505" y="554"/>
                    <a:pt x="494" y="552"/>
                  </a:cubicBezTo>
                  <a:cubicBezTo>
                    <a:pt x="488" y="544"/>
                    <a:pt x="479" y="539"/>
                    <a:pt x="470" y="535"/>
                  </a:cubicBezTo>
                  <a:cubicBezTo>
                    <a:pt x="459" y="539"/>
                    <a:pt x="450" y="536"/>
                    <a:pt x="442" y="528"/>
                  </a:cubicBezTo>
                  <a:cubicBezTo>
                    <a:pt x="440" y="523"/>
                    <a:pt x="439" y="518"/>
                    <a:pt x="437" y="513"/>
                  </a:cubicBezTo>
                  <a:cubicBezTo>
                    <a:pt x="435" y="504"/>
                    <a:pt x="431" y="502"/>
                    <a:pt x="422" y="501"/>
                  </a:cubicBezTo>
                  <a:cubicBezTo>
                    <a:pt x="412" y="502"/>
                    <a:pt x="409" y="506"/>
                    <a:pt x="401" y="511"/>
                  </a:cubicBezTo>
                  <a:cubicBezTo>
                    <a:pt x="403" y="522"/>
                    <a:pt x="403" y="530"/>
                    <a:pt x="415" y="532"/>
                  </a:cubicBezTo>
                  <a:cubicBezTo>
                    <a:pt x="420" y="536"/>
                    <a:pt x="421" y="539"/>
                    <a:pt x="424" y="544"/>
                  </a:cubicBezTo>
                  <a:cubicBezTo>
                    <a:pt x="425" y="555"/>
                    <a:pt x="424" y="558"/>
                    <a:pt x="436" y="559"/>
                  </a:cubicBezTo>
                  <a:cubicBezTo>
                    <a:pt x="450" y="566"/>
                    <a:pt x="455" y="567"/>
                    <a:pt x="473" y="577"/>
                  </a:cubicBezTo>
                  <a:cubicBezTo>
                    <a:pt x="477" y="584"/>
                    <a:pt x="479" y="585"/>
                    <a:pt x="487" y="586"/>
                  </a:cubicBezTo>
                  <a:cubicBezTo>
                    <a:pt x="488" y="587"/>
                    <a:pt x="490" y="588"/>
                    <a:pt x="491" y="588"/>
                  </a:cubicBezTo>
                  <a:cubicBezTo>
                    <a:pt x="493" y="588"/>
                    <a:pt x="494" y="584"/>
                    <a:pt x="496" y="585"/>
                  </a:cubicBezTo>
                  <a:cubicBezTo>
                    <a:pt x="501" y="587"/>
                    <a:pt x="509" y="595"/>
                    <a:pt x="509" y="595"/>
                  </a:cubicBezTo>
                  <a:cubicBezTo>
                    <a:pt x="513" y="601"/>
                    <a:pt x="514" y="605"/>
                    <a:pt x="506" y="607"/>
                  </a:cubicBezTo>
                  <a:cubicBezTo>
                    <a:pt x="497" y="611"/>
                    <a:pt x="489" y="605"/>
                    <a:pt x="485" y="615"/>
                  </a:cubicBezTo>
                  <a:cubicBezTo>
                    <a:pt x="489" y="623"/>
                    <a:pt x="483" y="627"/>
                    <a:pt x="476" y="628"/>
                  </a:cubicBezTo>
                  <a:cubicBezTo>
                    <a:pt x="471" y="632"/>
                    <a:pt x="467" y="634"/>
                    <a:pt x="460" y="636"/>
                  </a:cubicBezTo>
                  <a:cubicBezTo>
                    <a:pt x="450" y="620"/>
                    <a:pt x="468" y="651"/>
                    <a:pt x="455" y="607"/>
                  </a:cubicBezTo>
                  <a:cubicBezTo>
                    <a:pt x="455" y="606"/>
                    <a:pt x="441" y="599"/>
                    <a:pt x="440" y="598"/>
                  </a:cubicBezTo>
                  <a:cubicBezTo>
                    <a:pt x="436" y="593"/>
                    <a:pt x="426" y="589"/>
                    <a:pt x="419" y="588"/>
                  </a:cubicBezTo>
                  <a:cubicBezTo>
                    <a:pt x="421" y="575"/>
                    <a:pt x="421" y="571"/>
                    <a:pt x="410" y="564"/>
                  </a:cubicBezTo>
                  <a:cubicBezTo>
                    <a:pt x="400" y="548"/>
                    <a:pt x="391" y="568"/>
                    <a:pt x="383" y="573"/>
                  </a:cubicBezTo>
                  <a:cubicBezTo>
                    <a:pt x="375" y="571"/>
                    <a:pt x="369" y="568"/>
                    <a:pt x="362" y="565"/>
                  </a:cubicBezTo>
                  <a:cubicBezTo>
                    <a:pt x="358" y="567"/>
                    <a:pt x="353" y="568"/>
                    <a:pt x="349" y="570"/>
                  </a:cubicBezTo>
                  <a:cubicBezTo>
                    <a:pt x="346" y="576"/>
                    <a:pt x="348" y="578"/>
                    <a:pt x="353" y="583"/>
                  </a:cubicBezTo>
                  <a:cubicBezTo>
                    <a:pt x="357" y="592"/>
                    <a:pt x="357" y="601"/>
                    <a:pt x="353" y="610"/>
                  </a:cubicBezTo>
                  <a:cubicBezTo>
                    <a:pt x="352" y="617"/>
                    <a:pt x="350" y="618"/>
                    <a:pt x="344" y="621"/>
                  </a:cubicBezTo>
                  <a:cubicBezTo>
                    <a:pt x="334" y="619"/>
                    <a:pt x="328" y="621"/>
                    <a:pt x="323" y="613"/>
                  </a:cubicBezTo>
                  <a:cubicBezTo>
                    <a:pt x="324" y="604"/>
                    <a:pt x="324" y="596"/>
                    <a:pt x="328" y="588"/>
                  </a:cubicBezTo>
                  <a:cubicBezTo>
                    <a:pt x="329" y="582"/>
                    <a:pt x="333" y="575"/>
                    <a:pt x="337" y="570"/>
                  </a:cubicBezTo>
                  <a:cubicBezTo>
                    <a:pt x="340" y="557"/>
                    <a:pt x="344" y="549"/>
                    <a:pt x="358" y="546"/>
                  </a:cubicBezTo>
                  <a:cubicBezTo>
                    <a:pt x="369" y="527"/>
                    <a:pt x="354" y="528"/>
                    <a:pt x="340" y="517"/>
                  </a:cubicBezTo>
                  <a:cubicBezTo>
                    <a:pt x="333" y="519"/>
                    <a:pt x="329" y="522"/>
                    <a:pt x="323" y="523"/>
                  </a:cubicBezTo>
                  <a:cubicBezTo>
                    <a:pt x="317" y="528"/>
                    <a:pt x="309" y="530"/>
                    <a:pt x="302" y="534"/>
                  </a:cubicBezTo>
                  <a:cubicBezTo>
                    <a:pt x="295" y="543"/>
                    <a:pt x="290" y="533"/>
                    <a:pt x="284" y="528"/>
                  </a:cubicBezTo>
                  <a:cubicBezTo>
                    <a:pt x="280" y="521"/>
                    <a:pt x="276" y="522"/>
                    <a:pt x="268" y="523"/>
                  </a:cubicBezTo>
                  <a:cubicBezTo>
                    <a:pt x="263" y="525"/>
                    <a:pt x="259" y="528"/>
                    <a:pt x="254" y="531"/>
                  </a:cubicBezTo>
                  <a:cubicBezTo>
                    <a:pt x="247" y="529"/>
                    <a:pt x="245" y="528"/>
                    <a:pt x="242" y="535"/>
                  </a:cubicBezTo>
                  <a:cubicBezTo>
                    <a:pt x="244" y="541"/>
                    <a:pt x="244" y="547"/>
                    <a:pt x="247" y="553"/>
                  </a:cubicBezTo>
                  <a:cubicBezTo>
                    <a:pt x="244" y="561"/>
                    <a:pt x="243" y="562"/>
                    <a:pt x="235" y="559"/>
                  </a:cubicBezTo>
                  <a:cubicBezTo>
                    <a:pt x="230" y="560"/>
                    <a:pt x="225" y="559"/>
                    <a:pt x="221" y="561"/>
                  </a:cubicBezTo>
                  <a:cubicBezTo>
                    <a:pt x="214" y="563"/>
                    <a:pt x="215" y="572"/>
                    <a:pt x="206" y="574"/>
                  </a:cubicBezTo>
                  <a:cubicBezTo>
                    <a:pt x="201" y="578"/>
                    <a:pt x="198" y="581"/>
                    <a:pt x="194" y="586"/>
                  </a:cubicBezTo>
                  <a:cubicBezTo>
                    <a:pt x="191" y="599"/>
                    <a:pt x="193" y="599"/>
                    <a:pt x="208" y="601"/>
                  </a:cubicBezTo>
                  <a:cubicBezTo>
                    <a:pt x="214" y="604"/>
                    <a:pt x="214" y="606"/>
                    <a:pt x="214" y="612"/>
                  </a:cubicBezTo>
                  <a:close/>
                </a:path>
              </a:pathLst>
            </a:custGeom>
            <a:solidFill>
              <a:schemeClr val="bg2"/>
            </a:solidFill>
            <a:ln w="12700">
              <a:noFill/>
              <a:prstDash val="dash"/>
              <a:round/>
              <a:headEnd/>
              <a:tailEnd/>
            </a:ln>
          </p:spPr>
          <p:txBody>
            <a:bodyPr/>
            <a:lstStyle/>
            <a:p>
              <a:endParaRPr lang="zh-CN" altLang="en-US"/>
            </a:p>
          </p:txBody>
        </p:sp>
        <p:sp>
          <p:nvSpPr>
            <p:cNvPr id="89" name="Freeform 84"/>
            <p:cNvSpPr>
              <a:spLocks/>
            </p:cNvSpPr>
            <p:nvPr/>
          </p:nvSpPr>
          <p:spPr bwMode="ltGray">
            <a:xfrm>
              <a:off x="3232" y="1290"/>
              <a:ext cx="1164" cy="618"/>
            </a:xfrm>
            <a:custGeom>
              <a:avLst/>
              <a:gdLst>
                <a:gd name="T0" fmla="*/ 410 w 1555"/>
                <a:gd name="T1" fmla="*/ 32 h 824"/>
                <a:gd name="T2" fmla="*/ 394 w 1555"/>
                <a:gd name="T3" fmla="*/ 43 h 824"/>
                <a:gd name="T4" fmla="*/ 372 w 1555"/>
                <a:gd name="T5" fmla="*/ 17 h 824"/>
                <a:gd name="T6" fmla="*/ 327 w 1555"/>
                <a:gd name="T7" fmla="*/ 8 h 824"/>
                <a:gd name="T8" fmla="*/ 311 w 1555"/>
                <a:gd name="T9" fmla="*/ 7 h 824"/>
                <a:gd name="T10" fmla="*/ 275 w 1555"/>
                <a:gd name="T11" fmla="*/ 5 h 824"/>
                <a:gd name="T12" fmla="*/ 241 w 1555"/>
                <a:gd name="T13" fmla="*/ 19 h 824"/>
                <a:gd name="T14" fmla="*/ 210 w 1555"/>
                <a:gd name="T15" fmla="*/ 26 h 824"/>
                <a:gd name="T16" fmla="*/ 204 w 1555"/>
                <a:gd name="T17" fmla="*/ 30 h 824"/>
                <a:gd name="T18" fmla="*/ 208 w 1555"/>
                <a:gd name="T19" fmla="*/ 49 h 824"/>
                <a:gd name="T20" fmla="*/ 189 w 1555"/>
                <a:gd name="T21" fmla="*/ 49 h 824"/>
                <a:gd name="T22" fmla="*/ 193 w 1555"/>
                <a:gd name="T23" fmla="*/ 64 h 824"/>
                <a:gd name="T24" fmla="*/ 203 w 1555"/>
                <a:gd name="T25" fmla="*/ 76 h 824"/>
                <a:gd name="T26" fmla="*/ 169 w 1555"/>
                <a:gd name="T27" fmla="*/ 65 h 824"/>
                <a:gd name="T28" fmla="*/ 144 w 1555"/>
                <a:gd name="T29" fmla="*/ 53 h 824"/>
                <a:gd name="T30" fmla="*/ 135 w 1555"/>
                <a:gd name="T31" fmla="*/ 61 h 824"/>
                <a:gd name="T32" fmla="*/ 167 w 1555"/>
                <a:gd name="T33" fmla="*/ 94 h 824"/>
                <a:gd name="T34" fmla="*/ 159 w 1555"/>
                <a:gd name="T35" fmla="*/ 124 h 824"/>
                <a:gd name="T36" fmla="*/ 138 w 1555"/>
                <a:gd name="T37" fmla="*/ 120 h 824"/>
                <a:gd name="T38" fmla="*/ 157 w 1555"/>
                <a:gd name="T39" fmla="*/ 110 h 824"/>
                <a:gd name="T40" fmla="*/ 128 w 1555"/>
                <a:gd name="T41" fmla="*/ 68 h 824"/>
                <a:gd name="T42" fmla="*/ 120 w 1555"/>
                <a:gd name="T43" fmla="*/ 56 h 824"/>
                <a:gd name="T44" fmla="*/ 99 w 1555"/>
                <a:gd name="T45" fmla="*/ 53 h 824"/>
                <a:gd name="T46" fmla="*/ 94 w 1555"/>
                <a:gd name="T47" fmla="*/ 66 h 824"/>
                <a:gd name="T48" fmla="*/ 115 w 1555"/>
                <a:gd name="T49" fmla="*/ 91 h 824"/>
                <a:gd name="T50" fmla="*/ 122 w 1555"/>
                <a:gd name="T51" fmla="*/ 106 h 824"/>
                <a:gd name="T52" fmla="*/ 90 w 1555"/>
                <a:gd name="T53" fmla="*/ 97 h 824"/>
                <a:gd name="T54" fmla="*/ 59 w 1555"/>
                <a:gd name="T55" fmla="*/ 105 h 824"/>
                <a:gd name="T56" fmla="*/ 41 w 1555"/>
                <a:gd name="T57" fmla="*/ 106 h 824"/>
                <a:gd name="T58" fmla="*/ 14 w 1555"/>
                <a:gd name="T59" fmla="*/ 143 h 824"/>
                <a:gd name="T60" fmla="*/ 9 w 1555"/>
                <a:gd name="T61" fmla="*/ 161 h 824"/>
                <a:gd name="T62" fmla="*/ 0 w 1555"/>
                <a:gd name="T63" fmla="*/ 259 h 824"/>
                <a:gd name="T64" fmla="*/ 14 w 1555"/>
                <a:gd name="T65" fmla="*/ 416 h 824"/>
                <a:gd name="T66" fmla="*/ 54 w 1555"/>
                <a:gd name="T67" fmla="*/ 461 h 824"/>
                <a:gd name="T68" fmla="*/ 111 w 1555"/>
                <a:gd name="T69" fmla="*/ 463 h 824"/>
                <a:gd name="T70" fmla="*/ 158 w 1555"/>
                <a:gd name="T71" fmla="*/ 452 h 824"/>
                <a:gd name="T72" fmla="*/ 221 w 1555"/>
                <a:gd name="T73" fmla="*/ 405 h 824"/>
                <a:gd name="T74" fmla="*/ 289 w 1555"/>
                <a:gd name="T75" fmla="*/ 355 h 824"/>
                <a:gd name="T76" fmla="*/ 363 w 1555"/>
                <a:gd name="T77" fmla="*/ 290 h 824"/>
                <a:gd name="T78" fmla="*/ 451 w 1555"/>
                <a:gd name="T79" fmla="*/ 241 h 824"/>
                <a:gd name="T80" fmla="*/ 508 w 1555"/>
                <a:gd name="T81" fmla="*/ 209 h 824"/>
                <a:gd name="T82" fmla="*/ 594 w 1555"/>
                <a:gd name="T83" fmla="*/ 157 h 824"/>
                <a:gd name="T84" fmla="*/ 658 w 1555"/>
                <a:gd name="T85" fmla="*/ 122 h 824"/>
                <a:gd name="T86" fmla="*/ 722 w 1555"/>
                <a:gd name="T87" fmla="*/ 80 h 824"/>
                <a:gd name="T88" fmla="*/ 799 w 1555"/>
                <a:gd name="T89" fmla="*/ 56 h 824"/>
                <a:gd name="T90" fmla="*/ 841 w 1555"/>
                <a:gd name="T91" fmla="*/ 17 h 824"/>
                <a:gd name="T92" fmla="*/ 868 w 1555"/>
                <a:gd name="T93" fmla="*/ 11 h 824"/>
                <a:gd name="T94" fmla="*/ 850 w 1555"/>
                <a:gd name="T95" fmla="*/ 0 h 824"/>
                <a:gd name="T96" fmla="*/ 782 w 1555"/>
                <a:gd name="T97" fmla="*/ 13 h 824"/>
                <a:gd name="T98" fmla="*/ 760 w 1555"/>
                <a:gd name="T99" fmla="*/ 32 h 824"/>
                <a:gd name="T100" fmla="*/ 744 w 1555"/>
                <a:gd name="T101" fmla="*/ 54 h 824"/>
                <a:gd name="T102" fmla="*/ 715 w 1555"/>
                <a:gd name="T103" fmla="*/ 44 h 824"/>
                <a:gd name="T104" fmla="*/ 670 w 1555"/>
                <a:gd name="T105" fmla="*/ 40 h 824"/>
                <a:gd name="T106" fmla="*/ 642 w 1555"/>
                <a:gd name="T107" fmla="*/ 43 h 824"/>
                <a:gd name="T108" fmla="*/ 605 w 1555"/>
                <a:gd name="T109" fmla="*/ 30 h 824"/>
                <a:gd name="T110" fmla="*/ 554 w 1555"/>
                <a:gd name="T111" fmla="*/ 51 h 824"/>
                <a:gd name="T112" fmla="*/ 537 w 1555"/>
                <a:gd name="T113" fmla="*/ 45 h 824"/>
                <a:gd name="T114" fmla="*/ 496 w 1555"/>
                <a:gd name="T115" fmla="*/ 30 h 824"/>
                <a:gd name="T116" fmla="*/ 448 w 1555"/>
                <a:gd name="T117" fmla="*/ 44 h 8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5"/>
                <a:gd name="T178" fmla="*/ 0 h 824"/>
                <a:gd name="T179" fmla="*/ 1555 w 1555"/>
                <a:gd name="T180" fmla="*/ 824 h 8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5" h="824">
                  <a:moveTo>
                    <a:pt x="760" y="58"/>
                  </a:moveTo>
                  <a:cubicBezTo>
                    <a:pt x="748" y="56"/>
                    <a:pt x="744" y="54"/>
                    <a:pt x="732" y="56"/>
                  </a:cubicBezTo>
                  <a:cubicBezTo>
                    <a:pt x="725" y="60"/>
                    <a:pt x="723" y="68"/>
                    <a:pt x="716" y="72"/>
                  </a:cubicBezTo>
                  <a:cubicBezTo>
                    <a:pt x="712" y="74"/>
                    <a:pt x="704" y="76"/>
                    <a:pt x="704" y="76"/>
                  </a:cubicBezTo>
                  <a:cubicBezTo>
                    <a:pt x="694" y="60"/>
                    <a:pt x="695" y="63"/>
                    <a:pt x="676" y="60"/>
                  </a:cubicBezTo>
                  <a:cubicBezTo>
                    <a:pt x="664" y="52"/>
                    <a:pt x="671" y="41"/>
                    <a:pt x="664" y="30"/>
                  </a:cubicBezTo>
                  <a:cubicBezTo>
                    <a:pt x="655" y="16"/>
                    <a:pt x="630" y="12"/>
                    <a:pt x="614" y="8"/>
                  </a:cubicBezTo>
                  <a:cubicBezTo>
                    <a:pt x="592" y="10"/>
                    <a:pt x="602" y="8"/>
                    <a:pt x="584" y="14"/>
                  </a:cubicBezTo>
                  <a:cubicBezTo>
                    <a:pt x="578" y="16"/>
                    <a:pt x="566" y="20"/>
                    <a:pt x="566" y="20"/>
                  </a:cubicBezTo>
                  <a:cubicBezTo>
                    <a:pt x="546" y="15"/>
                    <a:pt x="567" y="23"/>
                    <a:pt x="556" y="12"/>
                  </a:cubicBezTo>
                  <a:cubicBezTo>
                    <a:pt x="551" y="7"/>
                    <a:pt x="538" y="4"/>
                    <a:pt x="532" y="0"/>
                  </a:cubicBezTo>
                  <a:cubicBezTo>
                    <a:pt x="518" y="2"/>
                    <a:pt x="504" y="3"/>
                    <a:pt x="490" y="8"/>
                  </a:cubicBezTo>
                  <a:cubicBezTo>
                    <a:pt x="484" y="25"/>
                    <a:pt x="480" y="29"/>
                    <a:pt x="466" y="38"/>
                  </a:cubicBezTo>
                  <a:cubicBezTo>
                    <a:pt x="448" y="35"/>
                    <a:pt x="450" y="32"/>
                    <a:pt x="430" y="34"/>
                  </a:cubicBezTo>
                  <a:cubicBezTo>
                    <a:pt x="422" y="37"/>
                    <a:pt x="419" y="39"/>
                    <a:pt x="414" y="46"/>
                  </a:cubicBezTo>
                  <a:cubicBezTo>
                    <a:pt x="407" y="45"/>
                    <a:pt x="384" y="42"/>
                    <a:pt x="374" y="46"/>
                  </a:cubicBezTo>
                  <a:cubicBezTo>
                    <a:pt x="372" y="47"/>
                    <a:pt x="372" y="50"/>
                    <a:pt x="370" y="52"/>
                  </a:cubicBezTo>
                  <a:cubicBezTo>
                    <a:pt x="368" y="53"/>
                    <a:pt x="366" y="53"/>
                    <a:pt x="364" y="54"/>
                  </a:cubicBezTo>
                  <a:cubicBezTo>
                    <a:pt x="361" y="63"/>
                    <a:pt x="362" y="67"/>
                    <a:pt x="370" y="72"/>
                  </a:cubicBezTo>
                  <a:cubicBezTo>
                    <a:pt x="374" y="77"/>
                    <a:pt x="377" y="79"/>
                    <a:pt x="372" y="86"/>
                  </a:cubicBezTo>
                  <a:cubicBezTo>
                    <a:pt x="368" y="91"/>
                    <a:pt x="354" y="94"/>
                    <a:pt x="354" y="94"/>
                  </a:cubicBezTo>
                  <a:cubicBezTo>
                    <a:pt x="349" y="90"/>
                    <a:pt x="336" y="86"/>
                    <a:pt x="336" y="86"/>
                  </a:cubicBezTo>
                  <a:cubicBezTo>
                    <a:pt x="326" y="88"/>
                    <a:pt x="322" y="87"/>
                    <a:pt x="316" y="96"/>
                  </a:cubicBezTo>
                  <a:cubicBezTo>
                    <a:pt x="320" y="110"/>
                    <a:pt x="331" y="110"/>
                    <a:pt x="344" y="114"/>
                  </a:cubicBezTo>
                  <a:cubicBezTo>
                    <a:pt x="350" y="116"/>
                    <a:pt x="362" y="120"/>
                    <a:pt x="362" y="120"/>
                  </a:cubicBezTo>
                  <a:cubicBezTo>
                    <a:pt x="367" y="127"/>
                    <a:pt x="372" y="131"/>
                    <a:pt x="362" y="134"/>
                  </a:cubicBezTo>
                  <a:cubicBezTo>
                    <a:pt x="350" y="126"/>
                    <a:pt x="334" y="119"/>
                    <a:pt x="320" y="114"/>
                  </a:cubicBezTo>
                  <a:cubicBezTo>
                    <a:pt x="314" y="115"/>
                    <a:pt x="308" y="115"/>
                    <a:pt x="302" y="116"/>
                  </a:cubicBezTo>
                  <a:cubicBezTo>
                    <a:pt x="298" y="117"/>
                    <a:pt x="290" y="120"/>
                    <a:pt x="290" y="120"/>
                  </a:cubicBezTo>
                  <a:cubicBezTo>
                    <a:pt x="275" y="117"/>
                    <a:pt x="272" y="99"/>
                    <a:pt x="256" y="94"/>
                  </a:cubicBezTo>
                  <a:cubicBezTo>
                    <a:pt x="253" y="95"/>
                    <a:pt x="248" y="94"/>
                    <a:pt x="246" y="96"/>
                  </a:cubicBezTo>
                  <a:cubicBezTo>
                    <a:pt x="243" y="99"/>
                    <a:pt x="242" y="108"/>
                    <a:pt x="242" y="108"/>
                  </a:cubicBezTo>
                  <a:cubicBezTo>
                    <a:pt x="245" y="116"/>
                    <a:pt x="262" y="124"/>
                    <a:pt x="262" y="124"/>
                  </a:cubicBezTo>
                  <a:cubicBezTo>
                    <a:pt x="275" y="143"/>
                    <a:pt x="278" y="153"/>
                    <a:pt x="298" y="166"/>
                  </a:cubicBezTo>
                  <a:cubicBezTo>
                    <a:pt x="306" y="178"/>
                    <a:pt x="306" y="194"/>
                    <a:pt x="314" y="206"/>
                  </a:cubicBezTo>
                  <a:cubicBezTo>
                    <a:pt x="310" y="217"/>
                    <a:pt x="294" y="217"/>
                    <a:pt x="284" y="220"/>
                  </a:cubicBezTo>
                  <a:cubicBezTo>
                    <a:pt x="280" y="221"/>
                    <a:pt x="272" y="224"/>
                    <a:pt x="272" y="224"/>
                  </a:cubicBezTo>
                  <a:cubicBezTo>
                    <a:pt x="261" y="223"/>
                    <a:pt x="250" y="225"/>
                    <a:pt x="246" y="214"/>
                  </a:cubicBezTo>
                  <a:cubicBezTo>
                    <a:pt x="257" y="210"/>
                    <a:pt x="267" y="212"/>
                    <a:pt x="278" y="208"/>
                  </a:cubicBezTo>
                  <a:cubicBezTo>
                    <a:pt x="283" y="201"/>
                    <a:pt x="284" y="203"/>
                    <a:pt x="280" y="194"/>
                  </a:cubicBezTo>
                  <a:cubicBezTo>
                    <a:pt x="280" y="193"/>
                    <a:pt x="245" y="150"/>
                    <a:pt x="242" y="148"/>
                  </a:cubicBezTo>
                  <a:cubicBezTo>
                    <a:pt x="238" y="136"/>
                    <a:pt x="239" y="128"/>
                    <a:pt x="228" y="120"/>
                  </a:cubicBezTo>
                  <a:cubicBezTo>
                    <a:pt x="226" y="114"/>
                    <a:pt x="230" y="102"/>
                    <a:pt x="230" y="102"/>
                  </a:cubicBezTo>
                  <a:cubicBezTo>
                    <a:pt x="210" y="89"/>
                    <a:pt x="242" y="108"/>
                    <a:pt x="214" y="100"/>
                  </a:cubicBezTo>
                  <a:cubicBezTo>
                    <a:pt x="211" y="99"/>
                    <a:pt x="202" y="87"/>
                    <a:pt x="198" y="84"/>
                  </a:cubicBezTo>
                  <a:cubicBezTo>
                    <a:pt x="187" y="86"/>
                    <a:pt x="184" y="86"/>
                    <a:pt x="176" y="94"/>
                  </a:cubicBezTo>
                  <a:cubicBezTo>
                    <a:pt x="174" y="100"/>
                    <a:pt x="172" y="106"/>
                    <a:pt x="170" y="112"/>
                  </a:cubicBezTo>
                  <a:cubicBezTo>
                    <a:pt x="169" y="114"/>
                    <a:pt x="168" y="118"/>
                    <a:pt x="168" y="118"/>
                  </a:cubicBezTo>
                  <a:cubicBezTo>
                    <a:pt x="168" y="119"/>
                    <a:pt x="162" y="144"/>
                    <a:pt x="166" y="148"/>
                  </a:cubicBezTo>
                  <a:cubicBezTo>
                    <a:pt x="175" y="157"/>
                    <a:pt x="194" y="155"/>
                    <a:pt x="204" y="162"/>
                  </a:cubicBezTo>
                  <a:cubicBezTo>
                    <a:pt x="208" y="165"/>
                    <a:pt x="216" y="170"/>
                    <a:pt x="216" y="170"/>
                  </a:cubicBezTo>
                  <a:cubicBezTo>
                    <a:pt x="221" y="184"/>
                    <a:pt x="221" y="178"/>
                    <a:pt x="218" y="188"/>
                  </a:cubicBezTo>
                  <a:cubicBezTo>
                    <a:pt x="204" y="186"/>
                    <a:pt x="205" y="182"/>
                    <a:pt x="194" y="176"/>
                  </a:cubicBezTo>
                  <a:cubicBezTo>
                    <a:pt x="185" y="171"/>
                    <a:pt x="164" y="172"/>
                    <a:pt x="160" y="172"/>
                  </a:cubicBezTo>
                  <a:cubicBezTo>
                    <a:pt x="140" y="159"/>
                    <a:pt x="120" y="169"/>
                    <a:pt x="96" y="170"/>
                  </a:cubicBezTo>
                  <a:cubicBezTo>
                    <a:pt x="99" y="178"/>
                    <a:pt x="103" y="178"/>
                    <a:pt x="106" y="186"/>
                  </a:cubicBezTo>
                  <a:cubicBezTo>
                    <a:pt x="103" y="202"/>
                    <a:pt x="103" y="199"/>
                    <a:pt x="92" y="192"/>
                  </a:cubicBezTo>
                  <a:cubicBezTo>
                    <a:pt x="86" y="183"/>
                    <a:pt x="90" y="184"/>
                    <a:pt x="74" y="188"/>
                  </a:cubicBezTo>
                  <a:cubicBezTo>
                    <a:pt x="70" y="189"/>
                    <a:pt x="62" y="192"/>
                    <a:pt x="62" y="192"/>
                  </a:cubicBezTo>
                  <a:cubicBezTo>
                    <a:pt x="49" y="211"/>
                    <a:pt x="43" y="237"/>
                    <a:pt x="26" y="254"/>
                  </a:cubicBezTo>
                  <a:cubicBezTo>
                    <a:pt x="23" y="266"/>
                    <a:pt x="25" y="259"/>
                    <a:pt x="20" y="274"/>
                  </a:cubicBezTo>
                  <a:cubicBezTo>
                    <a:pt x="19" y="278"/>
                    <a:pt x="16" y="286"/>
                    <a:pt x="16" y="286"/>
                  </a:cubicBezTo>
                  <a:cubicBezTo>
                    <a:pt x="11" y="325"/>
                    <a:pt x="16" y="366"/>
                    <a:pt x="6" y="404"/>
                  </a:cubicBezTo>
                  <a:cubicBezTo>
                    <a:pt x="4" y="423"/>
                    <a:pt x="2" y="441"/>
                    <a:pt x="0" y="460"/>
                  </a:cubicBezTo>
                  <a:cubicBezTo>
                    <a:pt x="1" y="530"/>
                    <a:pt x="3" y="592"/>
                    <a:pt x="14" y="660"/>
                  </a:cubicBezTo>
                  <a:cubicBezTo>
                    <a:pt x="15" y="683"/>
                    <a:pt x="12" y="717"/>
                    <a:pt x="26" y="738"/>
                  </a:cubicBezTo>
                  <a:cubicBezTo>
                    <a:pt x="31" y="759"/>
                    <a:pt x="39" y="781"/>
                    <a:pt x="58" y="794"/>
                  </a:cubicBezTo>
                  <a:cubicBezTo>
                    <a:pt x="66" y="806"/>
                    <a:pt x="81" y="818"/>
                    <a:pt x="96" y="820"/>
                  </a:cubicBezTo>
                  <a:cubicBezTo>
                    <a:pt x="109" y="822"/>
                    <a:pt x="134" y="824"/>
                    <a:pt x="134" y="824"/>
                  </a:cubicBezTo>
                  <a:cubicBezTo>
                    <a:pt x="155" y="823"/>
                    <a:pt x="177" y="823"/>
                    <a:pt x="198" y="822"/>
                  </a:cubicBezTo>
                  <a:cubicBezTo>
                    <a:pt x="210" y="821"/>
                    <a:pt x="234" y="818"/>
                    <a:pt x="234" y="818"/>
                  </a:cubicBezTo>
                  <a:cubicBezTo>
                    <a:pt x="251" y="814"/>
                    <a:pt x="266" y="808"/>
                    <a:pt x="282" y="804"/>
                  </a:cubicBezTo>
                  <a:cubicBezTo>
                    <a:pt x="296" y="795"/>
                    <a:pt x="310" y="785"/>
                    <a:pt x="324" y="776"/>
                  </a:cubicBezTo>
                  <a:cubicBezTo>
                    <a:pt x="341" y="751"/>
                    <a:pt x="370" y="737"/>
                    <a:pt x="394" y="720"/>
                  </a:cubicBezTo>
                  <a:cubicBezTo>
                    <a:pt x="408" y="710"/>
                    <a:pt x="418" y="696"/>
                    <a:pt x="432" y="686"/>
                  </a:cubicBezTo>
                  <a:cubicBezTo>
                    <a:pt x="459" y="667"/>
                    <a:pt x="489" y="650"/>
                    <a:pt x="516" y="632"/>
                  </a:cubicBezTo>
                  <a:cubicBezTo>
                    <a:pt x="524" y="620"/>
                    <a:pt x="539" y="615"/>
                    <a:pt x="550" y="604"/>
                  </a:cubicBezTo>
                  <a:cubicBezTo>
                    <a:pt x="576" y="578"/>
                    <a:pt x="614" y="529"/>
                    <a:pt x="648" y="516"/>
                  </a:cubicBezTo>
                  <a:cubicBezTo>
                    <a:pt x="678" y="486"/>
                    <a:pt x="721" y="456"/>
                    <a:pt x="762" y="446"/>
                  </a:cubicBezTo>
                  <a:cubicBezTo>
                    <a:pt x="775" y="437"/>
                    <a:pt x="791" y="433"/>
                    <a:pt x="806" y="428"/>
                  </a:cubicBezTo>
                  <a:cubicBezTo>
                    <a:pt x="819" y="424"/>
                    <a:pt x="830" y="415"/>
                    <a:pt x="844" y="412"/>
                  </a:cubicBezTo>
                  <a:cubicBezTo>
                    <a:pt x="863" y="399"/>
                    <a:pt x="885" y="379"/>
                    <a:pt x="906" y="372"/>
                  </a:cubicBezTo>
                  <a:cubicBezTo>
                    <a:pt x="935" y="349"/>
                    <a:pt x="973" y="341"/>
                    <a:pt x="1002" y="318"/>
                  </a:cubicBezTo>
                  <a:cubicBezTo>
                    <a:pt x="1020" y="303"/>
                    <a:pt x="1042" y="294"/>
                    <a:pt x="1060" y="280"/>
                  </a:cubicBezTo>
                  <a:cubicBezTo>
                    <a:pt x="1071" y="272"/>
                    <a:pt x="1084" y="259"/>
                    <a:pt x="1098" y="254"/>
                  </a:cubicBezTo>
                  <a:cubicBezTo>
                    <a:pt x="1121" y="237"/>
                    <a:pt x="1149" y="230"/>
                    <a:pt x="1174" y="216"/>
                  </a:cubicBezTo>
                  <a:cubicBezTo>
                    <a:pt x="1193" y="205"/>
                    <a:pt x="1210" y="188"/>
                    <a:pt x="1230" y="180"/>
                  </a:cubicBezTo>
                  <a:cubicBezTo>
                    <a:pt x="1241" y="169"/>
                    <a:pt x="1272" y="146"/>
                    <a:pt x="1288" y="142"/>
                  </a:cubicBezTo>
                  <a:cubicBezTo>
                    <a:pt x="1306" y="130"/>
                    <a:pt x="1329" y="126"/>
                    <a:pt x="1350" y="120"/>
                  </a:cubicBezTo>
                  <a:cubicBezTo>
                    <a:pt x="1375" y="112"/>
                    <a:pt x="1400" y="104"/>
                    <a:pt x="1426" y="98"/>
                  </a:cubicBezTo>
                  <a:cubicBezTo>
                    <a:pt x="1436" y="88"/>
                    <a:pt x="1460" y="80"/>
                    <a:pt x="1474" y="76"/>
                  </a:cubicBezTo>
                  <a:cubicBezTo>
                    <a:pt x="1491" y="65"/>
                    <a:pt x="1485" y="41"/>
                    <a:pt x="1502" y="30"/>
                  </a:cubicBezTo>
                  <a:cubicBezTo>
                    <a:pt x="1506" y="23"/>
                    <a:pt x="1537" y="28"/>
                    <a:pt x="1544" y="26"/>
                  </a:cubicBezTo>
                  <a:cubicBezTo>
                    <a:pt x="1545" y="24"/>
                    <a:pt x="1546" y="22"/>
                    <a:pt x="1548" y="20"/>
                  </a:cubicBezTo>
                  <a:cubicBezTo>
                    <a:pt x="1550" y="19"/>
                    <a:pt x="1555" y="20"/>
                    <a:pt x="1554" y="18"/>
                  </a:cubicBezTo>
                  <a:cubicBezTo>
                    <a:pt x="1549" y="10"/>
                    <a:pt x="1527" y="3"/>
                    <a:pt x="1518" y="0"/>
                  </a:cubicBezTo>
                  <a:cubicBezTo>
                    <a:pt x="1483" y="3"/>
                    <a:pt x="1450" y="10"/>
                    <a:pt x="1414" y="12"/>
                  </a:cubicBezTo>
                  <a:cubicBezTo>
                    <a:pt x="1399" y="17"/>
                    <a:pt x="1405" y="13"/>
                    <a:pt x="1396" y="22"/>
                  </a:cubicBezTo>
                  <a:cubicBezTo>
                    <a:pt x="1394" y="28"/>
                    <a:pt x="1382" y="36"/>
                    <a:pt x="1382" y="36"/>
                  </a:cubicBezTo>
                  <a:cubicBezTo>
                    <a:pt x="1375" y="58"/>
                    <a:pt x="1394" y="54"/>
                    <a:pt x="1356" y="58"/>
                  </a:cubicBezTo>
                  <a:cubicBezTo>
                    <a:pt x="1351" y="66"/>
                    <a:pt x="1347" y="82"/>
                    <a:pt x="1340" y="88"/>
                  </a:cubicBezTo>
                  <a:cubicBezTo>
                    <a:pt x="1336" y="91"/>
                    <a:pt x="1328" y="96"/>
                    <a:pt x="1328" y="96"/>
                  </a:cubicBezTo>
                  <a:cubicBezTo>
                    <a:pt x="1321" y="94"/>
                    <a:pt x="1310" y="86"/>
                    <a:pt x="1310" y="86"/>
                  </a:cubicBezTo>
                  <a:cubicBezTo>
                    <a:pt x="1300" y="71"/>
                    <a:pt x="1296" y="76"/>
                    <a:pt x="1276" y="78"/>
                  </a:cubicBezTo>
                  <a:cubicBezTo>
                    <a:pt x="1261" y="83"/>
                    <a:pt x="1240" y="78"/>
                    <a:pt x="1224" y="76"/>
                  </a:cubicBezTo>
                  <a:cubicBezTo>
                    <a:pt x="1215" y="75"/>
                    <a:pt x="1196" y="72"/>
                    <a:pt x="1196" y="72"/>
                  </a:cubicBezTo>
                  <a:cubicBezTo>
                    <a:pt x="1178" y="66"/>
                    <a:pt x="1188" y="68"/>
                    <a:pt x="1166" y="70"/>
                  </a:cubicBezTo>
                  <a:cubicBezTo>
                    <a:pt x="1159" y="72"/>
                    <a:pt x="1146" y="76"/>
                    <a:pt x="1146" y="76"/>
                  </a:cubicBezTo>
                  <a:cubicBezTo>
                    <a:pt x="1130" y="71"/>
                    <a:pt x="1113" y="69"/>
                    <a:pt x="1096" y="68"/>
                  </a:cubicBezTo>
                  <a:cubicBezTo>
                    <a:pt x="1091" y="61"/>
                    <a:pt x="1088" y="57"/>
                    <a:pt x="1080" y="54"/>
                  </a:cubicBezTo>
                  <a:cubicBezTo>
                    <a:pt x="1061" y="56"/>
                    <a:pt x="1042" y="62"/>
                    <a:pt x="1024" y="68"/>
                  </a:cubicBezTo>
                  <a:cubicBezTo>
                    <a:pt x="1019" y="89"/>
                    <a:pt x="1007" y="87"/>
                    <a:pt x="988" y="90"/>
                  </a:cubicBezTo>
                  <a:cubicBezTo>
                    <a:pt x="985" y="100"/>
                    <a:pt x="985" y="103"/>
                    <a:pt x="974" y="100"/>
                  </a:cubicBezTo>
                  <a:cubicBezTo>
                    <a:pt x="966" y="92"/>
                    <a:pt x="968" y="83"/>
                    <a:pt x="958" y="80"/>
                  </a:cubicBezTo>
                  <a:cubicBezTo>
                    <a:pt x="944" y="85"/>
                    <a:pt x="950" y="82"/>
                    <a:pt x="940" y="88"/>
                  </a:cubicBezTo>
                  <a:cubicBezTo>
                    <a:pt x="921" y="75"/>
                    <a:pt x="908" y="61"/>
                    <a:pt x="886" y="54"/>
                  </a:cubicBezTo>
                  <a:cubicBezTo>
                    <a:pt x="863" y="56"/>
                    <a:pt x="843" y="60"/>
                    <a:pt x="820" y="62"/>
                  </a:cubicBezTo>
                  <a:cubicBezTo>
                    <a:pt x="806" y="67"/>
                    <a:pt x="811" y="74"/>
                    <a:pt x="800" y="78"/>
                  </a:cubicBezTo>
                  <a:cubicBezTo>
                    <a:pt x="782" y="75"/>
                    <a:pt x="773" y="71"/>
                    <a:pt x="760" y="58"/>
                  </a:cubicBezTo>
                  <a:close/>
                </a:path>
              </a:pathLst>
            </a:custGeom>
            <a:solidFill>
              <a:schemeClr val="bg2"/>
            </a:solidFill>
            <a:ln w="12700">
              <a:noFill/>
              <a:prstDash val="dash"/>
              <a:round/>
              <a:headEnd/>
              <a:tailEnd/>
            </a:ln>
          </p:spPr>
          <p:txBody>
            <a:bodyPr/>
            <a:lstStyle/>
            <a:p>
              <a:endParaRPr lang="zh-CN" altLang="en-US"/>
            </a:p>
          </p:txBody>
        </p:sp>
        <p:sp>
          <p:nvSpPr>
            <p:cNvPr id="90" name="Freeform 85"/>
            <p:cNvSpPr>
              <a:spLocks/>
            </p:cNvSpPr>
            <p:nvPr/>
          </p:nvSpPr>
          <p:spPr bwMode="ltGray">
            <a:xfrm>
              <a:off x="3185" y="1299"/>
              <a:ext cx="141" cy="108"/>
            </a:xfrm>
            <a:custGeom>
              <a:avLst/>
              <a:gdLst>
                <a:gd name="T0" fmla="*/ 95 w 189"/>
                <a:gd name="T1" fmla="*/ 2 h 144"/>
                <a:gd name="T2" fmla="*/ 103 w 189"/>
                <a:gd name="T3" fmla="*/ 2 h 144"/>
                <a:gd name="T4" fmla="*/ 105 w 189"/>
                <a:gd name="T5" fmla="*/ 9 h 144"/>
                <a:gd name="T6" fmla="*/ 104 w 189"/>
                <a:gd name="T7" fmla="*/ 14 h 144"/>
                <a:gd name="T8" fmla="*/ 73 w 189"/>
                <a:gd name="T9" fmla="*/ 25 h 144"/>
                <a:gd name="T10" fmla="*/ 60 w 189"/>
                <a:gd name="T11" fmla="*/ 32 h 144"/>
                <a:gd name="T12" fmla="*/ 54 w 189"/>
                <a:gd name="T13" fmla="*/ 34 h 144"/>
                <a:gd name="T14" fmla="*/ 40 w 189"/>
                <a:gd name="T15" fmla="*/ 46 h 144"/>
                <a:gd name="T16" fmla="*/ 42 w 189"/>
                <a:gd name="T17" fmla="*/ 52 h 144"/>
                <a:gd name="T18" fmla="*/ 46 w 189"/>
                <a:gd name="T19" fmla="*/ 65 h 144"/>
                <a:gd name="T20" fmla="*/ 60 w 189"/>
                <a:gd name="T21" fmla="*/ 70 h 144"/>
                <a:gd name="T22" fmla="*/ 51 w 189"/>
                <a:gd name="T23" fmla="*/ 79 h 144"/>
                <a:gd name="T24" fmla="*/ 46 w 189"/>
                <a:gd name="T25" fmla="*/ 73 h 144"/>
                <a:gd name="T26" fmla="*/ 40 w 189"/>
                <a:gd name="T27" fmla="*/ 76 h 144"/>
                <a:gd name="T28" fmla="*/ 12 w 189"/>
                <a:gd name="T29" fmla="*/ 68 h 144"/>
                <a:gd name="T30" fmla="*/ 10 w 189"/>
                <a:gd name="T31" fmla="*/ 59 h 144"/>
                <a:gd name="T32" fmla="*/ 26 w 189"/>
                <a:gd name="T33" fmla="*/ 50 h 144"/>
                <a:gd name="T34" fmla="*/ 28 w 189"/>
                <a:gd name="T35" fmla="*/ 43 h 144"/>
                <a:gd name="T36" fmla="*/ 26 w 189"/>
                <a:gd name="T37" fmla="*/ 36 h 144"/>
                <a:gd name="T38" fmla="*/ 40 w 189"/>
                <a:gd name="T39" fmla="*/ 26 h 144"/>
                <a:gd name="T40" fmla="*/ 54 w 189"/>
                <a:gd name="T41" fmla="*/ 20 h 144"/>
                <a:gd name="T42" fmla="*/ 63 w 189"/>
                <a:gd name="T43" fmla="*/ 14 h 144"/>
                <a:gd name="T44" fmla="*/ 95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bg2"/>
            </a:solidFill>
            <a:ln w="12700">
              <a:noFill/>
              <a:prstDash val="dash"/>
              <a:round/>
              <a:headEnd/>
              <a:tailEnd/>
            </a:ln>
          </p:spPr>
          <p:txBody>
            <a:bodyPr/>
            <a:lstStyle/>
            <a:p>
              <a:endParaRPr lang="zh-CN" altLang="en-US"/>
            </a:p>
          </p:txBody>
        </p:sp>
        <p:sp>
          <p:nvSpPr>
            <p:cNvPr id="91" name="Freeform 86"/>
            <p:cNvSpPr>
              <a:spLocks/>
            </p:cNvSpPr>
            <p:nvPr/>
          </p:nvSpPr>
          <p:spPr bwMode="ltGray">
            <a:xfrm>
              <a:off x="3269" y="1403"/>
              <a:ext cx="40" cy="12"/>
            </a:xfrm>
            <a:custGeom>
              <a:avLst/>
              <a:gdLst>
                <a:gd name="T0" fmla="*/ 14 w 53"/>
                <a:gd name="T1" fmla="*/ 0 h 17"/>
                <a:gd name="T2" fmla="*/ 7 w 53"/>
                <a:gd name="T3" fmla="*/ 1 h 17"/>
                <a:gd name="T4" fmla="*/ 18 w 53"/>
                <a:gd name="T5" fmla="*/ 8 h 17"/>
                <a:gd name="T6" fmla="*/ 25 w 53"/>
                <a:gd name="T7" fmla="*/ 7 h 17"/>
                <a:gd name="T8" fmla="*/ 1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bg2"/>
            </a:solidFill>
            <a:ln w="12700">
              <a:noFill/>
              <a:prstDash val="dash"/>
              <a:round/>
              <a:headEnd/>
              <a:tailEnd/>
            </a:ln>
          </p:spPr>
          <p:txBody>
            <a:bodyPr/>
            <a:lstStyle/>
            <a:p>
              <a:endParaRPr lang="zh-CN" altLang="en-US"/>
            </a:p>
          </p:txBody>
        </p:sp>
        <p:sp>
          <p:nvSpPr>
            <p:cNvPr id="92" name="Freeform 87"/>
            <p:cNvSpPr>
              <a:spLocks/>
            </p:cNvSpPr>
            <p:nvPr/>
          </p:nvSpPr>
          <p:spPr bwMode="ltGray">
            <a:xfrm>
              <a:off x="3474" y="1247"/>
              <a:ext cx="42" cy="28"/>
            </a:xfrm>
            <a:custGeom>
              <a:avLst/>
              <a:gdLst>
                <a:gd name="T0" fmla="*/ 31 w 57"/>
                <a:gd name="T1" fmla="*/ 2 h 37"/>
                <a:gd name="T2" fmla="*/ 13 w 57"/>
                <a:gd name="T3" fmla="*/ 14 h 37"/>
                <a:gd name="T4" fmla="*/ 6 w 57"/>
                <a:gd name="T5" fmla="*/ 20 h 37"/>
                <a:gd name="T6" fmla="*/ 5 w 57"/>
                <a:gd name="T7" fmla="*/ 2 h 37"/>
                <a:gd name="T8" fmla="*/ 11 w 57"/>
                <a:gd name="T9" fmla="*/ 0 h 37"/>
                <a:gd name="T10" fmla="*/ 31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bg2"/>
            </a:solidFill>
            <a:ln w="12700">
              <a:noFill/>
              <a:prstDash val="dash"/>
              <a:round/>
              <a:headEnd/>
              <a:tailEnd/>
            </a:ln>
          </p:spPr>
          <p:txBody>
            <a:bodyPr/>
            <a:lstStyle/>
            <a:p>
              <a:endParaRPr lang="zh-CN" altLang="en-US"/>
            </a:p>
          </p:txBody>
        </p:sp>
        <p:sp>
          <p:nvSpPr>
            <p:cNvPr id="93" name="Freeform 88"/>
            <p:cNvSpPr>
              <a:spLocks/>
            </p:cNvSpPr>
            <p:nvPr/>
          </p:nvSpPr>
          <p:spPr bwMode="ltGray">
            <a:xfrm>
              <a:off x="3504" y="1260"/>
              <a:ext cx="50" cy="20"/>
            </a:xfrm>
            <a:custGeom>
              <a:avLst/>
              <a:gdLst>
                <a:gd name="T0" fmla="*/ 15 w 68"/>
                <a:gd name="T1" fmla="*/ 0 h 26"/>
                <a:gd name="T2" fmla="*/ 6 w 68"/>
                <a:gd name="T3" fmla="*/ 4 h 26"/>
                <a:gd name="T4" fmla="*/ 31 w 68"/>
                <a:gd name="T5" fmla="*/ 15 h 26"/>
                <a:gd name="T6" fmla="*/ 34 w 68"/>
                <a:gd name="T7" fmla="*/ 14 h 26"/>
                <a:gd name="T8" fmla="*/ 15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bg2"/>
            </a:solidFill>
            <a:ln w="12700">
              <a:noFill/>
              <a:prstDash val="dash"/>
              <a:round/>
              <a:headEnd/>
              <a:tailEnd/>
            </a:ln>
          </p:spPr>
          <p:txBody>
            <a:bodyPr/>
            <a:lstStyle/>
            <a:p>
              <a:endParaRPr lang="zh-CN" altLang="en-US"/>
            </a:p>
          </p:txBody>
        </p:sp>
        <p:sp>
          <p:nvSpPr>
            <p:cNvPr id="94" name="Freeform 89"/>
            <p:cNvSpPr>
              <a:spLocks/>
            </p:cNvSpPr>
            <p:nvPr/>
          </p:nvSpPr>
          <p:spPr bwMode="ltGray">
            <a:xfrm>
              <a:off x="3558" y="1263"/>
              <a:ext cx="50" cy="32"/>
            </a:xfrm>
            <a:custGeom>
              <a:avLst/>
              <a:gdLst>
                <a:gd name="T0" fmla="*/ 29 w 66"/>
                <a:gd name="T1" fmla="*/ 5 h 43"/>
                <a:gd name="T2" fmla="*/ 15 w 66"/>
                <a:gd name="T3" fmla="*/ 5 h 43"/>
                <a:gd name="T4" fmla="*/ 6 w 66"/>
                <a:gd name="T5" fmla="*/ 5 h 43"/>
                <a:gd name="T6" fmla="*/ 5 w 66"/>
                <a:gd name="T7" fmla="*/ 19 h 43"/>
                <a:gd name="T8" fmla="*/ 18 w 66"/>
                <a:gd name="T9" fmla="*/ 24 h 43"/>
                <a:gd name="T10" fmla="*/ 36 w 66"/>
                <a:gd name="T11" fmla="*/ 15 h 43"/>
                <a:gd name="T12" fmla="*/ 29 w 66"/>
                <a:gd name="T13" fmla="*/ 5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bg2"/>
            </a:solidFill>
            <a:ln w="12700">
              <a:noFill/>
              <a:prstDash val="dash"/>
              <a:round/>
              <a:headEnd/>
              <a:tailEnd/>
            </a:ln>
          </p:spPr>
          <p:txBody>
            <a:bodyPr/>
            <a:lstStyle/>
            <a:p>
              <a:endParaRPr lang="zh-CN" altLang="en-US"/>
            </a:p>
          </p:txBody>
        </p:sp>
        <p:sp>
          <p:nvSpPr>
            <p:cNvPr id="95" name="Freeform 90"/>
            <p:cNvSpPr>
              <a:spLocks/>
            </p:cNvSpPr>
            <p:nvPr/>
          </p:nvSpPr>
          <p:spPr bwMode="ltGray">
            <a:xfrm>
              <a:off x="3907" y="1290"/>
              <a:ext cx="88" cy="31"/>
            </a:xfrm>
            <a:custGeom>
              <a:avLst/>
              <a:gdLst>
                <a:gd name="T0" fmla="*/ 8 w 117"/>
                <a:gd name="T1" fmla="*/ 0 h 41"/>
                <a:gd name="T2" fmla="*/ 5 w 117"/>
                <a:gd name="T3" fmla="*/ 9 h 41"/>
                <a:gd name="T4" fmla="*/ 29 w 117"/>
                <a:gd name="T5" fmla="*/ 17 h 41"/>
                <a:gd name="T6" fmla="*/ 43 w 117"/>
                <a:gd name="T7" fmla="*/ 20 h 41"/>
                <a:gd name="T8" fmla="*/ 63 w 117"/>
                <a:gd name="T9" fmla="*/ 13 h 41"/>
                <a:gd name="T10" fmla="*/ 44 w 117"/>
                <a:gd name="T11" fmla="*/ 2 h 41"/>
                <a:gd name="T12" fmla="*/ 8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bg2"/>
            </a:solidFill>
            <a:ln w="12700">
              <a:noFill/>
              <a:prstDash val="dash"/>
              <a:round/>
              <a:headEnd/>
              <a:tailEnd/>
            </a:ln>
          </p:spPr>
          <p:txBody>
            <a:bodyPr/>
            <a:lstStyle/>
            <a:p>
              <a:endParaRPr lang="zh-CN" altLang="en-US"/>
            </a:p>
          </p:txBody>
        </p:sp>
        <p:sp>
          <p:nvSpPr>
            <p:cNvPr id="96" name="Freeform 91"/>
            <p:cNvSpPr>
              <a:spLocks/>
            </p:cNvSpPr>
            <p:nvPr/>
          </p:nvSpPr>
          <p:spPr bwMode="ltGray">
            <a:xfrm>
              <a:off x="3997" y="1289"/>
              <a:ext cx="46" cy="24"/>
            </a:xfrm>
            <a:custGeom>
              <a:avLst/>
              <a:gdLst>
                <a:gd name="T0" fmla="*/ 18 w 62"/>
                <a:gd name="T1" fmla="*/ 2 h 32"/>
                <a:gd name="T2" fmla="*/ 34 w 62"/>
                <a:gd name="T3" fmla="*/ 5 h 32"/>
                <a:gd name="T4" fmla="*/ 16 w 62"/>
                <a:gd name="T5" fmla="*/ 18 h 32"/>
                <a:gd name="T6" fmla="*/ 3 w 62"/>
                <a:gd name="T7" fmla="*/ 12 h 32"/>
                <a:gd name="T8" fmla="*/ 18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bg2"/>
            </a:solidFill>
            <a:ln w="12700">
              <a:noFill/>
              <a:prstDash val="dash"/>
              <a:round/>
              <a:headEnd/>
              <a:tailEnd/>
            </a:ln>
          </p:spPr>
          <p:txBody>
            <a:bodyPr/>
            <a:lstStyle/>
            <a:p>
              <a:endParaRPr lang="zh-CN" altLang="en-US"/>
            </a:p>
          </p:txBody>
        </p:sp>
        <p:sp>
          <p:nvSpPr>
            <p:cNvPr id="97" name="Freeform 92"/>
            <p:cNvSpPr>
              <a:spLocks/>
            </p:cNvSpPr>
            <p:nvPr/>
          </p:nvSpPr>
          <p:spPr bwMode="ltGray">
            <a:xfrm>
              <a:off x="3976" y="1318"/>
              <a:ext cx="37" cy="17"/>
            </a:xfrm>
            <a:custGeom>
              <a:avLst/>
              <a:gdLst>
                <a:gd name="T0" fmla="*/ 11 w 49"/>
                <a:gd name="T1" fmla="*/ 1 h 23"/>
                <a:gd name="T2" fmla="*/ 4 w 49"/>
                <a:gd name="T3" fmla="*/ 3 h 23"/>
                <a:gd name="T4" fmla="*/ 22 w 49"/>
                <a:gd name="T5" fmla="*/ 13 h 23"/>
                <a:gd name="T6" fmla="*/ 11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chemeClr val="bg2"/>
            </a:solidFill>
            <a:ln w="12700">
              <a:noFill/>
              <a:prstDash val="dash"/>
              <a:round/>
              <a:headEnd/>
              <a:tailEnd/>
            </a:ln>
          </p:spPr>
          <p:txBody>
            <a:bodyPr/>
            <a:lstStyle/>
            <a:p>
              <a:endParaRPr lang="zh-CN" altLang="en-US"/>
            </a:p>
          </p:txBody>
        </p:sp>
        <p:sp>
          <p:nvSpPr>
            <p:cNvPr id="98" name="Freeform 93"/>
            <p:cNvSpPr>
              <a:spLocks/>
            </p:cNvSpPr>
            <p:nvPr/>
          </p:nvSpPr>
          <p:spPr bwMode="ltGray">
            <a:xfrm>
              <a:off x="4228" y="1542"/>
              <a:ext cx="76" cy="114"/>
            </a:xfrm>
            <a:custGeom>
              <a:avLst/>
              <a:gdLst>
                <a:gd name="T0" fmla="*/ 3 w 102"/>
                <a:gd name="T1" fmla="*/ 0 h 152"/>
                <a:gd name="T2" fmla="*/ 0 w 102"/>
                <a:gd name="T3" fmla="*/ 10 h 152"/>
                <a:gd name="T4" fmla="*/ 7 w 102"/>
                <a:gd name="T5" fmla="*/ 23 h 152"/>
                <a:gd name="T6" fmla="*/ 18 w 102"/>
                <a:gd name="T7" fmla="*/ 40 h 152"/>
                <a:gd name="T8" fmla="*/ 20 w 102"/>
                <a:gd name="T9" fmla="*/ 58 h 152"/>
                <a:gd name="T10" fmla="*/ 45 w 102"/>
                <a:gd name="T11" fmla="*/ 85 h 152"/>
                <a:gd name="T12" fmla="*/ 48 w 102"/>
                <a:gd name="T13" fmla="*/ 70 h 152"/>
                <a:gd name="T14" fmla="*/ 41 w 102"/>
                <a:gd name="T15" fmla="*/ 57 h 152"/>
                <a:gd name="T16" fmla="*/ 34 w 102"/>
                <a:gd name="T17" fmla="*/ 52 h 152"/>
                <a:gd name="T18" fmla="*/ 29 w 102"/>
                <a:gd name="T19" fmla="*/ 42 h 152"/>
                <a:gd name="T20" fmla="*/ 23 w 102"/>
                <a:gd name="T21" fmla="*/ 25 h 152"/>
                <a:gd name="T22" fmla="*/ 2 w 102"/>
                <a:gd name="T23" fmla="*/ 7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bg2"/>
            </a:solidFill>
            <a:ln w="12700">
              <a:noFill/>
              <a:prstDash val="dash"/>
              <a:round/>
              <a:headEnd/>
              <a:tailEnd/>
            </a:ln>
          </p:spPr>
          <p:txBody>
            <a:bodyPr/>
            <a:lstStyle/>
            <a:p>
              <a:endParaRPr lang="zh-CN" altLang="en-US"/>
            </a:p>
          </p:txBody>
        </p:sp>
        <p:sp>
          <p:nvSpPr>
            <p:cNvPr id="99" name="Freeform 94"/>
            <p:cNvSpPr>
              <a:spLocks/>
            </p:cNvSpPr>
            <p:nvPr/>
          </p:nvSpPr>
          <p:spPr bwMode="ltGray">
            <a:xfrm>
              <a:off x="4289" y="1660"/>
              <a:ext cx="55" cy="78"/>
            </a:xfrm>
            <a:custGeom>
              <a:avLst/>
              <a:gdLst>
                <a:gd name="T0" fmla="*/ 36 w 74"/>
                <a:gd name="T1" fmla="*/ 13 h 103"/>
                <a:gd name="T2" fmla="*/ 41 w 74"/>
                <a:gd name="T3" fmla="*/ 23 h 103"/>
                <a:gd name="T4" fmla="*/ 16 w 74"/>
                <a:gd name="T5" fmla="*/ 48 h 103"/>
                <a:gd name="T6" fmla="*/ 18 w 74"/>
                <a:gd name="T7" fmla="*/ 58 h 103"/>
                <a:gd name="T8" fmla="*/ 11 w 74"/>
                <a:gd name="T9" fmla="*/ 54 h 103"/>
                <a:gd name="T10" fmla="*/ 3 w 74"/>
                <a:gd name="T11" fmla="*/ 48 h 103"/>
                <a:gd name="T12" fmla="*/ 0 w 74"/>
                <a:gd name="T13" fmla="*/ 47 h 103"/>
                <a:gd name="T14" fmla="*/ 5 w 74"/>
                <a:gd name="T15" fmla="*/ 33 h 103"/>
                <a:gd name="T16" fmla="*/ 7 w 74"/>
                <a:gd name="T17" fmla="*/ 30 h 103"/>
                <a:gd name="T18" fmla="*/ 1 w 74"/>
                <a:gd name="T19" fmla="*/ 14 h 103"/>
                <a:gd name="T20" fmla="*/ 2 w 74"/>
                <a:gd name="T21" fmla="*/ 8 h 103"/>
                <a:gd name="T22" fmla="*/ 14 w 74"/>
                <a:gd name="T23" fmla="*/ 13 h 103"/>
                <a:gd name="T24" fmla="*/ 20 w 74"/>
                <a:gd name="T25" fmla="*/ 20 h 103"/>
                <a:gd name="T26" fmla="*/ 36 w 74"/>
                <a:gd name="T27" fmla="*/ 1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bg2"/>
            </a:solidFill>
            <a:ln w="12700">
              <a:noFill/>
              <a:prstDash val="dash"/>
              <a:round/>
              <a:headEnd/>
              <a:tailEnd/>
            </a:ln>
          </p:spPr>
          <p:txBody>
            <a:bodyPr/>
            <a:lstStyle/>
            <a:p>
              <a:endParaRPr lang="zh-CN" altLang="en-US"/>
            </a:p>
          </p:txBody>
        </p:sp>
        <p:sp>
          <p:nvSpPr>
            <p:cNvPr id="100" name="Freeform 95"/>
            <p:cNvSpPr>
              <a:spLocks/>
            </p:cNvSpPr>
            <p:nvPr/>
          </p:nvSpPr>
          <p:spPr bwMode="ltGray">
            <a:xfrm>
              <a:off x="4253" y="1740"/>
              <a:ext cx="109" cy="189"/>
            </a:xfrm>
            <a:custGeom>
              <a:avLst/>
              <a:gdLst>
                <a:gd name="T0" fmla="*/ 46 w 146"/>
                <a:gd name="T1" fmla="*/ 56 h 252"/>
                <a:gd name="T2" fmla="*/ 37 w 146"/>
                <a:gd name="T3" fmla="*/ 60 h 252"/>
                <a:gd name="T4" fmla="*/ 36 w 146"/>
                <a:gd name="T5" fmla="*/ 74 h 252"/>
                <a:gd name="T6" fmla="*/ 12 w 146"/>
                <a:gd name="T7" fmla="*/ 83 h 252"/>
                <a:gd name="T8" fmla="*/ 4 w 146"/>
                <a:gd name="T9" fmla="*/ 95 h 252"/>
                <a:gd name="T10" fmla="*/ 11 w 146"/>
                <a:gd name="T11" fmla="*/ 103 h 252"/>
                <a:gd name="T12" fmla="*/ 4 w 146"/>
                <a:gd name="T13" fmla="*/ 112 h 252"/>
                <a:gd name="T14" fmla="*/ 13 w 146"/>
                <a:gd name="T15" fmla="*/ 142 h 252"/>
                <a:gd name="T16" fmla="*/ 16 w 146"/>
                <a:gd name="T17" fmla="*/ 121 h 252"/>
                <a:gd name="T18" fmla="*/ 12 w 146"/>
                <a:gd name="T19" fmla="*/ 108 h 252"/>
                <a:gd name="T20" fmla="*/ 23 w 146"/>
                <a:gd name="T21" fmla="*/ 99 h 252"/>
                <a:gd name="T22" fmla="*/ 29 w 146"/>
                <a:gd name="T23" fmla="*/ 89 h 252"/>
                <a:gd name="T24" fmla="*/ 37 w 146"/>
                <a:gd name="T25" fmla="*/ 98 h 252"/>
                <a:gd name="T26" fmla="*/ 25 w 146"/>
                <a:gd name="T27" fmla="*/ 107 h 252"/>
                <a:gd name="T28" fmla="*/ 31 w 146"/>
                <a:gd name="T29" fmla="*/ 113 h 252"/>
                <a:gd name="T30" fmla="*/ 38 w 146"/>
                <a:gd name="T31" fmla="*/ 101 h 252"/>
                <a:gd name="T32" fmla="*/ 47 w 146"/>
                <a:gd name="T33" fmla="*/ 104 h 252"/>
                <a:gd name="T34" fmla="*/ 58 w 146"/>
                <a:gd name="T35" fmla="*/ 83 h 252"/>
                <a:gd name="T36" fmla="*/ 63 w 146"/>
                <a:gd name="T37" fmla="*/ 88 h 252"/>
                <a:gd name="T38" fmla="*/ 76 w 146"/>
                <a:gd name="T39" fmla="*/ 83 h 252"/>
                <a:gd name="T40" fmla="*/ 81 w 146"/>
                <a:gd name="T41" fmla="*/ 74 h 252"/>
                <a:gd name="T42" fmla="*/ 79 w 146"/>
                <a:gd name="T43" fmla="*/ 62 h 252"/>
                <a:gd name="T44" fmla="*/ 75 w 146"/>
                <a:gd name="T45" fmla="*/ 56 h 252"/>
                <a:gd name="T46" fmla="*/ 68 w 146"/>
                <a:gd name="T47" fmla="*/ 23 h 252"/>
                <a:gd name="T48" fmla="*/ 52 w 146"/>
                <a:gd name="T49" fmla="*/ 0 h 252"/>
                <a:gd name="T50" fmla="*/ 43 w 146"/>
                <a:gd name="T51" fmla="*/ 7 h 252"/>
                <a:gd name="T52" fmla="*/ 54 w 146"/>
                <a:gd name="T53" fmla="*/ 20 h 252"/>
                <a:gd name="T54" fmla="*/ 54 w 146"/>
                <a:gd name="T55" fmla="*/ 36 h 252"/>
                <a:gd name="T56" fmla="*/ 46 w 146"/>
                <a:gd name="T57" fmla="*/ 5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bg2"/>
            </a:solidFill>
            <a:ln w="12700">
              <a:noFill/>
              <a:prstDash val="dash"/>
              <a:round/>
              <a:headEnd/>
              <a:tailEnd/>
            </a:ln>
          </p:spPr>
          <p:txBody>
            <a:bodyPr/>
            <a:lstStyle/>
            <a:p>
              <a:endParaRPr lang="zh-CN" altLang="en-US"/>
            </a:p>
          </p:txBody>
        </p:sp>
        <p:sp>
          <p:nvSpPr>
            <p:cNvPr id="101" name="Freeform 96"/>
            <p:cNvSpPr>
              <a:spLocks/>
            </p:cNvSpPr>
            <p:nvPr/>
          </p:nvSpPr>
          <p:spPr bwMode="ltGray">
            <a:xfrm>
              <a:off x="3192" y="1236"/>
              <a:ext cx="52" cy="30"/>
            </a:xfrm>
            <a:custGeom>
              <a:avLst/>
              <a:gdLst>
                <a:gd name="T0" fmla="*/ 33 w 70"/>
                <a:gd name="T1" fmla="*/ 0 h 40"/>
                <a:gd name="T2" fmla="*/ 36 w 70"/>
                <a:gd name="T3" fmla="*/ 11 h 40"/>
                <a:gd name="T4" fmla="*/ 22 w 70"/>
                <a:gd name="T5" fmla="*/ 14 h 40"/>
                <a:gd name="T6" fmla="*/ 17 w 70"/>
                <a:gd name="T7" fmla="*/ 22 h 40"/>
                <a:gd name="T8" fmla="*/ 4 w 70"/>
                <a:gd name="T9" fmla="*/ 22 h 40"/>
                <a:gd name="T10" fmla="*/ 1 w 70"/>
                <a:gd name="T11" fmla="*/ 20 h 40"/>
                <a:gd name="T12" fmla="*/ 19 w 70"/>
                <a:gd name="T13" fmla="*/ 11 h 40"/>
                <a:gd name="T14" fmla="*/ 3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bg2"/>
            </a:solidFill>
            <a:ln w="12700">
              <a:noFill/>
              <a:prstDash val="dash"/>
              <a:round/>
              <a:headEnd/>
              <a:tailEnd/>
            </a:ln>
          </p:spPr>
          <p:txBody>
            <a:bodyPr/>
            <a:lstStyle/>
            <a:p>
              <a:endParaRPr lang="zh-CN" altLang="en-US"/>
            </a:p>
          </p:txBody>
        </p:sp>
        <p:sp>
          <p:nvSpPr>
            <p:cNvPr id="102" name="Freeform 97"/>
            <p:cNvSpPr>
              <a:spLocks/>
            </p:cNvSpPr>
            <p:nvPr/>
          </p:nvSpPr>
          <p:spPr bwMode="ltGray">
            <a:xfrm>
              <a:off x="3085" y="1245"/>
              <a:ext cx="19" cy="22"/>
            </a:xfrm>
            <a:custGeom>
              <a:avLst/>
              <a:gdLst>
                <a:gd name="T0" fmla="*/ 10 w 26"/>
                <a:gd name="T1" fmla="*/ 0 h 29"/>
                <a:gd name="T2" fmla="*/ 0 w 26"/>
                <a:gd name="T3" fmla="*/ 11 h 29"/>
                <a:gd name="T4" fmla="*/ 10 w 26"/>
                <a:gd name="T5" fmla="*/ 15 h 29"/>
                <a:gd name="T6" fmla="*/ 10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bg2"/>
            </a:solidFill>
            <a:ln w="12700">
              <a:noFill/>
              <a:prstDash val="dash"/>
              <a:round/>
              <a:headEnd/>
              <a:tailEnd/>
            </a:ln>
          </p:spPr>
          <p:txBody>
            <a:bodyPr/>
            <a:lstStyle/>
            <a:p>
              <a:endParaRPr lang="zh-CN" altLang="en-US"/>
            </a:p>
          </p:txBody>
        </p:sp>
        <p:sp>
          <p:nvSpPr>
            <p:cNvPr id="103" name="Freeform 98"/>
            <p:cNvSpPr>
              <a:spLocks/>
            </p:cNvSpPr>
            <p:nvPr/>
          </p:nvSpPr>
          <p:spPr bwMode="ltGray">
            <a:xfrm>
              <a:off x="3109" y="1244"/>
              <a:ext cx="37" cy="27"/>
            </a:xfrm>
            <a:custGeom>
              <a:avLst/>
              <a:gdLst>
                <a:gd name="T0" fmla="*/ 8 w 49"/>
                <a:gd name="T1" fmla="*/ 3 h 36"/>
                <a:gd name="T2" fmla="*/ 0 w 49"/>
                <a:gd name="T3" fmla="*/ 10 h 36"/>
                <a:gd name="T4" fmla="*/ 4 w 49"/>
                <a:gd name="T5" fmla="*/ 18 h 36"/>
                <a:gd name="T6" fmla="*/ 11 w 49"/>
                <a:gd name="T7" fmla="*/ 20 h 36"/>
                <a:gd name="T8" fmla="*/ 23 w 49"/>
                <a:gd name="T9" fmla="*/ 14 h 36"/>
                <a:gd name="T10" fmla="*/ 8 w 49"/>
                <a:gd name="T11" fmla="*/ 3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bg2"/>
            </a:solidFill>
            <a:ln w="12700">
              <a:noFill/>
              <a:prstDash val="dash"/>
              <a:round/>
              <a:headEnd/>
              <a:tailEnd/>
            </a:ln>
          </p:spPr>
          <p:txBody>
            <a:bodyPr/>
            <a:lstStyle/>
            <a:p>
              <a:endParaRPr lang="zh-CN" altLang="en-US"/>
            </a:p>
          </p:txBody>
        </p:sp>
        <p:sp>
          <p:nvSpPr>
            <p:cNvPr id="104" name="Freeform 99"/>
            <p:cNvSpPr>
              <a:spLocks/>
            </p:cNvSpPr>
            <p:nvPr/>
          </p:nvSpPr>
          <p:spPr bwMode="ltGray">
            <a:xfrm>
              <a:off x="3170" y="1235"/>
              <a:ext cx="20" cy="16"/>
            </a:xfrm>
            <a:custGeom>
              <a:avLst/>
              <a:gdLst>
                <a:gd name="T0" fmla="*/ 6 w 27"/>
                <a:gd name="T1" fmla="*/ 0 h 22"/>
                <a:gd name="T2" fmla="*/ 1 w 27"/>
                <a:gd name="T3" fmla="*/ 7 h 22"/>
                <a:gd name="T4" fmla="*/ 10 w 27"/>
                <a:gd name="T5" fmla="*/ 12 h 22"/>
                <a:gd name="T6" fmla="*/ 6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bg2"/>
            </a:solidFill>
            <a:ln w="12700">
              <a:noFill/>
              <a:prstDash val="dash"/>
              <a:round/>
              <a:headEnd/>
              <a:tailEnd/>
            </a:ln>
          </p:spPr>
          <p:txBody>
            <a:bodyPr/>
            <a:lstStyle/>
            <a:p>
              <a:endParaRPr lang="zh-CN" altLang="en-US"/>
            </a:p>
          </p:txBody>
        </p:sp>
        <p:sp>
          <p:nvSpPr>
            <p:cNvPr id="105" name="Freeform 100"/>
            <p:cNvSpPr>
              <a:spLocks/>
            </p:cNvSpPr>
            <p:nvPr/>
          </p:nvSpPr>
          <p:spPr bwMode="ltGray">
            <a:xfrm>
              <a:off x="3152" y="1253"/>
              <a:ext cx="15" cy="13"/>
            </a:xfrm>
            <a:custGeom>
              <a:avLst/>
              <a:gdLst>
                <a:gd name="T0" fmla="*/ 6 w 20"/>
                <a:gd name="T1" fmla="*/ 0 h 18"/>
                <a:gd name="T2" fmla="*/ 5 w 20"/>
                <a:gd name="T3" fmla="*/ 9 h 18"/>
                <a:gd name="T4" fmla="*/ 6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chemeClr val="bg2"/>
            </a:solidFill>
            <a:ln w="12700">
              <a:noFill/>
              <a:prstDash val="dash"/>
              <a:round/>
              <a:headEnd/>
              <a:tailEnd/>
            </a:ln>
          </p:spPr>
          <p:txBody>
            <a:bodyPr/>
            <a:lstStyle/>
            <a:p>
              <a:endParaRPr lang="zh-CN" altLang="en-US"/>
            </a:p>
          </p:txBody>
        </p:sp>
        <p:sp>
          <p:nvSpPr>
            <p:cNvPr id="106" name="Freeform 101"/>
            <p:cNvSpPr>
              <a:spLocks/>
            </p:cNvSpPr>
            <p:nvPr/>
          </p:nvSpPr>
          <p:spPr bwMode="ltGray">
            <a:xfrm>
              <a:off x="4292" y="1269"/>
              <a:ext cx="18" cy="33"/>
            </a:xfrm>
            <a:custGeom>
              <a:avLst/>
              <a:gdLst>
                <a:gd name="T0" fmla="*/ 14 w 24"/>
                <a:gd name="T1" fmla="*/ 0 h 44"/>
                <a:gd name="T2" fmla="*/ 5 w 24"/>
                <a:gd name="T3" fmla="*/ 9 h 44"/>
                <a:gd name="T4" fmla="*/ 0 w 24"/>
                <a:gd name="T5" fmla="*/ 19 h 44"/>
                <a:gd name="T6" fmla="*/ 9 w 24"/>
                <a:gd name="T7" fmla="*/ 22 h 44"/>
                <a:gd name="T8" fmla="*/ 1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bg2"/>
            </a:solidFill>
            <a:ln w="12700">
              <a:noFill/>
              <a:prstDash val="dash"/>
              <a:round/>
              <a:headEnd/>
              <a:tailEnd/>
            </a:ln>
          </p:spPr>
          <p:txBody>
            <a:bodyPr/>
            <a:lstStyle/>
            <a:p>
              <a:endParaRPr lang="zh-CN" altLang="en-US"/>
            </a:p>
          </p:txBody>
        </p:sp>
        <p:sp>
          <p:nvSpPr>
            <p:cNvPr id="107" name="Freeform 102"/>
            <p:cNvSpPr>
              <a:spLocks/>
            </p:cNvSpPr>
            <p:nvPr/>
          </p:nvSpPr>
          <p:spPr bwMode="ltGray">
            <a:xfrm>
              <a:off x="3408" y="2721"/>
              <a:ext cx="31" cy="18"/>
            </a:xfrm>
            <a:custGeom>
              <a:avLst/>
              <a:gdLst>
                <a:gd name="T0" fmla="*/ 17 w 41"/>
                <a:gd name="T1" fmla="*/ 0 h 24"/>
                <a:gd name="T2" fmla="*/ 15 w 41"/>
                <a:gd name="T3" fmla="*/ 14 h 24"/>
                <a:gd name="T4" fmla="*/ 1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chemeClr val="bg2"/>
            </a:solidFill>
            <a:ln w="12700">
              <a:noFill/>
              <a:prstDash val="dash"/>
              <a:round/>
              <a:headEnd/>
              <a:tailEnd/>
            </a:ln>
          </p:spPr>
          <p:txBody>
            <a:bodyPr/>
            <a:lstStyle/>
            <a:p>
              <a:endParaRPr lang="zh-CN" altLang="en-US"/>
            </a:p>
          </p:txBody>
        </p:sp>
        <p:sp>
          <p:nvSpPr>
            <p:cNvPr id="108" name="Freeform 103"/>
            <p:cNvSpPr>
              <a:spLocks/>
            </p:cNvSpPr>
            <p:nvPr/>
          </p:nvSpPr>
          <p:spPr bwMode="ltGray">
            <a:xfrm>
              <a:off x="3448" y="2714"/>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09" name="Freeform 104"/>
            <p:cNvSpPr>
              <a:spLocks/>
            </p:cNvSpPr>
            <p:nvPr/>
          </p:nvSpPr>
          <p:spPr bwMode="ltGray">
            <a:xfrm>
              <a:off x="3381" y="2560"/>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10" name="Freeform 105"/>
            <p:cNvSpPr>
              <a:spLocks/>
            </p:cNvSpPr>
            <p:nvPr/>
          </p:nvSpPr>
          <p:spPr bwMode="ltGray">
            <a:xfrm>
              <a:off x="3441" y="2487"/>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solidFill>
            <a:ln w="12700">
              <a:noFill/>
              <a:prstDash val="dash"/>
              <a:round/>
              <a:headEnd/>
              <a:tailEnd/>
            </a:ln>
          </p:spPr>
          <p:txBody>
            <a:bodyPr/>
            <a:lstStyle/>
            <a:p>
              <a:endParaRPr lang="zh-CN" altLang="en-US"/>
            </a:p>
          </p:txBody>
        </p:sp>
        <p:sp>
          <p:nvSpPr>
            <p:cNvPr id="111" name="Freeform 106"/>
            <p:cNvSpPr>
              <a:spLocks/>
            </p:cNvSpPr>
            <p:nvPr/>
          </p:nvSpPr>
          <p:spPr bwMode="ltGray">
            <a:xfrm>
              <a:off x="3417" y="2486"/>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solidFill>
            <a:ln w="12700">
              <a:noFill/>
              <a:prstDash val="dash"/>
              <a:round/>
              <a:headEnd/>
              <a:tailEnd/>
            </a:ln>
          </p:spPr>
          <p:txBody>
            <a:bodyPr/>
            <a:lstStyle/>
            <a:p>
              <a:endParaRPr lang="zh-CN" altLang="en-US"/>
            </a:p>
          </p:txBody>
        </p:sp>
        <p:sp>
          <p:nvSpPr>
            <p:cNvPr id="112" name="Freeform 107"/>
            <p:cNvSpPr>
              <a:spLocks/>
            </p:cNvSpPr>
            <p:nvPr/>
          </p:nvSpPr>
          <p:spPr bwMode="ltGray">
            <a:xfrm>
              <a:off x="3406" y="2508"/>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13" name="Freeform 108"/>
            <p:cNvSpPr>
              <a:spLocks/>
            </p:cNvSpPr>
            <p:nvPr/>
          </p:nvSpPr>
          <p:spPr bwMode="ltGray">
            <a:xfrm>
              <a:off x="3381" y="2542"/>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14" name="Freeform 109"/>
            <p:cNvSpPr>
              <a:spLocks/>
            </p:cNvSpPr>
            <p:nvPr/>
          </p:nvSpPr>
          <p:spPr bwMode="ltGray">
            <a:xfrm>
              <a:off x="3400" y="2529"/>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15" name="Freeform 110"/>
            <p:cNvSpPr>
              <a:spLocks/>
            </p:cNvSpPr>
            <p:nvPr/>
          </p:nvSpPr>
          <p:spPr bwMode="ltGray">
            <a:xfrm>
              <a:off x="2667" y="1541"/>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16" name="Freeform 111"/>
            <p:cNvSpPr>
              <a:spLocks/>
            </p:cNvSpPr>
            <p:nvPr/>
          </p:nvSpPr>
          <p:spPr bwMode="ltGray">
            <a:xfrm>
              <a:off x="2606" y="1507"/>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solidFill>
            <a:ln w="12700">
              <a:noFill/>
              <a:prstDash val="dash"/>
              <a:round/>
              <a:headEnd/>
              <a:tailEnd/>
            </a:ln>
          </p:spPr>
          <p:txBody>
            <a:bodyPr/>
            <a:lstStyle/>
            <a:p>
              <a:endParaRPr lang="zh-CN" altLang="en-US"/>
            </a:p>
          </p:txBody>
        </p:sp>
        <p:sp>
          <p:nvSpPr>
            <p:cNvPr id="117" name="Freeform 112"/>
            <p:cNvSpPr>
              <a:spLocks/>
            </p:cNvSpPr>
            <p:nvPr/>
          </p:nvSpPr>
          <p:spPr bwMode="ltGray">
            <a:xfrm>
              <a:off x="2387" y="1287"/>
              <a:ext cx="2053" cy="1635"/>
            </a:xfrm>
            <a:custGeom>
              <a:avLst/>
              <a:gdLst>
                <a:gd name="T0" fmla="*/ 407 w 2742"/>
                <a:gd name="T1" fmla="*/ 510 h 2182"/>
                <a:gd name="T2" fmla="*/ 311 w 2742"/>
                <a:gd name="T3" fmla="*/ 482 h 2182"/>
                <a:gd name="T4" fmla="*/ 248 w 2742"/>
                <a:gd name="T5" fmla="*/ 449 h 2182"/>
                <a:gd name="T6" fmla="*/ 130 w 2742"/>
                <a:gd name="T7" fmla="*/ 466 h 2182"/>
                <a:gd name="T8" fmla="*/ 97 w 2742"/>
                <a:gd name="T9" fmla="*/ 504 h 2182"/>
                <a:gd name="T10" fmla="*/ 34 w 2742"/>
                <a:gd name="T11" fmla="*/ 570 h 2182"/>
                <a:gd name="T12" fmla="*/ 12 w 2742"/>
                <a:gd name="T13" fmla="*/ 641 h 2182"/>
                <a:gd name="T14" fmla="*/ 43 w 2742"/>
                <a:gd name="T15" fmla="*/ 750 h 2182"/>
                <a:gd name="T16" fmla="*/ 109 w 2742"/>
                <a:gd name="T17" fmla="*/ 793 h 2182"/>
                <a:gd name="T18" fmla="*/ 178 w 2742"/>
                <a:gd name="T19" fmla="*/ 786 h 2182"/>
                <a:gd name="T20" fmla="*/ 255 w 2742"/>
                <a:gd name="T21" fmla="*/ 799 h 2182"/>
                <a:gd name="T22" fmla="*/ 295 w 2742"/>
                <a:gd name="T23" fmla="*/ 851 h 2182"/>
                <a:gd name="T24" fmla="*/ 320 w 2742"/>
                <a:gd name="T25" fmla="*/ 1021 h 2182"/>
                <a:gd name="T26" fmla="*/ 347 w 2742"/>
                <a:gd name="T27" fmla="*/ 1135 h 2182"/>
                <a:gd name="T28" fmla="*/ 370 w 2742"/>
                <a:gd name="T29" fmla="*/ 1214 h 2182"/>
                <a:gd name="T30" fmla="*/ 487 w 2742"/>
                <a:gd name="T31" fmla="*/ 1204 h 2182"/>
                <a:gd name="T32" fmla="*/ 562 w 2742"/>
                <a:gd name="T33" fmla="*/ 1114 h 2182"/>
                <a:gd name="T34" fmla="*/ 609 w 2742"/>
                <a:gd name="T35" fmla="*/ 1030 h 2182"/>
                <a:gd name="T36" fmla="*/ 619 w 2742"/>
                <a:gd name="T37" fmla="*/ 946 h 2182"/>
                <a:gd name="T38" fmla="*/ 694 w 2742"/>
                <a:gd name="T39" fmla="*/ 818 h 2182"/>
                <a:gd name="T40" fmla="*/ 744 w 2742"/>
                <a:gd name="T41" fmla="*/ 748 h 2182"/>
                <a:gd name="T42" fmla="*/ 629 w 2742"/>
                <a:gd name="T43" fmla="*/ 698 h 2182"/>
                <a:gd name="T44" fmla="*/ 544 w 2742"/>
                <a:gd name="T45" fmla="*/ 545 h 2182"/>
                <a:gd name="T46" fmla="*/ 609 w 2742"/>
                <a:gd name="T47" fmla="*/ 615 h 2182"/>
                <a:gd name="T48" fmla="*/ 678 w 2742"/>
                <a:gd name="T49" fmla="*/ 716 h 2182"/>
                <a:gd name="T50" fmla="*/ 796 w 2742"/>
                <a:gd name="T51" fmla="*/ 666 h 2182"/>
                <a:gd name="T52" fmla="*/ 818 w 2742"/>
                <a:gd name="T53" fmla="*/ 595 h 2182"/>
                <a:gd name="T54" fmla="*/ 782 w 2742"/>
                <a:gd name="T55" fmla="*/ 583 h 2182"/>
                <a:gd name="T56" fmla="*/ 748 w 2742"/>
                <a:gd name="T57" fmla="*/ 584 h 2182"/>
                <a:gd name="T58" fmla="*/ 693 w 2742"/>
                <a:gd name="T59" fmla="*/ 539 h 2182"/>
                <a:gd name="T60" fmla="*/ 789 w 2742"/>
                <a:gd name="T61" fmla="*/ 552 h 2182"/>
                <a:gd name="T62" fmla="*/ 880 w 2742"/>
                <a:gd name="T63" fmla="*/ 575 h 2182"/>
                <a:gd name="T64" fmla="*/ 965 w 2742"/>
                <a:gd name="T65" fmla="*/ 639 h 2182"/>
                <a:gd name="T66" fmla="*/ 983 w 2742"/>
                <a:gd name="T67" fmla="*/ 660 h 2182"/>
                <a:gd name="T68" fmla="*/ 1062 w 2742"/>
                <a:gd name="T69" fmla="*/ 719 h 2182"/>
                <a:gd name="T70" fmla="*/ 1199 w 2742"/>
                <a:gd name="T71" fmla="*/ 635 h 2182"/>
                <a:gd name="T72" fmla="*/ 1249 w 2742"/>
                <a:gd name="T73" fmla="*/ 730 h 2182"/>
                <a:gd name="T74" fmla="*/ 1296 w 2742"/>
                <a:gd name="T75" fmla="*/ 728 h 2182"/>
                <a:gd name="T76" fmla="*/ 1273 w 2742"/>
                <a:gd name="T77" fmla="*/ 656 h 2182"/>
                <a:gd name="T78" fmla="*/ 1292 w 2742"/>
                <a:gd name="T79" fmla="*/ 619 h 2182"/>
                <a:gd name="T80" fmla="*/ 1348 w 2742"/>
                <a:gd name="T81" fmla="*/ 494 h 2182"/>
                <a:gd name="T82" fmla="*/ 1330 w 2742"/>
                <a:gd name="T83" fmla="*/ 411 h 2182"/>
                <a:gd name="T84" fmla="*/ 1333 w 2742"/>
                <a:gd name="T85" fmla="*/ 378 h 2182"/>
                <a:gd name="T86" fmla="*/ 1364 w 2742"/>
                <a:gd name="T87" fmla="*/ 444 h 2182"/>
                <a:gd name="T88" fmla="*/ 1375 w 2742"/>
                <a:gd name="T89" fmla="*/ 324 h 2182"/>
                <a:gd name="T90" fmla="*/ 1361 w 2742"/>
                <a:gd name="T91" fmla="*/ 212 h 2182"/>
                <a:gd name="T92" fmla="*/ 1381 w 2742"/>
                <a:gd name="T93" fmla="*/ 128 h 2182"/>
                <a:gd name="T94" fmla="*/ 1416 w 2742"/>
                <a:gd name="T95" fmla="*/ 88 h 2182"/>
                <a:gd name="T96" fmla="*/ 1429 w 2742"/>
                <a:gd name="T97" fmla="*/ 139 h 2182"/>
                <a:gd name="T98" fmla="*/ 1501 w 2742"/>
                <a:gd name="T99" fmla="*/ 169 h 2182"/>
                <a:gd name="T100" fmla="*/ 1449 w 2742"/>
                <a:gd name="T101" fmla="*/ 101 h 2182"/>
                <a:gd name="T102" fmla="*/ 1494 w 2742"/>
                <a:gd name="T103" fmla="*/ 52 h 2182"/>
                <a:gd name="T104" fmla="*/ 1494 w 2742"/>
                <a:gd name="T105" fmla="*/ 23 h 2182"/>
                <a:gd name="T106" fmla="*/ 1523 w 2742"/>
                <a:gd name="T107" fmla="*/ 0 h 2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2"/>
                <a:gd name="T163" fmla="*/ 0 h 2182"/>
                <a:gd name="T164" fmla="*/ 2742 w 2742"/>
                <a:gd name="T165" fmla="*/ 2182 h 2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2" h="2182">
                  <a:moveTo>
                    <a:pt x="926" y="908"/>
                  </a:moveTo>
                  <a:cubicBezTo>
                    <a:pt x="877" y="906"/>
                    <a:pt x="867" y="898"/>
                    <a:pt x="822" y="896"/>
                  </a:cubicBezTo>
                  <a:cubicBezTo>
                    <a:pt x="806" y="893"/>
                    <a:pt x="790" y="887"/>
                    <a:pt x="774" y="884"/>
                  </a:cubicBezTo>
                  <a:cubicBezTo>
                    <a:pt x="768" y="880"/>
                    <a:pt x="756" y="872"/>
                    <a:pt x="756" y="872"/>
                  </a:cubicBezTo>
                  <a:cubicBezTo>
                    <a:pt x="733" y="875"/>
                    <a:pt x="741" y="879"/>
                    <a:pt x="726" y="884"/>
                  </a:cubicBezTo>
                  <a:cubicBezTo>
                    <a:pt x="718" y="895"/>
                    <a:pt x="721" y="897"/>
                    <a:pt x="726" y="908"/>
                  </a:cubicBezTo>
                  <a:cubicBezTo>
                    <a:pt x="728" y="912"/>
                    <a:pt x="730" y="920"/>
                    <a:pt x="730" y="920"/>
                  </a:cubicBezTo>
                  <a:cubicBezTo>
                    <a:pt x="700" y="930"/>
                    <a:pt x="674" y="909"/>
                    <a:pt x="648" y="900"/>
                  </a:cubicBezTo>
                  <a:cubicBezTo>
                    <a:pt x="640" y="876"/>
                    <a:pt x="628" y="879"/>
                    <a:pt x="602" y="876"/>
                  </a:cubicBezTo>
                  <a:cubicBezTo>
                    <a:pt x="593" y="870"/>
                    <a:pt x="591" y="870"/>
                    <a:pt x="580" y="872"/>
                  </a:cubicBezTo>
                  <a:cubicBezTo>
                    <a:pt x="569" y="868"/>
                    <a:pt x="576" y="871"/>
                    <a:pt x="562" y="862"/>
                  </a:cubicBezTo>
                  <a:cubicBezTo>
                    <a:pt x="560" y="861"/>
                    <a:pt x="556" y="858"/>
                    <a:pt x="556" y="858"/>
                  </a:cubicBezTo>
                  <a:cubicBezTo>
                    <a:pt x="554" y="856"/>
                    <a:pt x="550" y="850"/>
                    <a:pt x="550" y="846"/>
                  </a:cubicBezTo>
                  <a:cubicBezTo>
                    <a:pt x="551" y="840"/>
                    <a:pt x="556" y="828"/>
                    <a:pt x="556" y="828"/>
                  </a:cubicBezTo>
                  <a:cubicBezTo>
                    <a:pt x="554" y="796"/>
                    <a:pt x="560" y="791"/>
                    <a:pt x="530" y="794"/>
                  </a:cubicBezTo>
                  <a:cubicBezTo>
                    <a:pt x="519" y="805"/>
                    <a:pt x="518" y="800"/>
                    <a:pt x="506" y="796"/>
                  </a:cubicBezTo>
                  <a:cubicBezTo>
                    <a:pt x="491" y="797"/>
                    <a:pt x="479" y="800"/>
                    <a:pt x="464" y="802"/>
                  </a:cubicBezTo>
                  <a:cubicBezTo>
                    <a:pt x="457" y="801"/>
                    <a:pt x="449" y="802"/>
                    <a:pt x="442" y="800"/>
                  </a:cubicBezTo>
                  <a:cubicBezTo>
                    <a:pt x="440" y="799"/>
                    <a:pt x="438" y="796"/>
                    <a:pt x="436" y="796"/>
                  </a:cubicBezTo>
                  <a:cubicBezTo>
                    <a:pt x="417" y="794"/>
                    <a:pt x="394" y="803"/>
                    <a:pt x="376" y="808"/>
                  </a:cubicBezTo>
                  <a:cubicBezTo>
                    <a:pt x="366" y="811"/>
                    <a:pt x="356" y="815"/>
                    <a:pt x="346" y="818"/>
                  </a:cubicBezTo>
                  <a:cubicBezTo>
                    <a:pt x="340" y="820"/>
                    <a:pt x="328" y="824"/>
                    <a:pt x="328" y="824"/>
                  </a:cubicBezTo>
                  <a:cubicBezTo>
                    <a:pt x="302" y="821"/>
                    <a:pt x="278" y="820"/>
                    <a:pt x="252" y="822"/>
                  </a:cubicBezTo>
                  <a:cubicBezTo>
                    <a:pt x="245" y="824"/>
                    <a:pt x="239" y="826"/>
                    <a:pt x="232" y="830"/>
                  </a:cubicBezTo>
                  <a:cubicBezTo>
                    <a:pt x="231" y="832"/>
                    <a:pt x="231" y="834"/>
                    <a:pt x="230" y="836"/>
                  </a:cubicBezTo>
                  <a:cubicBezTo>
                    <a:pt x="228" y="838"/>
                    <a:pt x="225" y="838"/>
                    <a:pt x="224" y="840"/>
                  </a:cubicBezTo>
                  <a:cubicBezTo>
                    <a:pt x="217" y="852"/>
                    <a:pt x="222" y="860"/>
                    <a:pt x="210" y="866"/>
                  </a:cubicBezTo>
                  <a:cubicBezTo>
                    <a:pt x="204" y="870"/>
                    <a:pt x="198" y="874"/>
                    <a:pt x="192" y="878"/>
                  </a:cubicBezTo>
                  <a:cubicBezTo>
                    <a:pt x="188" y="881"/>
                    <a:pt x="180" y="886"/>
                    <a:pt x="180" y="886"/>
                  </a:cubicBezTo>
                  <a:cubicBezTo>
                    <a:pt x="178" y="891"/>
                    <a:pt x="173" y="893"/>
                    <a:pt x="172" y="898"/>
                  </a:cubicBezTo>
                  <a:cubicBezTo>
                    <a:pt x="170" y="907"/>
                    <a:pt x="174" y="927"/>
                    <a:pt x="164" y="936"/>
                  </a:cubicBezTo>
                  <a:cubicBezTo>
                    <a:pt x="156" y="943"/>
                    <a:pt x="144" y="950"/>
                    <a:pt x="134" y="954"/>
                  </a:cubicBezTo>
                  <a:cubicBezTo>
                    <a:pt x="134" y="954"/>
                    <a:pt x="119" y="959"/>
                    <a:pt x="116" y="960"/>
                  </a:cubicBezTo>
                  <a:cubicBezTo>
                    <a:pt x="114" y="961"/>
                    <a:pt x="110" y="962"/>
                    <a:pt x="110" y="962"/>
                  </a:cubicBezTo>
                  <a:cubicBezTo>
                    <a:pt x="101" y="971"/>
                    <a:pt x="91" y="981"/>
                    <a:pt x="80" y="988"/>
                  </a:cubicBezTo>
                  <a:cubicBezTo>
                    <a:pt x="74" y="998"/>
                    <a:pt x="71" y="1010"/>
                    <a:pt x="62" y="1016"/>
                  </a:cubicBezTo>
                  <a:cubicBezTo>
                    <a:pt x="57" y="1024"/>
                    <a:pt x="49" y="1028"/>
                    <a:pt x="42" y="1036"/>
                  </a:cubicBezTo>
                  <a:cubicBezTo>
                    <a:pt x="35" y="1044"/>
                    <a:pt x="33" y="1056"/>
                    <a:pt x="30" y="1066"/>
                  </a:cubicBezTo>
                  <a:cubicBezTo>
                    <a:pt x="27" y="1074"/>
                    <a:pt x="25" y="1082"/>
                    <a:pt x="22" y="1090"/>
                  </a:cubicBezTo>
                  <a:cubicBezTo>
                    <a:pt x="21" y="1094"/>
                    <a:pt x="18" y="1102"/>
                    <a:pt x="18" y="1102"/>
                  </a:cubicBezTo>
                  <a:cubicBezTo>
                    <a:pt x="21" y="1111"/>
                    <a:pt x="36" y="1126"/>
                    <a:pt x="36" y="1126"/>
                  </a:cubicBezTo>
                  <a:cubicBezTo>
                    <a:pt x="34" y="1133"/>
                    <a:pt x="22" y="1142"/>
                    <a:pt x="22" y="1142"/>
                  </a:cubicBezTo>
                  <a:cubicBezTo>
                    <a:pt x="19" y="1152"/>
                    <a:pt x="23" y="1158"/>
                    <a:pt x="32" y="1164"/>
                  </a:cubicBezTo>
                  <a:cubicBezTo>
                    <a:pt x="38" y="1181"/>
                    <a:pt x="22" y="1205"/>
                    <a:pt x="8" y="1214"/>
                  </a:cubicBezTo>
                  <a:cubicBezTo>
                    <a:pt x="0" y="1238"/>
                    <a:pt x="6" y="1237"/>
                    <a:pt x="16" y="1256"/>
                  </a:cubicBezTo>
                  <a:cubicBezTo>
                    <a:pt x="31" y="1285"/>
                    <a:pt x="40" y="1292"/>
                    <a:pt x="70" y="1302"/>
                  </a:cubicBezTo>
                  <a:cubicBezTo>
                    <a:pt x="80" y="1316"/>
                    <a:pt x="75" y="1311"/>
                    <a:pt x="84" y="1320"/>
                  </a:cubicBezTo>
                  <a:cubicBezTo>
                    <a:pt x="83" y="1326"/>
                    <a:pt x="79" y="1330"/>
                    <a:pt x="78" y="1336"/>
                  </a:cubicBezTo>
                  <a:cubicBezTo>
                    <a:pt x="77" y="1346"/>
                    <a:pt x="93" y="1361"/>
                    <a:pt x="98" y="1368"/>
                  </a:cubicBezTo>
                  <a:cubicBezTo>
                    <a:pt x="103" y="1376"/>
                    <a:pt x="122" y="1382"/>
                    <a:pt x="122" y="1382"/>
                  </a:cubicBezTo>
                  <a:cubicBezTo>
                    <a:pt x="125" y="1381"/>
                    <a:pt x="128" y="1382"/>
                    <a:pt x="130" y="1380"/>
                  </a:cubicBezTo>
                  <a:cubicBezTo>
                    <a:pt x="132" y="1379"/>
                    <a:pt x="130" y="1375"/>
                    <a:pt x="132" y="1374"/>
                  </a:cubicBezTo>
                  <a:cubicBezTo>
                    <a:pt x="134" y="1373"/>
                    <a:pt x="143" y="1384"/>
                    <a:pt x="144" y="1384"/>
                  </a:cubicBezTo>
                  <a:cubicBezTo>
                    <a:pt x="158" y="1396"/>
                    <a:pt x="177" y="1406"/>
                    <a:pt x="194" y="1412"/>
                  </a:cubicBezTo>
                  <a:cubicBezTo>
                    <a:pt x="197" y="1422"/>
                    <a:pt x="202" y="1420"/>
                    <a:pt x="212" y="1418"/>
                  </a:cubicBezTo>
                  <a:cubicBezTo>
                    <a:pt x="216" y="1415"/>
                    <a:pt x="220" y="1413"/>
                    <a:pt x="224" y="1410"/>
                  </a:cubicBezTo>
                  <a:cubicBezTo>
                    <a:pt x="228" y="1408"/>
                    <a:pt x="236" y="1406"/>
                    <a:pt x="236" y="1406"/>
                  </a:cubicBezTo>
                  <a:cubicBezTo>
                    <a:pt x="256" y="1413"/>
                    <a:pt x="278" y="1414"/>
                    <a:pt x="298" y="1416"/>
                  </a:cubicBezTo>
                  <a:cubicBezTo>
                    <a:pt x="307" y="1422"/>
                    <a:pt x="304" y="1427"/>
                    <a:pt x="316" y="1424"/>
                  </a:cubicBezTo>
                  <a:cubicBezTo>
                    <a:pt x="317" y="1416"/>
                    <a:pt x="316" y="1408"/>
                    <a:pt x="318" y="1400"/>
                  </a:cubicBezTo>
                  <a:cubicBezTo>
                    <a:pt x="322" y="1387"/>
                    <a:pt x="342" y="1413"/>
                    <a:pt x="346" y="1414"/>
                  </a:cubicBezTo>
                  <a:cubicBezTo>
                    <a:pt x="355" y="1400"/>
                    <a:pt x="370" y="1401"/>
                    <a:pt x="386" y="1400"/>
                  </a:cubicBezTo>
                  <a:cubicBezTo>
                    <a:pt x="395" y="1397"/>
                    <a:pt x="401" y="1391"/>
                    <a:pt x="410" y="1388"/>
                  </a:cubicBezTo>
                  <a:cubicBezTo>
                    <a:pt x="424" y="1390"/>
                    <a:pt x="438" y="1393"/>
                    <a:pt x="452" y="1398"/>
                  </a:cubicBezTo>
                  <a:cubicBezTo>
                    <a:pt x="454" y="1400"/>
                    <a:pt x="458" y="1406"/>
                    <a:pt x="458" y="1410"/>
                  </a:cubicBezTo>
                  <a:cubicBezTo>
                    <a:pt x="458" y="1414"/>
                    <a:pt x="454" y="1422"/>
                    <a:pt x="454" y="1422"/>
                  </a:cubicBezTo>
                  <a:cubicBezTo>
                    <a:pt x="462" y="1427"/>
                    <a:pt x="471" y="1429"/>
                    <a:pt x="480" y="1432"/>
                  </a:cubicBezTo>
                  <a:cubicBezTo>
                    <a:pt x="482" y="1433"/>
                    <a:pt x="486" y="1434"/>
                    <a:pt x="486" y="1434"/>
                  </a:cubicBezTo>
                  <a:cubicBezTo>
                    <a:pt x="498" y="1430"/>
                    <a:pt x="511" y="1431"/>
                    <a:pt x="522" y="1438"/>
                  </a:cubicBezTo>
                  <a:cubicBezTo>
                    <a:pt x="526" y="1444"/>
                    <a:pt x="530" y="1450"/>
                    <a:pt x="534" y="1456"/>
                  </a:cubicBezTo>
                  <a:cubicBezTo>
                    <a:pt x="537" y="1460"/>
                    <a:pt x="542" y="1468"/>
                    <a:pt x="542" y="1468"/>
                  </a:cubicBezTo>
                  <a:cubicBezTo>
                    <a:pt x="537" y="1484"/>
                    <a:pt x="531" y="1500"/>
                    <a:pt x="526" y="1516"/>
                  </a:cubicBezTo>
                  <a:cubicBezTo>
                    <a:pt x="522" y="1527"/>
                    <a:pt x="525" y="1520"/>
                    <a:pt x="516" y="1534"/>
                  </a:cubicBezTo>
                  <a:cubicBezTo>
                    <a:pt x="515" y="1536"/>
                    <a:pt x="512" y="1540"/>
                    <a:pt x="512" y="1540"/>
                  </a:cubicBezTo>
                  <a:cubicBezTo>
                    <a:pt x="516" y="1577"/>
                    <a:pt x="528" y="1570"/>
                    <a:pt x="546" y="1594"/>
                  </a:cubicBezTo>
                  <a:cubicBezTo>
                    <a:pt x="568" y="1622"/>
                    <a:pt x="585" y="1649"/>
                    <a:pt x="594" y="1684"/>
                  </a:cubicBezTo>
                  <a:cubicBezTo>
                    <a:pt x="593" y="1702"/>
                    <a:pt x="601" y="1747"/>
                    <a:pt x="578" y="1762"/>
                  </a:cubicBezTo>
                  <a:cubicBezTo>
                    <a:pt x="569" y="1790"/>
                    <a:pt x="576" y="1763"/>
                    <a:pt x="572" y="1818"/>
                  </a:cubicBezTo>
                  <a:cubicBezTo>
                    <a:pt x="571" y="1829"/>
                    <a:pt x="560" y="1837"/>
                    <a:pt x="556" y="1848"/>
                  </a:cubicBezTo>
                  <a:cubicBezTo>
                    <a:pt x="560" y="1877"/>
                    <a:pt x="572" y="1890"/>
                    <a:pt x="592" y="1910"/>
                  </a:cubicBezTo>
                  <a:cubicBezTo>
                    <a:pt x="596" y="1914"/>
                    <a:pt x="600" y="1917"/>
                    <a:pt x="602" y="1922"/>
                  </a:cubicBezTo>
                  <a:cubicBezTo>
                    <a:pt x="604" y="1926"/>
                    <a:pt x="606" y="1934"/>
                    <a:pt x="606" y="1934"/>
                  </a:cubicBezTo>
                  <a:cubicBezTo>
                    <a:pt x="608" y="1959"/>
                    <a:pt x="609" y="1976"/>
                    <a:pt x="612" y="1998"/>
                  </a:cubicBezTo>
                  <a:cubicBezTo>
                    <a:pt x="614" y="2012"/>
                    <a:pt x="613" y="2008"/>
                    <a:pt x="618" y="2022"/>
                  </a:cubicBezTo>
                  <a:cubicBezTo>
                    <a:pt x="619" y="2024"/>
                    <a:pt x="620" y="2028"/>
                    <a:pt x="620" y="2028"/>
                  </a:cubicBezTo>
                  <a:cubicBezTo>
                    <a:pt x="622" y="2048"/>
                    <a:pt x="623" y="2060"/>
                    <a:pt x="640" y="2072"/>
                  </a:cubicBezTo>
                  <a:cubicBezTo>
                    <a:pt x="645" y="2079"/>
                    <a:pt x="649" y="2083"/>
                    <a:pt x="656" y="2088"/>
                  </a:cubicBezTo>
                  <a:cubicBezTo>
                    <a:pt x="661" y="2104"/>
                    <a:pt x="669" y="2120"/>
                    <a:pt x="674" y="2136"/>
                  </a:cubicBezTo>
                  <a:cubicBezTo>
                    <a:pt x="673" y="2142"/>
                    <a:pt x="675" y="2149"/>
                    <a:pt x="672" y="2154"/>
                  </a:cubicBezTo>
                  <a:cubicBezTo>
                    <a:pt x="670" y="2158"/>
                    <a:pt x="660" y="2162"/>
                    <a:pt x="660" y="2162"/>
                  </a:cubicBezTo>
                  <a:cubicBezTo>
                    <a:pt x="649" y="2179"/>
                    <a:pt x="678" y="2181"/>
                    <a:pt x="688" y="2182"/>
                  </a:cubicBezTo>
                  <a:cubicBezTo>
                    <a:pt x="716" y="2176"/>
                    <a:pt x="741" y="2170"/>
                    <a:pt x="770" y="2168"/>
                  </a:cubicBezTo>
                  <a:cubicBezTo>
                    <a:pt x="794" y="2164"/>
                    <a:pt x="816" y="2159"/>
                    <a:pt x="840" y="2156"/>
                  </a:cubicBezTo>
                  <a:cubicBezTo>
                    <a:pt x="844" y="2155"/>
                    <a:pt x="848" y="2154"/>
                    <a:pt x="852" y="2152"/>
                  </a:cubicBezTo>
                  <a:cubicBezTo>
                    <a:pt x="854" y="2151"/>
                    <a:pt x="856" y="2149"/>
                    <a:pt x="858" y="2148"/>
                  </a:cubicBezTo>
                  <a:cubicBezTo>
                    <a:pt x="862" y="2146"/>
                    <a:pt x="870" y="2144"/>
                    <a:pt x="870" y="2144"/>
                  </a:cubicBezTo>
                  <a:cubicBezTo>
                    <a:pt x="877" y="2137"/>
                    <a:pt x="884" y="2129"/>
                    <a:pt x="892" y="2124"/>
                  </a:cubicBezTo>
                  <a:cubicBezTo>
                    <a:pt x="897" y="2117"/>
                    <a:pt x="901" y="2113"/>
                    <a:pt x="908" y="2108"/>
                  </a:cubicBezTo>
                  <a:cubicBezTo>
                    <a:pt x="914" y="2099"/>
                    <a:pt x="926" y="2093"/>
                    <a:pt x="936" y="2090"/>
                  </a:cubicBezTo>
                  <a:cubicBezTo>
                    <a:pt x="951" y="2075"/>
                    <a:pt x="965" y="2059"/>
                    <a:pt x="972" y="2038"/>
                  </a:cubicBezTo>
                  <a:cubicBezTo>
                    <a:pt x="971" y="2034"/>
                    <a:pt x="970" y="2030"/>
                    <a:pt x="970" y="2026"/>
                  </a:cubicBezTo>
                  <a:cubicBezTo>
                    <a:pt x="970" y="1985"/>
                    <a:pt x="979" y="1999"/>
                    <a:pt x="1002" y="1984"/>
                  </a:cubicBezTo>
                  <a:cubicBezTo>
                    <a:pt x="1008" y="1976"/>
                    <a:pt x="1013" y="1969"/>
                    <a:pt x="1016" y="1960"/>
                  </a:cubicBezTo>
                  <a:cubicBezTo>
                    <a:pt x="1015" y="1938"/>
                    <a:pt x="1017" y="1912"/>
                    <a:pt x="1004" y="1892"/>
                  </a:cubicBezTo>
                  <a:cubicBezTo>
                    <a:pt x="1009" y="1878"/>
                    <a:pt x="1025" y="1886"/>
                    <a:pt x="1036" y="1890"/>
                  </a:cubicBezTo>
                  <a:cubicBezTo>
                    <a:pt x="1040" y="1896"/>
                    <a:pt x="1040" y="1907"/>
                    <a:pt x="1044" y="1896"/>
                  </a:cubicBezTo>
                  <a:cubicBezTo>
                    <a:pt x="1045" y="1882"/>
                    <a:pt x="1045" y="1868"/>
                    <a:pt x="1046" y="1854"/>
                  </a:cubicBezTo>
                  <a:cubicBezTo>
                    <a:pt x="1047" y="1843"/>
                    <a:pt x="1077" y="1840"/>
                    <a:pt x="1086" y="1834"/>
                  </a:cubicBezTo>
                  <a:cubicBezTo>
                    <a:pt x="1092" y="1825"/>
                    <a:pt x="1105" y="1818"/>
                    <a:pt x="1114" y="1812"/>
                  </a:cubicBezTo>
                  <a:cubicBezTo>
                    <a:pt x="1118" y="1809"/>
                    <a:pt x="1126" y="1804"/>
                    <a:pt x="1126" y="1804"/>
                  </a:cubicBezTo>
                  <a:cubicBezTo>
                    <a:pt x="1137" y="1788"/>
                    <a:pt x="1125" y="1773"/>
                    <a:pt x="1122" y="1756"/>
                  </a:cubicBezTo>
                  <a:cubicBezTo>
                    <a:pt x="1124" y="1742"/>
                    <a:pt x="1126" y="1740"/>
                    <a:pt x="1130" y="1728"/>
                  </a:cubicBezTo>
                  <a:cubicBezTo>
                    <a:pt x="1127" y="1713"/>
                    <a:pt x="1120" y="1712"/>
                    <a:pt x="1110" y="1702"/>
                  </a:cubicBezTo>
                  <a:cubicBezTo>
                    <a:pt x="1108" y="1696"/>
                    <a:pt x="1104" y="1684"/>
                    <a:pt x="1104" y="1684"/>
                  </a:cubicBezTo>
                  <a:cubicBezTo>
                    <a:pt x="1105" y="1664"/>
                    <a:pt x="1105" y="1644"/>
                    <a:pt x="1106" y="1624"/>
                  </a:cubicBezTo>
                  <a:cubicBezTo>
                    <a:pt x="1108" y="1587"/>
                    <a:pt x="1144" y="1574"/>
                    <a:pt x="1166" y="1552"/>
                  </a:cubicBezTo>
                  <a:cubicBezTo>
                    <a:pt x="1169" y="1544"/>
                    <a:pt x="1175" y="1544"/>
                    <a:pt x="1178" y="1536"/>
                  </a:cubicBezTo>
                  <a:cubicBezTo>
                    <a:pt x="1183" y="1524"/>
                    <a:pt x="1181" y="1521"/>
                    <a:pt x="1190" y="1512"/>
                  </a:cubicBezTo>
                  <a:cubicBezTo>
                    <a:pt x="1194" y="1501"/>
                    <a:pt x="1204" y="1484"/>
                    <a:pt x="1216" y="1480"/>
                  </a:cubicBezTo>
                  <a:cubicBezTo>
                    <a:pt x="1222" y="1471"/>
                    <a:pt x="1229" y="1464"/>
                    <a:pt x="1238" y="1458"/>
                  </a:cubicBezTo>
                  <a:cubicBezTo>
                    <a:pt x="1243" y="1451"/>
                    <a:pt x="1247" y="1451"/>
                    <a:pt x="1254" y="1446"/>
                  </a:cubicBezTo>
                  <a:cubicBezTo>
                    <a:pt x="1259" y="1439"/>
                    <a:pt x="1262" y="1437"/>
                    <a:pt x="1270" y="1434"/>
                  </a:cubicBezTo>
                  <a:cubicBezTo>
                    <a:pt x="1279" y="1420"/>
                    <a:pt x="1274" y="1425"/>
                    <a:pt x="1284" y="1418"/>
                  </a:cubicBezTo>
                  <a:cubicBezTo>
                    <a:pt x="1292" y="1406"/>
                    <a:pt x="1300" y="1394"/>
                    <a:pt x="1308" y="1382"/>
                  </a:cubicBezTo>
                  <a:cubicBezTo>
                    <a:pt x="1313" y="1374"/>
                    <a:pt x="1315" y="1359"/>
                    <a:pt x="1318" y="1350"/>
                  </a:cubicBezTo>
                  <a:cubicBezTo>
                    <a:pt x="1322" y="1339"/>
                    <a:pt x="1319" y="1346"/>
                    <a:pt x="1328" y="1332"/>
                  </a:cubicBezTo>
                  <a:cubicBezTo>
                    <a:pt x="1333" y="1324"/>
                    <a:pt x="1333" y="1313"/>
                    <a:pt x="1336" y="1304"/>
                  </a:cubicBezTo>
                  <a:cubicBezTo>
                    <a:pt x="1333" y="1289"/>
                    <a:pt x="1329" y="1295"/>
                    <a:pt x="1316" y="1298"/>
                  </a:cubicBezTo>
                  <a:cubicBezTo>
                    <a:pt x="1290" y="1315"/>
                    <a:pt x="1252" y="1311"/>
                    <a:pt x="1224" y="1312"/>
                  </a:cubicBezTo>
                  <a:cubicBezTo>
                    <a:pt x="1186" y="1309"/>
                    <a:pt x="1190" y="1304"/>
                    <a:pt x="1168" y="1282"/>
                  </a:cubicBezTo>
                  <a:cubicBezTo>
                    <a:pt x="1163" y="1266"/>
                    <a:pt x="1153" y="1259"/>
                    <a:pt x="1140" y="1250"/>
                  </a:cubicBezTo>
                  <a:cubicBezTo>
                    <a:pt x="1135" y="1246"/>
                    <a:pt x="1122" y="1242"/>
                    <a:pt x="1122" y="1242"/>
                  </a:cubicBezTo>
                  <a:cubicBezTo>
                    <a:pt x="1113" y="1215"/>
                    <a:pt x="1102" y="1190"/>
                    <a:pt x="1086" y="1166"/>
                  </a:cubicBezTo>
                  <a:cubicBezTo>
                    <a:pt x="1079" y="1156"/>
                    <a:pt x="1084" y="1161"/>
                    <a:pt x="1070" y="1152"/>
                  </a:cubicBezTo>
                  <a:cubicBezTo>
                    <a:pt x="1066" y="1149"/>
                    <a:pt x="1058" y="1144"/>
                    <a:pt x="1058" y="1144"/>
                  </a:cubicBezTo>
                  <a:cubicBezTo>
                    <a:pt x="1046" y="1126"/>
                    <a:pt x="1056" y="1104"/>
                    <a:pt x="1044" y="1086"/>
                  </a:cubicBezTo>
                  <a:cubicBezTo>
                    <a:pt x="1029" y="1063"/>
                    <a:pt x="1009" y="1033"/>
                    <a:pt x="990" y="1014"/>
                  </a:cubicBezTo>
                  <a:cubicBezTo>
                    <a:pt x="986" y="996"/>
                    <a:pt x="980" y="985"/>
                    <a:pt x="970" y="970"/>
                  </a:cubicBezTo>
                  <a:cubicBezTo>
                    <a:pt x="966" y="965"/>
                    <a:pt x="962" y="952"/>
                    <a:pt x="962" y="952"/>
                  </a:cubicBezTo>
                  <a:cubicBezTo>
                    <a:pt x="985" y="944"/>
                    <a:pt x="1006" y="982"/>
                    <a:pt x="1020" y="996"/>
                  </a:cubicBezTo>
                  <a:cubicBezTo>
                    <a:pt x="1026" y="1015"/>
                    <a:pt x="1026" y="1017"/>
                    <a:pt x="1046" y="1024"/>
                  </a:cubicBezTo>
                  <a:cubicBezTo>
                    <a:pt x="1053" y="1026"/>
                    <a:pt x="1064" y="1036"/>
                    <a:pt x="1064" y="1036"/>
                  </a:cubicBezTo>
                  <a:cubicBezTo>
                    <a:pt x="1069" y="1044"/>
                    <a:pt x="1075" y="1050"/>
                    <a:pt x="1080" y="1058"/>
                  </a:cubicBezTo>
                  <a:cubicBezTo>
                    <a:pt x="1081" y="1075"/>
                    <a:pt x="1082" y="1082"/>
                    <a:pt x="1086" y="1096"/>
                  </a:cubicBezTo>
                  <a:cubicBezTo>
                    <a:pt x="1089" y="1125"/>
                    <a:pt x="1091" y="1124"/>
                    <a:pt x="1116" y="1132"/>
                  </a:cubicBezTo>
                  <a:cubicBezTo>
                    <a:pt x="1122" y="1138"/>
                    <a:pt x="1126" y="1144"/>
                    <a:pt x="1132" y="1150"/>
                  </a:cubicBezTo>
                  <a:cubicBezTo>
                    <a:pt x="1133" y="1152"/>
                    <a:pt x="1134" y="1154"/>
                    <a:pt x="1134" y="1156"/>
                  </a:cubicBezTo>
                  <a:cubicBezTo>
                    <a:pt x="1135" y="1161"/>
                    <a:pt x="1135" y="1167"/>
                    <a:pt x="1136" y="1172"/>
                  </a:cubicBezTo>
                  <a:cubicBezTo>
                    <a:pt x="1139" y="1182"/>
                    <a:pt x="1157" y="1187"/>
                    <a:pt x="1164" y="1194"/>
                  </a:cubicBezTo>
                  <a:cubicBezTo>
                    <a:pt x="1179" y="1238"/>
                    <a:pt x="1157" y="1261"/>
                    <a:pt x="1210" y="1274"/>
                  </a:cubicBezTo>
                  <a:cubicBezTo>
                    <a:pt x="1225" y="1272"/>
                    <a:pt x="1231" y="1274"/>
                    <a:pt x="1242" y="1266"/>
                  </a:cubicBezTo>
                  <a:cubicBezTo>
                    <a:pt x="1248" y="1257"/>
                    <a:pt x="1255" y="1255"/>
                    <a:pt x="1264" y="1250"/>
                  </a:cubicBezTo>
                  <a:cubicBezTo>
                    <a:pt x="1292" y="1234"/>
                    <a:pt x="1301" y="1229"/>
                    <a:pt x="1334" y="1222"/>
                  </a:cubicBezTo>
                  <a:cubicBezTo>
                    <a:pt x="1343" y="1220"/>
                    <a:pt x="1353" y="1217"/>
                    <a:pt x="1362" y="1214"/>
                  </a:cubicBezTo>
                  <a:cubicBezTo>
                    <a:pt x="1371" y="1211"/>
                    <a:pt x="1377" y="1201"/>
                    <a:pt x="1386" y="1198"/>
                  </a:cubicBezTo>
                  <a:cubicBezTo>
                    <a:pt x="1398" y="1194"/>
                    <a:pt x="1410" y="1193"/>
                    <a:pt x="1420" y="1186"/>
                  </a:cubicBezTo>
                  <a:cubicBezTo>
                    <a:pt x="1426" y="1177"/>
                    <a:pt x="1435" y="1171"/>
                    <a:pt x="1440" y="1162"/>
                  </a:cubicBezTo>
                  <a:cubicBezTo>
                    <a:pt x="1446" y="1150"/>
                    <a:pt x="1448" y="1136"/>
                    <a:pt x="1460" y="1128"/>
                  </a:cubicBezTo>
                  <a:cubicBezTo>
                    <a:pt x="1467" y="1117"/>
                    <a:pt x="1470" y="1104"/>
                    <a:pt x="1474" y="1092"/>
                  </a:cubicBezTo>
                  <a:cubicBezTo>
                    <a:pt x="1476" y="1085"/>
                    <a:pt x="1482" y="1081"/>
                    <a:pt x="1484" y="1074"/>
                  </a:cubicBezTo>
                  <a:cubicBezTo>
                    <a:pt x="1475" y="1071"/>
                    <a:pt x="1475" y="1077"/>
                    <a:pt x="1466" y="1080"/>
                  </a:cubicBezTo>
                  <a:cubicBezTo>
                    <a:pt x="1461" y="1073"/>
                    <a:pt x="1467" y="1065"/>
                    <a:pt x="1460" y="1060"/>
                  </a:cubicBezTo>
                  <a:cubicBezTo>
                    <a:pt x="1455" y="1057"/>
                    <a:pt x="1442" y="1054"/>
                    <a:pt x="1442" y="1054"/>
                  </a:cubicBezTo>
                  <a:cubicBezTo>
                    <a:pt x="1432" y="1044"/>
                    <a:pt x="1430" y="1047"/>
                    <a:pt x="1418" y="1052"/>
                  </a:cubicBezTo>
                  <a:cubicBezTo>
                    <a:pt x="1414" y="1054"/>
                    <a:pt x="1406" y="1056"/>
                    <a:pt x="1406" y="1056"/>
                  </a:cubicBezTo>
                  <a:cubicBezTo>
                    <a:pt x="1402" y="1055"/>
                    <a:pt x="1397" y="1057"/>
                    <a:pt x="1394" y="1054"/>
                  </a:cubicBezTo>
                  <a:cubicBezTo>
                    <a:pt x="1391" y="1051"/>
                    <a:pt x="1390" y="1042"/>
                    <a:pt x="1390" y="1042"/>
                  </a:cubicBezTo>
                  <a:cubicBezTo>
                    <a:pt x="1392" y="1041"/>
                    <a:pt x="1394" y="1039"/>
                    <a:pt x="1396" y="1038"/>
                  </a:cubicBezTo>
                  <a:cubicBezTo>
                    <a:pt x="1410" y="1034"/>
                    <a:pt x="1419" y="1042"/>
                    <a:pt x="1410" y="1022"/>
                  </a:cubicBezTo>
                  <a:cubicBezTo>
                    <a:pt x="1409" y="1020"/>
                    <a:pt x="1406" y="1019"/>
                    <a:pt x="1404" y="1018"/>
                  </a:cubicBezTo>
                  <a:cubicBezTo>
                    <a:pt x="1400" y="1019"/>
                    <a:pt x="1394" y="1018"/>
                    <a:pt x="1392" y="1022"/>
                  </a:cubicBezTo>
                  <a:cubicBezTo>
                    <a:pt x="1391" y="1024"/>
                    <a:pt x="1390" y="1026"/>
                    <a:pt x="1388" y="1028"/>
                  </a:cubicBezTo>
                  <a:cubicBezTo>
                    <a:pt x="1377" y="1037"/>
                    <a:pt x="1363" y="1040"/>
                    <a:pt x="1350" y="1044"/>
                  </a:cubicBezTo>
                  <a:cubicBezTo>
                    <a:pt x="1345" y="1043"/>
                    <a:pt x="1339" y="1041"/>
                    <a:pt x="1334" y="1040"/>
                  </a:cubicBezTo>
                  <a:cubicBezTo>
                    <a:pt x="1331" y="1039"/>
                    <a:pt x="1326" y="1038"/>
                    <a:pt x="1326" y="1038"/>
                  </a:cubicBezTo>
                  <a:cubicBezTo>
                    <a:pt x="1314" y="1020"/>
                    <a:pt x="1311" y="1018"/>
                    <a:pt x="1290" y="1014"/>
                  </a:cubicBezTo>
                  <a:cubicBezTo>
                    <a:pt x="1291" y="1008"/>
                    <a:pt x="1294" y="1000"/>
                    <a:pt x="1290" y="994"/>
                  </a:cubicBezTo>
                  <a:cubicBezTo>
                    <a:pt x="1288" y="991"/>
                    <a:pt x="1276" y="986"/>
                    <a:pt x="1272" y="984"/>
                  </a:cubicBezTo>
                  <a:cubicBezTo>
                    <a:pt x="1268" y="982"/>
                    <a:pt x="1260" y="980"/>
                    <a:pt x="1260" y="980"/>
                  </a:cubicBezTo>
                  <a:cubicBezTo>
                    <a:pt x="1252" y="972"/>
                    <a:pt x="1244" y="968"/>
                    <a:pt x="1236" y="960"/>
                  </a:cubicBezTo>
                  <a:cubicBezTo>
                    <a:pt x="1238" y="947"/>
                    <a:pt x="1239" y="938"/>
                    <a:pt x="1252" y="934"/>
                  </a:cubicBezTo>
                  <a:cubicBezTo>
                    <a:pt x="1270" y="936"/>
                    <a:pt x="1286" y="940"/>
                    <a:pt x="1304" y="944"/>
                  </a:cubicBezTo>
                  <a:cubicBezTo>
                    <a:pt x="1311" y="954"/>
                    <a:pt x="1314" y="959"/>
                    <a:pt x="1324" y="966"/>
                  </a:cubicBezTo>
                  <a:cubicBezTo>
                    <a:pt x="1335" y="983"/>
                    <a:pt x="1346" y="985"/>
                    <a:pt x="1362" y="996"/>
                  </a:cubicBezTo>
                  <a:cubicBezTo>
                    <a:pt x="1374" y="995"/>
                    <a:pt x="1389" y="1000"/>
                    <a:pt x="1398" y="992"/>
                  </a:cubicBezTo>
                  <a:cubicBezTo>
                    <a:pt x="1411" y="982"/>
                    <a:pt x="1393" y="989"/>
                    <a:pt x="1408" y="984"/>
                  </a:cubicBezTo>
                  <a:cubicBezTo>
                    <a:pt x="1414" y="988"/>
                    <a:pt x="1420" y="990"/>
                    <a:pt x="1426" y="994"/>
                  </a:cubicBezTo>
                  <a:cubicBezTo>
                    <a:pt x="1435" y="1007"/>
                    <a:pt x="1454" y="1005"/>
                    <a:pt x="1468" y="1008"/>
                  </a:cubicBezTo>
                  <a:cubicBezTo>
                    <a:pt x="1491" y="1023"/>
                    <a:pt x="1475" y="1016"/>
                    <a:pt x="1518" y="1018"/>
                  </a:cubicBezTo>
                  <a:cubicBezTo>
                    <a:pt x="1531" y="1022"/>
                    <a:pt x="1538" y="1026"/>
                    <a:pt x="1546" y="1038"/>
                  </a:cubicBezTo>
                  <a:cubicBezTo>
                    <a:pt x="1542" y="1053"/>
                    <a:pt x="1552" y="1045"/>
                    <a:pt x="1560" y="1040"/>
                  </a:cubicBezTo>
                  <a:cubicBezTo>
                    <a:pt x="1563" y="1032"/>
                    <a:pt x="1567" y="1032"/>
                    <a:pt x="1570" y="1024"/>
                  </a:cubicBezTo>
                  <a:cubicBezTo>
                    <a:pt x="1583" y="1028"/>
                    <a:pt x="1580" y="1034"/>
                    <a:pt x="1578" y="1048"/>
                  </a:cubicBezTo>
                  <a:cubicBezTo>
                    <a:pt x="1590" y="1056"/>
                    <a:pt x="1603" y="1052"/>
                    <a:pt x="1616" y="1056"/>
                  </a:cubicBezTo>
                  <a:cubicBezTo>
                    <a:pt x="1625" y="1059"/>
                    <a:pt x="1631" y="1067"/>
                    <a:pt x="1640" y="1070"/>
                  </a:cubicBezTo>
                  <a:cubicBezTo>
                    <a:pt x="1655" y="1075"/>
                    <a:pt x="1670" y="1080"/>
                    <a:pt x="1682" y="1092"/>
                  </a:cubicBezTo>
                  <a:cubicBezTo>
                    <a:pt x="1686" y="1105"/>
                    <a:pt x="1692" y="1112"/>
                    <a:pt x="1704" y="1116"/>
                  </a:cubicBezTo>
                  <a:cubicBezTo>
                    <a:pt x="1710" y="1125"/>
                    <a:pt x="1713" y="1132"/>
                    <a:pt x="1722" y="1138"/>
                  </a:cubicBezTo>
                  <a:cubicBezTo>
                    <a:pt x="1740" y="1135"/>
                    <a:pt x="1732" y="1137"/>
                    <a:pt x="1748" y="1132"/>
                  </a:cubicBezTo>
                  <a:cubicBezTo>
                    <a:pt x="1750" y="1131"/>
                    <a:pt x="1754" y="1130"/>
                    <a:pt x="1754" y="1130"/>
                  </a:cubicBezTo>
                  <a:cubicBezTo>
                    <a:pt x="1767" y="1139"/>
                    <a:pt x="1757" y="1126"/>
                    <a:pt x="1754" y="1122"/>
                  </a:cubicBezTo>
                  <a:cubicBezTo>
                    <a:pt x="1750" y="1128"/>
                    <a:pt x="1744" y="1133"/>
                    <a:pt x="1742" y="1140"/>
                  </a:cubicBezTo>
                  <a:cubicBezTo>
                    <a:pt x="1741" y="1144"/>
                    <a:pt x="1738" y="1152"/>
                    <a:pt x="1738" y="1152"/>
                  </a:cubicBezTo>
                  <a:cubicBezTo>
                    <a:pt x="1739" y="1161"/>
                    <a:pt x="1741" y="1176"/>
                    <a:pt x="1754" y="1176"/>
                  </a:cubicBezTo>
                  <a:lnTo>
                    <a:pt x="1756" y="1222"/>
                  </a:lnTo>
                  <a:lnTo>
                    <a:pt x="1794" y="1340"/>
                  </a:lnTo>
                  <a:lnTo>
                    <a:pt x="1826" y="1378"/>
                  </a:lnTo>
                  <a:lnTo>
                    <a:pt x="1884" y="1326"/>
                  </a:lnTo>
                  <a:lnTo>
                    <a:pt x="1880" y="1290"/>
                  </a:lnTo>
                  <a:lnTo>
                    <a:pt x="1894" y="1280"/>
                  </a:lnTo>
                  <a:lnTo>
                    <a:pt x="1892" y="1236"/>
                  </a:lnTo>
                  <a:lnTo>
                    <a:pt x="1930" y="1222"/>
                  </a:lnTo>
                  <a:lnTo>
                    <a:pt x="2022" y="1142"/>
                  </a:lnTo>
                  <a:lnTo>
                    <a:pt x="2038" y="1122"/>
                  </a:lnTo>
                  <a:lnTo>
                    <a:pt x="2112" y="1102"/>
                  </a:lnTo>
                  <a:lnTo>
                    <a:pt x="2138" y="1132"/>
                  </a:lnTo>
                  <a:lnTo>
                    <a:pt x="2130" y="1146"/>
                  </a:lnTo>
                  <a:lnTo>
                    <a:pt x="2154" y="1170"/>
                  </a:lnTo>
                  <a:lnTo>
                    <a:pt x="2160" y="1200"/>
                  </a:lnTo>
                  <a:lnTo>
                    <a:pt x="2182" y="1210"/>
                  </a:lnTo>
                  <a:lnTo>
                    <a:pt x="2230" y="1192"/>
                  </a:lnTo>
                  <a:lnTo>
                    <a:pt x="2228" y="1300"/>
                  </a:lnTo>
                  <a:lnTo>
                    <a:pt x="2240" y="1276"/>
                  </a:lnTo>
                  <a:lnTo>
                    <a:pt x="2270" y="1334"/>
                  </a:lnTo>
                  <a:lnTo>
                    <a:pt x="2266" y="1374"/>
                  </a:lnTo>
                  <a:lnTo>
                    <a:pt x="2286" y="1350"/>
                  </a:lnTo>
                  <a:lnTo>
                    <a:pt x="2290" y="1330"/>
                  </a:lnTo>
                  <a:lnTo>
                    <a:pt x="2312" y="1296"/>
                  </a:lnTo>
                  <a:lnTo>
                    <a:pt x="2298" y="1278"/>
                  </a:lnTo>
                  <a:lnTo>
                    <a:pt x="2310" y="1258"/>
                  </a:lnTo>
                  <a:lnTo>
                    <a:pt x="2294" y="1218"/>
                  </a:lnTo>
                  <a:lnTo>
                    <a:pt x="2304" y="1188"/>
                  </a:lnTo>
                  <a:lnTo>
                    <a:pt x="2280" y="1196"/>
                  </a:lnTo>
                  <a:lnTo>
                    <a:pt x="2270" y="1168"/>
                  </a:lnTo>
                  <a:lnTo>
                    <a:pt x="2262" y="1128"/>
                  </a:lnTo>
                  <a:lnTo>
                    <a:pt x="2278" y="1090"/>
                  </a:lnTo>
                  <a:lnTo>
                    <a:pt x="2298" y="1116"/>
                  </a:lnTo>
                  <a:lnTo>
                    <a:pt x="2290" y="1176"/>
                  </a:lnTo>
                  <a:lnTo>
                    <a:pt x="2312" y="1134"/>
                  </a:lnTo>
                  <a:lnTo>
                    <a:pt x="2304" y="1102"/>
                  </a:lnTo>
                  <a:lnTo>
                    <a:pt x="2330" y="1080"/>
                  </a:lnTo>
                  <a:lnTo>
                    <a:pt x="2330" y="1066"/>
                  </a:lnTo>
                  <a:lnTo>
                    <a:pt x="2338" y="1070"/>
                  </a:lnTo>
                  <a:lnTo>
                    <a:pt x="2388" y="1012"/>
                  </a:lnTo>
                  <a:lnTo>
                    <a:pt x="2400" y="918"/>
                  </a:lnTo>
                  <a:lnTo>
                    <a:pt x="2406" y="880"/>
                  </a:lnTo>
                  <a:lnTo>
                    <a:pt x="2386" y="892"/>
                  </a:lnTo>
                  <a:lnTo>
                    <a:pt x="2378" y="878"/>
                  </a:lnTo>
                  <a:lnTo>
                    <a:pt x="2394" y="856"/>
                  </a:lnTo>
                  <a:lnTo>
                    <a:pt x="2362" y="796"/>
                  </a:lnTo>
                  <a:lnTo>
                    <a:pt x="2344" y="780"/>
                  </a:lnTo>
                  <a:lnTo>
                    <a:pt x="2372" y="732"/>
                  </a:lnTo>
                  <a:lnTo>
                    <a:pt x="2342" y="726"/>
                  </a:lnTo>
                  <a:lnTo>
                    <a:pt x="2318" y="716"/>
                  </a:lnTo>
                  <a:lnTo>
                    <a:pt x="2328" y="680"/>
                  </a:lnTo>
                  <a:lnTo>
                    <a:pt x="2344" y="658"/>
                  </a:lnTo>
                  <a:lnTo>
                    <a:pt x="2348" y="700"/>
                  </a:lnTo>
                  <a:lnTo>
                    <a:pt x="2378" y="674"/>
                  </a:lnTo>
                  <a:lnTo>
                    <a:pt x="2400" y="672"/>
                  </a:lnTo>
                  <a:lnTo>
                    <a:pt x="2390" y="700"/>
                  </a:lnTo>
                  <a:lnTo>
                    <a:pt x="2424" y="712"/>
                  </a:lnTo>
                  <a:lnTo>
                    <a:pt x="2414" y="734"/>
                  </a:lnTo>
                  <a:lnTo>
                    <a:pt x="2434" y="754"/>
                  </a:lnTo>
                  <a:lnTo>
                    <a:pt x="2434" y="790"/>
                  </a:lnTo>
                  <a:lnTo>
                    <a:pt x="2474" y="754"/>
                  </a:lnTo>
                  <a:lnTo>
                    <a:pt x="2460" y="716"/>
                  </a:lnTo>
                  <a:lnTo>
                    <a:pt x="2420" y="660"/>
                  </a:lnTo>
                  <a:lnTo>
                    <a:pt x="2434" y="640"/>
                  </a:lnTo>
                  <a:lnTo>
                    <a:pt x="2426" y="608"/>
                  </a:lnTo>
                  <a:lnTo>
                    <a:pt x="2452" y="578"/>
                  </a:lnTo>
                  <a:lnTo>
                    <a:pt x="2484" y="564"/>
                  </a:lnTo>
                  <a:lnTo>
                    <a:pt x="2482" y="500"/>
                  </a:lnTo>
                  <a:lnTo>
                    <a:pt x="2480" y="454"/>
                  </a:lnTo>
                  <a:lnTo>
                    <a:pt x="2470" y="414"/>
                  </a:lnTo>
                  <a:lnTo>
                    <a:pt x="2434" y="344"/>
                  </a:lnTo>
                  <a:lnTo>
                    <a:pt x="2428" y="378"/>
                  </a:lnTo>
                  <a:lnTo>
                    <a:pt x="2402" y="356"/>
                  </a:lnTo>
                  <a:lnTo>
                    <a:pt x="2380" y="366"/>
                  </a:lnTo>
                  <a:lnTo>
                    <a:pt x="2400" y="314"/>
                  </a:lnTo>
                  <a:lnTo>
                    <a:pt x="2420" y="270"/>
                  </a:lnTo>
                  <a:lnTo>
                    <a:pt x="2460" y="250"/>
                  </a:lnTo>
                  <a:lnTo>
                    <a:pt x="2464" y="228"/>
                  </a:lnTo>
                  <a:lnTo>
                    <a:pt x="2490" y="220"/>
                  </a:lnTo>
                  <a:lnTo>
                    <a:pt x="2490" y="240"/>
                  </a:lnTo>
                  <a:lnTo>
                    <a:pt x="2522" y="208"/>
                  </a:lnTo>
                  <a:lnTo>
                    <a:pt x="2504" y="200"/>
                  </a:lnTo>
                  <a:lnTo>
                    <a:pt x="2504" y="174"/>
                  </a:lnTo>
                  <a:lnTo>
                    <a:pt x="2526" y="158"/>
                  </a:lnTo>
                  <a:lnTo>
                    <a:pt x="2534" y="178"/>
                  </a:lnTo>
                  <a:lnTo>
                    <a:pt x="2564" y="148"/>
                  </a:lnTo>
                  <a:lnTo>
                    <a:pt x="2560" y="174"/>
                  </a:lnTo>
                  <a:lnTo>
                    <a:pt x="2562" y="196"/>
                  </a:lnTo>
                  <a:lnTo>
                    <a:pt x="2560" y="224"/>
                  </a:lnTo>
                  <a:lnTo>
                    <a:pt x="2550" y="248"/>
                  </a:lnTo>
                  <a:lnTo>
                    <a:pt x="2570" y="276"/>
                  </a:lnTo>
                  <a:lnTo>
                    <a:pt x="2578" y="296"/>
                  </a:lnTo>
                  <a:lnTo>
                    <a:pt x="2590" y="292"/>
                  </a:lnTo>
                  <a:lnTo>
                    <a:pt x="2650" y="354"/>
                  </a:lnTo>
                  <a:lnTo>
                    <a:pt x="2662" y="324"/>
                  </a:lnTo>
                  <a:lnTo>
                    <a:pt x="2678" y="300"/>
                  </a:lnTo>
                  <a:lnTo>
                    <a:pt x="2652" y="286"/>
                  </a:lnTo>
                  <a:lnTo>
                    <a:pt x="2658" y="260"/>
                  </a:lnTo>
                  <a:lnTo>
                    <a:pt x="2658" y="242"/>
                  </a:lnTo>
                  <a:lnTo>
                    <a:pt x="2630" y="214"/>
                  </a:lnTo>
                  <a:lnTo>
                    <a:pt x="2606" y="210"/>
                  </a:lnTo>
                  <a:lnTo>
                    <a:pt x="2584" y="180"/>
                  </a:lnTo>
                  <a:lnTo>
                    <a:pt x="2614" y="172"/>
                  </a:lnTo>
                  <a:lnTo>
                    <a:pt x="2628" y="148"/>
                  </a:lnTo>
                  <a:lnTo>
                    <a:pt x="2648" y="156"/>
                  </a:lnTo>
                  <a:lnTo>
                    <a:pt x="2666" y="146"/>
                  </a:lnTo>
                  <a:lnTo>
                    <a:pt x="2654" y="118"/>
                  </a:lnTo>
                  <a:lnTo>
                    <a:pt x="2666" y="92"/>
                  </a:lnTo>
                  <a:lnTo>
                    <a:pt x="2694" y="84"/>
                  </a:lnTo>
                  <a:lnTo>
                    <a:pt x="2668" y="74"/>
                  </a:lnTo>
                  <a:lnTo>
                    <a:pt x="2630" y="66"/>
                  </a:lnTo>
                  <a:lnTo>
                    <a:pt x="2650" y="46"/>
                  </a:lnTo>
                  <a:lnTo>
                    <a:pt x="2646" y="30"/>
                  </a:lnTo>
                  <a:lnTo>
                    <a:pt x="2666" y="42"/>
                  </a:lnTo>
                  <a:lnTo>
                    <a:pt x="2674" y="30"/>
                  </a:lnTo>
                  <a:lnTo>
                    <a:pt x="2696" y="30"/>
                  </a:lnTo>
                  <a:lnTo>
                    <a:pt x="2714" y="50"/>
                  </a:lnTo>
                  <a:lnTo>
                    <a:pt x="2742" y="34"/>
                  </a:lnTo>
                  <a:lnTo>
                    <a:pt x="2720" y="18"/>
                  </a:lnTo>
                  <a:lnTo>
                    <a:pt x="2716" y="0"/>
                  </a:lnTo>
                  <a:lnTo>
                    <a:pt x="2692" y="2"/>
                  </a:lnTo>
                  <a:lnTo>
                    <a:pt x="2668" y="10"/>
                  </a:lnTo>
                  <a:lnTo>
                    <a:pt x="926" y="908"/>
                  </a:lnTo>
                  <a:close/>
                </a:path>
              </a:pathLst>
            </a:custGeom>
            <a:solidFill>
              <a:schemeClr val="bg2"/>
            </a:solidFill>
            <a:ln w="12700">
              <a:noFill/>
              <a:prstDash val="dash"/>
              <a:round/>
              <a:headEnd/>
              <a:tailEnd/>
            </a:ln>
          </p:spPr>
          <p:txBody>
            <a:bodyPr/>
            <a:lstStyle/>
            <a:p>
              <a:endParaRPr lang="zh-CN" altLang="en-US"/>
            </a:p>
          </p:txBody>
        </p:sp>
      </p:grpSp>
      <p:grpSp>
        <p:nvGrpSpPr>
          <p:cNvPr id="123" name="组合 122"/>
          <p:cNvGrpSpPr/>
          <p:nvPr/>
        </p:nvGrpSpPr>
        <p:grpSpPr>
          <a:xfrm>
            <a:off x="7486650" y="3867150"/>
            <a:ext cx="1657350" cy="467367"/>
            <a:chOff x="104776" y="5142501"/>
            <a:chExt cx="2233820" cy="572278"/>
          </a:xfrm>
        </p:grpSpPr>
        <p:sp>
          <p:nvSpPr>
            <p:cNvPr id="121" name="TextBox 120"/>
            <p:cNvSpPr txBox="1"/>
            <p:nvPr/>
          </p:nvSpPr>
          <p:spPr>
            <a:xfrm>
              <a:off x="104776" y="5142501"/>
              <a:ext cx="2233820" cy="320334"/>
            </a:xfrm>
            <a:prstGeom prst="rect">
              <a:avLst/>
            </a:prstGeom>
            <a:noFill/>
          </p:spPr>
          <p:txBody>
            <a:bodyPr wrap="square" rtlCol="0">
              <a:spAutoFit/>
            </a:bodyPr>
            <a:lstStyle/>
            <a:p>
              <a:r>
                <a:rPr lang="en-US" altLang="zh-CN" sz="1100" b="1" dirty="0" smtClean="0">
                  <a:solidFill>
                    <a:srgbClr val="FF6969"/>
                  </a:solidFill>
                </a:rPr>
                <a:t>08</a:t>
              </a:r>
              <a:r>
                <a:rPr lang="zh-CN" altLang="en-US" sz="1100" b="1" dirty="0" smtClean="0">
                  <a:solidFill>
                    <a:srgbClr val="FF6969"/>
                  </a:solidFill>
                </a:rPr>
                <a:t>年中国南方冰雪灾害</a:t>
              </a:r>
              <a:endParaRPr lang="zh-CN" altLang="en-US" sz="1100" b="1" dirty="0">
                <a:solidFill>
                  <a:srgbClr val="FF6969"/>
                </a:solidFill>
              </a:endParaRPr>
            </a:p>
          </p:txBody>
        </p:sp>
        <p:sp>
          <p:nvSpPr>
            <p:cNvPr id="122" name="TextBox 121"/>
            <p:cNvSpPr txBox="1"/>
            <p:nvPr/>
          </p:nvSpPr>
          <p:spPr>
            <a:xfrm>
              <a:off x="245993" y="5413288"/>
              <a:ext cx="2066926" cy="301491"/>
            </a:xfrm>
            <a:prstGeom prst="rect">
              <a:avLst/>
            </a:prstGeom>
            <a:noFill/>
          </p:spPr>
          <p:txBody>
            <a:bodyPr wrap="square" rtlCol="0">
              <a:spAutoFit/>
            </a:bodyPr>
            <a:lstStyle/>
            <a:p>
              <a:r>
                <a:rPr lang="zh-CN" altLang="en-US" sz="1000" b="1" dirty="0" smtClean="0">
                  <a:solidFill>
                    <a:srgbClr val="7030A0"/>
                  </a:solidFill>
                </a:rPr>
                <a:t>赔付</a:t>
              </a:r>
              <a:r>
                <a:rPr lang="en-US" altLang="zh-CN" sz="1000" b="1" dirty="0" smtClean="0">
                  <a:solidFill>
                    <a:srgbClr val="7030A0"/>
                  </a:solidFill>
                </a:rPr>
                <a:t>/</a:t>
              </a:r>
              <a:r>
                <a:rPr lang="zh-CN" altLang="en-US" sz="1000" b="1" dirty="0" smtClean="0">
                  <a:solidFill>
                    <a:srgbClr val="7030A0"/>
                  </a:solidFill>
                </a:rPr>
                <a:t>灾害损失比约</a:t>
              </a:r>
              <a:r>
                <a:rPr lang="en-US" altLang="zh-CN" sz="1000" b="1" dirty="0" smtClean="0">
                  <a:solidFill>
                    <a:srgbClr val="7030A0"/>
                  </a:solidFill>
                </a:rPr>
                <a:t>3%</a:t>
              </a:r>
              <a:endParaRPr lang="zh-CN" altLang="en-US" sz="1000" b="1" dirty="0">
                <a:solidFill>
                  <a:srgbClr val="7030A0"/>
                </a:solidFill>
              </a:endParaRPr>
            </a:p>
          </p:txBody>
        </p:sp>
      </p:grpSp>
      <p:cxnSp>
        <p:nvCxnSpPr>
          <p:cNvPr id="126" name="直接箭头连接符 125"/>
          <p:cNvCxnSpPr/>
          <p:nvPr/>
        </p:nvCxnSpPr>
        <p:spPr>
          <a:xfrm flipV="1">
            <a:off x="6772280" y="4086228"/>
            <a:ext cx="714370" cy="25717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52424" y="3762375"/>
            <a:ext cx="1285875" cy="461665"/>
          </a:xfrm>
          <a:prstGeom prst="rect">
            <a:avLst/>
          </a:prstGeom>
          <a:noFill/>
        </p:spPr>
        <p:txBody>
          <a:bodyPr wrap="square" rtlCol="0">
            <a:spAutoFit/>
          </a:bodyPr>
          <a:lstStyle/>
          <a:p>
            <a:r>
              <a:rPr lang="en-US" altLang="zh-CN" sz="1200" b="1" dirty="0" smtClean="0">
                <a:solidFill>
                  <a:srgbClr val="FF6969"/>
                </a:solidFill>
              </a:rPr>
              <a:t>05</a:t>
            </a:r>
            <a:r>
              <a:rPr lang="zh-CN" altLang="en-US" sz="1200" b="1" dirty="0" smtClean="0">
                <a:solidFill>
                  <a:srgbClr val="FF6969"/>
                </a:solidFill>
              </a:rPr>
              <a:t>年美国卡特里娜飓风灾害</a:t>
            </a:r>
            <a:endParaRPr lang="zh-CN" altLang="en-US" sz="1200" b="1" dirty="0">
              <a:solidFill>
                <a:srgbClr val="FF6969"/>
              </a:solidFill>
            </a:endParaRPr>
          </a:p>
        </p:txBody>
      </p:sp>
      <p:sp>
        <p:nvSpPr>
          <p:cNvPr id="134" name="TextBox 133"/>
          <p:cNvSpPr txBox="1"/>
          <p:nvPr/>
        </p:nvSpPr>
        <p:spPr>
          <a:xfrm>
            <a:off x="200024" y="4307366"/>
            <a:ext cx="1562101" cy="246221"/>
          </a:xfrm>
          <a:prstGeom prst="rect">
            <a:avLst/>
          </a:prstGeom>
          <a:noFill/>
        </p:spPr>
        <p:txBody>
          <a:bodyPr wrap="square" rtlCol="0">
            <a:spAutoFit/>
          </a:bodyPr>
          <a:lstStyle/>
          <a:p>
            <a:r>
              <a:rPr lang="zh-CN" altLang="en-US" sz="1000" b="1" dirty="0" smtClean="0">
                <a:solidFill>
                  <a:srgbClr val="7030A0"/>
                </a:solidFill>
              </a:rPr>
              <a:t>赔付</a:t>
            </a:r>
            <a:r>
              <a:rPr lang="en-US" altLang="zh-CN" sz="1000" b="1" dirty="0" smtClean="0">
                <a:solidFill>
                  <a:srgbClr val="7030A0"/>
                </a:solidFill>
              </a:rPr>
              <a:t>/</a:t>
            </a:r>
            <a:r>
              <a:rPr lang="zh-CN" altLang="en-US" sz="1000" b="1" dirty="0" smtClean="0">
                <a:solidFill>
                  <a:srgbClr val="7030A0"/>
                </a:solidFill>
              </a:rPr>
              <a:t>灾害损失比约</a:t>
            </a:r>
            <a:r>
              <a:rPr lang="en-US" altLang="zh-CN" sz="1000" b="1" dirty="0" smtClean="0">
                <a:solidFill>
                  <a:srgbClr val="7030A0"/>
                </a:solidFill>
              </a:rPr>
              <a:t>50%</a:t>
            </a:r>
            <a:endParaRPr lang="zh-CN" altLang="en-US" sz="1000" b="1" dirty="0">
              <a:solidFill>
                <a:srgbClr val="7030A0"/>
              </a:solidFill>
            </a:endParaRPr>
          </a:p>
        </p:txBody>
      </p:sp>
      <p:cxnSp>
        <p:nvCxnSpPr>
          <p:cNvPr id="135" name="直接箭头连接符 134"/>
          <p:cNvCxnSpPr/>
          <p:nvPr/>
        </p:nvCxnSpPr>
        <p:spPr>
          <a:xfrm rot="10800000">
            <a:off x="1000125" y="4257676"/>
            <a:ext cx="466730" cy="2857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对象 18" hidden="1"/>
          <p:cNvGraphicFramePr>
            <a:graphicFrameLocks noChangeAspect="1"/>
          </p:cNvGraphicFramePr>
          <p:nvPr/>
        </p:nvGraphicFramePr>
        <p:xfrm>
          <a:off x="1588" y="1588"/>
          <a:ext cx="1587" cy="1587"/>
        </p:xfrm>
        <a:graphic>
          <a:graphicData uri="http://schemas.openxmlformats.org/presentationml/2006/ole">
            <p:oleObj spid="_x0000_s47108" name="think-cell Slide" r:id="rId10" imgW="360" imgH="360" progId="">
              <p:embed/>
            </p:oleObj>
          </a:graphicData>
        </a:graphic>
      </p:graphicFrame>
      <p:sp>
        <p:nvSpPr>
          <p:cNvPr id="18" name="圆角矩形 17"/>
          <p:cNvSpPr/>
          <p:nvPr>
            <p:custDataLst>
              <p:tags r:id="rId2"/>
            </p:custDataLst>
          </p:nvPr>
        </p:nvSpPr>
        <p:spPr>
          <a:xfrm>
            <a:off x="1482810" y="4275437"/>
            <a:ext cx="6277233" cy="18905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06" name="灯片编号占位符 3"/>
          <p:cNvSpPr>
            <a:spLocks noGrp="1"/>
          </p:cNvSpPr>
          <p:nvPr>
            <p:ph type="sldNum" sz="quarter" idx="12"/>
            <p:custDataLst>
              <p:tags r:id="rId3"/>
            </p:custDataLst>
          </p:nvPr>
        </p:nvSpPr>
        <p:spPr>
          <a:xfrm>
            <a:off x="457759" y="6481077"/>
            <a:ext cx="1427162" cy="193675"/>
          </a:xfrm>
          <a:noFill/>
          <a:ln>
            <a:miter lim="800000"/>
            <a:headEnd/>
            <a:tailEnd/>
          </a:ln>
        </p:spPr>
        <p:txBody>
          <a:bodyPr vert="horz" lIns="91440" tIns="45720" rIns="91440" bIns="45720" numCol="1" anchor="t" anchorCtr="0" compatLnSpc="1">
            <a:prstTxWarp prst="textNoShape">
              <a:avLst/>
            </a:prstTxWarp>
          </a:bodyPr>
          <a:lstStyle/>
          <a:p>
            <a:fld id="{A78A9DD2-CEF8-4B71-AFF5-846DB04E7C54}" type="slidenum">
              <a:rPr/>
              <a:pPr/>
              <a:t>7</a:t>
            </a:fld>
            <a:endParaRPr/>
          </a:p>
        </p:txBody>
      </p:sp>
      <p:sp>
        <p:nvSpPr>
          <p:cNvPr id="5" name="TextBox 4"/>
          <p:cNvSpPr txBox="1"/>
          <p:nvPr>
            <p:custDataLst>
              <p:tags r:id="rId4"/>
            </p:custDataLst>
          </p:nvPr>
        </p:nvSpPr>
        <p:spPr>
          <a:xfrm>
            <a:off x="543141" y="271806"/>
            <a:ext cx="6389687" cy="523875"/>
          </a:xfrm>
          <a:prstGeom prst="rect">
            <a:avLst/>
          </a:prstGeom>
          <a:noFill/>
        </p:spPr>
        <p:txBody>
          <a:bodyPr>
            <a:spAutoFit/>
          </a:bodyPr>
          <a:lstStyle/>
          <a:p>
            <a:pPr>
              <a:defRPr/>
            </a:pPr>
            <a:r>
              <a:rPr lang="en-US" altLang="zh-CN" sz="2800" b="1" dirty="0" smtClean="0">
                <a:solidFill>
                  <a:srgbClr val="006699"/>
                </a:solidFill>
                <a:latin typeface="黑体" pitchFamily="2" charset="-122"/>
                <a:ea typeface="+mj-ea"/>
                <a:cs typeface="+mj-cs"/>
              </a:rPr>
              <a:t>3.</a:t>
            </a:r>
            <a:r>
              <a:rPr lang="zh-CN" altLang="en-US" sz="2800" b="1" dirty="0" smtClean="0">
                <a:solidFill>
                  <a:srgbClr val="006699"/>
                </a:solidFill>
                <a:latin typeface="黑体" pitchFamily="2" charset="-122"/>
                <a:ea typeface="+mj-ea"/>
                <a:cs typeface="+mj-cs"/>
              </a:rPr>
              <a:t>经济转型带来广阔的</a:t>
            </a:r>
            <a:r>
              <a:rPr lang="zh-CN" altLang="en-US" sz="2800" b="1" dirty="0">
                <a:solidFill>
                  <a:srgbClr val="006699"/>
                </a:solidFill>
                <a:latin typeface="黑体" pitchFamily="2" charset="-122"/>
                <a:ea typeface="+mj-ea"/>
                <a:cs typeface="+mj-cs"/>
              </a:rPr>
              <a:t>需求市场</a:t>
            </a:r>
          </a:p>
        </p:txBody>
      </p:sp>
      <p:sp>
        <p:nvSpPr>
          <p:cNvPr id="6" name="TextBox 5"/>
          <p:cNvSpPr txBox="1"/>
          <p:nvPr>
            <p:custDataLst>
              <p:tags r:id="rId5"/>
            </p:custDataLst>
          </p:nvPr>
        </p:nvSpPr>
        <p:spPr>
          <a:xfrm>
            <a:off x="1742304" y="4386649"/>
            <a:ext cx="5424616" cy="1569660"/>
          </a:xfrm>
          <a:prstGeom prst="rect">
            <a:avLst/>
          </a:prstGeom>
          <a:noFill/>
        </p:spPr>
        <p:txBody>
          <a:bodyPr wrap="square" rtlCol="0">
            <a:spAutoFit/>
          </a:bodyPr>
          <a:lstStyle/>
          <a:p>
            <a:pPr>
              <a:buFont typeface="Wingdings" pitchFamily="2" charset="2"/>
              <a:buChar char="u"/>
            </a:pPr>
            <a:r>
              <a:rPr lang="zh-CN" altLang="en-US" sz="2400" b="1" dirty="0" smtClean="0">
                <a:solidFill>
                  <a:schemeClr val="bg1"/>
                </a:solidFill>
                <a:latin typeface="微软雅黑" pitchFamily="34" charset="-122"/>
                <a:ea typeface="微软雅黑" pitchFamily="34" charset="-122"/>
              </a:rPr>
              <a:t>随着中国经济结构挑战的不断深入，经济发展由投资出口推动型逐步向科技、消费、新兴经济产业推动型转变，全社会对财产保险的需求将更加旺盛。</a:t>
            </a:r>
            <a:endParaRPr lang="zh-CN" altLang="en-US" sz="2400" b="1" dirty="0">
              <a:solidFill>
                <a:schemeClr val="bg1"/>
              </a:solidFill>
              <a:latin typeface="微软雅黑" pitchFamily="34" charset="-122"/>
              <a:ea typeface="微软雅黑" pitchFamily="34" charset="-122"/>
            </a:endParaRPr>
          </a:p>
        </p:txBody>
      </p:sp>
      <p:grpSp>
        <p:nvGrpSpPr>
          <p:cNvPr id="15" name="组合 14"/>
          <p:cNvGrpSpPr/>
          <p:nvPr>
            <p:custDataLst>
              <p:tags r:id="rId6"/>
            </p:custDataLst>
          </p:nvPr>
        </p:nvGrpSpPr>
        <p:grpSpPr>
          <a:xfrm>
            <a:off x="777619" y="1923601"/>
            <a:ext cx="8020049" cy="1736725"/>
            <a:chOff x="654050" y="2936875"/>
            <a:chExt cx="8020049" cy="1736725"/>
          </a:xfrm>
        </p:grpSpPr>
        <p:grpSp>
          <p:nvGrpSpPr>
            <p:cNvPr id="8" name="Group 2"/>
            <p:cNvGrpSpPr>
              <a:grpSpLocks/>
            </p:cNvGrpSpPr>
            <p:nvPr/>
          </p:nvGrpSpPr>
          <p:grpSpPr bwMode="auto">
            <a:xfrm>
              <a:off x="654050" y="2936875"/>
              <a:ext cx="1758950" cy="1736725"/>
              <a:chOff x="2662" y="1859"/>
              <a:chExt cx="1506" cy="1486"/>
            </a:xfrm>
          </p:grpSpPr>
          <p:pic>
            <p:nvPicPr>
              <p:cNvPr id="9" name="Picture 3" descr="circuler_1"/>
              <p:cNvPicPr>
                <a:picLocks noChangeAspect="1" noChangeArrowheads="1"/>
              </p:cNvPicPr>
              <p:nvPr/>
            </p:nvPicPr>
            <p:blipFill>
              <a:blip r:embed="rId11" cstate="print"/>
              <a:srcRect/>
              <a:stretch>
                <a:fillRect/>
              </a:stretch>
            </p:blipFill>
            <p:spPr bwMode="gray">
              <a:xfrm>
                <a:off x="2662" y="1870"/>
                <a:ext cx="1506" cy="1466"/>
              </a:xfrm>
              <a:prstGeom prst="rect">
                <a:avLst/>
              </a:prstGeom>
              <a:noFill/>
              <a:ln w="9525">
                <a:noFill/>
                <a:miter lim="800000"/>
                <a:headEnd/>
                <a:tailEnd/>
              </a:ln>
            </p:spPr>
          </p:pic>
          <p:sp>
            <p:nvSpPr>
              <p:cNvPr id="10" name="Oval 4"/>
              <p:cNvSpPr>
                <a:spLocks noChangeArrowheads="1"/>
              </p:cNvSpPr>
              <p:nvPr/>
            </p:nvSpPr>
            <p:spPr bwMode="gray">
              <a:xfrm>
                <a:off x="2682" y="1859"/>
                <a:ext cx="1486" cy="1486"/>
              </a:xfrm>
              <a:prstGeom prst="ellipse">
                <a:avLst/>
              </a:prstGeom>
              <a:solidFill>
                <a:schemeClr val="hlink">
                  <a:alpha val="50195"/>
                </a:schemeClr>
              </a:solidFill>
              <a:ln w="76200" algn="ctr">
                <a:solidFill>
                  <a:srgbClr val="FFFFFF">
                    <a:alpha val="79999"/>
                  </a:srgbClr>
                </a:solidFill>
                <a:round/>
                <a:headEnd/>
                <a:tailEnd/>
              </a:ln>
            </p:spPr>
            <p:txBody>
              <a:bodyPr wrap="none" anchor="ctr"/>
              <a:lstStyle/>
              <a:p>
                <a:r>
                  <a:rPr lang="zh-CN" altLang="en-US" b="1" dirty="0" smtClean="0"/>
                  <a:t>投资、出口</a:t>
                </a:r>
                <a:endParaRPr lang="zh-CN" altLang="en-US" b="1" dirty="0"/>
              </a:p>
            </p:txBody>
          </p:sp>
        </p:grpSp>
        <p:grpSp>
          <p:nvGrpSpPr>
            <p:cNvPr id="11" name="Group 5"/>
            <p:cNvGrpSpPr>
              <a:grpSpLocks/>
            </p:cNvGrpSpPr>
            <p:nvPr/>
          </p:nvGrpSpPr>
          <p:grpSpPr bwMode="auto">
            <a:xfrm>
              <a:off x="6895294" y="2936875"/>
              <a:ext cx="1778805" cy="1736725"/>
              <a:chOff x="2645" y="1859"/>
              <a:chExt cx="1523" cy="1486"/>
            </a:xfrm>
          </p:grpSpPr>
          <p:pic>
            <p:nvPicPr>
              <p:cNvPr id="12" name="Picture 6" descr="circuler_1"/>
              <p:cNvPicPr>
                <a:picLocks noChangeAspect="1" noChangeArrowheads="1"/>
              </p:cNvPicPr>
              <p:nvPr/>
            </p:nvPicPr>
            <p:blipFill>
              <a:blip r:embed="rId11" cstate="print"/>
              <a:srcRect/>
              <a:stretch>
                <a:fillRect/>
              </a:stretch>
            </p:blipFill>
            <p:spPr bwMode="gray">
              <a:xfrm>
                <a:off x="2662" y="1870"/>
                <a:ext cx="1506" cy="1466"/>
              </a:xfrm>
              <a:prstGeom prst="rect">
                <a:avLst/>
              </a:prstGeom>
              <a:noFill/>
              <a:ln w="9525">
                <a:noFill/>
                <a:miter lim="800000"/>
                <a:headEnd/>
                <a:tailEnd/>
              </a:ln>
            </p:spPr>
          </p:pic>
          <p:sp>
            <p:nvSpPr>
              <p:cNvPr id="13" name="Oval 7"/>
              <p:cNvSpPr>
                <a:spLocks noChangeArrowheads="1"/>
              </p:cNvSpPr>
              <p:nvPr/>
            </p:nvSpPr>
            <p:spPr bwMode="gray">
              <a:xfrm>
                <a:off x="2645" y="1859"/>
                <a:ext cx="1523" cy="1486"/>
              </a:xfrm>
              <a:prstGeom prst="ellipse">
                <a:avLst/>
              </a:prstGeom>
              <a:solidFill>
                <a:srgbClr val="FF0000">
                  <a:alpha val="50000"/>
                </a:srgbClr>
              </a:solidFill>
              <a:ln w="76200" algn="ctr">
                <a:solidFill>
                  <a:srgbClr val="FFFFFF">
                    <a:alpha val="79999"/>
                  </a:srgbClr>
                </a:solidFill>
                <a:round/>
                <a:headEnd/>
                <a:tailEnd/>
              </a:ln>
            </p:spPr>
            <p:txBody>
              <a:bodyPr vert="horz" wrap="none" anchor="ctr"/>
              <a:lstStyle/>
              <a:p>
                <a:r>
                  <a:rPr lang="zh-CN" altLang="en-US" b="1" dirty="0" smtClean="0"/>
                  <a:t>科技、消费</a:t>
                </a:r>
                <a:endParaRPr lang="en-US" altLang="zh-CN" b="1" dirty="0" smtClean="0"/>
              </a:p>
              <a:p>
                <a:r>
                  <a:rPr lang="zh-CN" altLang="en-US" b="1" dirty="0" smtClean="0"/>
                  <a:t>新兴产业</a:t>
                </a:r>
                <a:endParaRPr lang="zh-CN" altLang="en-US" b="1" dirty="0"/>
              </a:p>
            </p:txBody>
          </p:sp>
        </p:grpSp>
        <p:sp>
          <p:nvSpPr>
            <p:cNvPr id="14" name="Freeform 8"/>
            <p:cNvSpPr>
              <a:spLocks/>
            </p:cNvSpPr>
            <p:nvPr/>
          </p:nvSpPr>
          <p:spPr bwMode="gray">
            <a:xfrm>
              <a:off x="2644345" y="3372623"/>
              <a:ext cx="3930438" cy="533400"/>
            </a:xfrm>
            <a:custGeom>
              <a:avLst/>
              <a:gdLst>
                <a:gd name="T0" fmla="*/ 0 w 2347"/>
                <a:gd name="T1" fmla="*/ 473789401 h 336"/>
                <a:gd name="T2" fmla="*/ 0 w 2347"/>
                <a:gd name="T3" fmla="*/ 846772589 h 336"/>
                <a:gd name="T4" fmla="*/ 2147483647 w 2347"/>
                <a:gd name="T5" fmla="*/ 846772589 h 336"/>
                <a:gd name="T6" fmla="*/ 2147483647 w 2347"/>
                <a:gd name="T7" fmla="*/ 0 h 336"/>
                <a:gd name="T8" fmla="*/ 2147483647 w 2347"/>
                <a:gd name="T9" fmla="*/ 476308763 h 336"/>
                <a:gd name="T10" fmla="*/ 0 w 2347"/>
                <a:gd name="T11" fmla="*/ 473789401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a:noFill/>
              <a:round/>
              <a:headEnd/>
              <a:tailEnd/>
            </a:ln>
          </p:spPr>
          <p:txBody>
            <a:bodyPr wrap="none" anchor="ctr"/>
            <a:lstStyle/>
            <a:p>
              <a:endParaRPr lang="zh-CN" altLang="en-US"/>
            </a:p>
          </p:txBody>
        </p:sp>
      </p:grpSp>
      <p:sp>
        <p:nvSpPr>
          <p:cNvPr id="16" name="椭圆 15"/>
          <p:cNvSpPr/>
          <p:nvPr>
            <p:custDataLst>
              <p:tags r:id="rId7"/>
            </p:custDataLst>
          </p:nvPr>
        </p:nvSpPr>
        <p:spPr>
          <a:xfrm>
            <a:off x="3150973" y="1902957"/>
            <a:ext cx="2854411" cy="543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产险覆盖面提高</a:t>
            </a:r>
            <a:endParaRPr lang="zh-CN" altLang="en-US" b="1" dirty="0">
              <a:solidFill>
                <a:schemeClr val="tx1"/>
              </a:solidFill>
            </a:endParaRPr>
          </a:p>
        </p:txBody>
      </p:sp>
      <p:sp>
        <p:nvSpPr>
          <p:cNvPr id="17" name="椭圆 16"/>
          <p:cNvSpPr/>
          <p:nvPr>
            <p:custDataLst>
              <p:tags r:id="rId8"/>
            </p:custDataLst>
          </p:nvPr>
        </p:nvSpPr>
        <p:spPr>
          <a:xfrm>
            <a:off x="3179806" y="3068612"/>
            <a:ext cx="2854411" cy="543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产险渗透度加深</a:t>
            </a:r>
            <a:endParaRPr lang="zh-CN" alt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3"/>
          <p:cNvSpPr>
            <a:spLocks noGrp="1"/>
          </p:cNvSpPr>
          <p:nvPr>
            <p:ph type="sldNum" sz="quarter" idx="12"/>
          </p:nvPr>
        </p:nvSpPr>
        <p:spPr>
          <a:xfrm>
            <a:off x="448234" y="6478245"/>
            <a:ext cx="1427162" cy="193675"/>
          </a:xfrm>
          <a:noFill/>
          <a:ln>
            <a:miter lim="800000"/>
            <a:headEnd/>
            <a:tailEnd/>
          </a:ln>
        </p:spPr>
        <p:txBody>
          <a:bodyPr vert="horz" lIns="91440" tIns="45720" rIns="91440" bIns="45720" numCol="1" anchor="t" anchorCtr="0" compatLnSpc="1">
            <a:prstTxWarp prst="textNoShape">
              <a:avLst/>
            </a:prstTxWarp>
          </a:bodyPr>
          <a:lstStyle/>
          <a:p>
            <a:fld id="{82C623CF-A8E2-4398-92F1-85AF8F284A6B}" type="slidenum">
              <a:rPr/>
              <a:pPr/>
              <a:t>8</a:t>
            </a:fld>
            <a:endParaRPr dirty="0"/>
          </a:p>
        </p:txBody>
      </p:sp>
      <p:sp>
        <p:nvSpPr>
          <p:cNvPr id="5" name="TextBox 4"/>
          <p:cNvSpPr txBox="1"/>
          <p:nvPr>
            <p:custDataLst>
              <p:tags r:id="rId1"/>
            </p:custDataLst>
          </p:nvPr>
        </p:nvSpPr>
        <p:spPr>
          <a:xfrm>
            <a:off x="468990" y="284163"/>
            <a:ext cx="6389687" cy="523875"/>
          </a:xfrm>
          <a:prstGeom prst="rect">
            <a:avLst/>
          </a:prstGeom>
          <a:noFill/>
        </p:spPr>
        <p:txBody>
          <a:bodyPr>
            <a:spAutoFit/>
          </a:bodyPr>
          <a:lstStyle/>
          <a:p>
            <a:pPr>
              <a:defRPr/>
            </a:pPr>
            <a:r>
              <a:rPr lang="zh-CN" altLang="en-US" sz="2800" b="1" dirty="0" smtClean="0">
                <a:solidFill>
                  <a:srgbClr val="006699"/>
                </a:solidFill>
                <a:latin typeface="黑体" pitchFamily="2" charset="-122"/>
                <a:ea typeface="+mj-ea"/>
                <a:cs typeface="+mj-cs"/>
              </a:rPr>
              <a:t>二、强劲的发展趋势</a:t>
            </a:r>
            <a:endParaRPr lang="zh-CN" altLang="en-US" sz="2800" b="1" dirty="0">
              <a:solidFill>
                <a:srgbClr val="006699"/>
              </a:solidFill>
              <a:latin typeface="黑体" pitchFamily="2" charset="-122"/>
              <a:ea typeface="+mj-ea"/>
              <a:cs typeface="+mj-cs"/>
            </a:endParaRPr>
          </a:p>
        </p:txBody>
      </p:sp>
      <p:pic>
        <p:nvPicPr>
          <p:cNvPr id="46084" name="图片 5"/>
          <p:cNvPicPr>
            <a:picLocks noChangeAspect="1" noChangeArrowheads="1"/>
          </p:cNvPicPr>
          <p:nvPr/>
        </p:nvPicPr>
        <p:blipFill>
          <a:blip r:embed="rId5" cstate="print"/>
          <a:srcRect/>
          <a:stretch>
            <a:fillRect/>
          </a:stretch>
        </p:blipFill>
        <p:spPr bwMode="auto">
          <a:xfrm>
            <a:off x="700174" y="3398108"/>
            <a:ext cx="7171080" cy="3240604"/>
          </a:xfrm>
          <a:prstGeom prst="rect">
            <a:avLst/>
          </a:prstGeom>
          <a:noFill/>
          <a:ln w="9525">
            <a:noFill/>
            <a:miter lim="800000"/>
            <a:headEnd/>
            <a:tailEnd/>
          </a:ln>
        </p:spPr>
      </p:pic>
      <p:sp>
        <p:nvSpPr>
          <p:cNvPr id="46085" name="矩形 6"/>
          <p:cNvSpPr>
            <a:spLocks noChangeArrowheads="1"/>
          </p:cNvSpPr>
          <p:nvPr>
            <p:custDataLst>
              <p:tags r:id="rId2"/>
            </p:custDataLst>
          </p:nvPr>
        </p:nvSpPr>
        <p:spPr bwMode="auto">
          <a:xfrm>
            <a:off x="836998" y="3217693"/>
            <a:ext cx="6910388" cy="307777"/>
          </a:xfrm>
          <a:prstGeom prst="rect">
            <a:avLst/>
          </a:prstGeom>
          <a:noFill/>
          <a:ln w="9525">
            <a:noFill/>
            <a:miter lim="800000"/>
            <a:headEnd/>
            <a:tailEnd/>
          </a:ln>
        </p:spPr>
        <p:txBody>
          <a:bodyPr>
            <a:spAutoFit/>
          </a:bodyPr>
          <a:lstStyle/>
          <a:p>
            <a:r>
              <a:rPr lang="zh-CN" altLang="en-US" sz="1400" b="1" dirty="0"/>
              <a:t>产险</a:t>
            </a:r>
            <a:r>
              <a:rPr lang="zh-CN" altLang="zh-CN" sz="1400" b="1" dirty="0"/>
              <a:t>行业历年保费增幅与实际</a:t>
            </a:r>
            <a:r>
              <a:rPr lang="en-US" altLang="zh-CN" sz="1400" b="1" dirty="0"/>
              <a:t>GDP</a:t>
            </a:r>
            <a:r>
              <a:rPr lang="zh-CN" altLang="zh-CN" sz="1400" b="1" dirty="0"/>
              <a:t>增幅比较</a:t>
            </a:r>
            <a:r>
              <a:rPr lang="zh-CN" altLang="en-US" sz="1400" b="1" dirty="0"/>
              <a:t>（单位：百分比）</a:t>
            </a:r>
          </a:p>
        </p:txBody>
      </p:sp>
      <p:sp>
        <p:nvSpPr>
          <p:cNvPr id="46086" name="圆角矩形 7"/>
          <p:cNvSpPr>
            <a:spLocks noChangeArrowheads="1"/>
          </p:cNvSpPr>
          <p:nvPr>
            <p:custDataLst>
              <p:tags r:id="rId3"/>
            </p:custDataLst>
          </p:nvPr>
        </p:nvSpPr>
        <p:spPr bwMode="auto">
          <a:xfrm>
            <a:off x="640235" y="992872"/>
            <a:ext cx="7255990" cy="2088000"/>
          </a:xfrm>
          <a:prstGeom prst="roundRect">
            <a:avLst>
              <a:gd name="adj" fmla="val 16667"/>
            </a:avLst>
          </a:prstGeom>
          <a:solidFill>
            <a:schemeClr val="bg1"/>
          </a:solidFill>
          <a:ln w="25400">
            <a:solidFill>
              <a:srgbClr val="FF0000"/>
            </a:solidFill>
            <a:miter lim="800000"/>
            <a:headEnd/>
            <a:tailEnd/>
          </a:ln>
        </p:spPr>
        <p:txBody>
          <a:bodyPr wrap="square" anchor="ctr">
            <a:spAutoFit/>
          </a:bodyPr>
          <a:lstStyle/>
          <a:p>
            <a:pPr defTabSz="912813">
              <a:buClr>
                <a:srgbClr val="006699"/>
              </a:buClr>
              <a:buSzPct val="120000"/>
              <a:buFont typeface="Wingdings" pitchFamily="2" charset="2"/>
              <a:buChar char="n"/>
            </a:pPr>
            <a:endParaRPr lang="en-US" altLang="zh-CN" sz="2400" b="1" dirty="0">
              <a:latin typeface="楷体_GB2312" pitchFamily="49" charset="-122"/>
              <a:ea typeface="楷体_GB2312" pitchFamily="49" charset="-122"/>
            </a:endParaRPr>
          </a:p>
          <a:p>
            <a:pPr defTabSz="912813">
              <a:lnSpc>
                <a:spcPts val="2000"/>
              </a:lnSpc>
              <a:buClr>
                <a:srgbClr val="006699"/>
              </a:buClr>
              <a:buSzPct val="120000"/>
              <a:buFont typeface="Wingdings" pitchFamily="2" charset="2"/>
              <a:buChar char="n"/>
            </a:pPr>
            <a:r>
              <a:rPr lang="zh-CN" altLang="en-US" sz="2000" b="1" dirty="0" smtClean="0">
                <a:latin typeface="楷体_GB2312" pitchFamily="49" charset="-122"/>
                <a:ea typeface="楷体_GB2312" pitchFamily="49" charset="-122"/>
              </a:rPr>
              <a:t>从近十年情况来看，产险行业的增速总体保持上升态势。</a:t>
            </a:r>
            <a:endParaRPr lang="en-US" altLang="zh-CN" sz="2000" b="1" dirty="0" smtClean="0">
              <a:latin typeface="楷体_GB2312" pitchFamily="49" charset="-122"/>
              <a:ea typeface="楷体_GB2312" pitchFamily="49" charset="-122"/>
            </a:endParaRPr>
          </a:p>
          <a:p>
            <a:pPr defTabSz="912813">
              <a:lnSpc>
                <a:spcPts val="2000"/>
              </a:lnSpc>
              <a:buClr>
                <a:srgbClr val="006699"/>
              </a:buClr>
              <a:buSzPct val="120000"/>
              <a:buFont typeface="Wingdings" pitchFamily="2" charset="2"/>
              <a:buChar char="n"/>
            </a:pPr>
            <a:endParaRPr lang="en-US" altLang="zh-CN" sz="2000" b="1" dirty="0" smtClean="0">
              <a:latin typeface="楷体_GB2312" pitchFamily="49" charset="-122"/>
              <a:ea typeface="楷体_GB2312" pitchFamily="49" charset="-122"/>
            </a:endParaRPr>
          </a:p>
          <a:p>
            <a:pPr defTabSz="912813">
              <a:lnSpc>
                <a:spcPts val="2000"/>
              </a:lnSpc>
              <a:buClr>
                <a:srgbClr val="006699"/>
              </a:buClr>
              <a:buSzPct val="120000"/>
              <a:buFont typeface="Wingdings" pitchFamily="2" charset="2"/>
              <a:buChar char="n"/>
            </a:pPr>
            <a:r>
              <a:rPr lang="zh-CN" altLang="en-US" sz="2000" b="1" dirty="0" smtClean="0">
                <a:latin typeface="楷体_GB2312" pitchFamily="49" charset="-122"/>
                <a:ea typeface="楷体_GB2312" pitchFamily="49" charset="-122"/>
              </a:rPr>
              <a:t>从</a:t>
            </a:r>
            <a:r>
              <a:rPr lang="zh-CN" altLang="en-US" sz="2000" b="1" dirty="0">
                <a:latin typeface="楷体_GB2312" pitchFamily="49" charset="-122"/>
                <a:ea typeface="楷体_GB2312" pitchFamily="49" charset="-122"/>
              </a:rPr>
              <a:t>历年变动趋势看，产险行业保费规模增长与宏观经济走势呈现同向波动，宏观经济走势产生“拐点”的时期，产险保费增速的变动幅度要大于整体经济的变动</a:t>
            </a:r>
            <a:r>
              <a:rPr lang="zh-CN" altLang="en-US" sz="2000" b="1" dirty="0" smtClean="0">
                <a:latin typeface="楷体_GB2312" pitchFamily="49" charset="-122"/>
                <a:ea typeface="楷体_GB2312" pitchFamily="49" charset="-122"/>
              </a:rPr>
              <a:t>幅度。总体来看，</a:t>
            </a:r>
            <a:r>
              <a:rPr lang="zh-CN" altLang="en-US" sz="2000" b="1" dirty="0" smtClean="0">
                <a:solidFill>
                  <a:srgbClr val="00B050"/>
                </a:solidFill>
                <a:latin typeface="楷体_GB2312" pitchFamily="49" charset="-122"/>
                <a:ea typeface="楷体_GB2312" pitchFamily="49" charset="-122"/>
              </a:rPr>
              <a:t>产险行业增速约为</a:t>
            </a:r>
            <a:r>
              <a:rPr lang="en-US" altLang="zh-CN" sz="2000" b="1" dirty="0" smtClean="0">
                <a:solidFill>
                  <a:srgbClr val="00B050"/>
                </a:solidFill>
                <a:latin typeface="楷体_GB2312" pitchFamily="49" charset="-122"/>
                <a:ea typeface="楷体_GB2312" pitchFamily="49" charset="-122"/>
              </a:rPr>
              <a:t>GDP</a:t>
            </a:r>
            <a:r>
              <a:rPr lang="zh-CN" altLang="en-US" sz="2000" b="1" dirty="0" smtClean="0">
                <a:solidFill>
                  <a:srgbClr val="00B050"/>
                </a:solidFill>
                <a:latin typeface="楷体_GB2312" pitchFamily="49" charset="-122"/>
                <a:ea typeface="楷体_GB2312" pitchFamily="49" charset="-122"/>
              </a:rPr>
              <a:t>增速的两倍</a:t>
            </a:r>
            <a:r>
              <a:rPr lang="zh-CN" altLang="en-US" sz="2000" b="1" dirty="0" smtClean="0">
                <a:latin typeface="楷体_GB2312" pitchFamily="49" charset="-122"/>
                <a:ea typeface="楷体_GB2312" pitchFamily="49" charset="-122"/>
              </a:rPr>
              <a:t>，产险行业发展速度快于各行业平均水平。</a:t>
            </a:r>
            <a:endParaRPr lang="en-US" altLang="zh-CN" sz="2000" b="1" dirty="0" smtClean="0">
              <a:latin typeface="楷体_GB2312" pitchFamily="49" charset="-122"/>
              <a:ea typeface="楷体_GB2312" pitchFamily="49" charset="-122"/>
            </a:endParaRPr>
          </a:p>
          <a:p>
            <a:pPr defTabSz="912813">
              <a:lnSpc>
                <a:spcPts val="2000"/>
              </a:lnSpc>
              <a:buClr>
                <a:srgbClr val="006699"/>
              </a:buClr>
              <a:buSzPct val="120000"/>
            </a:pPr>
            <a:endParaRPr lang="en-US" altLang="zh-CN" sz="1600" b="1"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448234" y="6478245"/>
            <a:ext cx="1427162" cy="193675"/>
          </a:xfrm>
        </p:spPr>
        <p:txBody>
          <a:bodyPr/>
          <a:lstStyle/>
          <a:p>
            <a:pPr>
              <a:defRPr/>
            </a:pPr>
            <a:fld id="{144419A0-9928-4843-9A81-8F5A55EB7349}" type="slidenum">
              <a:rPr lang="en-US" altLang="zh-CN" smtClean="0"/>
              <a:pPr>
                <a:defRPr/>
              </a:pPr>
              <a:t>9</a:t>
            </a:fld>
            <a:endParaRPr lang="zh-CN" altLang="en-US" dirty="0"/>
          </a:p>
        </p:txBody>
      </p:sp>
      <p:sp>
        <p:nvSpPr>
          <p:cNvPr id="5" name="TextBox 4"/>
          <p:cNvSpPr txBox="1"/>
          <p:nvPr>
            <p:custDataLst>
              <p:tags r:id="rId1"/>
            </p:custDataLst>
          </p:nvPr>
        </p:nvSpPr>
        <p:spPr>
          <a:xfrm>
            <a:off x="468990" y="284163"/>
            <a:ext cx="6389687" cy="523875"/>
          </a:xfrm>
          <a:prstGeom prst="rect">
            <a:avLst/>
          </a:prstGeom>
          <a:noFill/>
        </p:spPr>
        <p:txBody>
          <a:bodyPr>
            <a:spAutoFit/>
          </a:bodyPr>
          <a:lstStyle/>
          <a:p>
            <a:pPr>
              <a:defRPr/>
            </a:pPr>
            <a:r>
              <a:rPr lang="zh-CN" altLang="en-US" sz="2800" b="1" dirty="0" smtClean="0">
                <a:solidFill>
                  <a:srgbClr val="006699"/>
                </a:solidFill>
                <a:latin typeface="黑体" pitchFamily="2" charset="-122"/>
                <a:ea typeface="+mj-ea"/>
                <a:cs typeface="+mj-cs"/>
              </a:rPr>
              <a:t>三、持续的政策扶持</a:t>
            </a:r>
            <a:endParaRPr lang="zh-CN" altLang="en-US" sz="2800" b="1" dirty="0">
              <a:solidFill>
                <a:srgbClr val="006699"/>
              </a:solidFill>
              <a:latin typeface="黑体" pitchFamily="2" charset="-122"/>
              <a:ea typeface="+mj-ea"/>
              <a:cs typeface="+mj-cs"/>
            </a:endParaRPr>
          </a:p>
        </p:txBody>
      </p:sp>
      <p:grpSp>
        <p:nvGrpSpPr>
          <p:cNvPr id="6" name="Group 3"/>
          <p:cNvGrpSpPr>
            <a:grpSpLocks/>
          </p:cNvGrpSpPr>
          <p:nvPr/>
        </p:nvGrpSpPr>
        <p:grpSpPr bwMode="auto">
          <a:xfrm>
            <a:off x="1111593" y="1025611"/>
            <a:ext cx="7265989" cy="5014784"/>
            <a:chOff x="708" y="1248"/>
            <a:chExt cx="4577" cy="2736"/>
          </a:xfrm>
        </p:grpSpPr>
        <p:sp>
          <p:nvSpPr>
            <p:cNvPr id="7" name="AutoShape 4"/>
            <p:cNvSpPr>
              <a:spLocks noChangeArrowheads="1"/>
            </p:cNvSpPr>
            <p:nvPr/>
          </p:nvSpPr>
          <p:spPr bwMode="gray">
            <a:xfrm>
              <a:off x="912" y="1248"/>
              <a:ext cx="3936" cy="2592"/>
            </a:xfrm>
            <a:prstGeom prst="upArrow">
              <a:avLst>
                <a:gd name="adj1" fmla="val 73769"/>
                <a:gd name="adj2" fmla="val 32588"/>
              </a:avLst>
            </a:prstGeom>
            <a:gradFill rotWithShape="1">
              <a:gsLst>
                <a:gs pos="0">
                  <a:srgbClr val="00FF00"/>
                </a:gs>
                <a:gs pos="100000">
                  <a:schemeClr val="hlink">
                    <a:gamma/>
                    <a:tint val="0"/>
                    <a:invGamma/>
                  </a:scheme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9" name="AutoShape 6"/>
            <p:cNvSpPr>
              <a:spLocks noChangeArrowheads="1"/>
            </p:cNvSpPr>
            <p:nvPr/>
          </p:nvSpPr>
          <p:spPr bwMode="gray">
            <a:xfrm>
              <a:off x="1536" y="2040"/>
              <a:ext cx="2688" cy="1944"/>
            </a:xfrm>
            <a:prstGeom prst="upArrow">
              <a:avLst>
                <a:gd name="adj1" fmla="val 72694"/>
                <a:gd name="adj2" fmla="val 33931"/>
              </a:avLst>
            </a:prstGeom>
            <a:gradFill rotWithShape="1">
              <a:gsLst>
                <a:gs pos="0">
                  <a:srgbClr val="FF0000"/>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 name="AutoShape 7"/>
            <p:cNvSpPr>
              <a:spLocks noChangeArrowheads="1"/>
            </p:cNvSpPr>
            <p:nvPr/>
          </p:nvSpPr>
          <p:spPr bwMode="gray">
            <a:xfrm>
              <a:off x="3552" y="2966"/>
              <a:ext cx="1536" cy="1018"/>
            </a:xfrm>
            <a:prstGeom prst="upArrow">
              <a:avLst>
                <a:gd name="adj1" fmla="val 78306"/>
                <a:gd name="adj2" fmla="val 48213"/>
              </a:avLst>
            </a:prstGeom>
            <a:gradFill rotWithShape="1">
              <a:gsLst>
                <a:gs pos="0">
                  <a:srgbClr val="00B0F0"/>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zh-CN" altLang="en-US" dirty="0">
                <a:latin typeface="Arial" charset="0"/>
              </a:endParaRPr>
            </a:p>
          </p:txBody>
        </p:sp>
        <p:grpSp>
          <p:nvGrpSpPr>
            <p:cNvPr id="11" name="Group 8"/>
            <p:cNvGrpSpPr>
              <a:grpSpLocks/>
            </p:cNvGrpSpPr>
            <p:nvPr/>
          </p:nvGrpSpPr>
          <p:grpSpPr bwMode="auto">
            <a:xfrm>
              <a:off x="2124" y="2988"/>
              <a:ext cx="1440" cy="972"/>
              <a:chOff x="1440" y="3000"/>
              <a:chExt cx="1440" cy="1008"/>
            </a:xfrm>
          </p:grpSpPr>
          <p:sp>
            <p:nvSpPr>
              <p:cNvPr id="18" name="AutoShape 9"/>
              <p:cNvSpPr>
                <a:spLocks noChangeArrowheads="1"/>
              </p:cNvSpPr>
              <p:nvPr/>
            </p:nvSpPr>
            <p:spPr bwMode="gray">
              <a:xfrm>
                <a:off x="1440" y="3000"/>
                <a:ext cx="1440" cy="1008"/>
              </a:xfrm>
              <a:prstGeom prst="upArrow">
                <a:avLst>
                  <a:gd name="adj1" fmla="val 78306"/>
                  <a:gd name="adj2" fmla="val 48213"/>
                </a:avLst>
              </a:prstGeom>
              <a:gradFill rotWithShape="1">
                <a:gsLst>
                  <a:gs pos="0">
                    <a:srgbClr val="00B0F0"/>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9" name="Text Box 10"/>
              <p:cNvSpPr txBox="1">
                <a:spLocks noChangeArrowheads="1"/>
              </p:cNvSpPr>
              <p:nvPr/>
            </p:nvSpPr>
            <p:spPr bwMode="gray">
              <a:xfrm>
                <a:off x="1656" y="3630"/>
                <a:ext cx="1082" cy="192"/>
              </a:xfrm>
              <a:prstGeom prst="rect">
                <a:avLst/>
              </a:prstGeom>
              <a:noFill/>
              <a:ln w="9525" algn="ctr">
                <a:noFill/>
                <a:miter lim="800000"/>
                <a:headEnd/>
                <a:tailEnd/>
              </a:ln>
            </p:spPr>
            <p:txBody>
              <a:bodyPr wrap="square">
                <a:spAutoFit/>
              </a:bodyPr>
              <a:lstStyle/>
              <a:p>
                <a:pPr eaLnBrk="0" hangingPunct="0"/>
                <a:r>
                  <a:rPr lang="zh-CN" altLang="en-US" sz="1600" b="1" dirty="0" smtClean="0">
                    <a:latin typeface="微软雅黑" pitchFamily="34" charset="-122"/>
                    <a:ea typeface="微软雅黑" pitchFamily="34" charset="-122"/>
                  </a:rPr>
                  <a:t>责任险政策支持</a:t>
                </a:r>
                <a:endParaRPr lang="en-US" altLang="zh-CN" sz="1600" b="1" dirty="0">
                  <a:latin typeface="微软雅黑" pitchFamily="34" charset="-122"/>
                  <a:ea typeface="微软雅黑" pitchFamily="34" charset="-122"/>
                </a:endParaRPr>
              </a:p>
            </p:txBody>
          </p:sp>
        </p:grpSp>
        <p:sp>
          <p:nvSpPr>
            <p:cNvPr id="12" name="Text Box 11"/>
            <p:cNvSpPr txBox="1">
              <a:spLocks noChangeArrowheads="1"/>
            </p:cNvSpPr>
            <p:nvPr/>
          </p:nvSpPr>
          <p:spPr bwMode="gray">
            <a:xfrm>
              <a:off x="3618" y="3481"/>
              <a:ext cx="1667" cy="453"/>
            </a:xfrm>
            <a:prstGeom prst="rect">
              <a:avLst/>
            </a:prstGeom>
            <a:noFill/>
            <a:ln w="9525" algn="ctr">
              <a:noFill/>
              <a:miter lim="800000"/>
              <a:headEnd/>
              <a:tailEnd/>
            </a:ln>
          </p:spPr>
          <p:txBody>
            <a:bodyPr wrap="none">
              <a:spAutoFit/>
            </a:bodyPr>
            <a:lstStyle/>
            <a:p>
              <a:pPr eaLnBrk="0" hangingPunct="0"/>
              <a:r>
                <a:rPr lang="zh-CN" altLang="en-US" sz="1600" b="1" dirty="0" smtClean="0">
                  <a:latin typeface="微软雅黑" pitchFamily="34" charset="-122"/>
                  <a:ea typeface="微软雅黑" pitchFamily="34" charset="-122"/>
                </a:rPr>
                <a:t>新型经济圈、航运金融</a:t>
              </a:r>
              <a:endParaRPr lang="en-US" altLang="zh-CN" sz="1600" b="1" dirty="0" smtClean="0">
                <a:latin typeface="微软雅黑" pitchFamily="34" charset="-122"/>
                <a:ea typeface="微软雅黑" pitchFamily="34" charset="-122"/>
              </a:endParaRPr>
            </a:p>
            <a:p>
              <a:pPr eaLnBrk="0" hangingPunct="0"/>
              <a:r>
                <a:rPr lang="zh-CN" altLang="en-US" sz="1600" b="1" dirty="0" smtClean="0">
                  <a:latin typeface="微软雅黑" pitchFamily="34" charset="-122"/>
                  <a:ea typeface="微软雅黑" pitchFamily="34" charset="-122"/>
                </a:rPr>
                <a:t>中心建设、产业转型升级</a:t>
              </a:r>
              <a:endParaRPr lang="en-US" altLang="zh-CN" sz="1600" b="1" dirty="0" smtClean="0">
                <a:latin typeface="微软雅黑" pitchFamily="34" charset="-122"/>
                <a:ea typeface="微软雅黑" pitchFamily="34" charset="-122"/>
              </a:endParaRPr>
            </a:p>
            <a:p>
              <a:pPr eaLnBrk="0" hangingPunct="0"/>
              <a:r>
                <a:rPr lang="zh-CN" altLang="en-US" sz="1600" b="1" dirty="0" smtClean="0">
                  <a:latin typeface="微软雅黑" pitchFamily="34" charset="-122"/>
                  <a:ea typeface="微软雅黑" pitchFamily="34" charset="-122"/>
                </a:rPr>
                <a:t>为保险行业发展带来新机遇</a:t>
              </a:r>
              <a:endParaRPr lang="en-US" altLang="zh-CN" sz="1600" b="1" dirty="0" smtClean="0">
                <a:latin typeface="微软雅黑" pitchFamily="34" charset="-122"/>
                <a:ea typeface="微软雅黑" pitchFamily="34" charset="-122"/>
              </a:endParaRPr>
            </a:p>
          </p:txBody>
        </p:sp>
        <p:sp>
          <p:nvSpPr>
            <p:cNvPr id="13" name="Text Box 12"/>
            <p:cNvSpPr txBox="1">
              <a:spLocks noChangeArrowheads="1"/>
            </p:cNvSpPr>
            <p:nvPr/>
          </p:nvSpPr>
          <p:spPr bwMode="gray">
            <a:xfrm>
              <a:off x="2326" y="2591"/>
              <a:ext cx="1092" cy="218"/>
            </a:xfrm>
            <a:prstGeom prst="rect">
              <a:avLst/>
            </a:prstGeom>
            <a:noFill/>
            <a:ln w="9525" algn="ctr">
              <a:noFill/>
              <a:miter lim="800000"/>
              <a:headEnd/>
              <a:tailEnd/>
            </a:ln>
          </p:spPr>
          <p:txBody>
            <a:bodyPr wrap="none">
              <a:spAutoFit/>
            </a:bodyPr>
            <a:lstStyle/>
            <a:p>
              <a:pPr algn="ctr" eaLnBrk="0" hangingPunct="0"/>
              <a:r>
                <a:rPr lang="zh-CN" altLang="en-US" sz="2000" b="1" dirty="0" smtClean="0">
                  <a:solidFill>
                    <a:srgbClr val="FFFFFF"/>
                  </a:solidFill>
                  <a:latin typeface="微软雅黑" pitchFamily="34" charset="-122"/>
                  <a:ea typeface="微软雅黑" pitchFamily="34" charset="-122"/>
                </a:rPr>
                <a:t>国家政策扶持</a:t>
              </a:r>
              <a:endParaRPr lang="en-US" altLang="zh-CN" sz="2000" b="1" dirty="0">
                <a:solidFill>
                  <a:srgbClr val="FFFFFF"/>
                </a:solidFill>
                <a:latin typeface="微软雅黑" pitchFamily="34" charset="-122"/>
                <a:ea typeface="微软雅黑" pitchFamily="34" charset="-122"/>
              </a:endParaRPr>
            </a:p>
          </p:txBody>
        </p:sp>
        <p:sp>
          <p:nvSpPr>
            <p:cNvPr id="14" name="Text Box 13"/>
            <p:cNvSpPr txBox="1">
              <a:spLocks noChangeArrowheads="1"/>
            </p:cNvSpPr>
            <p:nvPr/>
          </p:nvSpPr>
          <p:spPr bwMode="gray">
            <a:xfrm>
              <a:off x="2011" y="1645"/>
              <a:ext cx="1707" cy="285"/>
            </a:xfrm>
            <a:prstGeom prst="rect">
              <a:avLst/>
            </a:prstGeom>
            <a:noFill/>
            <a:ln w="9525" algn="ctr">
              <a:noFill/>
              <a:miter lim="800000"/>
              <a:headEnd/>
              <a:tailEnd/>
            </a:ln>
          </p:spPr>
          <p:txBody>
            <a:bodyPr wrap="none">
              <a:spAutoFit/>
            </a:bodyPr>
            <a:lstStyle/>
            <a:p>
              <a:pPr algn="ctr" eaLnBrk="0" hangingPunct="0"/>
              <a:r>
                <a:rPr lang="zh-CN" altLang="en-US" sz="2800" b="1" dirty="0" smtClean="0">
                  <a:solidFill>
                    <a:srgbClr val="FFFFFF"/>
                  </a:solidFill>
                  <a:latin typeface="微软雅黑" pitchFamily="34" charset="-122"/>
                  <a:ea typeface="微软雅黑" pitchFamily="34" charset="-122"/>
                </a:rPr>
                <a:t>产险业蓬勃发展</a:t>
              </a:r>
              <a:endParaRPr lang="en-US" altLang="zh-CN" sz="2800" b="1" dirty="0">
                <a:solidFill>
                  <a:srgbClr val="FFFFFF"/>
                </a:solidFill>
                <a:latin typeface="微软雅黑" pitchFamily="34" charset="-122"/>
                <a:ea typeface="微软雅黑" pitchFamily="34" charset="-122"/>
              </a:endParaRPr>
            </a:p>
          </p:txBody>
        </p:sp>
        <p:grpSp>
          <p:nvGrpSpPr>
            <p:cNvPr id="15" name="Group 14"/>
            <p:cNvGrpSpPr>
              <a:grpSpLocks/>
            </p:cNvGrpSpPr>
            <p:nvPr/>
          </p:nvGrpSpPr>
          <p:grpSpPr bwMode="auto">
            <a:xfrm>
              <a:off x="708" y="2994"/>
              <a:ext cx="1440" cy="972"/>
              <a:chOff x="1440" y="3000"/>
              <a:chExt cx="1440" cy="1008"/>
            </a:xfrm>
          </p:grpSpPr>
          <p:sp>
            <p:nvSpPr>
              <p:cNvPr id="16" name="AutoShape 15"/>
              <p:cNvSpPr>
                <a:spLocks noChangeArrowheads="1"/>
              </p:cNvSpPr>
              <p:nvPr/>
            </p:nvSpPr>
            <p:spPr bwMode="gray">
              <a:xfrm>
                <a:off x="1440" y="3000"/>
                <a:ext cx="1440" cy="1008"/>
              </a:xfrm>
              <a:prstGeom prst="upArrow">
                <a:avLst>
                  <a:gd name="adj1" fmla="val 78306"/>
                  <a:gd name="adj2" fmla="val 48213"/>
                </a:avLst>
              </a:prstGeom>
              <a:gradFill rotWithShape="1">
                <a:gsLst>
                  <a:gs pos="0">
                    <a:srgbClr val="00B0F0"/>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7" name="Text Box 16"/>
              <p:cNvSpPr txBox="1">
                <a:spLocks noChangeArrowheads="1"/>
              </p:cNvSpPr>
              <p:nvPr/>
            </p:nvSpPr>
            <p:spPr bwMode="gray">
              <a:xfrm>
                <a:off x="1759" y="3605"/>
                <a:ext cx="768" cy="192"/>
              </a:xfrm>
              <a:prstGeom prst="rect">
                <a:avLst/>
              </a:prstGeom>
              <a:noFill/>
              <a:ln w="9525" algn="ctr">
                <a:noFill/>
                <a:miter lim="800000"/>
                <a:headEnd/>
                <a:tailEnd/>
              </a:ln>
            </p:spPr>
            <p:txBody>
              <a:bodyPr wrap="none">
                <a:spAutoFit/>
              </a:bodyPr>
              <a:lstStyle/>
              <a:p>
                <a:pPr eaLnBrk="0" hangingPunct="0"/>
                <a:r>
                  <a:rPr lang="zh-CN" altLang="en-US" sz="1600" b="1" dirty="0" smtClean="0">
                    <a:latin typeface="微软雅黑" pitchFamily="34" charset="-122"/>
                    <a:ea typeface="微软雅黑" pitchFamily="34" charset="-122"/>
                  </a:rPr>
                  <a:t>农业险补贴</a:t>
                </a:r>
                <a:endParaRPr lang="en-US" altLang="zh-CN" sz="1600" b="1" dirty="0">
                  <a:latin typeface="微软雅黑" pitchFamily="34" charset="-122"/>
                  <a:ea typeface="微软雅黑" pitchFamily="34" charset="-122"/>
                </a:endParaRPr>
              </a:p>
            </p:txBody>
          </p:sp>
        </p:gr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0&quot;&gt;&lt;elem m_fUsage=&quot;3.92630639697246230000E+000&quot;&gt;&lt;m_ppcolschidx val=&quot;0&quot;/&gt;&lt;m_rgb r=&quot;55&quot; g=&quot;8e&quot; b=&quot;d5&quot;/&gt;&lt;/elem&gt;&lt;elem m_fUsage=&quot;1.86960542218639740000E+000&quot;&gt;&lt;m_ppcolschidx val=&quot;0&quot;/&gt;&lt;m_rgb r=&quot;f1&quot; g=&quot;64&quot; b=&quot;54&quot;/&gt;&lt;/elem&gt;&lt;elem m_fUsage=&quot;1.70781334797107620000E+000&quot;&gt;&lt;m_ppcolschidx val=&quot;0&quot;/&gt;&lt;m_rgb r=&quot;cc&quot; g=&quot;24&quot; b=&quot;11&quot;/&gt;&lt;/elem&gt;&lt;elem m_fUsage=&quot;1.00000000000000000000E+000&quot;&gt;&lt;m_ppcolschidx val=&quot;0&quot;/&gt;&lt;m_rgb r=&quot;58&quot; g=&quot;7a&quot; b=&quot;ad&quot;/&gt;&lt;/elem&gt;&lt;elem m_fUsage=&quot;5.67997178922900140000E-001&quot;&gt;&lt;m_ppcolschidx val=&quot;0&quot;/&gt;&lt;m_rgb r=&quot;7d&quot; g=&quot;b9&quot; b=&quot;42&quot;/&gt;&lt;/elem&gt;&lt;elem m_fUsage=&quot;4.29811647275216310000E-001&quot;&gt;&lt;m_ppcolschidx val=&quot;0&quot;/&gt;&lt;m_rgb r=&quot;f1&quot; g=&quot;ed&quot; b=&quot;56&quot;/&gt;&lt;/elem&gt;&lt;elem m_fUsage=&quot;1.16945582195002850000E-001&quot;&gt;&lt;m_ppcolschidx val=&quot;0&quot;/&gt;&lt;m_rgb r=&quot;76&quot; g=&quot;bc&quot; b=&quot;ac&quot;/&gt;&lt;/elem&gt;&lt;elem m_fUsage=&quot;3.81520424476946220000E-002&quot;&gt;&lt;m_ppcolschidx val=&quot;0&quot;/&gt;&lt;m_rgb r=&quot;cc&quot; g=&quot;f4&quot; b=&quot;9f&quot;/&gt;&lt;/elem&gt;&lt;elem m_fUsage=&quot;3.43368382029251570000E-002&quot;&gt;&lt;m_ppcolschidx val=&quot;0&quot;/&gt;&lt;m_rgb r=&quot;2d&quot; g=&quot;2d&quot; b=&quot;77&quot;/&gt;&lt;/elem&gt;&lt;elem m_fUsage=&quot;3.09031543826326430000E-002&quot;&gt;&lt;m_ppcolschidx val=&quot;0&quot;/&gt;&lt;m_rgb r=&quot;3e&quot; g=&quot;76&quot; b=&quot;f9&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57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BtzhNi3wUmBonSVEjuuJ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lFhEHIAiU2OAvMJy5odK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h71fDb6QEm5jELdmz5Bq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vY7KAFRDEuzLG3NaOatB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B6H_wghYUUiZYiwxUROmV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zUMaCjEaEmtXpynyNJio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W9skI189EqRSSQLxIrB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bLXrKguLv0i5B4prqqPj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OjY9ViaBU.mEkOGG8LVM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IckKm7whU2C5r_5y_8i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rnOJ1skdUG7BGryO0.l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DMgIHrHEmrohSVB0q05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n_jWDZtwjE.yYdMiaN.Ug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CHp.B68FtUWd0HZCl6nZ6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Yjvo2zzlYE.udUrggRwNX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2qrVfD9MkOWZCnvcVtTr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bgkdgRjP0qVOO07w0RF1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doaG09i40a8WsTFDOvLq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5EvhKbNj2EOyoxedpbqwX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meeo_G6edkaca0Jdx.LnI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TGIbrwLx3UqYG_rbPbK9o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Yjvo2zzlYE.udUrggRwN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WrSHEqAS0aLFtSn3.mD5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2qrVfD9MkOWZCnvcVtTr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bgkdgRjP0qVOO07w0RF1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eeo_G6edkaca0Jdx.LnI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TGIbrwLx3UqYG_rbPbK9o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qSAyAzynU.Gt6UOKX7c9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FegPmYiFXEyhAWN_aWbYI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OjuTzNBlEu8FclYj0Na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jZ4HRs_HgEa5qNFr5Nyw7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BwlHCyv8k6cJeB.9Llj7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t1DoqxhNh0Se94WUZvbK9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zqASap3hkGEhWgB_SA2x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nTfW2k2LEe8lkAUonyme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mo3b3lTGUGzFpKXRnPu.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Wg1CTAOsUu7oa.MFZhzl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nUh9N1e1UanrGGFnm61s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mjfzaVacIUus6D4Doq54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U_jwRoVwMUGoVnnM9m_ce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2O78dat70W9IR9wpKzvh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zI5KdESY0KIuV66PLSMa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Ofo8pUPrkuj._XjVdCuc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SJh.9GFiEefGQlAtOpL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_JP7Q0vv0meHPPu_FRnm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H2THeDwjUuy29To4GHqZ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hrfgVZXxUymeZ7QG5I3f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9QrISn3w5kWrynKCmx.VN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3FfFgOU8EUKdHFUQf1xmt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k2vcOGxQkOUfHgREOZ63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982foXyWUabJVbze0AS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IbjOOwPXEWWBjBvz5EF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_klXDec_NEGILaCgiN4S2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Yjvo2zzlYE.udUrggRwN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udoaG09i40a8WsTFDOvL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NaHkqp0Sk.5nqr0JsikN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zf9jLmviEesyEVKs.ix9Q"/>
</p:tagLst>
</file>

<file path=ppt/tags/tag151.xml><?xml version="1.0" encoding="utf-8"?>
<p:tagLst xmlns:a="http://schemas.openxmlformats.org/drawingml/2006/main" xmlns:r="http://schemas.openxmlformats.org/officeDocument/2006/relationships" xmlns:p="http://schemas.openxmlformats.org/presentationml/2006/main">
  <p:tag name="RESIZE" val="Yes"/>
  <p:tag name="THINKCELLSHAPEDONOTDELETE" val="pJwzbre_xZEuxaw.2FgCd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IErq3vGE0ic80ZJreTa7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EvNncs.xcES69Ve2lxRu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eafUOwKTUm4qqCo_6dVW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of3HRT5MPkq0Y58752b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xIB_GAJKE2A79XyEYTUu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mJvS7Mnpk6CXmk2CYoN4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M2Ui3Gv1AEyjg1Nxodsv8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pfL1mFiXmUuBL58HTkm0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RhcbdKoPkW_dmPoHl_1t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97M4BxVITUGs7TV1BFP8F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TyLZo0QAa0G3scpzzME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n_qut4xIb0yXCxKjB3T63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6fS_wuDCjU6pFmNCUqDt1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wHH.zLrSpE6jo5KkTRwxR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xIB_GAJKE2A79XyEYTUu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UmJvS7Mnpk6CXmk2CYoN4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QZsVCPexdkGUKEvbHwFXP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xIB_GAJKE2A79XyEYTUu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6LvqA9pc.kCZ4KwYGRsh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aRKAzMpCUmh0PThcvPvK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UmJvS7Mnpk6CXmk2CYoN4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51TzHLmrt0.0w0lR_60e_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4VZn.jJtkew84KjEKjZA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EIruluDmC0qshg_aeU5QY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ER0_eJOhA0.7nvVPmQ_0P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4KxjoBhykkyZ4chfOYgXR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b6Wpp5TThUm5JPij7rI6C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XcYoFhPkWUC2pMzAr10ea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TEoOy5LdEEas8evqPwEWr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axIB_GAJKE2A79XyEYTU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LDfvQGk5UmcUhREoSN0U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UmJvS7Mnpk6CXmk2CYoN4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QZsVCPexdkGUKEvbHwFXP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axIB_GAJKE2A79XyEYTUu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UmJvS7Mnpk6CXmk2CYoN4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QZsVCPexdkGUKEvbHwFXP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40iEQmN2k0GdiD4mPttW8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jxEK35Y6FkOUM8UduvVFqw"/>
</p:tagLst>
</file>

<file path=ppt/tags/tag187.xml><?xml version="1.0" encoding="utf-8"?>
<p:tagLst xmlns:a="http://schemas.openxmlformats.org/drawingml/2006/main" xmlns:r="http://schemas.openxmlformats.org/officeDocument/2006/relationships" xmlns:p="http://schemas.openxmlformats.org/presentationml/2006/main">
  <p:tag name="RESIZE" val="Yes"/>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UmJvS7Mnpk6CXmk2CYoN4Q"/>
</p:tagLst>
</file>

<file path=ppt/tags/tag189.xml><?xml version="1.0" encoding="utf-8"?>
<p:tagLst xmlns:a="http://schemas.openxmlformats.org/drawingml/2006/main" xmlns:r="http://schemas.openxmlformats.org/officeDocument/2006/relationships" xmlns:p="http://schemas.openxmlformats.org/presentationml/2006/main">
  <p:tag name="RESIZE" val="Yes"/>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eX6F9GJmEqro7B8yGvsFw"/>
</p:tagLst>
</file>

<file path=ppt/tags/tag190.xml><?xml version="1.0" encoding="utf-8"?>
<p:tagLst xmlns:a="http://schemas.openxmlformats.org/drawingml/2006/main" xmlns:r="http://schemas.openxmlformats.org/officeDocument/2006/relationships" xmlns:p="http://schemas.openxmlformats.org/presentationml/2006/main">
  <p:tag name="RESIZE" val="Yes"/>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x_XOE7dSxUWtQlAGdDZnh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z4BcYfwxAECNHHt3e3PK4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ggitqJ0Rj0.KqIovc0lM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5zBZeJQT9kux52safSwUw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TSSBf4FJ90KK6VR6qxSTl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xhEIQhWXU6nNJcE.cpQx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dOMOCC4lGEe9tDnjZmP5J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_bf8_rwnX0.4TktdFzrLL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4S9Hg.7pzkyzc_FsQGVb7A"/>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4W5CjqAAn0Wh_xnEZrsTu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bn.BkXo0BkeIm0H_hrLv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_IrxSysU06qRjHVbShhb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RmR2u3wq0Svvg1.eMyl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hLYCsH8ZEWPphJykvm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5mqFjqGiTEmjQ3yhDl1VA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3RF7n_yBUuou8BEuDS4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8HvBvyM.EOuQI.h7jCA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uuX5tiS0aXRIhACLBzZ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7JKSCA9MvkW401UR70947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6ooH_Gta0q_63UgXxLl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cND6x62kCGUBcDy4uS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wm4d.mTrUy1LcO0f_jX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nO8MxF74EW2iMhWF3Nw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r3Urgm70Cdjg97NjWZQ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yewQjgUi0mb40PWCWPyA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j_TMplyZ0ubSDVZBQHZ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LVwsUJ9ykyod_A13WPjh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0N3jsuyV0mXX1hbYdaZ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qCv6r0AOUuQfQDgb6oAx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uTyct7hGkS2XhEfAy75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KXtnKz4LUiksPR0oIXX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Vp9x4HgKkKoYg_Q6KDiO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UuP8VhEkStKHeabBGb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rLxm24KnUKIgH0PQSVAl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0Vdo93WiUiep8VlRTIS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IhjOWe1dkif4lwmqMNf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G_JrYy700a3OxQ8GK4c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4sDHNChkfEK7LoUiYTHC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yEEpFdEuESMzqv7ngVN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ZG_JrYy700a3OxQ8GK4c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hI1q1aE2UWIbRXt7lXve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tn393OfvNUqqXYTol8C2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aleD3xVfkqXPOLX7W5oO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BkKQw9OgEu5l1.p0e6i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DcbTq.hmECEHRBgW6rlF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Oc0oXYOsUWk1EuJlNt_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sOJasqac02.Wrsku31bv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NPPG68KjkK9WDGsN4R1.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ksmYpATt06wWHTYN0Ud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1AndPi.qUeiVkcwERH6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G_JrYy700a3OxQ8GK4c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AOnAun_hK0ObwpmTjIX5R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ZG_JrYy700a3OxQ8GK4c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fbgQRvecUCZpeeT3uMCi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AOnAun_hK0ObwpmTjIX5RQ"/>
</p:tagLst>
</file>

<file path=ppt/tags/tag61.xml><?xml version="1.0" encoding="utf-8"?>
<p:tagLst xmlns:a="http://schemas.openxmlformats.org/drawingml/2006/main" xmlns:r="http://schemas.openxmlformats.org/officeDocument/2006/relationships" xmlns:p="http://schemas.openxmlformats.org/presentationml/2006/main">
  <p:tag name="RESIZE" val="Yes"/>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kGamAKrYUWssWQMVKSyr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GdrW.t7n0O8vI9zt2VL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WzXZ0NZu5kuMN684N7yo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DyGaeDQqUunAWoftZgv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9IRmf3dqHkS_ZMg9d_z7x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_fCCfhdz0WdnSZEMSE_f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WzXZ0NZu5kuMN684N7yoG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zXZ0NZu5kuMN684N7yo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FYxAFKaBkmdUqa1HKBJk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2qrVfD9MkOWZCnvcVtTr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gkdgRjP0qVOO07w0RF1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udoaG09i40a8WsTFDOvLq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GIbrwLx3UqYG_rbPbK9o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xlW9xEo5XkGx9Wwnk_YW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YM4Wc4qCU.zRrYiG_36G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wKmsO7kfUa2UV6dfshn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0bIsTXU7kWNguxYgD2d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Rif90jGfAUKXb6tTQ5HZ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U2g7DpgFk.tIVBck3QB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IF4vbHwUECm12NnrjUVT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x3W2yKsTUieEae8pY5N.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0gzZuh53kadqkKXNbKf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5rAlCjlTUavS5w57qs30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aHrvvwBDEin.lf6OLYUG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gSGmtMVKkuSmB_sjp3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fAYJeMdb0Wapm_gkzzl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ZSMfdPwG0eK.JgIyJ248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MH6UwUGPUOX2kw6AyyCM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UopilL5UEOT7hbRVPzE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zqs_4s_U6rTJ4FGEdy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SViKvlmUkKxx8MKd.aWG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ffWsLvobEeY9P6_x_5tE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G8zbiopcUubd.7zXyKce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d9DmeJLfE6IabcbA4CI7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50ok5CiJ_Ueyjw89lWZ6i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e9EsxU41TEOC5woCAgFQ1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YG5Q5Ai7U2zyYQrN34im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TNEZDt2kKYirPkIGVjx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f7iqNfu8V0GSAmBO_I3zi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uJp8hXwcUOUSSszVCFzf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CcrTr8EE0igJNdMnCfoVg"/>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16215</TotalTime>
  <Words>3206</Words>
  <Application>Microsoft Office PowerPoint</Application>
  <PresentationFormat>全屏显示(4:3)</PresentationFormat>
  <Paragraphs>333</Paragraphs>
  <Slides>32</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32</vt:i4>
      </vt:variant>
    </vt:vector>
  </HeadingPairs>
  <TitlesOfParts>
    <vt:vector size="35" baseType="lpstr">
      <vt:lpstr>默认设计模板</vt:lpstr>
      <vt:lpstr>think-cell Slide</vt:lpstr>
      <vt:lpstr>图表</vt:lpstr>
      <vt:lpstr>把握机遇，迎接挑战  ——中国产险行业发展概览与走势展望</vt:lpstr>
      <vt:lpstr>目录</vt:lpstr>
      <vt:lpstr>产险行业进入发展关键期，具备广阔的市场前景和蓬勃的发展机遇</vt:lpstr>
      <vt:lpstr>一、广阔的发展空间</vt:lpstr>
      <vt:lpstr>幻灯片 5</vt:lpstr>
      <vt:lpstr>幻灯片 6</vt:lpstr>
      <vt:lpstr>幻灯片 7</vt:lpstr>
      <vt:lpstr>幻灯片 8</vt:lpstr>
      <vt:lpstr>幻灯片 9</vt:lpstr>
      <vt:lpstr>幻灯片 10</vt:lpstr>
      <vt:lpstr>幻灯片 11</vt:lpstr>
      <vt:lpstr>幻灯片 12</vt:lpstr>
      <vt:lpstr>目录</vt:lpstr>
      <vt:lpstr>在发展的关键时期，产险行业也面临诸多挑战</vt:lpstr>
      <vt:lpstr>幻灯片 15</vt:lpstr>
      <vt:lpstr>幻灯片 16</vt:lpstr>
      <vt:lpstr>幻灯片 17</vt:lpstr>
      <vt:lpstr>幻灯片 18</vt:lpstr>
      <vt:lpstr>幻灯片 19</vt:lpstr>
      <vt:lpstr>幻灯片 20</vt:lpstr>
      <vt:lpstr>三、产险领域资本快速扩容，加大市场竞争压力</vt:lpstr>
      <vt:lpstr>幻灯片 22</vt:lpstr>
      <vt:lpstr>幻灯片 23</vt:lpstr>
      <vt:lpstr>幻灯片 24</vt:lpstr>
      <vt:lpstr>幻灯片 25</vt:lpstr>
      <vt:lpstr>幻灯片 26</vt:lpstr>
      <vt:lpstr>幻灯片 27</vt:lpstr>
      <vt:lpstr>目录</vt:lpstr>
      <vt:lpstr>产险行业未来发展方向展望</vt:lpstr>
      <vt:lpstr>把握机遇，迎接挑战，与行业共成长—公司简介</vt:lpstr>
      <vt:lpstr>把握机遇，迎接挑战，与行业共成长—发展规划</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Powerpoint模板演示</dc:title>
  <dc:creator>User</dc:creator>
  <cp:lastModifiedBy>路晓伟</cp:lastModifiedBy>
  <cp:revision>1398</cp:revision>
  <dcterms:created xsi:type="dcterms:W3CDTF">2008-08-11T06:31:26Z</dcterms:created>
  <dcterms:modified xsi:type="dcterms:W3CDTF">2012-07-18T11:24:33Z</dcterms:modified>
</cp:coreProperties>
</file>