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charts/chart13.xml" ContentType="application/vnd.openxmlformats-officedocument.drawingml.chart+xml"/>
  <Override PartName="/ppt/charts/chart24.xml" ContentType="application/vnd.openxmlformats-officedocument.drawingml.chart+xml"/>
  <Override PartName="/ppt/tableStyles.xml" ContentType="application/vnd.openxmlformats-officedocument.presentationml.tableStyles+xml"/>
  <Override PartName="/ppt/notesSlides/notesSlide12.xml" ContentType="application/vnd.openxmlformats-officedocument.presentationml.notesSlide+xml"/>
  <Override PartName="/ppt/charts/chart7.xml" ContentType="application/vnd.openxmlformats-officedocument.drawingml.chart+xml"/>
  <Override PartName="/ppt/charts/chart20.xml" ContentType="application/vnd.openxmlformats-officedocument.drawingml.chart+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21.xml" ContentType="application/vnd.openxmlformats-officedocument.drawingml.chart+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Default Extension="vml" ContentType="application/vnd.openxmlformats-officedocument.vmlDrawing"/>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charts/chart4.xml" ContentType="application/vnd.openxmlformats-officedocument.drawingml.chart+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theme/themeOverride3.xml" ContentType="application/vnd.openxmlformats-officedocument.themeOverr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charts/chart15.xml" ContentType="application/vnd.openxmlformats-officedocument.drawingml.char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charts/chart16.xml" ContentType="application/vnd.openxmlformats-officedocument.drawingml.chart+xml"/>
  <Override PartName="/ppt/theme/themeOverride4.xml" ContentType="application/vnd.openxmlformats-officedocument.themeOverr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charts/chart23.xml" ContentType="application/vnd.openxmlformats-officedocument.drawingml.chart+xml"/>
  <Override PartName="/ppt/slides/slide20.xml" ContentType="application/vnd.openxmlformats-officedocument.presentationml.slide+xml"/>
  <Override PartName="/ppt/slideLayouts/slideLayout12.xml" ContentType="application/vnd.openxmlformats-officedocument.presentationml.slideLayout+xml"/>
  <Override PartName="/ppt/charts/chart12.xml" ContentType="application/vnd.openxmlformats-officedocument.drawingml.chart+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charts/chart2.xml" ContentType="application/vnd.openxmlformats-officedocument.drawingml.chart+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charts/chart17.xml" ContentType="application/vnd.openxmlformats-officedocument.drawingml.chart+xml"/>
  <Override PartName="/ppt/slides/slide32.xml" ContentType="application/vnd.openxmlformats-officedocument.presentationml.slide+xml"/>
  <Default Extension="fntdata" ContentType="application/x-fontdata"/>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50" r:id="rId1"/>
  </p:sldMasterIdLst>
  <p:notesMasterIdLst>
    <p:notesMasterId r:id="rId128"/>
  </p:notesMasterIdLst>
  <p:handoutMasterIdLst>
    <p:handoutMasterId r:id="rId129"/>
  </p:handoutMasterIdLst>
  <p:sldIdLst>
    <p:sldId id="373" r:id="rId2"/>
    <p:sldId id="537" r:id="rId3"/>
    <p:sldId id="550" r:id="rId4"/>
    <p:sldId id="394" r:id="rId5"/>
    <p:sldId id="384" r:id="rId6"/>
    <p:sldId id="395" r:id="rId7"/>
    <p:sldId id="366" r:id="rId8"/>
    <p:sldId id="439" r:id="rId9"/>
    <p:sldId id="440" r:id="rId10"/>
    <p:sldId id="539" r:id="rId11"/>
    <p:sldId id="442" r:id="rId12"/>
    <p:sldId id="541" r:id="rId13"/>
    <p:sldId id="443" r:id="rId14"/>
    <p:sldId id="444" r:id="rId15"/>
    <p:sldId id="445" r:id="rId16"/>
    <p:sldId id="447" r:id="rId17"/>
    <p:sldId id="446" r:id="rId18"/>
    <p:sldId id="448" r:id="rId19"/>
    <p:sldId id="449" r:id="rId20"/>
    <p:sldId id="450" r:id="rId21"/>
    <p:sldId id="542" r:id="rId22"/>
    <p:sldId id="451" r:id="rId23"/>
    <p:sldId id="452" r:id="rId24"/>
    <p:sldId id="396" r:id="rId25"/>
    <p:sldId id="340" r:id="rId26"/>
    <p:sldId id="347" r:id="rId27"/>
    <p:sldId id="424" r:id="rId28"/>
    <p:sldId id="374" r:id="rId29"/>
    <p:sldId id="427" r:id="rId30"/>
    <p:sldId id="453" r:id="rId31"/>
    <p:sldId id="471" r:id="rId32"/>
    <p:sldId id="472" r:id="rId33"/>
    <p:sldId id="473" r:id="rId34"/>
    <p:sldId id="474" r:id="rId35"/>
    <p:sldId id="475" r:id="rId36"/>
    <p:sldId id="477" r:id="rId37"/>
    <p:sldId id="460" r:id="rId38"/>
    <p:sldId id="461" r:id="rId39"/>
    <p:sldId id="478" r:id="rId40"/>
    <p:sldId id="479" r:id="rId41"/>
    <p:sldId id="486" r:id="rId42"/>
    <p:sldId id="487" r:id="rId43"/>
    <p:sldId id="488" r:id="rId44"/>
    <p:sldId id="489" r:id="rId45"/>
    <p:sldId id="490" r:id="rId46"/>
    <p:sldId id="491" r:id="rId47"/>
    <p:sldId id="492" r:id="rId48"/>
    <p:sldId id="426" r:id="rId49"/>
    <p:sldId id="493" r:id="rId50"/>
    <p:sldId id="428" r:id="rId51"/>
    <p:sldId id="431" r:id="rId52"/>
    <p:sldId id="432" r:id="rId53"/>
    <p:sldId id="433" r:id="rId54"/>
    <p:sldId id="543" r:id="rId55"/>
    <p:sldId id="544" r:id="rId56"/>
    <p:sldId id="434" r:id="rId57"/>
    <p:sldId id="435" r:id="rId58"/>
    <p:sldId id="437" r:id="rId59"/>
    <p:sldId id="438" r:id="rId60"/>
    <p:sldId id="545" r:id="rId61"/>
    <p:sldId id="351" r:id="rId62"/>
    <p:sldId id="497" r:id="rId63"/>
    <p:sldId id="498" r:id="rId64"/>
    <p:sldId id="499" r:id="rId65"/>
    <p:sldId id="500" r:id="rId66"/>
    <p:sldId id="501" r:id="rId67"/>
    <p:sldId id="502" r:id="rId68"/>
    <p:sldId id="355" r:id="rId69"/>
    <p:sldId id="503" r:id="rId70"/>
    <p:sldId id="504" r:id="rId71"/>
    <p:sldId id="507" r:id="rId72"/>
    <p:sldId id="508" r:id="rId73"/>
    <p:sldId id="509" r:id="rId74"/>
    <p:sldId id="510" r:id="rId75"/>
    <p:sldId id="588" r:id="rId76"/>
    <p:sldId id="585" r:id="rId77"/>
    <p:sldId id="579" r:id="rId78"/>
    <p:sldId id="586" r:id="rId79"/>
    <p:sldId id="581" r:id="rId80"/>
    <p:sldId id="583" r:id="rId81"/>
    <p:sldId id="584" r:id="rId82"/>
    <p:sldId id="589" r:id="rId83"/>
    <p:sldId id="590" r:id="rId84"/>
    <p:sldId id="591" r:id="rId85"/>
    <p:sldId id="592" r:id="rId86"/>
    <p:sldId id="598" r:id="rId87"/>
    <p:sldId id="593" r:id="rId88"/>
    <p:sldId id="595" r:id="rId89"/>
    <p:sldId id="602" r:id="rId90"/>
    <p:sldId id="603" r:id="rId91"/>
    <p:sldId id="605" r:id="rId92"/>
    <p:sldId id="607" r:id="rId93"/>
    <p:sldId id="608" r:id="rId94"/>
    <p:sldId id="606" r:id="rId95"/>
    <p:sldId id="613" r:id="rId96"/>
    <p:sldId id="615" r:id="rId97"/>
    <p:sldId id="616" r:id="rId98"/>
    <p:sldId id="617" r:id="rId99"/>
    <p:sldId id="621" r:id="rId100"/>
    <p:sldId id="573" r:id="rId101"/>
    <p:sldId id="622" r:id="rId102"/>
    <p:sldId id="596" r:id="rId103"/>
    <p:sldId id="597" r:id="rId104"/>
    <p:sldId id="551" r:id="rId105"/>
    <p:sldId id="552" r:id="rId106"/>
    <p:sldId id="553" r:id="rId107"/>
    <p:sldId id="554" r:id="rId108"/>
    <p:sldId id="555" r:id="rId109"/>
    <p:sldId id="556" r:id="rId110"/>
    <p:sldId id="557" r:id="rId111"/>
    <p:sldId id="558" r:id="rId112"/>
    <p:sldId id="559" r:id="rId113"/>
    <p:sldId id="560" r:id="rId114"/>
    <p:sldId id="561" r:id="rId115"/>
    <p:sldId id="562" r:id="rId116"/>
    <p:sldId id="563" r:id="rId117"/>
    <p:sldId id="564" r:id="rId118"/>
    <p:sldId id="565" r:id="rId119"/>
    <p:sldId id="566" r:id="rId120"/>
    <p:sldId id="567" r:id="rId121"/>
    <p:sldId id="568" r:id="rId122"/>
    <p:sldId id="569" r:id="rId123"/>
    <p:sldId id="587" r:id="rId124"/>
    <p:sldId id="618" r:id="rId125"/>
    <p:sldId id="619" r:id="rId126"/>
    <p:sldId id="620" r:id="rId127"/>
  </p:sldIdLst>
  <p:sldSz cx="9144000" cy="6858000" type="screen4x3"/>
  <p:notesSz cx="7315200" cy="9601200"/>
  <p:embeddedFontLst>
    <p:embeddedFont>
      <p:font typeface="Arial Black" pitchFamily="34" charset="0"/>
      <p:bold r:id="rId130"/>
    </p:embeddedFont>
  </p:embeddedFontLst>
  <p:defaultTextStyle>
    <a:defPPr>
      <a:defRPr lang="en-US"/>
    </a:defPPr>
    <a:lvl1pPr algn="ctr" rtl="0" eaLnBrk="0" fontAlgn="base" hangingPunct="0">
      <a:spcBef>
        <a:spcPct val="50000"/>
      </a:spcBef>
      <a:spcAft>
        <a:spcPct val="0"/>
      </a:spcAft>
      <a:buClr>
        <a:schemeClr val="accent2"/>
      </a:buClr>
      <a:defRPr sz="2000" b="1" kern="1200">
        <a:solidFill>
          <a:schemeClr val="tx1"/>
        </a:solidFill>
        <a:latin typeface="Arial" charset="0"/>
        <a:ea typeface="+mn-ea"/>
        <a:cs typeface="+mn-cs"/>
      </a:defRPr>
    </a:lvl1pPr>
    <a:lvl2pPr marL="457200" algn="ctr" rtl="0" eaLnBrk="0" fontAlgn="base" hangingPunct="0">
      <a:spcBef>
        <a:spcPct val="50000"/>
      </a:spcBef>
      <a:spcAft>
        <a:spcPct val="0"/>
      </a:spcAft>
      <a:buClr>
        <a:schemeClr val="accent2"/>
      </a:buClr>
      <a:defRPr sz="2000" b="1" kern="1200">
        <a:solidFill>
          <a:schemeClr val="tx1"/>
        </a:solidFill>
        <a:latin typeface="Arial" charset="0"/>
        <a:ea typeface="+mn-ea"/>
        <a:cs typeface="+mn-cs"/>
      </a:defRPr>
    </a:lvl2pPr>
    <a:lvl3pPr marL="914400" algn="ctr" rtl="0" eaLnBrk="0" fontAlgn="base" hangingPunct="0">
      <a:spcBef>
        <a:spcPct val="50000"/>
      </a:spcBef>
      <a:spcAft>
        <a:spcPct val="0"/>
      </a:spcAft>
      <a:buClr>
        <a:schemeClr val="accent2"/>
      </a:buClr>
      <a:defRPr sz="2000" b="1" kern="1200">
        <a:solidFill>
          <a:schemeClr val="tx1"/>
        </a:solidFill>
        <a:latin typeface="Arial" charset="0"/>
        <a:ea typeface="+mn-ea"/>
        <a:cs typeface="+mn-cs"/>
      </a:defRPr>
    </a:lvl3pPr>
    <a:lvl4pPr marL="1371600" algn="ctr" rtl="0" eaLnBrk="0" fontAlgn="base" hangingPunct="0">
      <a:spcBef>
        <a:spcPct val="50000"/>
      </a:spcBef>
      <a:spcAft>
        <a:spcPct val="0"/>
      </a:spcAft>
      <a:buClr>
        <a:schemeClr val="accent2"/>
      </a:buClr>
      <a:defRPr sz="2000" b="1" kern="1200">
        <a:solidFill>
          <a:schemeClr val="tx1"/>
        </a:solidFill>
        <a:latin typeface="Arial" charset="0"/>
        <a:ea typeface="+mn-ea"/>
        <a:cs typeface="+mn-cs"/>
      </a:defRPr>
    </a:lvl4pPr>
    <a:lvl5pPr marL="1828800" algn="ctr" rtl="0" eaLnBrk="0" fontAlgn="base" hangingPunct="0">
      <a:spcBef>
        <a:spcPct val="50000"/>
      </a:spcBef>
      <a:spcAft>
        <a:spcPct val="0"/>
      </a:spcAft>
      <a:buClr>
        <a:schemeClr val="accent2"/>
      </a:buClr>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showPr>
  <p:clrMru>
    <a:srgbClr val="990033"/>
    <a:srgbClr val="080808"/>
    <a:srgbClr val="DDDDDD"/>
    <a:srgbClr val="EAEAEA"/>
    <a:srgbClr val="003300"/>
    <a:srgbClr val="0066CC"/>
    <a:srgbClr val="008000"/>
    <a:srgbClr val="A6FB9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4638" autoAdjust="0"/>
  </p:normalViewPr>
  <p:slideViewPr>
    <p:cSldViewPr>
      <p:cViewPr>
        <p:scale>
          <a:sx n="90" d="100"/>
          <a:sy n="90" d="100"/>
        </p:scale>
        <p:origin x="-2154"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528"/>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Office_Excel_Worksheet16.xlsx"/><Relationship Id="rId1" Type="http://schemas.openxmlformats.org/officeDocument/2006/relationships/themeOverride" Target="../theme/themeOverride3.xml"/></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Office_Excel_Worksheet18.xlsx"/><Relationship Id="rId1" Type="http://schemas.openxmlformats.org/officeDocument/2006/relationships/themeOverride" Target="../theme/themeOverride4.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20.xlsx"/></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Office_Excel_Worksheet21.xlsx"/><Relationship Id="rId1" Type="http://schemas.openxmlformats.org/officeDocument/2006/relationships/themeOverride" Target="../theme/themeOverride5.xml"/></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Office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Office_Excel_Worksheet24.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7713445933762137"/>
          <c:y val="6.7940552016985137E-2"/>
          <c:w val="0.7913585381979924"/>
          <c:h val="0.64118895966029765"/>
        </c:manualLayout>
      </c:layout>
      <c:areaChart>
        <c:grouping val="stacked"/>
        <c:ser>
          <c:idx val="0"/>
          <c:order val="0"/>
          <c:tx>
            <c:strRef>
              <c:f>Sheet1!$B$1</c:f>
              <c:strCache>
                <c:ptCount val="1"/>
                <c:pt idx="0">
                  <c:v>Banks</c:v>
                </c:pt>
              </c:strCache>
            </c:strRef>
          </c:tx>
          <c:spPr>
            <a:solidFill>
              <a:schemeClr val="accent1"/>
            </a:solidFill>
            <a:ln w="12700">
              <a:solidFill>
                <a:schemeClr val="tx1"/>
              </a:solidFill>
              <a:prstDash val="solid"/>
            </a:ln>
          </c:spPr>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Sheet1!$B$2:$B$28</c:f>
              <c:numCache>
                <c:formatCode>General</c:formatCode>
                <c:ptCount val="27"/>
                <c:pt idx="0">
                  <c:v>2377.6</c:v>
                </c:pt>
                <c:pt idx="1">
                  <c:v>2621.1</c:v>
                </c:pt>
                <c:pt idx="2">
                  <c:v>2774.4</c:v>
                </c:pt>
                <c:pt idx="3">
                  <c:v>2952</c:v>
                </c:pt>
                <c:pt idx="4">
                  <c:v>3234.1</c:v>
                </c:pt>
                <c:pt idx="5">
                  <c:v>3337.2</c:v>
                </c:pt>
                <c:pt idx="6">
                  <c:v>3442.3</c:v>
                </c:pt>
                <c:pt idx="7">
                  <c:v>3655</c:v>
                </c:pt>
                <c:pt idx="8">
                  <c:v>3891.9</c:v>
                </c:pt>
                <c:pt idx="9">
                  <c:v>4159.7</c:v>
                </c:pt>
                <c:pt idx="10">
                  <c:v>4493.9000000000005</c:v>
                </c:pt>
                <c:pt idx="11">
                  <c:v>4710.4000000000005</c:v>
                </c:pt>
                <c:pt idx="12">
                  <c:v>5174.6000000000004</c:v>
                </c:pt>
                <c:pt idx="13">
                  <c:v>5628.7</c:v>
                </c:pt>
                <c:pt idx="14">
                  <c:v>5985.6</c:v>
                </c:pt>
                <c:pt idx="15">
                  <c:v>6693.2</c:v>
                </c:pt>
                <c:pt idx="16">
                  <c:v>7104.7</c:v>
                </c:pt>
                <c:pt idx="17">
                  <c:v>7661.3</c:v>
                </c:pt>
                <c:pt idx="18">
                  <c:v>8202.9</c:v>
                </c:pt>
                <c:pt idx="19">
                  <c:v>9026.4</c:v>
                </c:pt>
                <c:pt idx="20">
                  <c:v>10643</c:v>
                </c:pt>
                <c:pt idx="21">
                  <c:v>11367.8</c:v>
                </c:pt>
                <c:pt idx="22">
                  <c:v>12363.1</c:v>
                </c:pt>
                <c:pt idx="23">
                  <c:v>14114.6</c:v>
                </c:pt>
                <c:pt idx="24">
                  <c:v>13425</c:v>
                </c:pt>
                <c:pt idx="25">
                  <c:v>13543.2</c:v>
                </c:pt>
                <c:pt idx="26">
                  <c:v>14635.3</c:v>
                </c:pt>
              </c:numCache>
            </c:numRef>
          </c:val>
        </c:ser>
        <c:ser>
          <c:idx val="1"/>
          <c:order val="1"/>
          <c:tx>
            <c:strRef>
              <c:f>Sheet1!$C$1</c:f>
              <c:strCache>
                <c:ptCount val="1"/>
                <c:pt idx="0">
                  <c:v>Life Insurers</c:v>
                </c:pt>
              </c:strCache>
            </c:strRef>
          </c:tx>
          <c:spPr>
            <a:solidFill>
              <a:schemeClr val="accent2"/>
            </a:solidFill>
            <a:ln w="12700">
              <a:solidFill>
                <a:schemeClr val="tx1"/>
              </a:solidFill>
              <a:prstDash val="solid"/>
            </a:ln>
          </c:spPr>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Sheet1!$C$2:$C$28</c:f>
              <c:numCache>
                <c:formatCode>General</c:formatCode>
                <c:ptCount val="27"/>
                <c:pt idx="0">
                  <c:v>796.1</c:v>
                </c:pt>
                <c:pt idx="1">
                  <c:v>905.9</c:v>
                </c:pt>
                <c:pt idx="2">
                  <c:v>1005.3</c:v>
                </c:pt>
                <c:pt idx="3">
                  <c:v>1125</c:v>
                </c:pt>
                <c:pt idx="4">
                  <c:v>1245.5</c:v>
                </c:pt>
                <c:pt idx="5">
                  <c:v>1351.4</c:v>
                </c:pt>
                <c:pt idx="6">
                  <c:v>1479.5</c:v>
                </c:pt>
                <c:pt idx="7">
                  <c:v>1587</c:v>
                </c:pt>
                <c:pt idx="8">
                  <c:v>1754.9</c:v>
                </c:pt>
                <c:pt idx="9">
                  <c:v>1862.9</c:v>
                </c:pt>
                <c:pt idx="10">
                  <c:v>2063.6</c:v>
                </c:pt>
                <c:pt idx="11">
                  <c:v>2246.3000000000002</c:v>
                </c:pt>
                <c:pt idx="12">
                  <c:v>2514.8000000000002</c:v>
                </c:pt>
                <c:pt idx="13">
                  <c:v>2769.5</c:v>
                </c:pt>
                <c:pt idx="14">
                  <c:v>3067.9</c:v>
                </c:pt>
                <c:pt idx="15">
                  <c:v>3135.7</c:v>
                </c:pt>
                <c:pt idx="16">
                  <c:v>3224.6</c:v>
                </c:pt>
                <c:pt idx="17">
                  <c:v>3335</c:v>
                </c:pt>
                <c:pt idx="18">
                  <c:v>3772.8</c:v>
                </c:pt>
                <c:pt idx="19">
                  <c:v>4130.3</c:v>
                </c:pt>
                <c:pt idx="20">
                  <c:v>4350.7</c:v>
                </c:pt>
                <c:pt idx="21">
                  <c:v>4685.3</c:v>
                </c:pt>
                <c:pt idx="22">
                  <c:v>4949.7</c:v>
                </c:pt>
                <c:pt idx="23">
                  <c:v>4515.5</c:v>
                </c:pt>
                <c:pt idx="24">
                  <c:v>4823.9000000000005</c:v>
                </c:pt>
                <c:pt idx="25">
                  <c:v>5176.3</c:v>
                </c:pt>
                <c:pt idx="26">
                  <c:v>5340.2</c:v>
                </c:pt>
              </c:numCache>
            </c:numRef>
          </c:val>
        </c:ser>
        <c:ser>
          <c:idx val="2"/>
          <c:order val="2"/>
          <c:tx>
            <c:strRef>
              <c:f>Sheet1!$D$1</c:f>
              <c:strCache>
                <c:ptCount val="1"/>
                <c:pt idx="0">
                  <c:v>PC Insurers</c:v>
                </c:pt>
              </c:strCache>
            </c:strRef>
          </c:tx>
          <c:spPr>
            <a:solidFill>
              <a:schemeClr val="hlink"/>
            </a:solidFill>
            <a:ln w="12700">
              <a:solidFill>
                <a:schemeClr val="tx1"/>
              </a:solidFill>
              <a:prstDash val="solid"/>
            </a:ln>
          </c:spPr>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Sheet1!$D$2:$D$28</c:f>
              <c:numCache>
                <c:formatCode>General</c:formatCode>
                <c:ptCount val="27"/>
                <c:pt idx="0">
                  <c:v>298.60000000000002</c:v>
                </c:pt>
                <c:pt idx="1">
                  <c:v>353.6</c:v>
                </c:pt>
                <c:pt idx="2">
                  <c:v>405</c:v>
                </c:pt>
                <c:pt idx="3">
                  <c:v>453.9</c:v>
                </c:pt>
                <c:pt idx="4">
                  <c:v>503</c:v>
                </c:pt>
                <c:pt idx="5">
                  <c:v>533.5</c:v>
                </c:pt>
                <c:pt idx="6">
                  <c:v>575.79999999999995</c:v>
                </c:pt>
                <c:pt idx="7">
                  <c:v>597.9</c:v>
                </c:pt>
                <c:pt idx="8">
                  <c:v>642.5</c:v>
                </c:pt>
                <c:pt idx="9">
                  <c:v>678.1</c:v>
                </c:pt>
                <c:pt idx="10">
                  <c:v>740.3</c:v>
                </c:pt>
                <c:pt idx="11">
                  <c:v>770</c:v>
                </c:pt>
                <c:pt idx="12">
                  <c:v>843.5</c:v>
                </c:pt>
                <c:pt idx="13">
                  <c:v>876.4</c:v>
                </c:pt>
                <c:pt idx="14">
                  <c:v>869.9</c:v>
                </c:pt>
                <c:pt idx="15">
                  <c:v>858.1</c:v>
                </c:pt>
                <c:pt idx="16">
                  <c:v>854.7</c:v>
                </c:pt>
                <c:pt idx="17">
                  <c:v>934.7</c:v>
                </c:pt>
                <c:pt idx="18">
                  <c:v>1059.3</c:v>
                </c:pt>
                <c:pt idx="19">
                  <c:v>1159.0999999999999</c:v>
                </c:pt>
                <c:pt idx="20">
                  <c:v>1246.3</c:v>
                </c:pt>
                <c:pt idx="21">
                  <c:v>1335.8</c:v>
                </c:pt>
                <c:pt idx="22">
                  <c:v>1385.3</c:v>
                </c:pt>
                <c:pt idx="23">
                  <c:v>1305.5</c:v>
                </c:pt>
                <c:pt idx="24">
                  <c:v>1384.5</c:v>
                </c:pt>
                <c:pt idx="25">
                  <c:v>1404.4</c:v>
                </c:pt>
                <c:pt idx="26">
                  <c:v>1434.4</c:v>
                </c:pt>
              </c:numCache>
            </c:numRef>
          </c:val>
        </c:ser>
        <c:axId val="45274240"/>
        <c:axId val="45275776"/>
      </c:areaChart>
      <c:catAx>
        <c:axId val="45274240"/>
        <c:scaling>
          <c:orientation val="minMax"/>
        </c:scaling>
        <c:axPos val="b"/>
        <c:numFmt formatCode="General" sourceLinked="1"/>
        <c:tickLblPos val="nextTo"/>
        <c:spPr>
          <a:ln w="3175">
            <a:solidFill>
              <a:schemeClr val="tx1"/>
            </a:solidFill>
            <a:prstDash val="solid"/>
          </a:ln>
        </c:spPr>
        <c:txPr>
          <a:bodyPr rot="-2700000" vert="horz"/>
          <a:lstStyle/>
          <a:p>
            <a:pPr>
              <a:defRPr sz="1800" b="1" i="0" u="none" strike="noStrike" baseline="0">
                <a:solidFill>
                  <a:schemeClr val="tx1"/>
                </a:solidFill>
                <a:latin typeface="Arial"/>
                <a:ea typeface="Arial"/>
                <a:cs typeface="Arial"/>
              </a:defRPr>
            </a:pPr>
            <a:endParaRPr lang="en-US"/>
          </a:p>
        </c:txPr>
        <c:crossAx val="45275776"/>
        <c:crosses val="autoZero"/>
        <c:auto val="1"/>
        <c:lblAlgn val="ctr"/>
        <c:lblOffset val="100"/>
        <c:tickLblSkip val="2"/>
        <c:tickMarkSkip val="1"/>
      </c:catAx>
      <c:valAx>
        <c:axId val="45275776"/>
        <c:scaling>
          <c:orientation val="minMax"/>
          <c:max val="22000"/>
          <c:min val="0"/>
        </c:scaling>
        <c:axPos val="l"/>
        <c:majorGridlines>
          <c:spPr>
            <a:ln w="3175">
              <a:solidFill>
                <a:schemeClr val="tx1"/>
              </a:solidFill>
              <a:prstDash val="solid"/>
            </a:ln>
          </c:spPr>
        </c:majorGridlines>
        <c:title>
          <c:tx>
            <c:rich>
              <a:bodyPr/>
              <a:lstStyle/>
              <a:p>
                <a:pPr>
                  <a:defRPr sz="1800" b="1" i="0" u="none" strike="noStrike" baseline="0">
                    <a:solidFill>
                      <a:schemeClr val="tx1"/>
                    </a:solidFill>
                    <a:latin typeface="Arial"/>
                    <a:ea typeface="Arial"/>
                    <a:cs typeface="Arial"/>
                  </a:defRPr>
                </a:pPr>
                <a:r>
                  <a:rPr lang="en-US"/>
                  <a:t>Assets ($Billions)</a:t>
                </a:r>
              </a:p>
            </c:rich>
          </c:tx>
          <c:layout>
            <c:manualLayout>
              <c:xMode val="edge"/>
              <c:yMode val="edge"/>
              <c:x val="1.1441647597254009E-2"/>
              <c:y val="0.16560509554140215"/>
            </c:manualLayout>
          </c:layout>
          <c:spPr>
            <a:noFill/>
            <a:ln w="25399">
              <a:noFill/>
            </a:ln>
          </c:spPr>
        </c:title>
        <c:numFmt formatCode="#,##0_);[Red]\(#,##0\)" sourceLinked="0"/>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45274240"/>
        <c:crosses val="autoZero"/>
        <c:crossBetween val="midCat"/>
      </c:valAx>
      <c:spPr>
        <a:noFill/>
        <a:ln w="12700">
          <a:solidFill>
            <a:schemeClr val="tx1"/>
          </a:solidFill>
          <a:prstDash val="solid"/>
        </a:ln>
      </c:spPr>
    </c:plotArea>
    <c:legend>
      <c:legendPos val="b"/>
      <c:layout>
        <c:manualLayout>
          <c:xMode val="edge"/>
          <c:yMode val="edge"/>
          <c:x val="0.3306636155606425"/>
          <c:y val="0.91295116772823759"/>
          <c:w val="0.51830663615560668"/>
          <c:h val="8.0679405520170278E-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zero"/>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921296296296302"/>
          <c:y val="5.7203389830508704E-2"/>
          <c:w val="0.88194444444444475"/>
          <c:h val="0.83686440677966101"/>
        </c:manualLayout>
      </c:layout>
      <c:barChart>
        <c:barDir val="col"/>
        <c:grouping val="clustered"/>
        <c:ser>
          <c:idx val="1"/>
          <c:order val="0"/>
          <c:tx>
            <c:strRef>
              <c:f>Sheet1!$A$2</c:f>
              <c:strCache>
                <c:ptCount val="1"/>
                <c:pt idx="0">
                  <c:v>Number of Impairments</c:v>
                </c:pt>
              </c:strCache>
            </c:strRef>
          </c:tx>
          <c:spPr>
            <a:solidFill>
              <a:srgbClr val="0000FF"/>
            </a:solidFill>
            <a:ln w="12620">
              <a:solidFill>
                <a:schemeClr val="tx1"/>
              </a:solidFill>
              <a:prstDash val="solid"/>
            </a:ln>
          </c:spPr>
          <c:dLbls>
            <c:dLbl>
              <c:idx val="38"/>
              <c:layout>
                <c:manualLayout>
                  <c:x val="-1.2350213530416172E-2"/>
                  <c:y val="-3.2881477909849697E-3"/>
                </c:manualLayout>
              </c:layout>
              <c:dLblPos val="outEnd"/>
              <c:showVal val="1"/>
            </c:dLbl>
            <c:spPr>
              <a:noFill/>
              <a:ln w="25240">
                <a:noFill/>
              </a:ln>
            </c:spPr>
            <c:txPr>
              <a:bodyPr rot="-5400000" vert="horz"/>
              <a:lstStyle/>
              <a:p>
                <a:pPr algn="ctr">
                  <a:defRPr sz="1391" b="1" i="0" u="none" strike="noStrike" baseline="0">
                    <a:solidFill>
                      <a:schemeClr val="tx1"/>
                    </a:solidFill>
                    <a:latin typeface="Arial"/>
                    <a:ea typeface="Arial"/>
                    <a:cs typeface="Arial"/>
                  </a:defRPr>
                </a:pPr>
                <a:endParaRPr lang="en-US"/>
              </a:p>
            </c:txPr>
            <c:dLblPos val="outEnd"/>
            <c:showVal val="1"/>
          </c:dLbls>
          <c:cat>
            <c:strRef>
              <c:f>Sheet1!$B$1:$AR$1</c:f>
              <c:strCache>
                <c:ptCount val="43"/>
                <c:pt idx="0">
                  <c:v>69</c:v>
                </c:pt>
                <c:pt idx="1">
                  <c:v>70</c:v>
                </c:pt>
                <c:pt idx="2">
                  <c:v>71</c:v>
                </c:pt>
                <c:pt idx="3">
                  <c:v>72</c:v>
                </c:pt>
                <c:pt idx="4">
                  <c:v>73</c:v>
                </c:pt>
                <c:pt idx="5">
                  <c:v>74</c:v>
                </c:pt>
                <c:pt idx="6">
                  <c:v>75</c:v>
                </c:pt>
                <c:pt idx="7">
                  <c:v>76</c:v>
                </c:pt>
                <c:pt idx="8">
                  <c:v>77</c:v>
                </c:pt>
                <c:pt idx="9">
                  <c:v>78</c:v>
                </c:pt>
                <c:pt idx="10">
                  <c:v>79</c:v>
                </c:pt>
                <c:pt idx="11">
                  <c:v>80</c:v>
                </c:pt>
                <c:pt idx="12">
                  <c:v>81</c:v>
                </c:pt>
                <c:pt idx="13">
                  <c:v>82</c:v>
                </c:pt>
                <c:pt idx="14">
                  <c:v>83</c:v>
                </c:pt>
                <c:pt idx="15">
                  <c:v>84</c:v>
                </c:pt>
                <c:pt idx="16">
                  <c:v>85</c:v>
                </c:pt>
                <c:pt idx="17">
                  <c:v>86</c:v>
                </c:pt>
                <c:pt idx="18">
                  <c:v>87</c:v>
                </c:pt>
                <c:pt idx="19">
                  <c:v>88</c:v>
                </c:pt>
                <c:pt idx="20">
                  <c:v>89</c:v>
                </c:pt>
                <c:pt idx="21">
                  <c:v>90</c:v>
                </c:pt>
                <c:pt idx="22">
                  <c:v>91</c:v>
                </c:pt>
                <c:pt idx="23">
                  <c:v>92</c:v>
                </c:pt>
                <c:pt idx="24">
                  <c:v>93</c:v>
                </c:pt>
                <c:pt idx="25">
                  <c:v>94</c:v>
                </c:pt>
                <c:pt idx="26">
                  <c:v>95</c:v>
                </c:pt>
                <c:pt idx="27">
                  <c:v>96</c:v>
                </c:pt>
                <c:pt idx="28">
                  <c:v>97</c:v>
                </c:pt>
                <c:pt idx="29">
                  <c:v>98</c:v>
                </c:pt>
                <c:pt idx="30">
                  <c:v>99</c:v>
                </c:pt>
                <c:pt idx="31">
                  <c:v>00</c:v>
                </c:pt>
                <c:pt idx="32">
                  <c:v>01</c:v>
                </c:pt>
                <c:pt idx="33">
                  <c:v>02</c:v>
                </c:pt>
                <c:pt idx="34">
                  <c:v>03</c:v>
                </c:pt>
                <c:pt idx="35">
                  <c:v>04</c:v>
                </c:pt>
                <c:pt idx="36">
                  <c:v>05</c:v>
                </c:pt>
                <c:pt idx="37">
                  <c:v>06</c:v>
                </c:pt>
                <c:pt idx="38">
                  <c:v>07</c:v>
                </c:pt>
                <c:pt idx="39">
                  <c:v>08</c:v>
                </c:pt>
                <c:pt idx="40">
                  <c:v>09</c:v>
                </c:pt>
                <c:pt idx="41">
                  <c:v>10</c:v>
                </c:pt>
                <c:pt idx="42">
                  <c:v>11</c:v>
                </c:pt>
              </c:strCache>
            </c:strRef>
          </c:cat>
          <c:val>
            <c:numRef>
              <c:f>Sheet1!$B$2:$AR$2</c:f>
              <c:numCache>
                <c:formatCode>General</c:formatCode>
                <c:ptCount val="43"/>
                <c:pt idx="0">
                  <c:v>8</c:v>
                </c:pt>
                <c:pt idx="1">
                  <c:v>15</c:v>
                </c:pt>
                <c:pt idx="2">
                  <c:v>12</c:v>
                </c:pt>
                <c:pt idx="3">
                  <c:v>7</c:v>
                </c:pt>
                <c:pt idx="4">
                  <c:v>11</c:v>
                </c:pt>
                <c:pt idx="5">
                  <c:v>9</c:v>
                </c:pt>
                <c:pt idx="6">
                  <c:v>33</c:v>
                </c:pt>
                <c:pt idx="7">
                  <c:v>9</c:v>
                </c:pt>
                <c:pt idx="8">
                  <c:v>13</c:v>
                </c:pt>
                <c:pt idx="9">
                  <c:v>12</c:v>
                </c:pt>
                <c:pt idx="10">
                  <c:v>19</c:v>
                </c:pt>
                <c:pt idx="11">
                  <c:v>9</c:v>
                </c:pt>
                <c:pt idx="12">
                  <c:v>15</c:v>
                </c:pt>
                <c:pt idx="13">
                  <c:v>14</c:v>
                </c:pt>
                <c:pt idx="14">
                  <c:v>14</c:v>
                </c:pt>
                <c:pt idx="15">
                  <c:v>36</c:v>
                </c:pt>
                <c:pt idx="16">
                  <c:v>50</c:v>
                </c:pt>
                <c:pt idx="17">
                  <c:v>30</c:v>
                </c:pt>
                <c:pt idx="18">
                  <c:v>33</c:v>
                </c:pt>
                <c:pt idx="19">
                  <c:v>48</c:v>
                </c:pt>
                <c:pt idx="20">
                  <c:v>49</c:v>
                </c:pt>
                <c:pt idx="21">
                  <c:v>55</c:v>
                </c:pt>
                <c:pt idx="22">
                  <c:v>60</c:v>
                </c:pt>
                <c:pt idx="23">
                  <c:v>59</c:v>
                </c:pt>
                <c:pt idx="24">
                  <c:v>41</c:v>
                </c:pt>
                <c:pt idx="25">
                  <c:v>28</c:v>
                </c:pt>
                <c:pt idx="26">
                  <c:v>16</c:v>
                </c:pt>
                <c:pt idx="27">
                  <c:v>12</c:v>
                </c:pt>
                <c:pt idx="28">
                  <c:v>32</c:v>
                </c:pt>
                <c:pt idx="29">
                  <c:v>17</c:v>
                </c:pt>
                <c:pt idx="30">
                  <c:v>20</c:v>
                </c:pt>
                <c:pt idx="31">
                  <c:v>48</c:v>
                </c:pt>
                <c:pt idx="32">
                  <c:v>49</c:v>
                </c:pt>
                <c:pt idx="33">
                  <c:v>47</c:v>
                </c:pt>
                <c:pt idx="34">
                  <c:v>37</c:v>
                </c:pt>
                <c:pt idx="35">
                  <c:v>19</c:v>
                </c:pt>
                <c:pt idx="36">
                  <c:v>13</c:v>
                </c:pt>
                <c:pt idx="37">
                  <c:v>16</c:v>
                </c:pt>
                <c:pt idx="38">
                  <c:v>5</c:v>
                </c:pt>
                <c:pt idx="39">
                  <c:v>16</c:v>
                </c:pt>
                <c:pt idx="40">
                  <c:v>19</c:v>
                </c:pt>
                <c:pt idx="41">
                  <c:v>21</c:v>
                </c:pt>
                <c:pt idx="42">
                  <c:v>34</c:v>
                </c:pt>
              </c:numCache>
            </c:numRef>
          </c:val>
        </c:ser>
        <c:axId val="47351296"/>
        <c:axId val="47352832"/>
      </c:barChart>
      <c:catAx>
        <c:axId val="47351296"/>
        <c:scaling>
          <c:orientation val="minMax"/>
        </c:scaling>
        <c:axPos val="b"/>
        <c:numFmt formatCode="General" sourceLinked="1"/>
        <c:majorTickMark val="cross"/>
        <c:tickLblPos val="nextTo"/>
        <c:spPr>
          <a:ln w="3155">
            <a:solidFill>
              <a:schemeClr val="tx1"/>
            </a:solidFill>
            <a:prstDash val="solid"/>
          </a:ln>
        </c:spPr>
        <c:txPr>
          <a:bodyPr rot="-5400000" vert="horz"/>
          <a:lstStyle/>
          <a:p>
            <a:pPr>
              <a:defRPr sz="1391" b="1" i="0" u="none" strike="noStrike" baseline="0">
                <a:solidFill>
                  <a:schemeClr val="tx1"/>
                </a:solidFill>
                <a:latin typeface="Arial"/>
                <a:ea typeface="Arial"/>
                <a:cs typeface="Arial"/>
              </a:defRPr>
            </a:pPr>
            <a:endParaRPr lang="en-US"/>
          </a:p>
        </c:txPr>
        <c:crossAx val="47352832"/>
        <c:crosses val="autoZero"/>
        <c:lblAlgn val="ctr"/>
        <c:lblOffset val="100"/>
        <c:tickLblSkip val="1"/>
        <c:tickMarkSkip val="1"/>
      </c:catAx>
      <c:valAx>
        <c:axId val="47352832"/>
        <c:scaling>
          <c:orientation val="minMax"/>
        </c:scaling>
        <c:axPos val="l"/>
        <c:title>
          <c:tx>
            <c:rich>
              <a:bodyPr/>
              <a:lstStyle/>
              <a:p>
                <a:pPr>
                  <a:defRPr sz="1987" b="1" i="0" u="none" strike="noStrike" baseline="0">
                    <a:solidFill>
                      <a:schemeClr val="tx1"/>
                    </a:solidFill>
                    <a:latin typeface="Arial"/>
                    <a:ea typeface="Arial"/>
                    <a:cs typeface="Arial"/>
                  </a:defRPr>
                </a:pPr>
                <a:r>
                  <a:rPr lang="en-US"/>
                  <a:t>Number of Impairments</a:t>
                </a:r>
              </a:p>
            </c:rich>
          </c:tx>
          <c:layout>
            <c:manualLayout>
              <c:xMode val="edge"/>
              <c:yMode val="edge"/>
              <c:x val="0"/>
              <c:y val="0.13135593220338967"/>
            </c:manualLayout>
          </c:layout>
          <c:spPr>
            <a:noFill/>
            <a:ln w="25240">
              <a:noFill/>
            </a:ln>
          </c:spPr>
        </c:title>
        <c:numFmt formatCode="#,##0_);[Red]\(#,##0\)" sourceLinked="0"/>
        <c:majorTickMark val="cross"/>
        <c:tickLblPos val="nextTo"/>
        <c:spPr>
          <a:ln w="3155">
            <a:solidFill>
              <a:schemeClr val="tx1"/>
            </a:solidFill>
            <a:prstDash val="solid"/>
          </a:ln>
        </c:spPr>
        <c:txPr>
          <a:bodyPr rot="0" vert="horz"/>
          <a:lstStyle/>
          <a:p>
            <a:pPr>
              <a:defRPr sz="1789" b="1" i="0" u="none" strike="noStrike" baseline="0">
                <a:solidFill>
                  <a:schemeClr val="tx1"/>
                </a:solidFill>
                <a:latin typeface="Arial"/>
                <a:ea typeface="Arial"/>
                <a:cs typeface="Arial"/>
              </a:defRPr>
            </a:pPr>
            <a:endParaRPr lang="en-US"/>
          </a:p>
        </c:txPr>
        <c:crossAx val="47351296"/>
        <c:crosses val="autoZero"/>
        <c:crossBetween val="between"/>
      </c:valAx>
      <c:spPr>
        <a:noFill/>
        <a:ln w="25240">
          <a:noFill/>
        </a:ln>
      </c:spPr>
    </c:plotArea>
    <c:plotVisOnly val="1"/>
    <c:dispBlanksAs val="gap"/>
  </c:chart>
  <c:spPr>
    <a:noFill/>
    <a:ln>
      <a:noFill/>
    </a:ln>
  </c:spPr>
  <c:txPr>
    <a:bodyPr/>
    <a:lstStyle/>
    <a:p>
      <a:pPr>
        <a:defRPr sz="994" b="0" i="0" u="none" strike="noStrike" baseline="0">
          <a:solidFill>
            <a:schemeClr val="tx1"/>
          </a:solidFill>
          <a:latin typeface="Arial"/>
          <a:ea typeface="Arial"/>
          <a:cs typeface="Arial"/>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309655937846837"/>
          <c:y val="7.5510204081632865E-2"/>
          <c:w val="0.75582685904550795"/>
          <c:h val="0.78178831203914179"/>
        </c:manualLayout>
      </c:layout>
      <c:barChart>
        <c:barDir val="col"/>
        <c:grouping val="clustered"/>
        <c:ser>
          <c:idx val="1"/>
          <c:order val="0"/>
          <c:tx>
            <c:strRef>
              <c:f>Sheet1!$A$2</c:f>
              <c:strCache>
                <c:ptCount val="1"/>
                <c:pt idx="0">
                  <c:v>Combined Ratio after Div</c:v>
                </c:pt>
              </c:strCache>
            </c:strRef>
          </c:tx>
          <c:spPr>
            <a:solidFill>
              <a:srgbClr val="FFFF00"/>
            </a:solidFill>
            <a:ln w="12890">
              <a:solidFill>
                <a:schemeClr val="tx1"/>
              </a:solidFill>
              <a:prstDash val="solid"/>
            </a:ln>
          </c:spPr>
          <c:cat>
            <c:strRef>
              <c:f>Sheet1!$B$1:$AR$1</c:f>
              <c:strCache>
                <c:ptCount val="43"/>
                <c:pt idx="0">
                  <c:v>69</c:v>
                </c:pt>
                <c:pt idx="1">
                  <c:v>70</c:v>
                </c:pt>
                <c:pt idx="2">
                  <c:v>71</c:v>
                </c:pt>
                <c:pt idx="3">
                  <c:v>72</c:v>
                </c:pt>
                <c:pt idx="4">
                  <c:v>73</c:v>
                </c:pt>
                <c:pt idx="5">
                  <c:v>74</c:v>
                </c:pt>
                <c:pt idx="6">
                  <c:v>75</c:v>
                </c:pt>
                <c:pt idx="7">
                  <c:v>76</c:v>
                </c:pt>
                <c:pt idx="8">
                  <c:v>77</c:v>
                </c:pt>
                <c:pt idx="9">
                  <c:v>78</c:v>
                </c:pt>
                <c:pt idx="10">
                  <c:v>79</c:v>
                </c:pt>
                <c:pt idx="11">
                  <c:v>80</c:v>
                </c:pt>
                <c:pt idx="12">
                  <c:v>81</c:v>
                </c:pt>
                <c:pt idx="13">
                  <c:v>82</c:v>
                </c:pt>
                <c:pt idx="14">
                  <c:v>83</c:v>
                </c:pt>
                <c:pt idx="15">
                  <c:v>84</c:v>
                </c:pt>
                <c:pt idx="16">
                  <c:v>85</c:v>
                </c:pt>
                <c:pt idx="17">
                  <c:v>86</c:v>
                </c:pt>
                <c:pt idx="18">
                  <c:v>87</c:v>
                </c:pt>
                <c:pt idx="19">
                  <c:v>88</c:v>
                </c:pt>
                <c:pt idx="20">
                  <c:v>89</c:v>
                </c:pt>
                <c:pt idx="21">
                  <c:v>90</c:v>
                </c:pt>
                <c:pt idx="22">
                  <c:v>91</c:v>
                </c:pt>
                <c:pt idx="23">
                  <c:v>92</c:v>
                </c:pt>
                <c:pt idx="24">
                  <c:v>93</c:v>
                </c:pt>
                <c:pt idx="25">
                  <c:v>94</c:v>
                </c:pt>
                <c:pt idx="26">
                  <c:v>95</c:v>
                </c:pt>
                <c:pt idx="27">
                  <c:v>96</c:v>
                </c:pt>
                <c:pt idx="28">
                  <c:v>97</c:v>
                </c:pt>
                <c:pt idx="29">
                  <c:v>98</c:v>
                </c:pt>
                <c:pt idx="30">
                  <c:v>99</c:v>
                </c:pt>
                <c:pt idx="31">
                  <c:v>00</c:v>
                </c:pt>
                <c:pt idx="32">
                  <c:v>01</c:v>
                </c:pt>
                <c:pt idx="33">
                  <c:v>02</c:v>
                </c:pt>
                <c:pt idx="34">
                  <c:v>03</c:v>
                </c:pt>
                <c:pt idx="35">
                  <c:v>04</c:v>
                </c:pt>
                <c:pt idx="36">
                  <c:v>05</c:v>
                </c:pt>
                <c:pt idx="37">
                  <c:v>06</c:v>
                </c:pt>
                <c:pt idx="38">
                  <c:v>07</c:v>
                </c:pt>
                <c:pt idx="39">
                  <c:v>08</c:v>
                </c:pt>
                <c:pt idx="40">
                  <c:v>09</c:v>
                </c:pt>
                <c:pt idx="41">
                  <c:v>10</c:v>
                </c:pt>
                <c:pt idx="42">
                  <c:v>11</c:v>
                </c:pt>
              </c:strCache>
            </c:strRef>
          </c:cat>
          <c:val>
            <c:numRef>
              <c:f>Sheet1!$B$2:$AR$2</c:f>
              <c:numCache>
                <c:formatCode>General</c:formatCode>
                <c:ptCount val="43"/>
                <c:pt idx="0">
                  <c:v>102.5</c:v>
                </c:pt>
                <c:pt idx="1">
                  <c:v>100.1</c:v>
                </c:pt>
                <c:pt idx="2">
                  <c:v>96.4</c:v>
                </c:pt>
                <c:pt idx="3">
                  <c:v>96.2</c:v>
                </c:pt>
                <c:pt idx="4">
                  <c:v>99.2</c:v>
                </c:pt>
                <c:pt idx="5">
                  <c:v>105.4</c:v>
                </c:pt>
                <c:pt idx="6">
                  <c:v>107.9</c:v>
                </c:pt>
                <c:pt idx="7">
                  <c:v>102.4</c:v>
                </c:pt>
                <c:pt idx="8">
                  <c:v>97.2</c:v>
                </c:pt>
                <c:pt idx="9">
                  <c:v>97.5</c:v>
                </c:pt>
                <c:pt idx="10">
                  <c:v>100.6</c:v>
                </c:pt>
                <c:pt idx="11">
                  <c:v>103.1</c:v>
                </c:pt>
                <c:pt idx="12">
                  <c:v>106</c:v>
                </c:pt>
                <c:pt idx="13">
                  <c:v>109.6</c:v>
                </c:pt>
                <c:pt idx="14">
                  <c:v>112</c:v>
                </c:pt>
                <c:pt idx="15">
                  <c:v>118</c:v>
                </c:pt>
                <c:pt idx="16">
                  <c:v>116.3</c:v>
                </c:pt>
                <c:pt idx="17">
                  <c:v>108</c:v>
                </c:pt>
                <c:pt idx="18">
                  <c:v>104.6</c:v>
                </c:pt>
                <c:pt idx="19">
                  <c:v>105.4</c:v>
                </c:pt>
                <c:pt idx="20">
                  <c:v>109.2</c:v>
                </c:pt>
                <c:pt idx="21">
                  <c:v>109.6</c:v>
                </c:pt>
                <c:pt idx="22">
                  <c:v>108.8</c:v>
                </c:pt>
                <c:pt idx="23">
                  <c:v>115.7</c:v>
                </c:pt>
                <c:pt idx="24">
                  <c:v>106.9</c:v>
                </c:pt>
                <c:pt idx="25">
                  <c:v>108.4</c:v>
                </c:pt>
                <c:pt idx="26">
                  <c:v>106.4</c:v>
                </c:pt>
                <c:pt idx="27">
                  <c:v>105.8</c:v>
                </c:pt>
                <c:pt idx="28">
                  <c:v>101.6</c:v>
                </c:pt>
                <c:pt idx="29">
                  <c:v>106</c:v>
                </c:pt>
                <c:pt idx="30">
                  <c:v>108.1</c:v>
                </c:pt>
                <c:pt idx="31">
                  <c:v>110.4</c:v>
                </c:pt>
                <c:pt idx="32">
                  <c:v>115.9</c:v>
                </c:pt>
                <c:pt idx="33">
                  <c:v>107.4</c:v>
                </c:pt>
                <c:pt idx="34">
                  <c:v>100.1</c:v>
                </c:pt>
                <c:pt idx="35">
                  <c:v>98.9</c:v>
                </c:pt>
                <c:pt idx="36">
                  <c:v>101.2</c:v>
                </c:pt>
                <c:pt idx="37">
                  <c:v>92.4</c:v>
                </c:pt>
                <c:pt idx="38">
                  <c:v>95.5</c:v>
                </c:pt>
                <c:pt idx="39">
                  <c:v>105.1</c:v>
                </c:pt>
                <c:pt idx="40">
                  <c:v>100.5</c:v>
                </c:pt>
                <c:pt idx="41" formatCode="0.0">
                  <c:v>102.5</c:v>
                </c:pt>
                <c:pt idx="42">
                  <c:v>107.8</c:v>
                </c:pt>
              </c:numCache>
            </c:numRef>
          </c:val>
        </c:ser>
        <c:axId val="48211072"/>
        <c:axId val="48213376"/>
      </c:barChart>
      <c:lineChart>
        <c:grouping val="standard"/>
        <c:ser>
          <c:idx val="0"/>
          <c:order val="1"/>
          <c:tx>
            <c:strRef>
              <c:f>Sheet1!$A$3</c:f>
              <c:strCache>
                <c:ptCount val="1"/>
                <c:pt idx="0">
                  <c:v>P/C Impairment Frequency</c:v>
                </c:pt>
              </c:strCache>
            </c:strRef>
          </c:tx>
          <c:spPr>
            <a:ln w="38670">
              <a:solidFill>
                <a:srgbClr val="FF0000"/>
              </a:solidFill>
              <a:prstDash val="solid"/>
            </a:ln>
          </c:spPr>
          <c:marker>
            <c:symbol val="diamond"/>
            <c:size val="10"/>
            <c:spPr>
              <a:solidFill>
                <a:srgbClr val="FF0000"/>
              </a:solidFill>
              <a:ln>
                <a:solidFill>
                  <a:srgbClr val="FF0000"/>
                </a:solidFill>
                <a:prstDash val="solid"/>
              </a:ln>
            </c:spPr>
          </c:marker>
          <c:cat>
            <c:strRef>
              <c:f>Sheet1!$B$1:$AR$1</c:f>
              <c:strCache>
                <c:ptCount val="43"/>
                <c:pt idx="0">
                  <c:v>69</c:v>
                </c:pt>
                <c:pt idx="1">
                  <c:v>70</c:v>
                </c:pt>
                <c:pt idx="2">
                  <c:v>71</c:v>
                </c:pt>
                <c:pt idx="3">
                  <c:v>72</c:v>
                </c:pt>
                <c:pt idx="4">
                  <c:v>73</c:v>
                </c:pt>
                <c:pt idx="5">
                  <c:v>74</c:v>
                </c:pt>
                <c:pt idx="6">
                  <c:v>75</c:v>
                </c:pt>
                <c:pt idx="7">
                  <c:v>76</c:v>
                </c:pt>
                <c:pt idx="8">
                  <c:v>77</c:v>
                </c:pt>
                <c:pt idx="9">
                  <c:v>78</c:v>
                </c:pt>
                <c:pt idx="10">
                  <c:v>79</c:v>
                </c:pt>
                <c:pt idx="11">
                  <c:v>80</c:v>
                </c:pt>
                <c:pt idx="12">
                  <c:v>81</c:v>
                </c:pt>
                <c:pt idx="13">
                  <c:v>82</c:v>
                </c:pt>
                <c:pt idx="14">
                  <c:v>83</c:v>
                </c:pt>
                <c:pt idx="15">
                  <c:v>84</c:v>
                </c:pt>
                <c:pt idx="16">
                  <c:v>85</c:v>
                </c:pt>
                <c:pt idx="17">
                  <c:v>86</c:v>
                </c:pt>
                <c:pt idx="18">
                  <c:v>87</c:v>
                </c:pt>
                <c:pt idx="19">
                  <c:v>88</c:v>
                </c:pt>
                <c:pt idx="20">
                  <c:v>89</c:v>
                </c:pt>
                <c:pt idx="21">
                  <c:v>90</c:v>
                </c:pt>
                <c:pt idx="22">
                  <c:v>91</c:v>
                </c:pt>
                <c:pt idx="23">
                  <c:v>92</c:v>
                </c:pt>
                <c:pt idx="24">
                  <c:v>93</c:v>
                </c:pt>
                <c:pt idx="25">
                  <c:v>94</c:v>
                </c:pt>
                <c:pt idx="26">
                  <c:v>95</c:v>
                </c:pt>
                <c:pt idx="27">
                  <c:v>96</c:v>
                </c:pt>
                <c:pt idx="28">
                  <c:v>97</c:v>
                </c:pt>
                <c:pt idx="29">
                  <c:v>98</c:v>
                </c:pt>
                <c:pt idx="30">
                  <c:v>99</c:v>
                </c:pt>
                <c:pt idx="31">
                  <c:v>00</c:v>
                </c:pt>
                <c:pt idx="32">
                  <c:v>01</c:v>
                </c:pt>
                <c:pt idx="33">
                  <c:v>02</c:v>
                </c:pt>
                <c:pt idx="34">
                  <c:v>03</c:v>
                </c:pt>
                <c:pt idx="35">
                  <c:v>04</c:v>
                </c:pt>
                <c:pt idx="36">
                  <c:v>05</c:v>
                </c:pt>
                <c:pt idx="37">
                  <c:v>06</c:v>
                </c:pt>
                <c:pt idx="38">
                  <c:v>07</c:v>
                </c:pt>
                <c:pt idx="39">
                  <c:v>08</c:v>
                </c:pt>
                <c:pt idx="40">
                  <c:v>09</c:v>
                </c:pt>
                <c:pt idx="41">
                  <c:v>10</c:v>
                </c:pt>
                <c:pt idx="42">
                  <c:v>11</c:v>
                </c:pt>
              </c:strCache>
            </c:strRef>
          </c:cat>
          <c:val>
            <c:numRef>
              <c:f>Sheet1!$B$3:$AR$3</c:f>
              <c:numCache>
                <c:formatCode>0.00</c:formatCode>
                <c:ptCount val="43"/>
                <c:pt idx="0">
                  <c:v>0.26</c:v>
                </c:pt>
                <c:pt idx="1">
                  <c:v>0.5</c:v>
                </c:pt>
                <c:pt idx="2">
                  <c:v>0.42000000000000032</c:v>
                </c:pt>
                <c:pt idx="3">
                  <c:v>0.24000000000000021</c:v>
                </c:pt>
                <c:pt idx="4">
                  <c:v>0.37000000000000038</c:v>
                </c:pt>
                <c:pt idx="5">
                  <c:v>0.30000000000000032</c:v>
                </c:pt>
                <c:pt idx="6">
                  <c:v>1.0900000000000001</c:v>
                </c:pt>
                <c:pt idx="7">
                  <c:v>0.30000000000000032</c:v>
                </c:pt>
                <c:pt idx="8">
                  <c:v>0.44000000000000011</c:v>
                </c:pt>
                <c:pt idx="9">
                  <c:v>0.39000000000000057</c:v>
                </c:pt>
                <c:pt idx="10">
                  <c:v>0.62000000000000099</c:v>
                </c:pt>
                <c:pt idx="11">
                  <c:v>0.30000000000000032</c:v>
                </c:pt>
                <c:pt idx="12">
                  <c:v>0.49000000000000032</c:v>
                </c:pt>
                <c:pt idx="13">
                  <c:v>0.45</c:v>
                </c:pt>
                <c:pt idx="14">
                  <c:v>0.44000000000000011</c:v>
                </c:pt>
                <c:pt idx="15">
                  <c:v>1.1299999999999977</c:v>
                </c:pt>
                <c:pt idx="16">
                  <c:v>1.57</c:v>
                </c:pt>
                <c:pt idx="17">
                  <c:v>0.95000000000000062</c:v>
                </c:pt>
                <c:pt idx="18">
                  <c:v>1.04</c:v>
                </c:pt>
                <c:pt idx="19">
                  <c:v>1.46</c:v>
                </c:pt>
                <c:pt idx="20">
                  <c:v>1.48</c:v>
                </c:pt>
                <c:pt idx="21">
                  <c:v>1.6600000000000001</c:v>
                </c:pt>
                <c:pt idx="22">
                  <c:v>1.7700000000000005</c:v>
                </c:pt>
                <c:pt idx="23">
                  <c:v>1.7200000000000004</c:v>
                </c:pt>
                <c:pt idx="24">
                  <c:v>1.1800000000000019</c:v>
                </c:pt>
                <c:pt idx="25">
                  <c:v>0.8</c:v>
                </c:pt>
                <c:pt idx="26">
                  <c:v>0.46</c:v>
                </c:pt>
                <c:pt idx="27">
                  <c:v>0.35000000000000031</c:v>
                </c:pt>
                <c:pt idx="28">
                  <c:v>0.92</c:v>
                </c:pt>
                <c:pt idx="29">
                  <c:v>0.53</c:v>
                </c:pt>
                <c:pt idx="30">
                  <c:v>0.63000000000000111</c:v>
                </c:pt>
                <c:pt idx="31">
                  <c:v>1.53</c:v>
                </c:pt>
                <c:pt idx="32">
                  <c:v>1.59</c:v>
                </c:pt>
                <c:pt idx="33">
                  <c:v>1.54</c:v>
                </c:pt>
                <c:pt idx="34">
                  <c:v>1.21</c:v>
                </c:pt>
                <c:pt idx="35">
                  <c:v>0.62000000000000099</c:v>
                </c:pt>
                <c:pt idx="36">
                  <c:v>0.43000000000000038</c:v>
                </c:pt>
                <c:pt idx="37">
                  <c:v>0.53</c:v>
                </c:pt>
                <c:pt idx="38">
                  <c:v>0.17</c:v>
                </c:pt>
                <c:pt idx="39">
                  <c:v>0.53</c:v>
                </c:pt>
                <c:pt idx="40">
                  <c:v>0.61000000000000065</c:v>
                </c:pt>
                <c:pt idx="41">
                  <c:v>0.67000000000000126</c:v>
                </c:pt>
                <c:pt idx="42">
                  <c:v>1.1499999999999977</c:v>
                </c:pt>
              </c:numCache>
            </c:numRef>
          </c:val>
        </c:ser>
        <c:marker val="1"/>
        <c:axId val="48219648"/>
        <c:axId val="48221184"/>
      </c:lineChart>
      <c:catAx>
        <c:axId val="48211072"/>
        <c:scaling>
          <c:orientation val="minMax"/>
        </c:scaling>
        <c:axPos val="b"/>
        <c:numFmt formatCode="General" sourceLinked="1"/>
        <c:majorTickMark val="cross"/>
        <c:tickLblPos val="nextTo"/>
        <c:spPr>
          <a:ln w="3222">
            <a:solidFill>
              <a:schemeClr val="tx1"/>
            </a:solidFill>
            <a:prstDash val="solid"/>
          </a:ln>
        </c:spPr>
        <c:txPr>
          <a:bodyPr rot="-5400000" vert="horz"/>
          <a:lstStyle/>
          <a:p>
            <a:pPr>
              <a:defRPr sz="1421" b="1" i="0" u="none" strike="noStrike" baseline="0">
                <a:solidFill>
                  <a:schemeClr val="tx1"/>
                </a:solidFill>
                <a:latin typeface="Arial"/>
                <a:ea typeface="Arial"/>
                <a:cs typeface="Arial"/>
              </a:defRPr>
            </a:pPr>
            <a:endParaRPr lang="en-US"/>
          </a:p>
        </c:txPr>
        <c:crossAx val="48213376"/>
        <c:crosses val="autoZero"/>
        <c:lblAlgn val="ctr"/>
        <c:lblOffset val="100"/>
        <c:tickLblSkip val="1"/>
        <c:tickMarkSkip val="1"/>
      </c:catAx>
      <c:valAx>
        <c:axId val="48213376"/>
        <c:scaling>
          <c:orientation val="minMax"/>
          <c:min val="90"/>
        </c:scaling>
        <c:axPos val="l"/>
        <c:title>
          <c:tx>
            <c:rich>
              <a:bodyPr/>
              <a:lstStyle/>
              <a:p>
                <a:pPr>
                  <a:defRPr sz="1827" b="1" i="0" u="none" strike="noStrike" baseline="0">
                    <a:solidFill>
                      <a:schemeClr val="tx1"/>
                    </a:solidFill>
                    <a:latin typeface="Arial"/>
                    <a:ea typeface="Arial"/>
                    <a:cs typeface="Arial"/>
                  </a:defRPr>
                </a:pPr>
                <a:r>
                  <a:rPr lang="en-US"/>
                  <a:t>Combined Ratio</a:t>
                </a:r>
              </a:p>
            </c:rich>
          </c:tx>
          <c:layout>
            <c:manualLayout>
              <c:xMode val="edge"/>
              <c:yMode val="edge"/>
              <c:x val="3.3296337402885815E-3"/>
              <c:y val="0.28775510204081634"/>
            </c:manualLayout>
          </c:layout>
          <c:spPr>
            <a:noFill/>
            <a:ln w="25780">
              <a:noFill/>
            </a:ln>
          </c:spPr>
        </c:title>
        <c:numFmt formatCode="#,##0_);[Red]\(#,##0\)" sourceLinked="0"/>
        <c:majorTickMark val="cross"/>
        <c:tickLblPos val="nextTo"/>
        <c:spPr>
          <a:ln w="3222">
            <a:solidFill>
              <a:schemeClr val="tx1"/>
            </a:solidFill>
            <a:prstDash val="solid"/>
          </a:ln>
        </c:spPr>
        <c:txPr>
          <a:bodyPr rot="0" vert="horz"/>
          <a:lstStyle/>
          <a:p>
            <a:pPr>
              <a:defRPr sz="1827" b="1" i="0" u="none" strike="noStrike" baseline="0">
                <a:solidFill>
                  <a:schemeClr val="tx1"/>
                </a:solidFill>
                <a:latin typeface="Arial"/>
                <a:ea typeface="Arial"/>
                <a:cs typeface="Arial"/>
              </a:defRPr>
            </a:pPr>
            <a:endParaRPr lang="en-US"/>
          </a:p>
        </c:txPr>
        <c:crossAx val="48211072"/>
        <c:crosses val="autoZero"/>
        <c:crossBetween val="between"/>
      </c:valAx>
      <c:catAx>
        <c:axId val="48219648"/>
        <c:scaling>
          <c:orientation val="minMax"/>
        </c:scaling>
        <c:delete val="1"/>
        <c:axPos val="b"/>
        <c:tickLblPos val="none"/>
        <c:crossAx val="48221184"/>
        <c:crosses val="autoZero"/>
        <c:lblAlgn val="ctr"/>
        <c:lblOffset val="100"/>
      </c:catAx>
      <c:valAx>
        <c:axId val="48221184"/>
        <c:scaling>
          <c:orientation val="minMax"/>
        </c:scaling>
        <c:axPos val="r"/>
        <c:title>
          <c:tx>
            <c:rich>
              <a:bodyPr/>
              <a:lstStyle/>
              <a:p>
                <a:pPr>
                  <a:defRPr sz="2030" b="1" i="0" u="none" strike="noStrike" baseline="0">
                    <a:solidFill>
                      <a:schemeClr val="tx1"/>
                    </a:solidFill>
                    <a:latin typeface="Arial"/>
                    <a:ea typeface="Arial"/>
                    <a:cs typeface="Arial"/>
                  </a:defRPr>
                </a:pPr>
                <a:r>
                  <a:rPr lang="en-US"/>
                  <a:t>Impairment Rate</a:t>
                </a:r>
              </a:p>
            </c:rich>
          </c:tx>
          <c:layout>
            <c:manualLayout>
              <c:xMode val="edge"/>
              <c:yMode val="edge"/>
              <c:x val="0.94561598224195342"/>
              <c:y val="0.25306122448979579"/>
            </c:manualLayout>
          </c:layout>
          <c:spPr>
            <a:noFill/>
            <a:ln w="25780">
              <a:noFill/>
            </a:ln>
          </c:spPr>
        </c:title>
        <c:numFmt formatCode="0.0" sourceLinked="0"/>
        <c:majorTickMark val="cross"/>
        <c:tickLblPos val="nextTo"/>
        <c:spPr>
          <a:ln w="3222">
            <a:solidFill>
              <a:schemeClr val="tx1"/>
            </a:solidFill>
            <a:prstDash val="solid"/>
          </a:ln>
        </c:spPr>
        <c:txPr>
          <a:bodyPr rot="0" vert="horz"/>
          <a:lstStyle/>
          <a:p>
            <a:pPr>
              <a:defRPr sz="1827" b="1" i="0" u="none" strike="noStrike" baseline="0">
                <a:solidFill>
                  <a:schemeClr val="tx1"/>
                </a:solidFill>
                <a:latin typeface="Arial"/>
                <a:ea typeface="Arial"/>
                <a:cs typeface="Arial"/>
              </a:defRPr>
            </a:pPr>
            <a:endParaRPr lang="en-US"/>
          </a:p>
        </c:txPr>
        <c:crossAx val="48219648"/>
        <c:crosses val="max"/>
        <c:crossBetween val="between"/>
      </c:valAx>
      <c:spPr>
        <a:noFill/>
        <a:ln w="25780">
          <a:noFill/>
        </a:ln>
      </c:spPr>
    </c:plotArea>
    <c:legend>
      <c:legendPos val="b"/>
      <c:layout/>
      <c:txPr>
        <a:bodyPr/>
        <a:lstStyle/>
        <a:p>
          <a:pPr>
            <a:defRPr sz="1200"/>
          </a:pPr>
          <a:endParaRPr lang="en-US"/>
        </a:p>
      </c:txPr>
    </c:legend>
    <c:plotVisOnly val="1"/>
    <c:dispBlanksAs val="gap"/>
  </c:chart>
  <c:spPr>
    <a:noFill/>
    <a:ln>
      <a:noFill/>
    </a:ln>
  </c:spPr>
  <c:txPr>
    <a:bodyPr/>
    <a:lstStyle/>
    <a:p>
      <a:pPr>
        <a:defRPr sz="1015" b="0" i="0" u="none" strike="noStrike" baseline="0">
          <a:solidFill>
            <a:schemeClr val="tx1"/>
          </a:solidFill>
          <a:latin typeface="Arial"/>
          <a:ea typeface="Arial"/>
          <a:cs typeface="Arial"/>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653718091010012"/>
          <c:y val="4.6610169491525397E-2"/>
          <c:w val="0.88457269700332952"/>
          <c:h val="0.84745762711864403"/>
        </c:manualLayout>
      </c:layout>
      <c:barChart>
        <c:barDir val="col"/>
        <c:grouping val="clustered"/>
        <c:ser>
          <c:idx val="1"/>
          <c:order val="0"/>
          <c:tx>
            <c:strRef>
              <c:f>Sheet1!$A$2</c:f>
              <c:strCache>
                <c:ptCount val="1"/>
                <c:pt idx="0">
                  <c:v>LH Impairments</c:v>
                </c:pt>
              </c:strCache>
            </c:strRef>
          </c:tx>
          <c:spPr>
            <a:solidFill>
              <a:srgbClr val="0000FF"/>
            </a:solidFill>
            <a:ln w="11762">
              <a:solidFill>
                <a:schemeClr val="tx1"/>
              </a:solidFill>
              <a:prstDash val="solid"/>
            </a:ln>
          </c:spPr>
          <c:dLbls>
            <c:dLbl>
              <c:idx val="38"/>
              <c:layout>
                <c:manualLayout>
                  <c:x val="-0.14317121424304385"/>
                  <c:y val="-0.15136380745547784"/>
                </c:manualLayout>
              </c:layout>
              <c:dLblPos val="outEnd"/>
              <c:showVal val="1"/>
            </c:dLbl>
            <c:spPr>
              <a:noFill/>
              <a:ln w="23523">
                <a:noFill/>
              </a:ln>
            </c:spPr>
            <c:txPr>
              <a:bodyPr rot="-5400000" vert="horz"/>
              <a:lstStyle/>
              <a:p>
                <a:pPr algn="ctr">
                  <a:defRPr sz="1297" b="1" i="0" u="none" strike="noStrike" baseline="0">
                    <a:solidFill>
                      <a:schemeClr val="tx1"/>
                    </a:solidFill>
                    <a:latin typeface="Arial"/>
                    <a:ea typeface="Arial"/>
                    <a:cs typeface="Arial"/>
                  </a:defRPr>
                </a:pPr>
                <a:endParaRPr lang="en-US"/>
              </a:p>
            </c:txPr>
            <c:dLblPos val="outEnd"/>
            <c:showVal val="1"/>
          </c:dLbls>
          <c:cat>
            <c:strRef>
              <c:f>Sheet1!$B$1:$AR$1</c:f>
              <c:strCache>
                <c:ptCount val="43"/>
                <c:pt idx="0">
                  <c:v>69</c:v>
                </c:pt>
                <c:pt idx="1">
                  <c:v>70</c:v>
                </c:pt>
                <c:pt idx="2">
                  <c:v>71</c:v>
                </c:pt>
                <c:pt idx="3">
                  <c:v>72</c:v>
                </c:pt>
                <c:pt idx="4">
                  <c:v>73</c:v>
                </c:pt>
                <c:pt idx="5">
                  <c:v>74</c:v>
                </c:pt>
                <c:pt idx="6">
                  <c:v>75</c:v>
                </c:pt>
                <c:pt idx="7">
                  <c:v>76</c:v>
                </c:pt>
                <c:pt idx="8">
                  <c:v>77</c:v>
                </c:pt>
                <c:pt idx="9">
                  <c:v>78</c:v>
                </c:pt>
                <c:pt idx="10">
                  <c:v>79</c:v>
                </c:pt>
                <c:pt idx="11">
                  <c:v>80</c:v>
                </c:pt>
                <c:pt idx="12">
                  <c:v>81</c:v>
                </c:pt>
                <c:pt idx="13">
                  <c:v>82</c:v>
                </c:pt>
                <c:pt idx="14">
                  <c:v>83</c:v>
                </c:pt>
                <c:pt idx="15">
                  <c:v>84</c:v>
                </c:pt>
                <c:pt idx="16">
                  <c:v>85</c:v>
                </c:pt>
                <c:pt idx="17">
                  <c:v>86</c:v>
                </c:pt>
                <c:pt idx="18">
                  <c:v>87</c:v>
                </c:pt>
                <c:pt idx="19">
                  <c:v>88</c:v>
                </c:pt>
                <c:pt idx="20">
                  <c:v>89</c:v>
                </c:pt>
                <c:pt idx="21">
                  <c:v>90</c:v>
                </c:pt>
                <c:pt idx="22">
                  <c:v>91</c:v>
                </c:pt>
                <c:pt idx="23">
                  <c:v>92</c:v>
                </c:pt>
                <c:pt idx="24">
                  <c:v>93</c:v>
                </c:pt>
                <c:pt idx="25">
                  <c:v>94</c:v>
                </c:pt>
                <c:pt idx="26">
                  <c:v>95</c:v>
                </c:pt>
                <c:pt idx="27">
                  <c:v>96</c:v>
                </c:pt>
                <c:pt idx="28">
                  <c:v>97</c:v>
                </c:pt>
                <c:pt idx="29">
                  <c:v>98</c:v>
                </c:pt>
                <c:pt idx="30">
                  <c:v>99</c:v>
                </c:pt>
                <c:pt idx="31">
                  <c:v>00</c:v>
                </c:pt>
                <c:pt idx="32">
                  <c:v>01</c:v>
                </c:pt>
                <c:pt idx="33">
                  <c:v>02</c:v>
                </c:pt>
                <c:pt idx="34">
                  <c:v>03</c:v>
                </c:pt>
                <c:pt idx="35">
                  <c:v>04</c:v>
                </c:pt>
                <c:pt idx="36">
                  <c:v>05</c:v>
                </c:pt>
                <c:pt idx="37">
                  <c:v>06</c:v>
                </c:pt>
                <c:pt idx="38">
                  <c:v>07</c:v>
                </c:pt>
                <c:pt idx="39">
                  <c:v>08</c:v>
                </c:pt>
                <c:pt idx="40">
                  <c:v>09</c:v>
                </c:pt>
                <c:pt idx="41">
                  <c:v>10</c:v>
                </c:pt>
                <c:pt idx="42">
                  <c:v>11</c:v>
                </c:pt>
              </c:strCache>
            </c:strRef>
          </c:cat>
          <c:val>
            <c:numRef>
              <c:f>Sheet1!$B$2:$AR$2</c:f>
              <c:numCache>
                <c:formatCode>General</c:formatCode>
                <c:ptCount val="43"/>
                <c:pt idx="0">
                  <c:v>16</c:v>
                </c:pt>
                <c:pt idx="1">
                  <c:v>11</c:v>
                </c:pt>
                <c:pt idx="2">
                  <c:v>8</c:v>
                </c:pt>
                <c:pt idx="3">
                  <c:v>13</c:v>
                </c:pt>
                <c:pt idx="4">
                  <c:v>6</c:v>
                </c:pt>
                <c:pt idx="5">
                  <c:v>11</c:v>
                </c:pt>
                <c:pt idx="6">
                  <c:v>11</c:v>
                </c:pt>
                <c:pt idx="7">
                  <c:v>8</c:v>
                </c:pt>
                <c:pt idx="8">
                  <c:v>10</c:v>
                </c:pt>
                <c:pt idx="9">
                  <c:v>16</c:v>
                </c:pt>
                <c:pt idx="10">
                  <c:v>11</c:v>
                </c:pt>
                <c:pt idx="11">
                  <c:v>12</c:v>
                </c:pt>
                <c:pt idx="12">
                  <c:v>13</c:v>
                </c:pt>
                <c:pt idx="13">
                  <c:v>13</c:v>
                </c:pt>
                <c:pt idx="14">
                  <c:v>32</c:v>
                </c:pt>
                <c:pt idx="15">
                  <c:v>16</c:v>
                </c:pt>
                <c:pt idx="16">
                  <c:v>17</c:v>
                </c:pt>
                <c:pt idx="17">
                  <c:v>15</c:v>
                </c:pt>
                <c:pt idx="18">
                  <c:v>24</c:v>
                </c:pt>
                <c:pt idx="19">
                  <c:v>27</c:v>
                </c:pt>
                <c:pt idx="20">
                  <c:v>55</c:v>
                </c:pt>
                <c:pt idx="21">
                  <c:v>47</c:v>
                </c:pt>
                <c:pt idx="22">
                  <c:v>82</c:v>
                </c:pt>
                <c:pt idx="23">
                  <c:v>39</c:v>
                </c:pt>
                <c:pt idx="24">
                  <c:v>25</c:v>
                </c:pt>
                <c:pt idx="25">
                  <c:v>12</c:v>
                </c:pt>
                <c:pt idx="26">
                  <c:v>11</c:v>
                </c:pt>
                <c:pt idx="27">
                  <c:v>20</c:v>
                </c:pt>
                <c:pt idx="28">
                  <c:v>18</c:v>
                </c:pt>
                <c:pt idx="29">
                  <c:v>12</c:v>
                </c:pt>
                <c:pt idx="30">
                  <c:v>26</c:v>
                </c:pt>
                <c:pt idx="31">
                  <c:v>9</c:v>
                </c:pt>
                <c:pt idx="32">
                  <c:v>9</c:v>
                </c:pt>
                <c:pt idx="33">
                  <c:v>10</c:v>
                </c:pt>
                <c:pt idx="34">
                  <c:v>5</c:v>
                </c:pt>
                <c:pt idx="35">
                  <c:v>6</c:v>
                </c:pt>
                <c:pt idx="36">
                  <c:v>10</c:v>
                </c:pt>
                <c:pt idx="37">
                  <c:v>3</c:v>
                </c:pt>
                <c:pt idx="38">
                  <c:v>8</c:v>
                </c:pt>
                <c:pt idx="39">
                  <c:v>9</c:v>
                </c:pt>
                <c:pt idx="40">
                  <c:v>13</c:v>
                </c:pt>
                <c:pt idx="41">
                  <c:v>7</c:v>
                </c:pt>
                <c:pt idx="42">
                  <c:v>2</c:v>
                </c:pt>
              </c:numCache>
            </c:numRef>
          </c:val>
        </c:ser>
        <c:axId val="47497216"/>
        <c:axId val="47498752"/>
      </c:barChart>
      <c:catAx>
        <c:axId val="47497216"/>
        <c:scaling>
          <c:orientation val="minMax"/>
        </c:scaling>
        <c:axPos val="b"/>
        <c:numFmt formatCode="General" sourceLinked="1"/>
        <c:majorTickMark val="cross"/>
        <c:tickLblPos val="nextTo"/>
        <c:spPr>
          <a:ln w="2940">
            <a:solidFill>
              <a:schemeClr val="tx1"/>
            </a:solidFill>
            <a:prstDash val="solid"/>
          </a:ln>
        </c:spPr>
        <c:txPr>
          <a:bodyPr rot="-5400000" vert="horz"/>
          <a:lstStyle/>
          <a:p>
            <a:pPr>
              <a:defRPr sz="1297" b="1" i="0" u="none" strike="noStrike" baseline="0">
                <a:solidFill>
                  <a:schemeClr val="tx1"/>
                </a:solidFill>
                <a:latin typeface="Arial"/>
                <a:ea typeface="Arial"/>
                <a:cs typeface="Arial"/>
              </a:defRPr>
            </a:pPr>
            <a:endParaRPr lang="en-US"/>
          </a:p>
        </c:txPr>
        <c:crossAx val="47498752"/>
        <c:crosses val="autoZero"/>
        <c:lblAlgn val="ctr"/>
        <c:lblOffset val="100"/>
        <c:tickLblSkip val="1"/>
        <c:tickMarkSkip val="1"/>
      </c:catAx>
      <c:valAx>
        <c:axId val="47498752"/>
        <c:scaling>
          <c:orientation val="minMax"/>
        </c:scaling>
        <c:axPos val="l"/>
        <c:title>
          <c:tx>
            <c:rich>
              <a:bodyPr/>
              <a:lstStyle/>
              <a:p>
                <a:pPr>
                  <a:defRPr sz="1852" b="1" i="0" u="none" strike="noStrike" baseline="0">
                    <a:solidFill>
                      <a:schemeClr val="tx1"/>
                    </a:solidFill>
                    <a:latin typeface="Arial"/>
                    <a:ea typeface="Arial"/>
                    <a:cs typeface="Arial"/>
                  </a:defRPr>
                </a:pPr>
                <a:r>
                  <a:rPr lang="en-US"/>
                  <a:t>Number of Impairments</a:t>
                </a:r>
              </a:p>
            </c:rich>
          </c:tx>
          <c:layout>
            <c:manualLayout>
              <c:xMode val="edge"/>
              <c:yMode val="edge"/>
              <c:x val="0"/>
              <c:y val="0.12711864406779674"/>
            </c:manualLayout>
          </c:layout>
          <c:spPr>
            <a:noFill/>
            <a:ln w="23523">
              <a:noFill/>
            </a:ln>
          </c:spPr>
        </c:title>
        <c:numFmt formatCode="#,##0_);[Red]\(#,##0\)" sourceLinked="0"/>
        <c:majorTickMark val="cross"/>
        <c:tickLblPos val="nextTo"/>
        <c:spPr>
          <a:ln w="2940">
            <a:solidFill>
              <a:schemeClr val="tx1"/>
            </a:solidFill>
            <a:prstDash val="solid"/>
          </a:ln>
        </c:spPr>
        <c:txPr>
          <a:bodyPr rot="0" vert="horz"/>
          <a:lstStyle/>
          <a:p>
            <a:pPr>
              <a:defRPr sz="1667" b="1" i="0" u="none" strike="noStrike" baseline="0">
                <a:solidFill>
                  <a:schemeClr val="tx1"/>
                </a:solidFill>
                <a:latin typeface="Arial"/>
                <a:ea typeface="Arial"/>
                <a:cs typeface="Arial"/>
              </a:defRPr>
            </a:pPr>
            <a:endParaRPr lang="en-US"/>
          </a:p>
        </c:txPr>
        <c:crossAx val="47497216"/>
        <c:crosses val="autoZero"/>
        <c:crossBetween val="between"/>
      </c:valAx>
      <c:spPr>
        <a:noFill/>
        <a:ln w="23523">
          <a:noFill/>
        </a:ln>
      </c:spPr>
    </c:plotArea>
    <c:plotVisOnly val="1"/>
    <c:dispBlanksAs val="gap"/>
  </c:chart>
  <c:spPr>
    <a:noFill/>
    <a:ln>
      <a:noFill/>
    </a:ln>
  </c:spPr>
  <c:txPr>
    <a:bodyPr/>
    <a:lstStyle/>
    <a:p>
      <a:pPr>
        <a:defRPr sz="926" b="0" i="0" u="none" strike="noStrike" baseline="0">
          <a:solidFill>
            <a:schemeClr val="tx1"/>
          </a:solidFill>
          <a:latin typeface="Arial"/>
          <a:ea typeface="Arial"/>
          <a:cs typeface="Arial"/>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556839077750048"/>
          <c:y val="6.9026619661818556E-2"/>
          <c:w val="0.74746451977933859"/>
          <c:h val="0.71628823541829556"/>
        </c:manualLayout>
      </c:layout>
      <c:barChart>
        <c:barDir val="col"/>
        <c:grouping val="clustered"/>
        <c:ser>
          <c:idx val="1"/>
          <c:order val="0"/>
          <c:tx>
            <c:strRef>
              <c:f>Sheet1!$B$1</c:f>
              <c:strCache>
                <c:ptCount val="1"/>
                <c:pt idx="0">
                  <c:v>L/H FIF</c:v>
                </c:pt>
              </c:strCache>
            </c:strRef>
          </c:tx>
          <c:spPr>
            <a:solidFill>
              <a:schemeClr val="accent2"/>
            </a:solidFill>
            <a:ln w="12230">
              <a:solidFill>
                <a:schemeClr val="tx1"/>
              </a:solidFill>
              <a:prstDash val="solid"/>
            </a:ln>
          </c:spPr>
          <c:cat>
            <c:numRef>
              <c:f>Sheet1!$A$2:$A$37</c:f>
              <c:numCache>
                <c:formatCode>General</c:formatCode>
                <c:ptCount val="36"/>
                <c:pt idx="0">
                  <c:v>1976</c:v>
                </c:pt>
                <c:pt idx="1">
                  <c:v>1977</c:v>
                </c:pt>
                <c:pt idx="2">
                  <c:v>1978</c:v>
                </c:pt>
                <c:pt idx="3">
                  <c:v>1979</c:v>
                </c:pt>
                <c:pt idx="4">
                  <c:v>1980</c:v>
                </c:pt>
                <c:pt idx="5">
                  <c:v>1981</c:v>
                </c:pt>
                <c:pt idx="6">
                  <c:v>1982</c:v>
                </c:pt>
                <c:pt idx="7">
                  <c:v>1983</c:v>
                </c:pt>
                <c:pt idx="8">
                  <c:v>1984</c:v>
                </c:pt>
                <c:pt idx="9">
                  <c:v>1985</c:v>
                </c:pt>
                <c:pt idx="10">
                  <c:v>1986</c:v>
                </c:pt>
                <c:pt idx="11">
                  <c:v>1987</c:v>
                </c:pt>
                <c:pt idx="12">
                  <c:v>1988</c:v>
                </c:pt>
                <c:pt idx="13">
                  <c:v>1989</c:v>
                </c:pt>
                <c:pt idx="14">
                  <c:v>1990</c:v>
                </c:pt>
                <c:pt idx="15">
                  <c:v>1991</c:v>
                </c:pt>
                <c:pt idx="16">
                  <c:v>1992</c:v>
                </c:pt>
                <c:pt idx="17">
                  <c:v>1993</c:v>
                </c:pt>
                <c:pt idx="18">
                  <c:v>1994</c:v>
                </c:pt>
                <c:pt idx="19">
                  <c:v>1995</c:v>
                </c:pt>
                <c:pt idx="20">
                  <c:v>1996</c:v>
                </c:pt>
                <c:pt idx="21">
                  <c:v>1997</c:v>
                </c:pt>
                <c:pt idx="22">
                  <c:v>1998</c:v>
                </c:pt>
                <c:pt idx="23">
                  <c:v>1999</c:v>
                </c:pt>
                <c:pt idx="24">
                  <c:v>2000</c:v>
                </c:pt>
                <c:pt idx="25">
                  <c:v>2001</c:v>
                </c:pt>
                <c:pt idx="26">
                  <c:v>2002</c:v>
                </c:pt>
                <c:pt idx="27">
                  <c:v>2003</c:v>
                </c:pt>
                <c:pt idx="28">
                  <c:v>2004</c:v>
                </c:pt>
                <c:pt idx="29">
                  <c:v>2005</c:v>
                </c:pt>
                <c:pt idx="30">
                  <c:v>2006</c:v>
                </c:pt>
                <c:pt idx="31">
                  <c:v>2007</c:v>
                </c:pt>
                <c:pt idx="32">
                  <c:v>2008</c:v>
                </c:pt>
                <c:pt idx="33">
                  <c:v>2009</c:v>
                </c:pt>
                <c:pt idx="34">
                  <c:v>2010</c:v>
                </c:pt>
                <c:pt idx="35">
                  <c:v>2011</c:v>
                </c:pt>
              </c:numCache>
            </c:numRef>
          </c:cat>
          <c:val>
            <c:numRef>
              <c:f>Sheet1!$B$2:$B$37</c:f>
              <c:numCache>
                <c:formatCode>0.00</c:formatCode>
                <c:ptCount val="36"/>
                <c:pt idx="0">
                  <c:v>0.37000000000000038</c:v>
                </c:pt>
                <c:pt idx="1">
                  <c:v>0.56000000000000005</c:v>
                </c:pt>
                <c:pt idx="2">
                  <c:v>0.8</c:v>
                </c:pt>
                <c:pt idx="3">
                  <c:v>0.54</c:v>
                </c:pt>
                <c:pt idx="4">
                  <c:v>0.56999999999999995</c:v>
                </c:pt>
                <c:pt idx="5">
                  <c:v>0.60000000000000064</c:v>
                </c:pt>
                <c:pt idx="6">
                  <c:v>0.58000000000000018</c:v>
                </c:pt>
                <c:pt idx="7">
                  <c:v>1.3800000000000001</c:v>
                </c:pt>
                <c:pt idx="8">
                  <c:v>0.66000000000000125</c:v>
                </c:pt>
                <c:pt idx="9">
                  <c:v>0.68000000000000038</c:v>
                </c:pt>
                <c:pt idx="10">
                  <c:v>0.58000000000000018</c:v>
                </c:pt>
                <c:pt idx="11">
                  <c:v>0.87000000000000099</c:v>
                </c:pt>
                <c:pt idx="12">
                  <c:v>1.02</c:v>
                </c:pt>
                <c:pt idx="13">
                  <c:v>2.04</c:v>
                </c:pt>
                <c:pt idx="14">
                  <c:v>1.7700000000000002</c:v>
                </c:pt>
                <c:pt idx="15">
                  <c:v>3.14</c:v>
                </c:pt>
                <c:pt idx="16">
                  <c:v>1.56</c:v>
                </c:pt>
                <c:pt idx="17">
                  <c:v>1.05</c:v>
                </c:pt>
                <c:pt idx="18">
                  <c:v>0.54</c:v>
                </c:pt>
                <c:pt idx="19">
                  <c:v>0.52</c:v>
                </c:pt>
                <c:pt idx="20">
                  <c:v>0.98</c:v>
                </c:pt>
                <c:pt idx="21">
                  <c:v>0.94000000000000061</c:v>
                </c:pt>
                <c:pt idx="22">
                  <c:v>0.63000000000000111</c:v>
                </c:pt>
                <c:pt idx="23">
                  <c:v>1.3800000000000001</c:v>
                </c:pt>
                <c:pt idx="24">
                  <c:v>0.48000000000000032</c:v>
                </c:pt>
                <c:pt idx="25">
                  <c:v>0.48000000000000032</c:v>
                </c:pt>
                <c:pt idx="26">
                  <c:v>0.55000000000000004</c:v>
                </c:pt>
                <c:pt idx="27">
                  <c:v>0.28000000000000008</c:v>
                </c:pt>
                <c:pt idx="28">
                  <c:v>0.34000000000000008</c:v>
                </c:pt>
                <c:pt idx="29">
                  <c:v>0.61000000000000065</c:v>
                </c:pt>
                <c:pt idx="30">
                  <c:v>0.19000000000000003</c:v>
                </c:pt>
                <c:pt idx="31">
                  <c:v>0.51</c:v>
                </c:pt>
                <c:pt idx="32">
                  <c:v>0.52</c:v>
                </c:pt>
                <c:pt idx="33">
                  <c:v>0.94000000000000061</c:v>
                </c:pt>
                <c:pt idx="34">
                  <c:v>0.48000000000000032</c:v>
                </c:pt>
                <c:pt idx="35">
                  <c:v>0.14000000000000001</c:v>
                </c:pt>
              </c:numCache>
            </c:numRef>
          </c:val>
        </c:ser>
        <c:gapWidth val="110"/>
        <c:axId val="47311488"/>
        <c:axId val="48300800"/>
      </c:barChart>
      <c:lineChart>
        <c:grouping val="standard"/>
        <c:ser>
          <c:idx val="0"/>
          <c:order val="1"/>
          <c:tx>
            <c:strRef>
              <c:f>Sheet1!$C$1</c:f>
              <c:strCache>
                <c:ptCount val="1"/>
                <c:pt idx="0">
                  <c:v>A-T Profit Margin</c:v>
                </c:pt>
              </c:strCache>
            </c:strRef>
          </c:tx>
          <c:spPr>
            <a:ln w="24461">
              <a:solidFill>
                <a:srgbClr val="0000FF"/>
              </a:solidFill>
              <a:prstDash val="solid"/>
            </a:ln>
          </c:spPr>
          <c:marker>
            <c:symbol val="diamond"/>
            <c:size val="6"/>
            <c:spPr>
              <a:solidFill>
                <a:srgbClr val="0000FF"/>
              </a:solidFill>
              <a:ln>
                <a:solidFill>
                  <a:srgbClr val="0000FF"/>
                </a:solidFill>
                <a:prstDash val="solid"/>
              </a:ln>
            </c:spPr>
          </c:marker>
          <c:cat>
            <c:numRef>
              <c:f>Sheet1!$A$2:$A$37</c:f>
              <c:numCache>
                <c:formatCode>General</c:formatCode>
                <c:ptCount val="36"/>
                <c:pt idx="0">
                  <c:v>1976</c:v>
                </c:pt>
                <c:pt idx="1">
                  <c:v>1977</c:v>
                </c:pt>
                <c:pt idx="2">
                  <c:v>1978</c:v>
                </c:pt>
                <c:pt idx="3">
                  <c:v>1979</c:v>
                </c:pt>
                <c:pt idx="4">
                  <c:v>1980</c:v>
                </c:pt>
                <c:pt idx="5">
                  <c:v>1981</c:v>
                </c:pt>
                <c:pt idx="6">
                  <c:v>1982</c:v>
                </c:pt>
                <c:pt idx="7">
                  <c:v>1983</c:v>
                </c:pt>
                <c:pt idx="8">
                  <c:v>1984</c:v>
                </c:pt>
                <c:pt idx="9">
                  <c:v>1985</c:v>
                </c:pt>
                <c:pt idx="10">
                  <c:v>1986</c:v>
                </c:pt>
                <c:pt idx="11">
                  <c:v>1987</c:v>
                </c:pt>
                <c:pt idx="12">
                  <c:v>1988</c:v>
                </c:pt>
                <c:pt idx="13">
                  <c:v>1989</c:v>
                </c:pt>
                <c:pt idx="14">
                  <c:v>1990</c:v>
                </c:pt>
                <c:pt idx="15">
                  <c:v>1991</c:v>
                </c:pt>
                <c:pt idx="16">
                  <c:v>1992</c:v>
                </c:pt>
                <c:pt idx="17">
                  <c:v>1993</c:v>
                </c:pt>
                <c:pt idx="18">
                  <c:v>1994</c:v>
                </c:pt>
                <c:pt idx="19">
                  <c:v>1995</c:v>
                </c:pt>
                <c:pt idx="20">
                  <c:v>1996</c:v>
                </c:pt>
                <c:pt idx="21">
                  <c:v>1997</c:v>
                </c:pt>
                <c:pt idx="22">
                  <c:v>1998</c:v>
                </c:pt>
                <c:pt idx="23">
                  <c:v>1999</c:v>
                </c:pt>
                <c:pt idx="24">
                  <c:v>2000</c:v>
                </c:pt>
                <c:pt idx="25">
                  <c:v>2001</c:v>
                </c:pt>
                <c:pt idx="26">
                  <c:v>2002</c:v>
                </c:pt>
                <c:pt idx="27">
                  <c:v>2003</c:v>
                </c:pt>
                <c:pt idx="28">
                  <c:v>2004</c:v>
                </c:pt>
                <c:pt idx="29">
                  <c:v>2005</c:v>
                </c:pt>
                <c:pt idx="30">
                  <c:v>2006</c:v>
                </c:pt>
                <c:pt idx="31">
                  <c:v>2007</c:v>
                </c:pt>
                <c:pt idx="32">
                  <c:v>2008</c:v>
                </c:pt>
                <c:pt idx="33">
                  <c:v>2009</c:v>
                </c:pt>
                <c:pt idx="34">
                  <c:v>2010</c:v>
                </c:pt>
                <c:pt idx="35">
                  <c:v>2011</c:v>
                </c:pt>
              </c:numCache>
            </c:numRef>
          </c:cat>
          <c:val>
            <c:numRef>
              <c:f>Sheet1!$C$2:$C$37</c:f>
              <c:numCache>
                <c:formatCode>0.00</c:formatCode>
                <c:ptCount val="36"/>
                <c:pt idx="0">
                  <c:v>2.9</c:v>
                </c:pt>
                <c:pt idx="1">
                  <c:v>3.53</c:v>
                </c:pt>
                <c:pt idx="2">
                  <c:v>3.94</c:v>
                </c:pt>
                <c:pt idx="3">
                  <c:v>4.07</c:v>
                </c:pt>
                <c:pt idx="4">
                  <c:v>3.8899999999999997</c:v>
                </c:pt>
                <c:pt idx="5">
                  <c:v>3.12</c:v>
                </c:pt>
                <c:pt idx="6">
                  <c:v>2.7600000000000002</c:v>
                </c:pt>
                <c:pt idx="7">
                  <c:v>2.7</c:v>
                </c:pt>
                <c:pt idx="8">
                  <c:v>3.23</c:v>
                </c:pt>
                <c:pt idx="9">
                  <c:v>2.7800000000000002</c:v>
                </c:pt>
                <c:pt idx="10">
                  <c:v>2.09</c:v>
                </c:pt>
                <c:pt idx="11">
                  <c:v>1.6800000000000019</c:v>
                </c:pt>
                <c:pt idx="12">
                  <c:v>1.84</c:v>
                </c:pt>
                <c:pt idx="13">
                  <c:v>2.44</c:v>
                </c:pt>
                <c:pt idx="14">
                  <c:v>2.7</c:v>
                </c:pt>
                <c:pt idx="15">
                  <c:v>2.61</c:v>
                </c:pt>
                <c:pt idx="16">
                  <c:v>2.7600000000000002</c:v>
                </c:pt>
                <c:pt idx="17">
                  <c:v>3.02</c:v>
                </c:pt>
                <c:pt idx="18">
                  <c:v>2.56</c:v>
                </c:pt>
                <c:pt idx="19">
                  <c:v>2.9699999999999998</c:v>
                </c:pt>
                <c:pt idx="20">
                  <c:v>3.12</c:v>
                </c:pt>
                <c:pt idx="21">
                  <c:v>3.5</c:v>
                </c:pt>
                <c:pt idx="22">
                  <c:v>2.5</c:v>
                </c:pt>
                <c:pt idx="23">
                  <c:v>2.8</c:v>
                </c:pt>
                <c:pt idx="24">
                  <c:v>3</c:v>
                </c:pt>
                <c:pt idx="25">
                  <c:v>2.4</c:v>
                </c:pt>
                <c:pt idx="26">
                  <c:v>2.8</c:v>
                </c:pt>
                <c:pt idx="27">
                  <c:v>4.5</c:v>
                </c:pt>
                <c:pt idx="28">
                  <c:v>4.4000000000000004</c:v>
                </c:pt>
                <c:pt idx="29">
                  <c:v>4.5</c:v>
                </c:pt>
                <c:pt idx="30">
                  <c:v>3.9</c:v>
                </c:pt>
                <c:pt idx="31">
                  <c:v>4.0999999999999996</c:v>
                </c:pt>
                <c:pt idx="32">
                  <c:v>-0.1</c:v>
                </c:pt>
                <c:pt idx="33">
                  <c:v>6.4</c:v>
                </c:pt>
                <c:pt idx="34">
                  <c:v>5.7</c:v>
                </c:pt>
                <c:pt idx="35">
                  <c:v>2.8</c:v>
                </c:pt>
              </c:numCache>
            </c:numRef>
          </c:val>
        </c:ser>
        <c:marker val="1"/>
        <c:axId val="48302720"/>
        <c:axId val="48308608"/>
      </c:lineChart>
      <c:catAx>
        <c:axId val="47311488"/>
        <c:scaling>
          <c:orientation val="minMax"/>
        </c:scaling>
        <c:axPos val="b"/>
        <c:numFmt formatCode="General" sourceLinked="1"/>
        <c:majorTickMark val="cross"/>
        <c:tickLblPos val="nextTo"/>
        <c:spPr>
          <a:ln w="3058">
            <a:solidFill>
              <a:schemeClr val="tx1"/>
            </a:solidFill>
            <a:prstDash val="solid"/>
          </a:ln>
        </c:spPr>
        <c:txPr>
          <a:bodyPr rot="-2700000" vert="horz"/>
          <a:lstStyle/>
          <a:p>
            <a:pPr>
              <a:defRPr sz="1733" b="1" i="0" u="none" strike="noStrike" baseline="0">
                <a:solidFill>
                  <a:schemeClr val="tx1"/>
                </a:solidFill>
                <a:latin typeface="Arial"/>
                <a:ea typeface="Arial"/>
                <a:cs typeface="Arial"/>
              </a:defRPr>
            </a:pPr>
            <a:endParaRPr lang="en-US"/>
          </a:p>
        </c:txPr>
        <c:crossAx val="48300800"/>
        <c:crosses val="autoZero"/>
        <c:lblAlgn val="ctr"/>
        <c:lblOffset val="100"/>
        <c:tickLblSkip val="2"/>
        <c:tickMarkSkip val="1"/>
      </c:catAx>
      <c:valAx>
        <c:axId val="48300800"/>
        <c:scaling>
          <c:orientation val="minMax"/>
        </c:scaling>
        <c:axPos val="l"/>
        <c:title>
          <c:tx>
            <c:rich>
              <a:bodyPr/>
              <a:lstStyle/>
              <a:p>
                <a:pPr>
                  <a:defRPr sz="1733" b="1" i="0" u="none" strike="noStrike" baseline="0">
                    <a:solidFill>
                      <a:schemeClr val="tx1"/>
                    </a:solidFill>
                    <a:latin typeface="Arial"/>
                    <a:ea typeface="Arial"/>
                    <a:cs typeface="Arial"/>
                  </a:defRPr>
                </a:pPr>
                <a:r>
                  <a:rPr lang="en-US" dirty="0"/>
                  <a:t>Failure </a:t>
                </a:r>
                <a:r>
                  <a:rPr lang="en-US" dirty="0" smtClean="0"/>
                  <a:t>Frequency (%)</a:t>
                </a:r>
                <a:endParaRPr lang="en-US" dirty="0"/>
              </a:p>
            </c:rich>
          </c:tx>
          <c:layout>
            <c:manualLayout>
              <c:xMode val="edge"/>
              <c:yMode val="edge"/>
              <c:x val="1.2208657047724751E-2"/>
              <c:y val="0.20408163265306123"/>
            </c:manualLayout>
          </c:layout>
          <c:spPr>
            <a:noFill/>
            <a:ln w="24461">
              <a:noFill/>
            </a:ln>
          </c:spPr>
        </c:title>
        <c:numFmt formatCode="0.0" sourceLinked="0"/>
        <c:majorTickMark val="cross"/>
        <c:tickLblPos val="nextTo"/>
        <c:spPr>
          <a:ln w="3058">
            <a:solidFill>
              <a:schemeClr val="tx1"/>
            </a:solidFill>
            <a:prstDash val="solid"/>
          </a:ln>
        </c:spPr>
        <c:txPr>
          <a:bodyPr rot="0" vert="horz"/>
          <a:lstStyle/>
          <a:p>
            <a:pPr>
              <a:defRPr sz="1733" b="1" i="0" u="none" strike="noStrike" baseline="0">
                <a:solidFill>
                  <a:schemeClr val="tx1"/>
                </a:solidFill>
                <a:latin typeface="Arial"/>
                <a:ea typeface="Arial"/>
                <a:cs typeface="Arial"/>
              </a:defRPr>
            </a:pPr>
            <a:endParaRPr lang="en-US"/>
          </a:p>
        </c:txPr>
        <c:crossAx val="47311488"/>
        <c:crosses val="autoZero"/>
        <c:crossBetween val="between"/>
      </c:valAx>
      <c:catAx>
        <c:axId val="48302720"/>
        <c:scaling>
          <c:orientation val="minMax"/>
        </c:scaling>
        <c:delete val="1"/>
        <c:axPos val="b"/>
        <c:numFmt formatCode="General" sourceLinked="1"/>
        <c:tickLblPos val="none"/>
        <c:crossAx val="48308608"/>
        <c:crosses val="autoZero"/>
        <c:lblAlgn val="ctr"/>
        <c:lblOffset val="100"/>
      </c:catAx>
      <c:valAx>
        <c:axId val="48308608"/>
        <c:scaling>
          <c:orientation val="minMax"/>
        </c:scaling>
        <c:axPos val="r"/>
        <c:title>
          <c:tx>
            <c:rich>
              <a:bodyPr/>
              <a:lstStyle/>
              <a:p>
                <a:pPr>
                  <a:defRPr sz="1733" b="1" i="0" u="none" strike="noStrike" baseline="0">
                    <a:solidFill>
                      <a:schemeClr val="tx1"/>
                    </a:solidFill>
                    <a:latin typeface="Arial"/>
                    <a:ea typeface="Arial"/>
                    <a:cs typeface="Arial"/>
                  </a:defRPr>
                </a:pPr>
                <a:r>
                  <a:rPr lang="en-US"/>
                  <a:t>After-tax Profit Margin (%)</a:t>
                </a:r>
              </a:p>
            </c:rich>
          </c:tx>
          <c:layout>
            <c:manualLayout>
              <c:xMode val="edge"/>
              <c:yMode val="edge"/>
              <c:x val="0.94006659267480575"/>
              <c:y val="0.11428571428571463"/>
            </c:manualLayout>
          </c:layout>
          <c:spPr>
            <a:noFill/>
            <a:ln w="24461">
              <a:noFill/>
            </a:ln>
          </c:spPr>
        </c:title>
        <c:numFmt formatCode="0.0" sourceLinked="0"/>
        <c:majorTickMark val="cross"/>
        <c:tickLblPos val="nextTo"/>
        <c:spPr>
          <a:ln w="3058">
            <a:solidFill>
              <a:schemeClr val="tx1"/>
            </a:solidFill>
            <a:prstDash val="solid"/>
          </a:ln>
        </c:spPr>
        <c:txPr>
          <a:bodyPr rot="0" vert="horz"/>
          <a:lstStyle/>
          <a:p>
            <a:pPr>
              <a:defRPr sz="1733" b="1" i="0" u="none" strike="noStrike" baseline="0">
                <a:solidFill>
                  <a:schemeClr val="tx1"/>
                </a:solidFill>
                <a:latin typeface="Arial"/>
                <a:ea typeface="Arial"/>
                <a:cs typeface="Arial"/>
              </a:defRPr>
            </a:pPr>
            <a:endParaRPr lang="en-US"/>
          </a:p>
        </c:txPr>
        <c:crossAx val="48302720"/>
        <c:crosses val="max"/>
        <c:crossBetween val="between"/>
      </c:valAx>
      <c:spPr>
        <a:solidFill>
          <a:srgbClr val="FFFFFF"/>
        </a:solidFill>
        <a:ln w="12230">
          <a:solidFill>
            <a:srgbClr val="808080"/>
          </a:solidFill>
          <a:prstDash val="solid"/>
        </a:ln>
      </c:spPr>
    </c:plotArea>
    <c:legend>
      <c:legendPos val="b"/>
      <c:layout>
        <c:manualLayout>
          <c:xMode val="edge"/>
          <c:yMode val="edge"/>
          <c:x val="6.8068160947458989E-2"/>
          <c:y val="0.92143547740178744"/>
          <c:w val="0.90026166512738959"/>
          <c:h val="7.3202592303307931E-2"/>
        </c:manualLayout>
      </c:layout>
      <c:txPr>
        <a:bodyPr/>
        <a:lstStyle/>
        <a:p>
          <a:pPr>
            <a:defRPr sz="1200" b="1"/>
          </a:pPr>
          <a:endParaRPr lang="en-US"/>
        </a:p>
      </c:txPr>
    </c:legend>
    <c:plotVisOnly val="1"/>
    <c:dispBlanksAs val="gap"/>
  </c:chart>
  <c:spPr>
    <a:noFill/>
    <a:ln>
      <a:noFill/>
    </a:ln>
  </c:spPr>
  <c:txPr>
    <a:bodyPr/>
    <a:lstStyle/>
    <a:p>
      <a:pPr>
        <a:defRPr sz="963" b="0" i="0" u="none" strike="noStrike" baseline="0">
          <a:solidFill>
            <a:schemeClr val="tx1"/>
          </a:solidFill>
          <a:latin typeface="Arial"/>
          <a:ea typeface="Arial"/>
          <a:cs typeface="Arial"/>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8398169336384622E-2"/>
          <c:y val="1.86933505349746E-2"/>
          <c:w val="0.79290617848970268"/>
          <c:h val="0.86341818647076696"/>
        </c:manualLayout>
      </c:layout>
      <c:barChart>
        <c:barDir val="col"/>
        <c:grouping val="clustered"/>
        <c:ser>
          <c:idx val="1"/>
          <c:order val="0"/>
          <c:tx>
            <c:strRef>
              <c:f>Sheet1!$B$1</c:f>
              <c:strCache>
                <c:ptCount val="1"/>
                <c:pt idx="0">
                  <c:v>GF Assessments</c:v>
                </c:pt>
              </c:strCache>
            </c:strRef>
          </c:tx>
          <c:spPr>
            <a:solidFill>
              <a:srgbClr val="0000FF"/>
            </a:solidFill>
            <a:ln w="12700">
              <a:solidFill>
                <a:schemeClr val="tx1"/>
              </a:solidFill>
              <a:prstDash val="solid"/>
            </a:ln>
          </c:spPr>
          <c:cat>
            <c:numRef>
              <c:f>Sheet1!$A$2:$A$34</c:f>
              <c:numCache>
                <c:formatCode>General</c:formatCode>
                <c:ptCount val="33"/>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numCache>
            </c:numRef>
          </c:cat>
          <c:val>
            <c:numRef>
              <c:f>Sheet1!$B$2:$B$34</c:f>
              <c:numCache>
                <c:formatCode>General</c:formatCode>
                <c:ptCount val="33"/>
                <c:pt idx="0">
                  <c:v>139</c:v>
                </c:pt>
                <c:pt idx="1">
                  <c:v>46</c:v>
                </c:pt>
                <c:pt idx="2">
                  <c:v>18</c:v>
                </c:pt>
                <c:pt idx="3">
                  <c:v>50</c:v>
                </c:pt>
                <c:pt idx="4">
                  <c:v>41</c:v>
                </c:pt>
                <c:pt idx="5">
                  <c:v>31</c:v>
                </c:pt>
                <c:pt idx="6">
                  <c:v>97</c:v>
                </c:pt>
                <c:pt idx="7">
                  <c:v>292</c:v>
                </c:pt>
                <c:pt idx="8">
                  <c:v>509</c:v>
                </c:pt>
                <c:pt idx="9">
                  <c:v>903</c:v>
                </c:pt>
                <c:pt idx="10">
                  <c:v>465</c:v>
                </c:pt>
                <c:pt idx="11">
                  <c:v>714</c:v>
                </c:pt>
                <c:pt idx="12">
                  <c:v>434</c:v>
                </c:pt>
                <c:pt idx="13">
                  <c:v>435</c:v>
                </c:pt>
                <c:pt idx="14">
                  <c:v>384</c:v>
                </c:pt>
                <c:pt idx="15">
                  <c:v>520</c:v>
                </c:pt>
                <c:pt idx="16">
                  <c:v>498</c:v>
                </c:pt>
                <c:pt idx="17">
                  <c:v>67</c:v>
                </c:pt>
                <c:pt idx="18">
                  <c:v>95</c:v>
                </c:pt>
                <c:pt idx="19">
                  <c:v>236</c:v>
                </c:pt>
                <c:pt idx="20">
                  <c:v>239</c:v>
                </c:pt>
                <c:pt idx="21">
                  <c:v>179</c:v>
                </c:pt>
                <c:pt idx="22">
                  <c:v>306</c:v>
                </c:pt>
                <c:pt idx="23">
                  <c:v>713</c:v>
                </c:pt>
                <c:pt idx="24" formatCode="#,##0">
                  <c:v>1184</c:v>
                </c:pt>
                <c:pt idx="25">
                  <c:v>874</c:v>
                </c:pt>
                <c:pt idx="26">
                  <c:v>953</c:v>
                </c:pt>
                <c:pt idx="27">
                  <c:v>836</c:v>
                </c:pt>
                <c:pt idx="28" formatCode="&quot;$&quot;#,##0">
                  <c:v>1344.4880000000001</c:v>
                </c:pt>
                <c:pt idx="29" formatCode="&quot;$&quot;#,##0">
                  <c:v>943.16399999999999</c:v>
                </c:pt>
                <c:pt idx="30" formatCode="&quot;$&quot;#,##0">
                  <c:v>385.0969999999989</c:v>
                </c:pt>
                <c:pt idx="31" formatCode="&quot;$&quot;#,##0">
                  <c:v>478.39099999999939</c:v>
                </c:pt>
                <c:pt idx="32" formatCode="&quot;$&quot;#,##0">
                  <c:v>219.34900000000002</c:v>
                </c:pt>
              </c:numCache>
            </c:numRef>
          </c:val>
        </c:ser>
        <c:axId val="48465792"/>
        <c:axId val="48476160"/>
      </c:barChart>
      <c:lineChart>
        <c:grouping val="standard"/>
        <c:ser>
          <c:idx val="0"/>
          <c:order val="1"/>
          <c:tx>
            <c:strRef>
              <c:f>Sheet1!$C$1</c:f>
              <c:strCache>
                <c:ptCount val="1"/>
                <c:pt idx="0">
                  <c:v>% of NPW</c:v>
                </c:pt>
              </c:strCache>
            </c:strRef>
          </c:tx>
          <c:spPr>
            <a:ln w="25399">
              <a:solidFill>
                <a:srgbClr val="FF0000"/>
              </a:solidFill>
              <a:prstDash val="solid"/>
            </a:ln>
          </c:spPr>
          <c:marker>
            <c:symbol val="diamond"/>
            <c:size val="6"/>
            <c:spPr>
              <a:solidFill>
                <a:srgbClr val="FF0000"/>
              </a:solidFill>
              <a:ln>
                <a:solidFill>
                  <a:srgbClr val="FF0000"/>
                </a:solidFill>
                <a:prstDash val="solid"/>
              </a:ln>
            </c:spPr>
          </c:marker>
          <c:cat>
            <c:numRef>
              <c:f>Sheet1!$A$2:$A$34</c:f>
              <c:numCache>
                <c:formatCode>General</c:formatCode>
                <c:ptCount val="33"/>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numCache>
            </c:numRef>
          </c:cat>
          <c:val>
            <c:numRef>
              <c:f>Sheet1!$C$2:$C$34</c:f>
              <c:numCache>
                <c:formatCode>0.00%</c:formatCode>
                <c:ptCount val="33"/>
                <c:pt idx="0">
                  <c:v>1.6920000000000008E-3</c:v>
                </c:pt>
                <c:pt idx="1">
                  <c:v>5.0600000000000102E-4</c:v>
                </c:pt>
                <c:pt idx="2">
                  <c:v>1.8400000000000065E-4</c:v>
                </c:pt>
                <c:pt idx="3">
                  <c:v>4.9600000000000067E-4</c:v>
                </c:pt>
                <c:pt idx="4">
                  <c:v>3.9500000000000071E-4</c:v>
                </c:pt>
                <c:pt idx="5">
                  <c:v>2.8000000000000046E-4</c:v>
                </c:pt>
                <c:pt idx="6">
                  <c:v>8.2200000000000025E-4</c:v>
                </c:pt>
                <c:pt idx="7">
                  <c:v>2.019E-3</c:v>
                </c:pt>
                <c:pt idx="8">
                  <c:v>2.8780000000000012E-3</c:v>
                </c:pt>
                <c:pt idx="9">
                  <c:v>4.6629999999999996E-3</c:v>
                </c:pt>
                <c:pt idx="10">
                  <c:v>2.2980000000000053E-3</c:v>
                </c:pt>
                <c:pt idx="11">
                  <c:v>3.4180000000000048E-3</c:v>
                </c:pt>
                <c:pt idx="12">
                  <c:v>1.9880000000000058E-3</c:v>
                </c:pt>
                <c:pt idx="13">
                  <c:v>1.9480000000000053E-3</c:v>
                </c:pt>
                <c:pt idx="14">
                  <c:v>1.6850000000000033E-3</c:v>
                </c:pt>
                <c:pt idx="15">
                  <c:v>2.1520000000000011E-3</c:v>
                </c:pt>
                <c:pt idx="16">
                  <c:v>1.9850000000000046E-3</c:v>
                </c:pt>
                <c:pt idx="17">
                  <c:v>2.5600000000000075E-4</c:v>
                </c:pt>
                <c:pt idx="18">
                  <c:v>3.5500000000000071E-4</c:v>
                </c:pt>
                <c:pt idx="19">
                  <c:v>8.5400000000000048E-4</c:v>
                </c:pt>
                <c:pt idx="20">
                  <c:v>8.4300000000000108E-4</c:v>
                </c:pt>
                <c:pt idx="21">
                  <c:v>6.2000000000000173E-4</c:v>
                </c:pt>
                <c:pt idx="22">
                  <c:v>1.0120000000000003E-3</c:v>
                </c:pt>
                <c:pt idx="23">
                  <c:v>2.1680000000000072E-3</c:v>
                </c:pt>
                <c:pt idx="24">
                  <c:v>3.1250000000000058E-3</c:v>
                </c:pt>
                <c:pt idx="25">
                  <c:v>2.1060000000000002E-3</c:v>
                </c:pt>
                <c:pt idx="26">
                  <c:v>2.1820000000000012E-3</c:v>
                </c:pt>
                <c:pt idx="27">
                  <c:v>1.9100000000000048E-3</c:v>
                </c:pt>
                <c:pt idx="28" formatCode="0.0000%">
                  <c:v>2.9661859374342688E-3</c:v>
                </c:pt>
                <c:pt idx="29" formatCode="0.0000%">
                  <c:v>2.0848961901572881E-3</c:v>
                </c:pt>
                <c:pt idx="30" formatCode="0.0000%">
                  <c:v>8.6722052456333237E-4</c:v>
                </c:pt>
                <c:pt idx="31" formatCode="0.0000%">
                  <c:v>1.1218145109530703E-3</c:v>
                </c:pt>
                <c:pt idx="32" formatCode="0.0000%">
                  <c:v>5.1002866009082091E-4</c:v>
                </c:pt>
              </c:numCache>
            </c:numRef>
          </c:val>
        </c:ser>
        <c:marker val="1"/>
        <c:axId val="48478080"/>
        <c:axId val="48479616"/>
      </c:lineChart>
      <c:catAx>
        <c:axId val="48465792"/>
        <c:scaling>
          <c:orientation val="minMax"/>
        </c:scaling>
        <c:axPos val="b"/>
        <c:numFmt formatCode="General" sourceLinked="1"/>
        <c:majorTickMark val="cross"/>
        <c:tickLblPos val="nextTo"/>
        <c:spPr>
          <a:ln w="3175">
            <a:solidFill>
              <a:schemeClr val="tx1"/>
            </a:solidFill>
            <a:prstDash val="solid"/>
          </a:ln>
        </c:spPr>
        <c:txPr>
          <a:bodyPr rot="-2700000" vert="horz"/>
          <a:lstStyle/>
          <a:p>
            <a:pPr>
              <a:defRPr sz="1200" b="1" i="0" u="none" strike="noStrike" baseline="0">
                <a:solidFill>
                  <a:schemeClr val="tx1"/>
                </a:solidFill>
                <a:latin typeface="Arial"/>
                <a:ea typeface="Arial"/>
                <a:cs typeface="Arial"/>
              </a:defRPr>
            </a:pPr>
            <a:endParaRPr lang="en-US"/>
          </a:p>
        </c:txPr>
        <c:crossAx val="48476160"/>
        <c:crosses val="autoZero"/>
        <c:lblAlgn val="ctr"/>
        <c:lblOffset val="100"/>
        <c:tickLblSkip val="2"/>
        <c:tickMarkSkip val="1"/>
      </c:catAx>
      <c:valAx>
        <c:axId val="48476160"/>
        <c:scaling>
          <c:orientation val="minMax"/>
        </c:scaling>
        <c:axPos val="l"/>
        <c:majorGridlines>
          <c:spPr>
            <a:ln w="3175">
              <a:solidFill>
                <a:schemeClr val="tx1"/>
              </a:solidFill>
              <a:prstDash val="solid"/>
            </a:ln>
          </c:spPr>
        </c:majorGridlines>
        <c:title>
          <c:tx>
            <c:rich>
              <a:bodyPr/>
              <a:lstStyle/>
              <a:p>
                <a:pPr>
                  <a:defRPr sz="1200" b="1" i="0" u="none" strike="noStrike" baseline="0">
                    <a:solidFill>
                      <a:schemeClr val="tx1"/>
                    </a:solidFill>
                    <a:latin typeface="Arial"/>
                    <a:ea typeface="Arial"/>
                    <a:cs typeface="Arial"/>
                  </a:defRPr>
                </a:pPr>
                <a:r>
                  <a:rPr lang="en-US"/>
                  <a:t>Assessments ($Millions)</a:t>
                </a:r>
              </a:p>
            </c:rich>
          </c:tx>
          <c:layout>
            <c:manualLayout>
              <c:xMode val="edge"/>
              <c:yMode val="edge"/>
              <c:x val="4.57665903890164E-3"/>
              <c:y val="0.24946695095948881"/>
            </c:manualLayout>
          </c:layout>
          <c:spPr>
            <a:noFill/>
            <a:ln w="25399">
              <a:noFill/>
            </a:ln>
          </c:spPr>
        </c:title>
        <c:numFmt formatCode="General" sourceLinked="1"/>
        <c:majorTickMark val="cross"/>
        <c:tickLblPos val="nextTo"/>
        <c:spPr>
          <a:ln w="3175">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en-US"/>
          </a:p>
        </c:txPr>
        <c:crossAx val="48465792"/>
        <c:crosses val="autoZero"/>
        <c:crossBetween val="between"/>
      </c:valAx>
      <c:catAx>
        <c:axId val="48478080"/>
        <c:scaling>
          <c:orientation val="minMax"/>
        </c:scaling>
        <c:delete val="1"/>
        <c:axPos val="b"/>
        <c:numFmt formatCode="General" sourceLinked="1"/>
        <c:tickLblPos val="none"/>
        <c:crossAx val="48479616"/>
        <c:crosses val="autoZero"/>
        <c:lblAlgn val="ctr"/>
        <c:lblOffset val="100"/>
      </c:catAx>
      <c:valAx>
        <c:axId val="48479616"/>
        <c:scaling>
          <c:orientation val="minMax"/>
        </c:scaling>
        <c:axPos val="r"/>
        <c:title>
          <c:tx>
            <c:rich>
              <a:bodyPr/>
              <a:lstStyle/>
              <a:p>
                <a:pPr>
                  <a:defRPr sz="1200" b="1" i="0" u="none" strike="noStrike" baseline="0">
                    <a:solidFill>
                      <a:schemeClr val="tx1"/>
                    </a:solidFill>
                    <a:latin typeface="Arial"/>
                    <a:ea typeface="Arial"/>
                    <a:cs typeface="Arial"/>
                  </a:defRPr>
                </a:pPr>
                <a:r>
                  <a:rPr lang="en-US"/>
                  <a:t>Assessments: % of Premiums</a:t>
                </a:r>
              </a:p>
            </c:rich>
          </c:tx>
          <c:layout>
            <c:manualLayout>
              <c:xMode val="edge"/>
              <c:yMode val="edge"/>
              <c:x val="0.96224256292906152"/>
              <c:y val="0.20255863539445629"/>
            </c:manualLayout>
          </c:layout>
          <c:spPr>
            <a:noFill/>
            <a:ln w="25399">
              <a:noFill/>
            </a:ln>
          </c:spPr>
        </c:title>
        <c:numFmt formatCode="0.00%" sourceLinked="1"/>
        <c:majorTickMark val="cross"/>
        <c:tickLblPos val="nextTo"/>
        <c:spPr>
          <a:ln w="3175">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en-US"/>
          </a:p>
        </c:txPr>
        <c:crossAx val="48478080"/>
        <c:crosses val="max"/>
        <c:crossBetween val="between"/>
      </c:valAx>
      <c:spPr>
        <a:solidFill>
          <a:srgbClr val="FFFFFF"/>
        </a:solidFill>
        <a:ln w="12700">
          <a:solidFill>
            <a:srgbClr val="808080"/>
          </a:solidFill>
          <a:prstDash val="solid"/>
        </a:ln>
      </c:spPr>
    </c:plotArea>
    <c:legend>
      <c:legendPos val="r"/>
      <c:layout>
        <c:manualLayout>
          <c:xMode val="edge"/>
          <c:yMode val="edge"/>
          <c:x val="0.35354691350604145"/>
          <c:y val="2.3919095421129303E-2"/>
          <c:w val="0.33295194508009274"/>
          <c:h val="9.3816631130064068E-2"/>
        </c:manualLayout>
      </c:layout>
      <c:spPr>
        <a:solidFill>
          <a:schemeClr val="bg1"/>
        </a:solidFill>
        <a:ln w="3175">
          <a:solidFill>
            <a:schemeClr val="tx1"/>
          </a:solidFill>
          <a:prstDash val="solid"/>
        </a:ln>
      </c:spPr>
      <c:txPr>
        <a:bodyPr/>
        <a:lstStyle/>
        <a:p>
          <a:pPr>
            <a:defRPr sz="1100"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000" b="0" i="0" u="none" strike="noStrike" baseline="0">
          <a:solidFill>
            <a:schemeClr val="tx1"/>
          </a:solidFill>
          <a:latin typeface="Arial"/>
          <a:ea typeface="Arial"/>
          <a:cs typeface="Arial"/>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8398169336384622E-2"/>
          <c:y val="4.8828125E-2"/>
          <c:w val="0.79290617848970268"/>
          <c:h val="0.761718750000002"/>
        </c:manualLayout>
      </c:layout>
      <c:barChart>
        <c:barDir val="col"/>
        <c:grouping val="clustered"/>
        <c:ser>
          <c:idx val="1"/>
          <c:order val="0"/>
          <c:tx>
            <c:strRef>
              <c:f>Sheet1!$B$1</c:f>
              <c:strCache>
                <c:ptCount val="1"/>
                <c:pt idx="0">
                  <c:v>Assessments</c:v>
                </c:pt>
              </c:strCache>
            </c:strRef>
          </c:tx>
          <c:spPr>
            <a:solidFill>
              <a:srgbClr val="0000FF"/>
            </a:solidFill>
            <a:ln w="12700">
              <a:solidFill>
                <a:schemeClr val="tx1"/>
              </a:solidFill>
              <a:prstDash val="solid"/>
            </a:ln>
          </c:spPr>
          <c:cat>
            <c:numRef>
              <c:f>Sheet1!$A$2:$A$24</c:f>
              <c:numCache>
                <c:formatCode>General</c:formatCode>
                <c:ptCount val="23"/>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numCache>
            </c:numRef>
          </c:cat>
          <c:val>
            <c:numRef>
              <c:f>Sheet1!$B$2:$B$24</c:f>
              <c:numCache>
                <c:formatCode>#,##0.0</c:formatCode>
                <c:ptCount val="23"/>
                <c:pt idx="0">
                  <c:v>80.403000000000006</c:v>
                </c:pt>
                <c:pt idx="1">
                  <c:v>102.905</c:v>
                </c:pt>
                <c:pt idx="2">
                  <c:v>197.5220000000003</c:v>
                </c:pt>
                <c:pt idx="3">
                  <c:v>529.09699999999998</c:v>
                </c:pt>
                <c:pt idx="4">
                  <c:v>735.33900000000006</c:v>
                </c:pt>
                <c:pt idx="5">
                  <c:v>631.71199999999999</c:v>
                </c:pt>
                <c:pt idx="6">
                  <c:v>843.08900000000051</c:v>
                </c:pt>
                <c:pt idx="7">
                  <c:v>875.68799999999999</c:v>
                </c:pt>
                <c:pt idx="8">
                  <c:v>574.34099999999864</c:v>
                </c:pt>
                <c:pt idx="9">
                  <c:v>447.584</c:v>
                </c:pt>
                <c:pt idx="10">
                  <c:v>275.22599999999926</c:v>
                </c:pt>
                <c:pt idx="11">
                  <c:v>167.24799999999999</c:v>
                </c:pt>
                <c:pt idx="12">
                  <c:v>149.37100000000001</c:v>
                </c:pt>
                <c:pt idx="13">
                  <c:v>128.5280000000003</c:v>
                </c:pt>
                <c:pt idx="14">
                  <c:v>70.664999999999992</c:v>
                </c:pt>
                <c:pt idx="15">
                  <c:v>32.552</c:v>
                </c:pt>
                <c:pt idx="16">
                  <c:v>90.173999999999978</c:v>
                </c:pt>
                <c:pt idx="17">
                  <c:v>78.068000000000012</c:v>
                </c:pt>
                <c:pt idx="18">
                  <c:v>25.47599999999996</c:v>
                </c:pt>
                <c:pt idx="19">
                  <c:v>80.370999999999981</c:v>
                </c:pt>
                <c:pt idx="20">
                  <c:v>57.635000000000012</c:v>
                </c:pt>
                <c:pt idx="21">
                  <c:v>125.386</c:v>
                </c:pt>
                <c:pt idx="22">
                  <c:v>41.505000000000003</c:v>
                </c:pt>
              </c:numCache>
            </c:numRef>
          </c:val>
        </c:ser>
        <c:axId val="48396928"/>
        <c:axId val="48399104"/>
      </c:barChart>
      <c:lineChart>
        <c:grouping val="standard"/>
        <c:ser>
          <c:idx val="0"/>
          <c:order val="1"/>
          <c:tx>
            <c:strRef>
              <c:f>Sheet1!$C$1</c:f>
              <c:strCache>
                <c:ptCount val="1"/>
                <c:pt idx="0">
                  <c:v>% of Premiums</c:v>
                </c:pt>
              </c:strCache>
            </c:strRef>
          </c:tx>
          <c:spPr>
            <a:ln w="25399">
              <a:solidFill>
                <a:srgbClr val="FF0000"/>
              </a:solidFill>
              <a:prstDash val="solid"/>
            </a:ln>
          </c:spPr>
          <c:marker>
            <c:symbol val="diamond"/>
            <c:size val="6"/>
            <c:spPr>
              <a:solidFill>
                <a:srgbClr val="FF0000"/>
              </a:solidFill>
              <a:ln>
                <a:solidFill>
                  <a:srgbClr val="FF0000"/>
                </a:solidFill>
                <a:prstDash val="solid"/>
              </a:ln>
            </c:spPr>
          </c:marker>
          <c:cat>
            <c:numRef>
              <c:f>Sheet1!$A$2:$A$24</c:f>
              <c:numCache>
                <c:formatCode>General</c:formatCode>
                <c:ptCount val="23"/>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numCache>
            </c:numRef>
          </c:cat>
          <c:val>
            <c:numRef>
              <c:f>Sheet1!$C$2:$C$24</c:f>
              <c:numCache>
                <c:formatCode>0.0000%</c:formatCode>
                <c:ptCount val="23"/>
                <c:pt idx="0">
                  <c:v>3.509285729873645E-4</c:v>
                </c:pt>
                <c:pt idx="1">
                  <c:v>4.2111013807158253E-4</c:v>
                </c:pt>
                <c:pt idx="2">
                  <c:v>7.481610545055135E-4</c:v>
                </c:pt>
                <c:pt idx="3">
                  <c:v>2.0057431830502177E-3</c:v>
                </c:pt>
                <c:pt idx="4">
                  <c:v>2.6070489048351762E-3</c:v>
                </c:pt>
                <c:pt idx="5">
                  <c:v>1.9768738010521058E-3</c:v>
                </c:pt>
                <c:pt idx="6">
                  <c:v>2.4932323133747942E-3</c:v>
                </c:pt>
                <c:pt idx="7">
                  <c:v>2.4934665554267885E-3</c:v>
                </c:pt>
                <c:pt idx="8">
                  <c:v>1.5186291800305138E-3</c:v>
                </c:pt>
                <c:pt idx="9">
                  <c:v>1.1043140351093641E-3</c:v>
                </c:pt>
                <c:pt idx="10">
                  <c:v>6.195002599764574E-4</c:v>
                </c:pt>
                <c:pt idx="11">
                  <c:v>3.4095018704068109E-4</c:v>
                </c:pt>
                <c:pt idx="12">
                  <c:v>2.7512119470721847E-4</c:v>
                </c:pt>
                <c:pt idx="13">
                  <c:v>2.6777670829322882E-4</c:v>
                </c:pt>
                <c:pt idx="14">
                  <c:v>1.3788776971679009E-4</c:v>
                </c:pt>
                <c:pt idx="15">
                  <c:v>6.3614778045944598E-5</c:v>
                </c:pt>
                <c:pt idx="16">
                  <c:v>1.6633586659780191E-4</c:v>
                </c:pt>
                <c:pt idx="17">
                  <c:v>1.4520361948869645E-4</c:v>
                </c:pt>
                <c:pt idx="18">
                  <c:v>4.2950422237920138E-5</c:v>
                </c:pt>
                <c:pt idx="19">
                  <c:v>1.3211352712592163E-4</c:v>
                </c:pt>
                <c:pt idx="20">
                  <c:v>9.0005465760912588E-5</c:v>
                </c:pt>
                <c:pt idx="21">
                  <c:v>2.4006141969872227E-4</c:v>
                </c:pt>
                <c:pt idx="22">
                  <c:v>7.2689921136558558E-5</c:v>
                </c:pt>
              </c:numCache>
            </c:numRef>
          </c:val>
        </c:ser>
        <c:marker val="1"/>
        <c:axId val="48401024"/>
        <c:axId val="48402816"/>
      </c:lineChart>
      <c:catAx>
        <c:axId val="48396928"/>
        <c:scaling>
          <c:orientation val="minMax"/>
        </c:scaling>
        <c:axPos val="b"/>
        <c:numFmt formatCode="General" sourceLinked="1"/>
        <c:majorTickMark val="cross"/>
        <c:tickLblPos val="nextTo"/>
        <c:spPr>
          <a:ln w="3175">
            <a:solidFill>
              <a:schemeClr val="tx1"/>
            </a:solidFill>
            <a:prstDash val="solid"/>
          </a:ln>
        </c:spPr>
        <c:txPr>
          <a:bodyPr rot="-2700000" vert="horz"/>
          <a:lstStyle/>
          <a:p>
            <a:pPr>
              <a:defRPr sz="1200" b="1" i="0" u="none" strike="noStrike" baseline="0">
                <a:solidFill>
                  <a:schemeClr val="tx1"/>
                </a:solidFill>
                <a:latin typeface="Arial"/>
                <a:ea typeface="Arial"/>
                <a:cs typeface="Arial"/>
              </a:defRPr>
            </a:pPr>
            <a:endParaRPr lang="en-US"/>
          </a:p>
        </c:txPr>
        <c:crossAx val="48399104"/>
        <c:crosses val="autoZero"/>
        <c:lblAlgn val="ctr"/>
        <c:lblOffset val="100"/>
        <c:tickLblSkip val="1"/>
        <c:tickMarkSkip val="1"/>
      </c:catAx>
      <c:valAx>
        <c:axId val="48399104"/>
        <c:scaling>
          <c:orientation val="minMax"/>
        </c:scaling>
        <c:axPos val="l"/>
        <c:majorGridlines>
          <c:spPr>
            <a:ln w="3175">
              <a:solidFill>
                <a:schemeClr val="tx1"/>
              </a:solidFill>
              <a:prstDash val="solid"/>
            </a:ln>
          </c:spPr>
        </c:majorGridlines>
        <c:title>
          <c:tx>
            <c:rich>
              <a:bodyPr/>
              <a:lstStyle/>
              <a:p>
                <a:pPr>
                  <a:defRPr sz="1200" b="1" i="0" u="none" strike="noStrike" baseline="0">
                    <a:solidFill>
                      <a:schemeClr val="tx1"/>
                    </a:solidFill>
                    <a:latin typeface="Arial"/>
                    <a:ea typeface="Arial"/>
                    <a:cs typeface="Arial"/>
                  </a:defRPr>
                </a:pPr>
                <a:r>
                  <a:rPr lang="en-US"/>
                  <a:t>Assessments ($Millions)</a:t>
                </a:r>
              </a:p>
            </c:rich>
          </c:tx>
          <c:layout>
            <c:manualLayout>
              <c:xMode val="edge"/>
              <c:yMode val="edge"/>
              <c:x val="4.57665903890164E-3"/>
              <c:y val="0.2421875"/>
            </c:manualLayout>
          </c:layout>
          <c:spPr>
            <a:noFill/>
            <a:ln w="25399">
              <a:noFill/>
            </a:ln>
          </c:spPr>
        </c:title>
        <c:numFmt formatCode="#,##0" sourceLinked="0"/>
        <c:majorTickMark val="cross"/>
        <c:tickLblPos val="nextTo"/>
        <c:spPr>
          <a:ln w="3175">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en-US"/>
          </a:p>
        </c:txPr>
        <c:crossAx val="48396928"/>
        <c:crosses val="autoZero"/>
        <c:crossBetween val="between"/>
      </c:valAx>
      <c:catAx>
        <c:axId val="48401024"/>
        <c:scaling>
          <c:orientation val="minMax"/>
        </c:scaling>
        <c:delete val="1"/>
        <c:axPos val="b"/>
        <c:numFmt formatCode="General" sourceLinked="1"/>
        <c:tickLblPos val="none"/>
        <c:crossAx val="48402816"/>
        <c:crosses val="autoZero"/>
        <c:lblAlgn val="ctr"/>
        <c:lblOffset val="100"/>
      </c:catAx>
      <c:valAx>
        <c:axId val="48402816"/>
        <c:scaling>
          <c:orientation val="minMax"/>
        </c:scaling>
        <c:axPos val="r"/>
        <c:title>
          <c:tx>
            <c:rich>
              <a:bodyPr/>
              <a:lstStyle/>
              <a:p>
                <a:pPr>
                  <a:defRPr sz="1200" b="1" i="0" u="none" strike="noStrike" baseline="0">
                    <a:solidFill>
                      <a:schemeClr val="tx1"/>
                    </a:solidFill>
                    <a:latin typeface="Arial"/>
                    <a:ea typeface="Arial"/>
                    <a:cs typeface="Arial"/>
                  </a:defRPr>
                </a:pPr>
                <a:r>
                  <a:rPr lang="en-US"/>
                  <a:t>Assessments: % of Premiums</a:t>
                </a:r>
              </a:p>
            </c:rich>
          </c:tx>
          <c:layout>
            <c:manualLayout>
              <c:xMode val="edge"/>
              <c:yMode val="edge"/>
              <c:x val="0.96224256292906152"/>
              <c:y val="0.19921875000000053"/>
            </c:manualLayout>
          </c:layout>
          <c:spPr>
            <a:noFill/>
            <a:ln w="25399">
              <a:noFill/>
            </a:ln>
          </c:spPr>
        </c:title>
        <c:numFmt formatCode="0.00%" sourceLinked="0"/>
        <c:majorTickMark val="cross"/>
        <c:tickLblPos val="nextTo"/>
        <c:spPr>
          <a:ln w="3175">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en-US"/>
          </a:p>
        </c:txPr>
        <c:crossAx val="48401024"/>
        <c:crosses val="max"/>
        <c:crossBetween val="between"/>
      </c:valAx>
      <c:spPr>
        <a:solidFill>
          <a:srgbClr val="FFFFFF"/>
        </a:solidFill>
        <a:ln w="12700">
          <a:solidFill>
            <a:srgbClr val="808080"/>
          </a:solidFill>
          <a:prstDash val="solid"/>
        </a:ln>
      </c:spPr>
    </c:plotArea>
    <c:legend>
      <c:legendPos val="b"/>
      <c:layout>
        <c:manualLayout>
          <c:xMode val="edge"/>
          <c:yMode val="edge"/>
          <c:x val="0.31693363844393579"/>
          <c:y val="0.94140625"/>
          <c:w val="0.36350844503215812"/>
          <c:h val="4.7371598106951102E-2"/>
        </c:manualLayout>
      </c:layout>
      <c:spPr>
        <a:solidFill>
          <a:schemeClr val="bg1"/>
        </a:solidFill>
        <a:ln w="3175">
          <a:solidFill>
            <a:schemeClr val="tx1"/>
          </a:solidFill>
          <a:prstDash val="solid"/>
        </a:ln>
      </c:spPr>
      <c:txPr>
        <a:bodyPr/>
        <a:lstStyle/>
        <a:p>
          <a:pPr>
            <a:defRPr sz="1100"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000" b="0" i="0" u="none" strike="noStrike" baseline="0">
          <a:solidFill>
            <a:schemeClr val="tx1"/>
          </a:solidFill>
          <a:latin typeface="Arial"/>
          <a:ea typeface="Arial"/>
          <a:cs typeface="Arial"/>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lineChart>
        <c:grouping val="standard"/>
        <c:ser>
          <c:idx val="0"/>
          <c:order val="0"/>
          <c:tx>
            <c:strRef>
              <c:f>Sheet1!$B$1</c:f>
              <c:strCache>
                <c:ptCount val="1"/>
                <c:pt idx="0">
                  <c:v>Life</c:v>
                </c:pt>
              </c:strCache>
            </c:strRef>
          </c:tx>
          <c:spPr>
            <a:ln>
              <a:solidFill>
                <a:srgbClr val="FF0000"/>
              </a:solidFill>
            </a:ln>
          </c:spPr>
          <c:marker>
            <c:symbol val="none"/>
          </c:marker>
          <c:cat>
            <c:numRef>
              <c:f>Sheet1!$A$2:$A$1423</c:f>
              <c:numCache>
                <c:formatCode>m/d/yyyy</c:formatCode>
                <c:ptCount val="1422"/>
                <c:pt idx="0">
                  <c:v>38352</c:v>
                </c:pt>
                <c:pt idx="1">
                  <c:v>38355</c:v>
                </c:pt>
                <c:pt idx="2">
                  <c:v>38356</c:v>
                </c:pt>
                <c:pt idx="3">
                  <c:v>38357</c:v>
                </c:pt>
                <c:pt idx="4">
                  <c:v>38358</c:v>
                </c:pt>
                <c:pt idx="5">
                  <c:v>38359</c:v>
                </c:pt>
                <c:pt idx="6">
                  <c:v>38362</c:v>
                </c:pt>
                <c:pt idx="7">
                  <c:v>38363</c:v>
                </c:pt>
                <c:pt idx="8">
                  <c:v>38364</c:v>
                </c:pt>
                <c:pt idx="9">
                  <c:v>38365</c:v>
                </c:pt>
                <c:pt idx="10">
                  <c:v>38366</c:v>
                </c:pt>
                <c:pt idx="11">
                  <c:v>38370</c:v>
                </c:pt>
                <c:pt idx="12">
                  <c:v>38371</c:v>
                </c:pt>
                <c:pt idx="13">
                  <c:v>38372</c:v>
                </c:pt>
                <c:pt idx="14">
                  <c:v>38373</c:v>
                </c:pt>
                <c:pt idx="15">
                  <c:v>38376</c:v>
                </c:pt>
                <c:pt idx="16">
                  <c:v>38377</c:v>
                </c:pt>
                <c:pt idx="17">
                  <c:v>38378</c:v>
                </c:pt>
                <c:pt idx="18">
                  <c:v>38379</c:v>
                </c:pt>
                <c:pt idx="19">
                  <c:v>38380</c:v>
                </c:pt>
                <c:pt idx="20">
                  <c:v>38383</c:v>
                </c:pt>
                <c:pt idx="21">
                  <c:v>38384</c:v>
                </c:pt>
                <c:pt idx="22">
                  <c:v>38385</c:v>
                </c:pt>
                <c:pt idx="23">
                  <c:v>38386</c:v>
                </c:pt>
                <c:pt idx="24">
                  <c:v>38387</c:v>
                </c:pt>
                <c:pt idx="25">
                  <c:v>38390</c:v>
                </c:pt>
                <c:pt idx="26">
                  <c:v>38391</c:v>
                </c:pt>
                <c:pt idx="27">
                  <c:v>38392</c:v>
                </c:pt>
                <c:pt idx="28">
                  <c:v>38393</c:v>
                </c:pt>
                <c:pt idx="29">
                  <c:v>38394</c:v>
                </c:pt>
                <c:pt idx="30">
                  <c:v>38397</c:v>
                </c:pt>
                <c:pt idx="31">
                  <c:v>38398</c:v>
                </c:pt>
                <c:pt idx="32">
                  <c:v>38399</c:v>
                </c:pt>
                <c:pt idx="33">
                  <c:v>38400</c:v>
                </c:pt>
                <c:pt idx="34">
                  <c:v>38401</c:v>
                </c:pt>
                <c:pt idx="35">
                  <c:v>38405</c:v>
                </c:pt>
                <c:pt idx="36">
                  <c:v>38406</c:v>
                </c:pt>
                <c:pt idx="37">
                  <c:v>38407</c:v>
                </c:pt>
                <c:pt idx="38">
                  <c:v>38408</c:v>
                </c:pt>
                <c:pt idx="39">
                  <c:v>38411</c:v>
                </c:pt>
                <c:pt idx="40">
                  <c:v>38412</c:v>
                </c:pt>
                <c:pt idx="41">
                  <c:v>38413</c:v>
                </c:pt>
                <c:pt idx="42">
                  <c:v>38414</c:v>
                </c:pt>
                <c:pt idx="43">
                  <c:v>38415</c:v>
                </c:pt>
                <c:pt idx="44">
                  <c:v>38418</c:v>
                </c:pt>
                <c:pt idx="45">
                  <c:v>38419</c:v>
                </c:pt>
                <c:pt idx="46">
                  <c:v>38420</c:v>
                </c:pt>
                <c:pt idx="47">
                  <c:v>38421</c:v>
                </c:pt>
                <c:pt idx="48">
                  <c:v>38422</c:v>
                </c:pt>
                <c:pt idx="49">
                  <c:v>38425</c:v>
                </c:pt>
                <c:pt idx="50">
                  <c:v>38426</c:v>
                </c:pt>
                <c:pt idx="51">
                  <c:v>38427</c:v>
                </c:pt>
                <c:pt idx="52">
                  <c:v>38428</c:v>
                </c:pt>
                <c:pt idx="53">
                  <c:v>38429</c:v>
                </c:pt>
                <c:pt idx="54">
                  <c:v>38432</c:v>
                </c:pt>
                <c:pt idx="55">
                  <c:v>38433</c:v>
                </c:pt>
                <c:pt idx="56">
                  <c:v>38434</c:v>
                </c:pt>
                <c:pt idx="57">
                  <c:v>38435</c:v>
                </c:pt>
                <c:pt idx="58">
                  <c:v>38439</c:v>
                </c:pt>
                <c:pt idx="59">
                  <c:v>38440</c:v>
                </c:pt>
                <c:pt idx="60">
                  <c:v>38441</c:v>
                </c:pt>
                <c:pt idx="61">
                  <c:v>38442</c:v>
                </c:pt>
                <c:pt idx="62">
                  <c:v>38443</c:v>
                </c:pt>
                <c:pt idx="63">
                  <c:v>38446</c:v>
                </c:pt>
                <c:pt idx="64">
                  <c:v>38447</c:v>
                </c:pt>
                <c:pt idx="65">
                  <c:v>38448</c:v>
                </c:pt>
                <c:pt idx="66">
                  <c:v>38449</c:v>
                </c:pt>
                <c:pt idx="67">
                  <c:v>38450</c:v>
                </c:pt>
                <c:pt idx="68">
                  <c:v>38453</c:v>
                </c:pt>
                <c:pt idx="69">
                  <c:v>38454</c:v>
                </c:pt>
                <c:pt idx="70">
                  <c:v>38455</c:v>
                </c:pt>
                <c:pt idx="71">
                  <c:v>38456</c:v>
                </c:pt>
                <c:pt idx="72">
                  <c:v>38457</c:v>
                </c:pt>
                <c:pt idx="73">
                  <c:v>38460</c:v>
                </c:pt>
                <c:pt idx="74">
                  <c:v>38461</c:v>
                </c:pt>
                <c:pt idx="75">
                  <c:v>38462</c:v>
                </c:pt>
                <c:pt idx="76">
                  <c:v>38463</c:v>
                </c:pt>
                <c:pt idx="77">
                  <c:v>38464</c:v>
                </c:pt>
                <c:pt idx="78">
                  <c:v>38467</c:v>
                </c:pt>
                <c:pt idx="79">
                  <c:v>38468</c:v>
                </c:pt>
                <c:pt idx="80">
                  <c:v>38469</c:v>
                </c:pt>
                <c:pt idx="81">
                  <c:v>38470</c:v>
                </c:pt>
                <c:pt idx="82">
                  <c:v>38471</c:v>
                </c:pt>
                <c:pt idx="83">
                  <c:v>38474</c:v>
                </c:pt>
                <c:pt idx="84">
                  <c:v>38475</c:v>
                </c:pt>
                <c:pt idx="85">
                  <c:v>38476</c:v>
                </c:pt>
                <c:pt idx="86">
                  <c:v>38477</c:v>
                </c:pt>
                <c:pt idx="87">
                  <c:v>38478</c:v>
                </c:pt>
                <c:pt idx="88">
                  <c:v>38481</c:v>
                </c:pt>
                <c:pt idx="89">
                  <c:v>38482</c:v>
                </c:pt>
                <c:pt idx="90">
                  <c:v>38483</c:v>
                </c:pt>
                <c:pt idx="91">
                  <c:v>38484</c:v>
                </c:pt>
                <c:pt idx="92">
                  <c:v>38485</c:v>
                </c:pt>
                <c:pt idx="93">
                  <c:v>38488</c:v>
                </c:pt>
                <c:pt idx="94">
                  <c:v>38489</c:v>
                </c:pt>
                <c:pt idx="95">
                  <c:v>38490</c:v>
                </c:pt>
                <c:pt idx="96">
                  <c:v>38491</c:v>
                </c:pt>
                <c:pt idx="97">
                  <c:v>38492</c:v>
                </c:pt>
                <c:pt idx="98">
                  <c:v>38495</c:v>
                </c:pt>
                <c:pt idx="99">
                  <c:v>38496</c:v>
                </c:pt>
                <c:pt idx="100">
                  <c:v>38497</c:v>
                </c:pt>
                <c:pt idx="101">
                  <c:v>38498</c:v>
                </c:pt>
                <c:pt idx="102">
                  <c:v>38499</c:v>
                </c:pt>
                <c:pt idx="103">
                  <c:v>38503</c:v>
                </c:pt>
                <c:pt idx="104">
                  <c:v>38504</c:v>
                </c:pt>
                <c:pt idx="105">
                  <c:v>38505</c:v>
                </c:pt>
                <c:pt idx="106">
                  <c:v>38506</c:v>
                </c:pt>
                <c:pt idx="107">
                  <c:v>38509</c:v>
                </c:pt>
                <c:pt idx="108">
                  <c:v>38510</c:v>
                </c:pt>
                <c:pt idx="109">
                  <c:v>38511</c:v>
                </c:pt>
                <c:pt idx="110">
                  <c:v>38512</c:v>
                </c:pt>
                <c:pt idx="111">
                  <c:v>38513</c:v>
                </c:pt>
                <c:pt idx="112">
                  <c:v>38516</c:v>
                </c:pt>
                <c:pt idx="113">
                  <c:v>38517</c:v>
                </c:pt>
                <c:pt idx="114">
                  <c:v>38518</c:v>
                </c:pt>
                <c:pt idx="115">
                  <c:v>38519</c:v>
                </c:pt>
                <c:pt idx="116">
                  <c:v>38520</c:v>
                </c:pt>
                <c:pt idx="117">
                  <c:v>38523</c:v>
                </c:pt>
                <c:pt idx="118">
                  <c:v>38524</c:v>
                </c:pt>
                <c:pt idx="119">
                  <c:v>38525</c:v>
                </c:pt>
                <c:pt idx="120">
                  <c:v>38526</c:v>
                </c:pt>
                <c:pt idx="121">
                  <c:v>38527</c:v>
                </c:pt>
                <c:pt idx="122">
                  <c:v>38530</c:v>
                </c:pt>
                <c:pt idx="123">
                  <c:v>38531</c:v>
                </c:pt>
                <c:pt idx="124">
                  <c:v>38532</c:v>
                </c:pt>
                <c:pt idx="125">
                  <c:v>38533</c:v>
                </c:pt>
                <c:pt idx="126">
                  <c:v>38534</c:v>
                </c:pt>
                <c:pt idx="127">
                  <c:v>38538</c:v>
                </c:pt>
                <c:pt idx="128">
                  <c:v>38539</c:v>
                </c:pt>
                <c:pt idx="129">
                  <c:v>38540</c:v>
                </c:pt>
                <c:pt idx="130">
                  <c:v>38541</c:v>
                </c:pt>
                <c:pt idx="131">
                  <c:v>38544</c:v>
                </c:pt>
                <c:pt idx="132">
                  <c:v>38545</c:v>
                </c:pt>
                <c:pt idx="133">
                  <c:v>38546</c:v>
                </c:pt>
                <c:pt idx="134">
                  <c:v>38547</c:v>
                </c:pt>
                <c:pt idx="135">
                  <c:v>38548</c:v>
                </c:pt>
                <c:pt idx="136">
                  <c:v>38551</c:v>
                </c:pt>
                <c:pt idx="137">
                  <c:v>38552</c:v>
                </c:pt>
                <c:pt idx="138">
                  <c:v>38553</c:v>
                </c:pt>
                <c:pt idx="139">
                  <c:v>38554</c:v>
                </c:pt>
                <c:pt idx="140">
                  <c:v>38555</c:v>
                </c:pt>
                <c:pt idx="141">
                  <c:v>38558</c:v>
                </c:pt>
                <c:pt idx="142">
                  <c:v>38559</c:v>
                </c:pt>
                <c:pt idx="143">
                  <c:v>38560</c:v>
                </c:pt>
                <c:pt idx="144">
                  <c:v>38561</c:v>
                </c:pt>
                <c:pt idx="145">
                  <c:v>38562</c:v>
                </c:pt>
                <c:pt idx="146">
                  <c:v>38565</c:v>
                </c:pt>
                <c:pt idx="147">
                  <c:v>38566</c:v>
                </c:pt>
                <c:pt idx="148">
                  <c:v>38567</c:v>
                </c:pt>
                <c:pt idx="149">
                  <c:v>38568</c:v>
                </c:pt>
                <c:pt idx="150">
                  <c:v>38569</c:v>
                </c:pt>
                <c:pt idx="151">
                  <c:v>38572</c:v>
                </c:pt>
                <c:pt idx="152">
                  <c:v>38573</c:v>
                </c:pt>
                <c:pt idx="153">
                  <c:v>38574</c:v>
                </c:pt>
                <c:pt idx="154">
                  <c:v>38575</c:v>
                </c:pt>
                <c:pt idx="155">
                  <c:v>38576</c:v>
                </c:pt>
                <c:pt idx="156">
                  <c:v>38579</c:v>
                </c:pt>
                <c:pt idx="157">
                  <c:v>38580</c:v>
                </c:pt>
                <c:pt idx="158">
                  <c:v>38581</c:v>
                </c:pt>
                <c:pt idx="159">
                  <c:v>38582</c:v>
                </c:pt>
                <c:pt idx="160">
                  <c:v>38583</c:v>
                </c:pt>
                <c:pt idx="161">
                  <c:v>38586</c:v>
                </c:pt>
                <c:pt idx="162">
                  <c:v>38587</c:v>
                </c:pt>
                <c:pt idx="163">
                  <c:v>38588</c:v>
                </c:pt>
                <c:pt idx="164">
                  <c:v>38589</c:v>
                </c:pt>
                <c:pt idx="165">
                  <c:v>38590</c:v>
                </c:pt>
                <c:pt idx="166">
                  <c:v>38593</c:v>
                </c:pt>
                <c:pt idx="167">
                  <c:v>38594</c:v>
                </c:pt>
                <c:pt idx="168">
                  <c:v>38595</c:v>
                </c:pt>
                <c:pt idx="169">
                  <c:v>38596</c:v>
                </c:pt>
                <c:pt idx="170">
                  <c:v>38597</c:v>
                </c:pt>
                <c:pt idx="171">
                  <c:v>38601</c:v>
                </c:pt>
                <c:pt idx="172">
                  <c:v>38602</c:v>
                </c:pt>
                <c:pt idx="173">
                  <c:v>38603</c:v>
                </c:pt>
                <c:pt idx="174">
                  <c:v>38604</c:v>
                </c:pt>
                <c:pt idx="175">
                  <c:v>38607</c:v>
                </c:pt>
                <c:pt idx="176">
                  <c:v>38608</c:v>
                </c:pt>
                <c:pt idx="177">
                  <c:v>38609</c:v>
                </c:pt>
                <c:pt idx="178">
                  <c:v>38610</c:v>
                </c:pt>
                <c:pt idx="179">
                  <c:v>38611</c:v>
                </c:pt>
                <c:pt idx="180">
                  <c:v>38614</c:v>
                </c:pt>
                <c:pt idx="181">
                  <c:v>38615</c:v>
                </c:pt>
                <c:pt idx="182">
                  <c:v>38616</c:v>
                </c:pt>
                <c:pt idx="183">
                  <c:v>38617</c:v>
                </c:pt>
                <c:pt idx="184">
                  <c:v>38618</c:v>
                </c:pt>
                <c:pt idx="185">
                  <c:v>38621</c:v>
                </c:pt>
                <c:pt idx="186">
                  <c:v>38622</c:v>
                </c:pt>
                <c:pt idx="187">
                  <c:v>38623</c:v>
                </c:pt>
                <c:pt idx="188">
                  <c:v>38624</c:v>
                </c:pt>
                <c:pt idx="189">
                  <c:v>38625</c:v>
                </c:pt>
                <c:pt idx="190">
                  <c:v>38628</c:v>
                </c:pt>
                <c:pt idx="191">
                  <c:v>38629</c:v>
                </c:pt>
                <c:pt idx="192">
                  <c:v>38630</c:v>
                </c:pt>
                <c:pt idx="193">
                  <c:v>38631</c:v>
                </c:pt>
                <c:pt idx="194">
                  <c:v>38632</c:v>
                </c:pt>
                <c:pt idx="195">
                  <c:v>38635</c:v>
                </c:pt>
                <c:pt idx="196">
                  <c:v>38636</c:v>
                </c:pt>
                <c:pt idx="197">
                  <c:v>38637</c:v>
                </c:pt>
                <c:pt idx="198">
                  <c:v>38638</c:v>
                </c:pt>
                <c:pt idx="199">
                  <c:v>38639</c:v>
                </c:pt>
                <c:pt idx="200">
                  <c:v>38642</c:v>
                </c:pt>
                <c:pt idx="201">
                  <c:v>38643</c:v>
                </c:pt>
                <c:pt idx="202">
                  <c:v>38644</c:v>
                </c:pt>
                <c:pt idx="203">
                  <c:v>38645</c:v>
                </c:pt>
                <c:pt idx="204">
                  <c:v>38646</c:v>
                </c:pt>
                <c:pt idx="205">
                  <c:v>38649</c:v>
                </c:pt>
                <c:pt idx="206">
                  <c:v>38650</c:v>
                </c:pt>
                <c:pt idx="207">
                  <c:v>38651</c:v>
                </c:pt>
                <c:pt idx="208">
                  <c:v>38652</c:v>
                </c:pt>
                <c:pt idx="209">
                  <c:v>38653</c:v>
                </c:pt>
                <c:pt idx="210">
                  <c:v>38656</c:v>
                </c:pt>
                <c:pt idx="211">
                  <c:v>38657</c:v>
                </c:pt>
                <c:pt idx="212">
                  <c:v>38658</c:v>
                </c:pt>
                <c:pt idx="213">
                  <c:v>38659</c:v>
                </c:pt>
                <c:pt idx="214">
                  <c:v>38660</c:v>
                </c:pt>
                <c:pt idx="215">
                  <c:v>38663</c:v>
                </c:pt>
                <c:pt idx="216">
                  <c:v>38664</c:v>
                </c:pt>
                <c:pt idx="217">
                  <c:v>38665</c:v>
                </c:pt>
                <c:pt idx="218">
                  <c:v>38666</c:v>
                </c:pt>
                <c:pt idx="219">
                  <c:v>38667</c:v>
                </c:pt>
                <c:pt idx="220">
                  <c:v>38670</c:v>
                </c:pt>
                <c:pt idx="221">
                  <c:v>38671</c:v>
                </c:pt>
                <c:pt idx="222">
                  <c:v>38672</c:v>
                </c:pt>
                <c:pt idx="223">
                  <c:v>38673</c:v>
                </c:pt>
                <c:pt idx="224">
                  <c:v>38674</c:v>
                </c:pt>
                <c:pt idx="225">
                  <c:v>38677</c:v>
                </c:pt>
                <c:pt idx="226">
                  <c:v>38678</c:v>
                </c:pt>
                <c:pt idx="227">
                  <c:v>38679</c:v>
                </c:pt>
                <c:pt idx="228">
                  <c:v>38681</c:v>
                </c:pt>
                <c:pt idx="229">
                  <c:v>38684</c:v>
                </c:pt>
                <c:pt idx="230">
                  <c:v>38685</c:v>
                </c:pt>
                <c:pt idx="231">
                  <c:v>38686</c:v>
                </c:pt>
                <c:pt idx="232">
                  <c:v>38687</c:v>
                </c:pt>
                <c:pt idx="233">
                  <c:v>38688</c:v>
                </c:pt>
                <c:pt idx="234">
                  <c:v>38691</c:v>
                </c:pt>
                <c:pt idx="235">
                  <c:v>38692</c:v>
                </c:pt>
                <c:pt idx="236">
                  <c:v>38693</c:v>
                </c:pt>
                <c:pt idx="237">
                  <c:v>38694</c:v>
                </c:pt>
                <c:pt idx="238">
                  <c:v>38695</c:v>
                </c:pt>
                <c:pt idx="239">
                  <c:v>38698</c:v>
                </c:pt>
                <c:pt idx="240">
                  <c:v>38699</c:v>
                </c:pt>
                <c:pt idx="241">
                  <c:v>38700</c:v>
                </c:pt>
                <c:pt idx="242">
                  <c:v>38701</c:v>
                </c:pt>
                <c:pt idx="243">
                  <c:v>38702</c:v>
                </c:pt>
                <c:pt idx="244">
                  <c:v>38705</c:v>
                </c:pt>
                <c:pt idx="245">
                  <c:v>38706</c:v>
                </c:pt>
                <c:pt idx="246">
                  <c:v>38707</c:v>
                </c:pt>
                <c:pt idx="247">
                  <c:v>38708</c:v>
                </c:pt>
                <c:pt idx="248">
                  <c:v>38709</c:v>
                </c:pt>
                <c:pt idx="249">
                  <c:v>38713</c:v>
                </c:pt>
                <c:pt idx="250">
                  <c:v>38714</c:v>
                </c:pt>
                <c:pt idx="251">
                  <c:v>38715</c:v>
                </c:pt>
                <c:pt idx="252">
                  <c:v>38716</c:v>
                </c:pt>
                <c:pt idx="253">
                  <c:v>38720</c:v>
                </c:pt>
                <c:pt idx="254">
                  <c:v>38721</c:v>
                </c:pt>
                <c:pt idx="255">
                  <c:v>38722</c:v>
                </c:pt>
                <c:pt idx="256">
                  <c:v>38723</c:v>
                </c:pt>
                <c:pt idx="257">
                  <c:v>38726</c:v>
                </c:pt>
                <c:pt idx="258">
                  <c:v>38727</c:v>
                </c:pt>
                <c:pt idx="259">
                  <c:v>38728</c:v>
                </c:pt>
                <c:pt idx="260">
                  <c:v>38729</c:v>
                </c:pt>
                <c:pt idx="261">
                  <c:v>38730</c:v>
                </c:pt>
                <c:pt idx="262">
                  <c:v>38734</c:v>
                </c:pt>
                <c:pt idx="263">
                  <c:v>38735</c:v>
                </c:pt>
                <c:pt idx="264">
                  <c:v>38736</c:v>
                </c:pt>
                <c:pt idx="265">
                  <c:v>38737</c:v>
                </c:pt>
                <c:pt idx="266">
                  <c:v>38740</c:v>
                </c:pt>
                <c:pt idx="267">
                  <c:v>38741</c:v>
                </c:pt>
                <c:pt idx="268">
                  <c:v>38742</c:v>
                </c:pt>
                <c:pt idx="269">
                  <c:v>38743</c:v>
                </c:pt>
                <c:pt idx="270">
                  <c:v>38744</c:v>
                </c:pt>
                <c:pt idx="271">
                  <c:v>38747</c:v>
                </c:pt>
                <c:pt idx="272">
                  <c:v>38748</c:v>
                </c:pt>
                <c:pt idx="273">
                  <c:v>38749</c:v>
                </c:pt>
                <c:pt idx="274">
                  <c:v>38750</c:v>
                </c:pt>
                <c:pt idx="275">
                  <c:v>38751</c:v>
                </c:pt>
                <c:pt idx="276">
                  <c:v>38754</c:v>
                </c:pt>
                <c:pt idx="277">
                  <c:v>38755</c:v>
                </c:pt>
                <c:pt idx="278">
                  <c:v>38756</c:v>
                </c:pt>
                <c:pt idx="279">
                  <c:v>38757</c:v>
                </c:pt>
                <c:pt idx="280">
                  <c:v>38758</c:v>
                </c:pt>
                <c:pt idx="281">
                  <c:v>38761</c:v>
                </c:pt>
                <c:pt idx="282">
                  <c:v>38762</c:v>
                </c:pt>
                <c:pt idx="283">
                  <c:v>38763</c:v>
                </c:pt>
                <c:pt idx="284">
                  <c:v>38764</c:v>
                </c:pt>
                <c:pt idx="285">
                  <c:v>38765</c:v>
                </c:pt>
                <c:pt idx="286">
                  <c:v>38769</c:v>
                </c:pt>
                <c:pt idx="287">
                  <c:v>38770</c:v>
                </c:pt>
                <c:pt idx="288">
                  <c:v>38771</c:v>
                </c:pt>
                <c:pt idx="289">
                  <c:v>38772</c:v>
                </c:pt>
                <c:pt idx="290">
                  <c:v>38775</c:v>
                </c:pt>
                <c:pt idx="291">
                  <c:v>38776</c:v>
                </c:pt>
                <c:pt idx="292">
                  <c:v>38777</c:v>
                </c:pt>
                <c:pt idx="293">
                  <c:v>38778</c:v>
                </c:pt>
                <c:pt idx="294">
                  <c:v>38779</c:v>
                </c:pt>
                <c:pt idx="295">
                  <c:v>38782</c:v>
                </c:pt>
                <c:pt idx="296">
                  <c:v>38783</c:v>
                </c:pt>
                <c:pt idx="297">
                  <c:v>38784</c:v>
                </c:pt>
                <c:pt idx="298">
                  <c:v>38785</c:v>
                </c:pt>
                <c:pt idx="299">
                  <c:v>38786</c:v>
                </c:pt>
                <c:pt idx="300">
                  <c:v>38789</c:v>
                </c:pt>
                <c:pt idx="301">
                  <c:v>38790</c:v>
                </c:pt>
                <c:pt idx="302">
                  <c:v>38791</c:v>
                </c:pt>
                <c:pt idx="303">
                  <c:v>38792</c:v>
                </c:pt>
                <c:pt idx="304">
                  <c:v>38793</c:v>
                </c:pt>
                <c:pt idx="305">
                  <c:v>38796</c:v>
                </c:pt>
                <c:pt idx="306">
                  <c:v>38797</c:v>
                </c:pt>
                <c:pt idx="307">
                  <c:v>38798</c:v>
                </c:pt>
                <c:pt idx="308">
                  <c:v>38799</c:v>
                </c:pt>
                <c:pt idx="309">
                  <c:v>38800</c:v>
                </c:pt>
                <c:pt idx="310">
                  <c:v>38803</c:v>
                </c:pt>
                <c:pt idx="311">
                  <c:v>38804</c:v>
                </c:pt>
                <c:pt idx="312">
                  <c:v>38805</c:v>
                </c:pt>
                <c:pt idx="313">
                  <c:v>38806</c:v>
                </c:pt>
                <c:pt idx="314">
                  <c:v>38807</c:v>
                </c:pt>
                <c:pt idx="315">
                  <c:v>38810</c:v>
                </c:pt>
                <c:pt idx="316">
                  <c:v>38811</c:v>
                </c:pt>
                <c:pt idx="317">
                  <c:v>38812</c:v>
                </c:pt>
                <c:pt idx="318">
                  <c:v>38813</c:v>
                </c:pt>
                <c:pt idx="319">
                  <c:v>38814</c:v>
                </c:pt>
                <c:pt idx="320">
                  <c:v>38817</c:v>
                </c:pt>
                <c:pt idx="321">
                  <c:v>38818</c:v>
                </c:pt>
                <c:pt idx="322">
                  <c:v>38819</c:v>
                </c:pt>
                <c:pt idx="323">
                  <c:v>38820</c:v>
                </c:pt>
                <c:pt idx="324">
                  <c:v>38824</c:v>
                </c:pt>
                <c:pt idx="325">
                  <c:v>38825</c:v>
                </c:pt>
                <c:pt idx="326">
                  <c:v>38826</c:v>
                </c:pt>
                <c:pt idx="327">
                  <c:v>38827</c:v>
                </c:pt>
                <c:pt idx="328">
                  <c:v>38828</c:v>
                </c:pt>
                <c:pt idx="329">
                  <c:v>38831</c:v>
                </c:pt>
                <c:pt idx="330">
                  <c:v>38832</c:v>
                </c:pt>
                <c:pt idx="331">
                  <c:v>38833</c:v>
                </c:pt>
                <c:pt idx="332">
                  <c:v>38834</c:v>
                </c:pt>
                <c:pt idx="333">
                  <c:v>38835</c:v>
                </c:pt>
                <c:pt idx="334">
                  <c:v>38838</c:v>
                </c:pt>
                <c:pt idx="335">
                  <c:v>38839</c:v>
                </c:pt>
                <c:pt idx="336">
                  <c:v>38840</c:v>
                </c:pt>
                <c:pt idx="337">
                  <c:v>38841</c:v>
                </c:pt>
                <c:pt idx="338">
                  <c:v>38842</c:v>
                </c:pt>
                <c:pt idx="339">
                  <c:v>38845</c:v>
                </c:pt>
                <c:pt idx="340">
                  <c:v>38846</c:v>
                </c:pt>
                <c:pt idx="341">
                  <c:v>38847</c:v>
                </c:pt>
                <c:pt idx="342">
                  <c:v>38848</c:v>
                </c:pt>
                <c:pt idx="343">
                  <c:v>38849</c:v>
                </c:pt>
                <c:pt idx="344">
                  <c:v>38852</c:v>
                </c:pt>
                <c:pt idx="345">
                  <c:v>38853</c:v>
                </c:pt>
                <c:pt idx="346">
                  <c:v>38854</c:v>
                </c:pt>
                <c:pt idx="347">
                  <c:v>38855</c:v>
                </c:pt>
                <c:pt idx="348">
                  <c:v>38856</c:v>
                </c:pt>
                <c:pt idx="349">
                  <c:v>38859</c:v>
                </c:pt>
                <c:pt idx="350">
                  <c:v>38860</c:v>
                </c:pt>
                <c:pt idx="351">
                  <c:v>38861</c:v>
                </c:pt>
                <c:pt idx="352">
                  <c:v>38862</c:v>
                </c:pt>
                <c:pt idx="353">
                  <c:v>38863</c:v>
                </c:pt>
                <c:pt idx="354">
                  <c:v>38867</c:v>
                </c:pt>
                <c:pt idx="355">
                  <c:v>38868</c:v>
                </c:pt>
                <c:pt idx="356">
                  <c:v>38869</c:v>
                </c:pt>
                <c:pt idx="357">
                  <c:v>38870</c:v>
                </c:pt>
                <c:pt idx="358">
                  <c:v>38873</c:v>
                </c:pt>
                <c:pt idx="359">
                  <c:v>38874</c:v>
                </c:pt>
                <c:pt idx="360">
                  <c:v>38875</c:v>
                </c:pt>
                <c:pt idx="361">
                  <c:v>38876</c:v>
                </c:pt>
                <c:pt idx="362">
                  <c:v>38877</c:v>
                </c:pt>
                <c:pt idx="363">
                  <c:v>38880</c:v>
                </c:pt>
                <c:pt idx="364">
                  <c:v>38881</c:v>
                </c:pt>
                <c:pt idx="365">
                  <c:v>38882</c:v>
                </c:pt>
                <c:pt idx="366">
                  <c:v>38883</c:v>
                </c:pt>
                <c:pt idx="367">
                  <c:v>38884</c:v>
                </c:pt>
                <c:pt idx="368">
                  <c:v>38887</c:v>
                </c:pt>
                <c:pt idx="369">
                  <c:v>38888</c:v>
                </c:pt>
                <c:pt idx="370">
                  <c:v>38889</c:v>
                </c:pt>
                <c:pt idx="371">
                  <c:v>38890</c:v>
                </c:pt>
                <c:pt idx="372">
                  <c:v>38891</c:v>
                </c:pt>
                <c:pt idx="373">
                  <c:v>38894</c:v>
                </c:pt>
                <c:pt idx="374">
                  <c:v>38895</c:v>
                </c:pt>
                <c:pt idx="375">
                  <c:v>38896</c:v>
                </c:pt>
                <c:pt idx="376">
                  <c:v>38897</c:v>
                </c:pt>
                <c:pt idx="377">
                  <c:v>38898</c:v>
                </c:pt>
                <c:pt idx="378">
                  <c:v>38901</c:v>
                </c:pt>
                <c:pt idx="379">
                  <c:v>38903</c:v>
                </c:pt>
                <c:pt idx="380">
                  <c:v>38904</c:v>
                </c:pt>
                <c:pt idx="381">
                  <c:v>38905</c:v>
                </c:pt>
                <c:pt idx="382">
                  <c:v>38908</c:v>
                </c:pt>
                <c:pt idx="383">
                  <c:v>38909</c:v>
                </c:pt>
                <c:pt idx="384">
                  <c:v>38910</c:v>
                </c:pt>
                <c:pt idx="385">
                  <c:v>38911</c:v>
                </c:pt>
                <c:pt idx="386">
                  <c:v>38912</c:v>
                </c:pt>
                <c:pt idx="387">
                  <c:v>38915</c:v>
                </c:pt>
                <c:pt idx="388">
                  <c:v>38916</c:v>
                </c:pt>
                <c:pt idx="389">
                  <c:v>38917</c:v>
                </c:pt>
                <c:pt idx="390">
                  <c:v>38918</c:v>
                </c:pt>
                <c:pt idx="391">
                  <c:v>38919</c:v>
                </c:pt>
                <c:pt idx="392">
                  <c:v>38922</c:v>
                </c:pt>
                <c:pt idx="393">
                  <c:v>38923</c:v>
                </c:pt>
                <c:pt idx="394">
                  <c:v>38924</c:v>
                </c:pt>
                <c:pt idx="395">
                  <c:v>38925</c:v>
                </c:pt>
                <c:pt idx="396">
                  <c:v>38926</c:v>
                </c:pt>
                <c:pt idx="397">
                  <c:v>38929</c:v>
                </c:pt>
                <c:pt idx="398">
                  <c:v>38930</c:v>
                </c:pt>
                <c:pt idx="399">
                  <c:v>38931</c:v>
                </c:pt>
                <c:pt idx="400">
                  <c:v>38932</c:v>
                </c:pt>
                <c:pt idx="401">
                  <c:v>38933</c:v>
                </c:pt>
                <c:pt idx="402">
                  <c:v>38936</c:v>
                </c:pt>
                <c:pt idx="403">
                  <c:v>38937</c:v>
                </c:pt>
                <c:pt idx="404">
                  <c:v>38938</c:v>
                </c:pt>
                <c:pt idx="405">
                  <c:v>38939</c:v>
                </c:pt>
                <c:pt idx="406">
                  <c:v>38940</c:v>
                </c:pt>
                <c:pt idx="407">
                  <c:v>38943</c:v>
                </c:pt>
                <c:pt idx="408">
                  <c:v>38944</c:v>
                </c:pt>
                <c:pt idx="409">
                  <c:v>38945</c:v>
                </c:pt>
                <c:pt idx="410">
                  <c:v>38946</c:v>
                </c:pt>
                <c:pt idx="411">
                  <c:v>38947</c:v>
                </c:pt>
                <c:pt idx="412">
                  <c:v>38950</c:v>
                </c:pt>
                <c:pt idx="413">
                  <c:v>38951</c:v>
                </c:pt>
                <c:pt idx="414">
                  <c:v>38952</c:v>
                </c:pt>
                <c:pt idx="415">
                  <c:v>38953</c:v>
                </c:pt>
                <c:pt idx="416">
                  <c:v>38954</c:v>
                </c:pt>
                <c:pt idx="417">
                  <c:v>38957</c:v>
                </c:pt>
                <c:pt idx="418">
                  <c:v>38958</c:v>
                </c:pt>
                <c:pt idx="419">
                  <c:v>38959</c:v>
                </c:pt>
                <c:pt idx="420">
                  <c:v>38960</c:v>
                </c:pt>
                <c:pt idx="421">
                  <c:v>38961</c:v>
                </c:pt>
                <c:pt idx="422">
                  <c:v>38965</c:v>
                </c:pt>
                <c:pt idx="423">
                  <c:v>38966</c:v>
                </c:pt>
                <c:pt idx="424">
                  <c:v>38967</c:v>
                </c:pt>
                <c:pt idx="425">
                  <c:v>38968</c:v>
                </c:pt>
                <c:pt idx="426">
                  <c:v>38971</c:v>
                </c:pt>
                <c:pt idx="427">
                  <c:v>38972</c:v>
                </c:pt>
                <c:pt idx="428">
                  <c:v>38973</c:v>
                </c:pt>
                <c:pt idx="429">
                  <c:v>38974</c:v>
                </c:pt>
                <c:pt idx="430">
                  <c:v>38975</c:v>
                </c:pt>
                <c:pt idx="431">
                  <c:v>38978</c:v>
                </c:pt>
                <c:pt idx="432">
                  <c:v>38979</c:v>
                </c:pt>
                <c:pt idx="433">
                  <c:v>38980</c:v>
                </c:pt>
                <c:pt idx="434">
                  <c:v>38981</c:v>
                </c:pt>
                <c:pt idx="435">
                  <c:v>38982</c:v>
                </c:pt>
                <c:pt idx="436">
                  <c:v>38985</c:v>
                </c:pt>
                <c:pt idx="437">
                  <c:v>38986</c:v>
                </c:pt>
                <c:pt idx="438">
                  <c:v>38987</c:v>
                </c:pt>
                <c:pt idx="439">
                  <c:v>38988</c:v>
                </c:pt>
                <c:pt idx="440">
                  <c:v>38989</c:v>
                </c:pt>
                <c:pt idx="441">
                  <c:v>38992</c:v>
                </c:pt>
                <c:pt idx="442">
                  <c:v>38993</c:v>
                </c:pt>
                <c:pt idx="443">
                  <c:v>38994</c:v>
                </c:pt>
                <c:pt idx="444">
                  <c:v>38995</c:v>
                </c:pt>
                <c:pt idx="445">
                  <c:v>38996</c:v>
                </c:pt>
                <c:pt idx="446">
                  <c:v>38999</c:v>
                </c:pt>
                <c:pt idx="447">
                  <c:v>39000</c:v>
                </c:pt>
                <c:pt idx="448">
                  <c:v>39001</c:v>
                </c:pt>
                <c:pt idx="449">
                  <c:v>39002</c:v>
                </c:pt>
                <c:pt idx="450">
                  <c:v>39003</c:v>
                </c:pt>
                <c:pt idx="451">
                  <c:v>39006</c:v>
                </c:pt>
                <c:pt idx="452">
                  <c:v>39007</c:v>
                </c:pt>
                <c:pt idx="453">
                  <c:v>39008</c:v>
                </c:pt>
                <c:pt idx="454">
                  <c:v>39009</c:v>
                </c:pt>
                <c:pt idx="455">
                  <c:v>39010</c:v>
                </c:pt>
                <c:pt idx="456">
                  <c:v>39013</c:v>
                </c:pt>
                <c:pt idx="457">
                  <c:v>39014</c:v>
                </c:pt>
                <c:pt idx="458">
                  <c:v>39015</c:v>
                </c:pt>
                <c:pt idx="459">
                  <c:v>39016</c:v>
                </c:pt>
                <c:pt idx="460">
                  <c:v>39017</c:v>
                </c:pt>
                <c:pt idx="461">
                  <c:v>39020</c:v>
                </c:pt>
                <c:pt idx="462">
                  <c:v>39021</c:v>
                </c:pt>
                <c:pt idx="463">
                  <c:v>39022</c:v>
                </c:pt>
                <c:pt idx="464">
                  <c:v>39023</c:v>
                </c:pt>
                <c:pt idx="465">
                  <c:v>39024</c:v>
                </c:pt>
                <c:pt idx="466">
                  <c:v>39027</c:v>
                </c:pt>
                <c:pt idx="467">
                  <c:v>39028</c:v>
                </c:pt>
                <c:pt idx="468">
                  <c:v>39029</c:v>
                </c:pt>
                <c:pt idx="469">
                  <c:v>39030</c:v>
                </c:pt>
                <c:pt idx="470">
                  <c:v>39031</c:v>
                </c:pt>
                <c:pt idx="471">
                  <c:v>39034</c:v>
                </c:pt>
                <c:pt idx="472">
                  <c:v>39035</c:v>
                </c:pt>
                <c:pt idx="473">
                  <c:v>39036</c:v>
                </c:pt>
                <c:pt idx="474">
                  <c:v>39037</c:v>
                </c:pt>
                <c:pt idx="475">
                  <c:v>39038</c:v>
                </c:pt>
                <c:pt idx="476">
                  <c:v>39041</c:v>
                </c:pt>
                <c:pt idx="477">
                  <c:v>39042</c:v>
                </c:pt>
                <c:pt idx="478">
                  <c:v>39043</c:v>
                </c:pt>
                <c:pt idx="479">
                  <c:v>39045</c:v>
                </c:pt>
                <c:pt idx="480">
                  <c:v>39048</c:v>
                </c:pt>
                <c:pt idx="481">
                  <c:v>39049</c:v>
                </c:pt>
                <c:pt idx="482">
                  <c:v>39050</c:v>
                </c:pt>
                <c:pt idx="483">
                  <c:v>39051</c:v>
                </c:pt>
                <c:pt idx="484">
                  <c:v>39052</c:v>
                </c:pt>
                <c:pt idx="485">
                  <c:v>39055</c:v>
                </c:pt>
                <c:pt idx="486">
                  <c:v>39056</c:v>
                </c:pt>
                <c:pt idx="487">
                  <c:v>39057</c:v>
                </c:pt>
                <c:pt idx="488">
                  <c:v>39058</c:v>
                </c:pt>
                <c:pt idx="489">
                  <c:v>39059</c:v>
                </c:pt>
                <c:pt idx="490">
                  <c:v>39062</c:v>
                </c:pt>
                <c:pt idx="491">
                  <c:v>39063</c:v>
                </c:pt>
                <c:pt idx="492">
                  <c:v>39064</c:v>
                </c:pt>
                <c:pt idx="493">
                  <c:v>39065</c:v>
                </c:pt>
                <c:pt idx="494">
                  <c:v>39066</c:v>
                </c:pt>
                <c:pt idx="495">
                  <c:v>39069</c:v>
                </c:pt>
                <c:pt idx="496">
                  <c:v>39070</c:v>
                </c:pt>
                <c:pt idx="497">
                  <c:v>39071</c:v>
                </c:pt>
                <c:pt idx="498">
                  <c:v>39072</c:v>
                </c:pt>
                <c:pt idx="499">
                  <c:v>39073</c:v>
                </c:pt>
                <c:pt idx="500">
                  <c:v>39077</c:v>
                </c:pt>
                <c:pt idx="501">
                  <c:v>39078</c:v>
                </c:pt>
                <c:pt idx="502">
                  <c:v>39079</c:v>
                </c:pt>
                <c:pt idx="503">
                  <c:v>39080</c:v>
                </c:pt>
                <c:pt idx="504">
                  <c:v>39085</c:v>
                </c:pt>
                <c:pt idx="505">
                  <c:v>39086</c:v>
                </c:pt>
                <c:pt idx="506">
                  <c:v>39087</c:v>
                </c:pt>
                <c:pt idx="507">
                  <c:v>39090</c:v>
                </c:pt>
                <c:pt idx="508">
                  <c:v>39091</c:v>
                </c:pt>
                <c:pt idx="509">
                  <c:v>39092</c:v>
                </c:pt>
                <c:pt idx="510">
                  <c:v>39093</c:v>
                </c:pt>
                <c:pt idx="511">
                  <c:v>39094</c:v>
                </c:pt>
                <c:pt idx="512">
                  <c:v>39098</c:v>
                </c:pt>
                <c:pt idx="513">
                  <c:v>39099</c:v>
                </c:pt>
                <c:pt idx="514">
                  <c:v>39100</c:v>
                </c:pt>
                <c:pt idx="515">
                  <c:v>39101</c:v>
                </c:pt>
                <c:pt idx="516">
                  <c:v>39104</c:v>
                </c:pt>
                <c:pt idx="517">
                  <c:v>39105</c:v>
                </c:pt>
                <c:pt idx="518">
                  <c:v>39106</c:v>
                </c:pt>
                <c:pt idx="519">
                  <c:v>39107</c:v>
                </c:pt>
                <c:pt idx="520">
                  <c:v>39108</c:v>
                </c:pt>
                <c:pt idx="521">
                  <c:v>39111</c:v>
                </c:pt>
                <c:pt idx="522">
                  <c:v>39112</c:v>
                </c:pt>
                <c:pt idx="523">
                  <c:v>39113</c:v>
                </c:pt>
                <c:pt idx="524">
                  <c:v>39114</c:v>
                </c:pt>
                <c:pt idx="525">
                  <c:v>39115</c:v>
                </c:pt>
                <c:pt idx="526">
                  <c:v>39118</c:v>
                </c:pt>
                <c:pt idx="527">
                  <c:v>39119</c:v>
                </c:pt>
                <c:pt idx="528">
                  <c:v>39120</c:v>
                </c:pt>
                <c:pt idx="529">
                  <c:v>39121</c:v>
                </c:pt>
                <c:pt idx="530">
                  <c:v>39122</c:v>
                </c:pt>
                <c:pt idx="531">
                  <c:v>39125</c:v>
                </c:pt>
                <c:pt idx="532">
                  <c:v>39126</c:v>
                </c:pt>
                <c:pt idx="533">
                  <c:v>39127</c:v>
                </c:pt>
                <c:pt idx="534">
                  <c:v>39128</c:v>
                </c:pt>
                <c:pt idx="535">
                  <c:v>39129</c:v>
                </c:pt>
                <c:pt idx="536">
                  <c:v>39133</c:v>
                </c:pt>
                <c:pt idx="537">
                  <c:v>39134</c:v>
                </c:pt>
                <c:pt idx="538">
                  <c:v>39135</c:v>
                </c:pt>
                <c:pt idx="539">
                  <c:v>39136</c:v>
                </c:pt>
                <c:pt idx="540">
                  <c:v>39139</c:v>
                </c:pt>
                <c:pt idx="541">
                  <c:v>39140</c:v>
                </c:pt>
                <c:pt idx="542">
                  <c:v>39141</c:v>
                </c:pt>
                <c:pt idx="543">
                  <c:v>39142</c:v>
                </c:pt>
                <c:pt idx="544">
                  <c:v>39143</c:v>
                </c:pt>
                <c:pt idx="545">
                  <c:v>39146</c:v>
                </c:pt>
                <c:pt idx="546">
                  <c:v>39147</c:v>
                </c:pt>
                <c:pt idx="547">
                  <c:v>39148</c:v>
                </c:pt>
                <c:pt idx="548">
                  <c:v>39149</c:v>
                </c:pt>
                <c:pt idx="549">
                  <c:v>39150</c:v>
                </c:pt>
                <c:pt idx="550">
                  <c:v>39153</c:v>
                </c:pt>
                <c:pt idx="551">
                  <c:v>39154</c:v>
                </c:pt>
                <c:pt idx="552">
                  <c:v>39155</c:v>
                </c:pt>
                <c:pt idx="553">
                  <c:v>39156</c:v>
                </c:pt>
                <c:pt idx="554">
                  <c:v>39157</c:v>
                </c:pt>
                <c:pt idx="555">
                  <c:v>39160</c:v>
                </c:pt>
                <c:pt idx="556">
                  <c:v>39161</c:v>
                </c:pt>
                <c:pt idx="557">
                  <c:v>39162</c:v>
                </c:pt>
                <c:pt idx="558">
                  <c:v>39163</c:v>
                </c:pt>
                <c:pt idx="559">
                  <c:v>39164</c:v>
                </c:pt>
                <c:pt idx="560">
                  <c:v>39167</c:v>
                </c:pt>
                <c:pt idx="561">
                  <c:v>39168</c:v>
                </c:pt>
                <c:pt idx="562">
                  <c:v>39169</c:v>
                </c:pt>
                <c:pt idx="563">
                  <c:v>39170</c:v>
                </c:pt>
                <c:pt idx="564">
                  <c:v>39171</c:v>
                </c:pt>
                <c:pt idx="565">
                  <c:v>39174</c:v>
                </c:pt>
                <c:pt idx="566">
                  <c:v>39175</c:v>
                </c:pt>
                <c:pt idx="567">
                  <c:v>39176</c:v>
                </c:pt>
                <c:pt idx="568">
                  <c:v>39177</c:v>
                </c:pt>
                <c:pt idx="569">
                  <c:v>39181</c:v>
                </c:pt>
                <c:pt idx="570">
                  <c:v>39182</c:v>
                </c:pt>
                <c:pt idx="571">
                  <c:v>39183</c:v>
                </c:pt>
                <c:pt idx="572">
                  <c:v>39184</c:v>
                </c:pt>
                <c:pt idx="573">
                  <c:v>39185</c:v>
                </c:pt>
                <c:pt idx="574">
                  <c:v>39188</c:v>
                </c:pt>
                <c:pt idx="575">
                  <c:v>39189</c:v>
                </c:pt>
                <c:pt idx="576">
                  <c:v>39190</c:v>
                </c:pt>
                <c:pt idx="577">
                  <c:v>39191</c:v>
                </c:pt>
                <c:pt idx="578">
                  <c:v>39192</c:v>
                </c:pt>
                <c:pt idx="579">
                  <c:v>39195</c:v>
                </c:pt>
                <c:pt idx="580">
                  <c:v>39196</c:v>
                </c:pt>
                <c:pt idx="581">
                  <c:v>39197</c:v>
                </c:pt>
                <c:pt idx="582">
                  <c:v>39198</c:v>
                </c:pt>
                <c:pt idx="583">
                  <c:v>39199</c:v>
                </c:pt>
                <c:pt idx="584">
                  <c:v>39202</c:v>
                </c:pt>
                <c:pt idx="585">
                  <c:v>39203</c:v>
                </c:pt>
                <c:pt idx="586">
                  <c:v>39204</c:v>
                </c:pt>
                <c:pt idx="587">
                  <c:v>39205</c:v>
                </c:pt>
                <c:pt idx="588">
                  <c:v>39206</c:v>
                </c:pt>
                <c:pt idx="589">
                  <c:v>39209</c:v>
                </c:pt>
                <c:pt idx="590">
                  <c:v>39210</c:v>
                </c:pt>
                <c:pt idx="591">
                  <c:v>39211</c:v>
                </c:pt>
                <c:pt idx="592">
                  <c:v>39212</c:v>
                </c:pt>
                <c:pt idx="593">
                  <c:v>39213</c:v>
                </c:pt>
                <c:pt idx="594">
                  <c:v>39216</c:v>
                </c:pt>
                <c:pt idx="595">
                  <c:v>39217</c:v>
                </c:pt>
                <c:pt idx="596">
                  <c:v>39218</c:v>
                </c:pt>
                <c:pt idx="597">
                  <c:v>39219</c:v>
                </c:pt>
                <c:pt idx="598">
                  <c:v>39220</c:v>
                </c:pt>
                <c:pt idx="599">
                  <c:v>39223</c:v>
                </c:pt>
                <c:pt idx="600">
                  <c:v>39224</c:v>
                </c:pt>
                <c:pt idx="601">
                  <c:v>39225</c:v>
                </c:pt>
                <c:pt idx="602">
                  <c:v>39226</c:v>
                </c:pt>
                <c:pt idx="603">
                  <c:v>39227</c:v>
                </c:pt>
                <c:pt idx="604">
                  <c:v>39231</c:v>
                </c:pt>
                <c:pt idx="605">
                  <c:v>39232</c:v>
                </c:pt>
                <c:pt idx="606">
                  <c:v>39233</c:v>
                </c:pt>
                <c:pt idx="607">
                  <c:v>39234</c:v>
                </c:pt>
                <c:pt idx="608">
                  <c:v>39237</c:v>
                </c:pt>
                <c:pt idx="609">
                  <c:v>39238</c:v>
                </c:pt>
                <c:pt idx="610">
                  <c:v>39239</c:v>
                </c:pt>
                <c:pt idx="611">
                  <c:v>39240</c:v>
                </c:pt>
                <c:pt idx="612">
                  <c:v>39241</c:v>
                </c:pt>
                <c:pt idx="613">
                  <c:v>39244</c:v>
                </c:pt>
                <c:pt idx="614">
                  <c:v>39245</c:v>
                </c:pt>
                <c:pt idx="615">
                  <c:v>39246</c:v>
                </c:pt>
                <c:pt idx="616">
                  <c:v>39247</c:v>
                </c:pt>
                <c:pt idx="617">
                  <c:v>39248</c:v>
                </c:pt>
                <c:pt idx="618">
                  <c:v>39251</c:v>
                </c:pt>
                <c:pt idx="619">
                  <c:v>39252</c:v>
                </c:pt>
                <c:pt idx="620">
                  <c:v>39253</c:v>
                </c:pt>
                <c:pt idx="621">
                  <c:v>39254</c:v>
                </c:pt>
                <c:pt idx="622">
                  <c:v>39255</c:v>
                </c:pt>
                <c:pt idx="623">
                  <c:v>39258</c:v>
                </c:pt>
                <c:pt idx="624">
                  <c:v>39259</c:v>
                </c:pt>
                <c:pt idx="625">
                  <c:v>39260</c:v>
                </c:pt>
                <c:pt idx="626">
                  <c:v>39261</c:v>
                </c:pt>
                <c:pt idx="627">
                  <c:v>39262</c:v>
                </c:pt>
                <c:pt idx="628">
                  <c:v>39265</c:v>
                </c:pt>
                <c:pt idx="629">
                  <c:v>39266</c:v>
                </c:pt>
                <c:pt idx="630">
                  <c:v>39268</c:v>
                </c:pt>
                <c:pt idx="631">
                  <c:v>39269</c:v>
                </c:pt>
                <c:pt idx="632">
                  <c:v>39272</c:v>
                </c:pt>
                <c:pt idx="633">
                  <c:v>39273</c:v>
                </c:pt>
                <c:pt idx="634">
                  <c:v>39274</c:v>
                </c:pt>
                <c:pt idx="635">
                  <c:v>39275</c:v>
                </c:pt>
                <c:pt idx="636">
                  <c:v>39276</c:v>
                </c:pt>
                <c:pt idx="637">
                  <c:v>39279</c:v>
                </c:pt>
                <c:pt idx="638">
                  <c:v>39280</c:v>
                </c:pt>
                <c:pt idx="639">
                  <c:v>39281</c:v>
                </c:pt>
                <c:pt idx="640">
                  <c:v>39282</c:v>
                </c:pt>
                <c:pt idx="641">
                  <c:v>39283</c:v>
                </c:pt>
                <c:pt idx="642">
                  <c:v>39286</c:v>
                </c:pt>
                <c:pt idx="643">
                  <c:v>39287</c:v>
                </c:pt>
                <c:pt idx="644">
                  <c:v>39288</c:v>
                </c:pt>
                <c:pt idx="645">
                  <c:v>39289</c:v>
                </c:pt>
                <c:pt idx="646">
                  <c:v>39290</c:v>
                </c:pt>
                <c:pt idx="647">
                  <c:v>39293</c:v>
                </c:pt>
                <c:pt idx="648">
                  <c:v>39294</c:v>
                </c:pt>
                <c:pt idx="649">
                  <c:v>39295</c:v>
                </c:pt>
                <c:pt idx="650">
                  <c:v>39296</c:v>
                </c:pt>
                <c:pt idx="651">
                  <c:v>39297</c:v>
                </c:pt>
                <c:pt idx="652">
                  <c:v>39300</c:v>
                </c:pt>
                <c:pt idx="653">
                  <c:v>39301</c:v>
                </c:pt>
                <c:pt idx="654">
                  <c:v>39302</c:v>
                </c:pt>
                <c:pt idx="655">
                  <c:v>39303</c:v>
                </c:pt>
                <c:pt idx="656">
                  <c:v>39304</c:v>
                </c:pt>
                <c:pt idx="657">
                  <c:v>39307</c:v>
                </c:pt>
                <c:pt idx="658">
                  <c:v>39308</c:v>
                </c:pt>
                <c:pt idx="659">
                  <c:v>39309</c:v>
                </c:pt>
                <c:pt idx="660">
                  <c:v>39310</c:v>
                </c:pt>
                <c:pt idx="661">
                  <c:v>39311</c:v>
                </c:pt>
                <c:pt idx="662">
                  <c:v>39314</c:v>
                </c:pt>
                <c:pt idx="663">
                  <c:v>39315</c:v>
                </c:pt>
                <c:pt idx="664">
                  <c:v>39316</c:v>
                </c:pt>
                <c:pt idx="665">
                  <c:v>39317</c:v>
                </c:pt>
                <c:pt idx="666">
                  <c:v>39318</c:v>
                </c:pt>
                <c:pt idx="667">
                  <c:v>39321</c:v>
                </c:pt>
                <c:pt idx="668">
                  <c:v>39322</c:v>
                </c:pt>
                <c:pt idx="669">
                  <c:v>39323</c:v>
                </c:pt>
                <c:pt idx="670">
                  <c:v>39324</c:v>
                </c:pt>
                <c:pt idx="671">
                  <c:v>39325</c:v>
                </c:pt>
                <c:pt idx="672">
                  <c:v>39329</c:v>
                </c:pt>
                <c:pt idx="673">
                  <c:v>39330</c:v>
                </c:pt>
                <c:pt idx="674">
                  <c:v>39331</c:v>
                </c:pt>
                <c:pt idx="675">
                  <c:v>39332</c:v>
                </c:pt>
                <c:pt idx="676">
                  <c:v>39335</c:v>
                </c:pt>
                <c:pt idx="677">
                  <c:v>39336</c:v>
                </c:pt>
                <c:pt idx="678">
                  <c:v>39337</c:v>
                </c:pt>
                <c:pt idx="679">
                  <c:v>39338</c:v>
                </c:pt>
                <c:pt idx="680">
                  <c:v>39339</c:v>
                </c:pt>
                <c:pt idx="681">
                  <c:v>39342</c:v>
                </c:pt>
                <c:pt idx="682">
                  <c:v>39343</c:v>
                </c:pt>
                <c:pt idx="683">
                  <c:v>39344</c:v>
                </c:pt>
                <c:pt idx="684">
                  <c:v>39345</c:v>
                </c:pt>
                <c:pt idx="685">
                  <c:v>39346</c:v>
                </c:pt>
                <c:pt idx="686">
                  <c:v>39349</c:v>
                </c:pt>
                <c:pt idx="687">
                  <c:v>39350</c:v>
                </c:pt>
                <c:pt idx="688">
                  <c:v>39351</c:v>
                </c:pt>
                <c:pt idx="689">
                  <c:v>39352</c:v>
                </c:pt>
                <c:pt idx="690">
                  <c:v>39353</c:v>
                </c:pt>
                <c:pt idx="691">
                  <c:v>39356</c:v>
                </c:pt>
                <c:pt idx="692">
                  <c:v>39357</c:v>
                </c:pt>
                <c:pt idx="693">
                  <c:v>39358</c:v>
                </c:pt>
                <c:pt idx="694">
                  <c:v>39359</c:v>
                </c:pt>
                <c:pt idx="695">
                  <c:v>39360</c:v>
                </c:pt>
                <c:pt idx="696">
                  <c:v>39363</c:v>
                </c:pt>
                <c:pt idx="697">
                  <c:v>39364</c:v>
                </c:pt>
                <c:pt idx="698">
                  <c:v>39365</c:v>
                </c:pt>
                <c:pt idx="699">
                  <c:v>39366</c:v>
                </c:pt>
                <c:pt idx="700">
                  <c:v>39367</c:v>
                </c:pt>
                <c:pt idx="701">
                  <c:v>39370</c:v>
                </c:pt>
                <c:pt idx="702">
                  <c:v>39371</c:v>
                </c:pt>
                <c:pt idx="703">
                  <c:v>39372</c:v>
                </c:pt>
                <c:pt idx="704">
                  <c:v>39373</c:v>
                </c:pt>
                <c:pt idx="705">
                  <c:v>39374</c:v>
                </c:pt>
                <c:pt idx="706">
                  <c:v>39377</c:v>
                </c:pt>
                <c:pt idx="707">
                  <c:v>39378</c:v>
                </c:pt>
                <c:pt idx="708">
                  <c:v>39379</c:v>
                </c:pt>
                <c:pt idx="709">
                  <c:v>39380</c:v>
                </c:pt>
                <c:pt idx="710">
                  <c:v>39381</c:v>
                </c:pt>
                <c:pt idx="711">
                  <c:v>39384</c:v>
                </c:pt>
                <c:pt idx="712">
                  <c:v>39385</c:v>
                </c:pt>
                <c:pt idx="713">
                  <c:v>39386</c:v>
                </c:pt>
                <c:pt idx="714">
                  <c:v>39387</c:v>
                </c:pt>
                <c:pt idx="715">
                  <c:v>39388</c:v>
                </c:pt>
                <c:pt idx="716">
                  <c:v>39391</c:v>
                </c:pt>
                <c:pt idx="717">
                  <c:v>39392</c:v>
                </c:pt>
                <c:pt idx="718">
                  <c:v>39393</c:v>
                </c:pt>
                <c:pt idx="719">
                  <c:v>39394</c:v>
                </c:pt>
                <c:pt idx="720">
                  <c:v>39395</c:v>
                </c:pt>
                <c:pt idx="721">
                  <c:v>39398</c:v>
                </c:pt>
                <c:pt idx="722">
                  <c:v>39399</c:v>
                </c:pt>
                <c:pt idx="723">
                  <c:v>39400</c:v>
                </c:pt>
                <c:pt idx="724">
                  <c:v>39401</c:v>
                </c:pt>
                <c:pt idx="725">
                  <c:v>39402</c:v>
                </c:pt>
                <c:pt idx="726">
                  <c:v>39405</c:v>
                </c:pt>
                <c:pt idx="727">
                  <c:v>39406</c:v>
                </c:pt>
                <c:pt idx="728">
                  <c:v>39407</c:v>
                </c:pt>
                <c:pt idx="729">
                  <c:v>39409</c:v>
                </c:pt>
                <c:pt idx="730">
                  <c:v>39412</c:v>
                </c:pt>
                <c:pt idx="731">
                  <c:v>39413</c:v>
                </c:pt>
                <c:pt idx="732">
                  <c:v>39414</c:v>
                </c:pt>
                <c:pt idx="733">
                  <c:v>39415</c:v>
                </c:pt>
                <c:pt idx="734">
                  <c:v>39416</c:v>
                </c:pt>
                <c:pt idx="735">
                  <c:v>39419</c:v>
                </c:pt>
                <c:pt idx="736">
                  <c:v>39420</c:v>
                </c:pt>
                <c:pt idx="737">
                  <c:v>39421</c:v>
                </c:pt>
                <c:pt idx="738">
                  <c:v>39422</c:v>
                </c:pt>
                <c:pt idx="739">
                  <c:v>39423</c:v>
                </c:pt>
                <c:pt idx="740">
                  <c:v>39426</c:v>
                </c:pt>
                <c:pt idx="741">
                  <c:v>39427</c:v>
                </c:pt>
                <c:pt idx="742">
                  <c:v>39428</c:v>
                </c:pt>
                <c:pt idx="743">
                  <c:v>39429</c:v>
                </c:pt>
                <c:pt idx="744">
                  <c:v>39430</c:v>
                </c:pt>
                <c:pt idx="745">
                  <c:v>39433</c:v>
                </c:pt>
                <c:pt idx="746">
                  <c:v>39434</c:v>
                </c:pt>
                <c:pt idx="747">
                  <c:v>39435</c:v>
                </c:pt>
                <c:pt idx="748">
                  <c:v>39436</c:v>
                </c:pt>
                <c:pt idx="749">
                  <c:v>39437</c:v>
                </c:pt>
                <c:pt idx="750">
                  <c:v>39440</c:v>
                </c:pt>
                <c:pt idx="751">
                  <c:v>39442</c:v>
                </c:pt>
                <c:pt idx="752">
                  <c:v>39443</c:v>
                </c:pt>
                <c:pt idx="753">
                  <c:v>39444</c:v>
                </c:pt>
                <c:pt idx="754">
                  <c:v>39447</c:v>
                </c:pt>
                <c:pt idx="755">
                  <c:v>39449</c:v>
                </c:pt>
                <c:pt idx="756">
                  <c:v>39450</c:v>
                </c:pt>
                <c:pt idx="757">
                  <c:v>39451</c:v>
                </c:pt>
                <c:pt idx="758">
                  <c:v>39454</c:v>
                </c:pt>
                <c:pt idx="759">
                  <c:v>39455</c:v>
                </c:pt>
                <c:pt idx="760">
                  <c:v>39456</c:v>
                </c:pt>
                <c:pt idx="761">
                  <c:v>39457</c:v>
                </c:pt>
                <c:pt idx="762">
                  <c:v>39458</c:v>
                </c:pt>
                <c:pt idx="763">
                  <c:v>39461</c:v>
                </c:pt>
                <c:pt idx="764">
                  <c:v>39462</c:v>
                </c:pt>
                <c:pt idx="765">
                  <c:v>39463</c:v>
                </c:pt>
                <c:pt idx="766">
                  <c:v>39464</c:v>
                </c:pt>
                <c:pt idx="767">
                  <c:v>39465</c:v>
                </c:pt>
                <c:pt idx="768">
                  <c:v>39469</c:v>
                </c:pt>
                <c:pt idx="769">
                  <c:v>39470</c:v>
                </c:pt>
                <c:pt idx="770">
                  <c:v>39471</c:v>
                </c:pt>
                <c:pt idx="771">
                  <c:v>39472</c:v>
                </c:pt>
                <c:pt idx="772">
                  <c:v>39475</c:v>
                </c:pt>
                <c:pt idx="773">
                  <c:v>39476</c:v>
                </c:pt>
                <c:pt idx="774">
                  <c:v>39477</c:v>
                </c:pt>
                <c:pt idx="775">
                  <c:v>39478</c:v>
                </c:pt>
                <c:pt idx="776">
                  <c:v>39479</c:v>
                </c:pt>
                <c:pt idx="777">
                  <c:v>39482</c:v>
                </c:pt>
                <c:pt idx="778">
                  <c:v>39483</c:v>
                </c:pt>
                <c:pt idx="779">
                  <c:v>39484</c:v>
                </c:pt>
                <c:pt idx="780">
                  <c:v>39485</c:v>
                </c:pt>
                <c:pt idx="781">
                  <c:v>39486</c:v>
                </c:pt>
                <c:pt idx="782">
                  <c:v>39489</c:v>
                </c:pt>
                <c:pt idx="783">
                  <c:v>39490</c:v>
                </c:pt>
                <c:pt idx="784">
                  <c:v>39491</c:v>
                </c:pt>
                <c:pt idx="785">
                  <c:v>39492</c:v>
                </c:pt>
                <c:pt idx="786">
                  <c:v>39493</c:v>
                </c:pt>
                <c:pt idx="787">
                  <c:v>39497</c:v>
                </c:pt>
                <c:pt idx="788">
                  <c:v>39498</c:v>
                </c:pt>
                <c:pt idx="789">
                  <c:v>39499</c:v>
                </c:pt>
                <c:pt idx="790">
                  <c:v>39500</c:v>
                </c:pt>
                <c:pt idx="791">
                  <c:v>39503</c:v>
                </c:pt>
                <c:pt idx="792">
                  <c:v>39504</c:v>
                </c:pt>
                <c:pt idx="793">
                  <c:v>39505</c:v>
                </c:pt>
                <c:pt idx="794">
                  <c:v>39506</c:v>
                </c:pt>
                <c:pt idx="795">
                  <c:v>39507</c:v>
                </c:pt>
                <c:pt idx="796">
                  <c:v>39510</c:v>
                </c:pt>
                <c:pt idx="797">
                  <c:v>39511</c:v>
                </c:pt>
                <c:pt idx="798">
                  <c:v>39512</c:v>
                </c:pt>
                <c:pt idx="799">
                  <c:v>39513</c:v>
                </c:pt>
                <c:pt idx="800">
                  <c:v>39514</c:v>
                </c:pt>
                <c:pt idx="801">
                  <c:v>39517</c:v>
                </c:pt>
                <c:pt idx="802">
                  <c:v>39518</c:v>
                </c:pt>
                <c:pt idx="803">
                  <c:v>39519</c:v>
                </c:pt>
                <c:pt idx="804">
                  <c:v>39520</c:v>
                </c:pt>
                <c:pt idx="805">
                  <c:v>39521</c:v>
                </c:pt>
                <c:pt idx="806">
                  <c:v>39524</c:v>
                </c:pt>
                <c:pt idx="807">
                  <c:v>39525</c:v>
                </c:pt>
                <c:pt idx="808">
                  <c:v>39526</c:v>
                </c:pt>
                <c:pt idx="809">
                  <c:v>39527</c:v>
                </c:pt>
                <c:pt idx="810">
                  <c:v>39531</c:v>
                </c:pt>
                <c:pt idx="811">
                  <c:v>39532</c:v>
                </c:pt>
                <c:pt idx="812">
                  <c:v>39533</c:v>
                </c:pt>
                <c:pt idx="813">
                  <c:v>39534</c:v>
                </c:pt>
                <c:pt idx="814">
                  <c:v>39535</c:v>
                </c:pt>
                <c:pt idx="815">
                  <c:v>39538</c:v>
                </c:pt>
                <c:pt idx="816">
                  <c:v>39539</c:v>
                </c:pt>
                <c:pt idx="817">
                  <c:v>39540</c:v>
                </c:pt>
                <c:pt idx="818">
                  <c:v>39541</c:v>
                </c:pt>
                <c:pt idx="819">
                  <c:v>39542</c:v>
                </c:pt>
                <c:pt idx="820">
                  <c:v>39545</c:v>
                </c:pt>
                <c:pt idx="821">
                  <c:v>39546</c:v>
                </c:pt>
                <c:pt idx="822">
                  <c:v>39547</c:v>
                </c:pt>
                <c:pt idx="823">
                  <c:v>39548</c:v>
                </c:pt>
                <c:pt idx="824">
                  <c:v>39549</c:v>
                </c:pt>
                <c:pt idx="825">
                  <c:v>39552</c:v>
                </c:pt>
                <c:pt idx="826">
                  <c:v>39553</c:v>
                </c:pt>
                <c:pt idx="827">
                  <c:v>39554</c:v>
                </c:pt>
                <c:pt idx="828">
                  <c:v>39555</c:v>
                </c:pt>
                <c:pt idx="829">
                  <c:v>39556</c:v>
                </c:pt>
                <c:pt idx="830">
                  <c:v>39559</c:v>
                </c:pt>
                <c:pt idx="831">
                  <c:v>39560</c:v>
                </c:pt>
                <c:pt idx="832">
                  <c:v>39561</c:v>
                </c:pt>
                <c:pt idx="833">
                  <c:v>39562</c:v>
                </c:pt>
                <c:pt idx="834">
                  <c:v>39563</c:v>
                </c:pt>
                <c:pt idx="835">
                  <c:v>39566</c:v>
                </c:pt>
                <c:pt idx="836">
                  <c:v>39567</c:v>
                </c:pt>
                <c:pt idx="837">
                  <c:v>39568</c:v>
                </c:pt>
                <c:pt idx="838">
                  <c:v>39569</c:v>
                </c:pt>
                <c:pt idx="839">
                  <c:v>39570</c:v>
                </c:pt>
                <c:pt idx="840">
                  <c:v>39573</c:v>
                </c:pt>
                <c:pt idx="841">
                  <c:v>39574</c:v>
                </c:pt>
                <c:pt idx="842">
                  <c:v>39575</c:v>
                </c:pt>
                <c:pt idx="843">
                  <c:v>39576</c:v>
                </c:pt>
                <c:pt idx="844">
                  <c:v>39577</c:v>
                </c:pt>
                <c:pt idx="845">
                  <c:v>39580</c:v>
                </c:pt>
                <c:pt idx="846">
                  <c:v>39581</c:v>
                </c:pt>
                <c:pt idx="847">
                  <c:v>39582</c:v>
                </c:pt>
                <c:pt idx="848">
                  <c:v>39583</c:v>
                </c:pt>
                <c:pt idx="849">
                  <c:v>39584</c:v>
                </c:pt>
                <c:pt idx="850">
                  <c:v>39587</c:v>
                </c:pt>
                <c:pt idx="851">
                  <c:v>39588</c:v>
                </c:pt>
                <c:pt idx="852">
                  <c:v>39589</c:v>
                </c:pt>
                <c:pt idx="853">
                  <c:v>39590</c:v>
                </c:pt>
                <c:pt idx="854">
                  <c:v>39591</c:v>
                </c:pt>
                <c:pt idx="855">
                  <c:v>39595</c:v>
                </c:pt>
                <c:pt idx="856">
                  <c:v>39596</c:v>
                </c:pt>
                <c:pt idx="857">
                  <c:v>39597</c:v>
                </c:pt>
                <c:pt idx="858">
                  <c:v>39598</c:v>
                </c:pt>
                <c:pt idx="859">
                  <c:v>39601</c:v>
                </c:pt>
                <c:pt idx="860">
                  <c:v>39602</c:v>
                </c:pt>
                <c:pt idx="861">
                  <c:v>39603</c:v>
                </c:pt>
                <c:pt idx="862">
                  <c:v>39604</c:v>
                </c:pt>
                <c:pt idx="863">
                  <c:v>39605</c:v>
                </c:pt>
                <c:pt idx="864">
                  <c:v>39608</c:v>
                </c:pt>
                <c:pt idx="865">
                  <c:v>39609</c:v>
                </c:pt>
                <c:pt idx="866">
                  <c:v>39610</c:v>
                </c:pt>
                <c:pt idx="867">
                  <c:v>39611</c:v>
                </c:pt>
                <c:pt idx="868">
                  <c:v>39612</c:v>
                </c:pt>
                <c:pt idx="869">
                  <c:v>39615</c:v>
                </c:pt>
                <c:pt idx="870">
                  <c:v>39616</c:v>
                </c:pt>
                <c:pt idx="871">
                  <c:v>39617</c:v>
                </c:pt>
                <c:pt idx="872">
                  <c:v>39618</c:v>
                </c:pt>
                <c:pt idx="873">
                  <c:v>39619</c:v>
                </c:pt>
                <c:pt idx="874">
                  <c:v>39622</c:v>
                </c:pt>
                <c:pt idx="875">
                  <c:v>39623</c:v>
                </c:pt>
                <c:pt idx="876">
                  <c:v>39624</c:v>
                </c:pt>
                <c:pt idx="877">
                  <c:v>39625</c:v>
                </c:pt>
                <c:pt idx="878">
                  <c:v>39626</c:v>
                </c:pt>
                <c:pt idx="879">
                  <c:v>39629</c:v>
                </c:pt>
                <c:pt idx="880">
                  <c:v>39630</c:v>
                </c:pt>
                <c:pt idx="881">
                  <c:v>39631</c:v>
                </c:pt>
                <c:pt idx="882">
                  <c:v>39632</c:v>
                </c:pt>
                <c:pt idx="883">
                  <c:v>39636</c:v>
                </c:pt>
                <c:pt idx="884">
                  <c:v>39637</c:v>
                </c:pt>
                <c:pt idx="885">
                  <c:v>39638</c:v>
                </c:pt>
                <c:pt idx="886">
                  <c:v>39639</c:v>
                </c:pt>
                <c:pt idx="887">
                  <c:v>39640</c:v>
                </c:pt>
                <c:pt idx="888">
                  <c:v>39643</c:v>
                </c:pt>
                <c:pt idx="889">
                  <c:v>39644</c:v>
                </c:pt>
                <c:pt idx="890">
                  <c:v>39645</c:v>
                </c:pt>
                <c:pt idx="891">
                  <c:v>39646</c:v>
                </c:pt>
                <c:pt idx="892">
                  <c:v>39647</c:v>
                </c:pt>
                <c:pt idx="893">
                  <c:v>39650</c:v>
                </c:pt>
                <c:pt idx="894">
                  <c:v>39651</c:v>
                </c:pt>
                <c:pt idx="895">
                  <c:v>39652</c:v>
                </c:pt>
                <c:pt idx="896">
                  <c:v>39653</c:v>
                </c:pt>
                <c:pt idx="897">
                  <c:v>39654</c:v>
                </c:pt>
                <c:pt idx="898">
                  <c:v>39657</c:v>
                </c:pt>
                <c:pt idx="899">
                  <c:v>39658</c:v>
                </c:pt>
                <c:pt idx="900">
                  <c:v>39659</c:v>
                </c:pt>
                <c:pt idx="901">
                  <c:v>39660</c:v>
                </c:pt>
                <c:pt idx="902">
                  <c:v>39661</c:v>
                </c:pt>
                <c:pt idx="903">
                  <c:v>39664</c:v>
                </c:pt>
                <c:pt idx="904">
                  <c:v>39665</c:v>
                </c:pt>
                <c:pt idx="905">
                  <c:v>39666</c:v>
                </c:pt>
                <c:pt idx="906">
                  <c:v>39667</c:v>
                </c:pt>
                <c:pt idx="907">
                  <c:v>39668</c:v>
                </c:pt>
                <c:pt idx="908">
                  <c:v>39671</c:v>
                </c:pt>
                <c:pt idx="909">
                  <c:v>39672</c:v>
                </c:pt>
                <c:pt idx="910">
                  <c:v>39673</c:v>
                </c:pt>
                <c:pt idx="911">
                  <c:v>39674</c:v>
                </c:pt>
                <c:pt idx="912">
                  <c:v>39675</c:v>
                </c:pt>
                <c:pt idx="913">
                  <c:v>39678</c:v>
                </c:pt>
                <c:pt idx="914">
                  <c:v>39679</c:v>
                </c:pt>
                <c:pt idx="915">
                  <c:v>39680</c:v>
                </c:pt>
                <c:pt idx="916">
                  <c:v>39681</c:v>
                </c:pt>
                <c:pt idx="917">
                  <c:v>39682</c:v>
                </c:pt>
                <c:pt idx="918">
                  <c:v>39685</c:v>
                </c:pt>
                <c:pt idx="919">
                  <c:v>39686</c:v>
                </c:pt>
                <c:pt idx="920">
                  <c:v>39687</c:v>
                </c:pt>
                <c:pt idx="921">
                  <c:v>39688</c:v>
                </c:pt>
                <c:pt idx="922">
                  <c:v>39689</c:v>
                </c:pt>
                <c:pt idx="923">
                  <c:v>39693</c:v>
                </c:pt>
                <c:pt idx="924">
                  <c:v>39694</c:v>
                </c:pt>
                <c:pt idx="925">
                  <c:v>39695</c:v>
                </c:pt>
                <c:pt idx="926">
                  <c:v>39696</c:v>
                </c:pt>
                <c:pt idx="927">
                  <c:v>39699</c:v>
                </c:pt>
                <c:pt idx="928">
                  <c:v>39700</c:v>
                </c:pt>
                <c:pt idx="929">
                  <c:v>39701</c:v>
                </c:pt>
                <c:pt idx="930">
                  <c:v>39702</c:v>
                </c:pt>
                <c:pt idx="931">
                  <c:v>39703</c:v>
                </c:pt>
                <c:pt idx="932">
                  <c:v>39706</c:v>
                </c:pt>
                <c:pt idx="933">
                  <c:v>39707</c:v>
                </c:pt>
                <c:pt idx="934">
                  <c:v>39708</c:v>
                </c:pt>
                <c:pt idx="935">
                  <c:v>39709</c:v>
                </c:pt>
                <c:pt idx="936">
                  <c:v>39710</c:v>
                </c:pt>
                <c:pt idx="937">
                  <c:v>39713</c:v>
                </c:pt>
                <c:pt idx="938">
                  <c:v>39714</c:v>
                </c:pt>
                <c:pt idx="939">
                  <c:v>39715</c:v>
                </c:pt>
                <c:pt idx="940">
                  <c:v>39716</c:v>
                </c:pt>
                <c:pt idx="941">
                  <c:v>39717</c:v>
                </c:pt>
                <c:pt idx="942">
                  <c:v>39720</c:v>
                </c:pt>
                <c:pt idx="943">
                  <c:v>39721</c:v>
                </c:pt>
                <c:pt idx="944">
                  <c:v>39722</c:v>
                </c:pt>
                <c:pt idx="945">
                  <c:v>39723</c:v>
                </c:pt>
                <c:pt idx="946">
                  <c:v>39724</c:v>
                </c:pt>
                <c:pt idx="947">
                  <c:v>39727</c:v>
                </c:pt>
                <c:pt idx="948">
                  <c:v>39728</c:v>
                </c:pt>
                <c:pt idx="949">
                  <c:v>39729</c:v>
                </c:pt>
                <c:pt idx="950">
                  <c:v>39730</c:v>
                </c:pt>
                <c:pt idx="951">
                  <c:v>39731</c:v>
                </c:pt>
                <c:pt idx="952">
                  <c:v>39734</c:v>
                </c:pt>
                <c:pt idx="953">
                  <c:v>39735</c:v>
                </c:pt>
                <c:pt idx="954">
                  <c:v>39736</c:v>
                </c:pt>
                <c:pt idx="955">
                  <c:v>39737</c:v>
                </c:pt>
                <c:pt idx="956">
                  <c:v>39738</c:v>
                </c:pt>
                <c:pt idx="957">
                  <c:v>39741</c:v>
                </c:pt>
                <c:pt idx="958">
                  <c:v>39742</c:v>
                </c:pt>
                <c:pt idx="959">
                  <c:v>39743</c:v>
                </c:pt>
                <c:pt idx="960">
                  <c:v>39744</c:v>
                </c:pt>
                <c:pt idx="961">
                  <c:v>39745</c:v>
                </c:pt>
                <c:pt idx="962">
                  <c:v>39748</c:v>
                </c:pt>
                <c:pt idx="963">
                  <c:v>39749</c:v>
                </c:pt>
                <c:pt idx="964">
                  <c:v>39750</c:v>
                </c:pt>
                <c:pt idx="965">
                  <c:v>39751</c:v>
                </c:pt>
                <c:pt idx="966">
                  <c:v>39752</c:v>
                </c:pt>
                <c:pt idx="967">
                  <c:v>39755</c:v>
                </c:pt>
                <c:pt idx="968">
                  <c:v>39756</c:v>
                </c:pt>
                <c:pt idx="969">
                  <c:v>39757</c:v>
                </c:pt>
                <c:pt idx="970">
                  <c:v>39758</c:v>
                </c:pt>
                <c:pt idx="971">
                  <c:v>39759</c:v>
                </c:pt>
                <c:pt idx="972">
                  <c:v>39762</c:v>
                </c:pt>
                <c:pt idx="973">
                  <c:v>39763</c:v>
                </c:pt>
                <c:pt idx="974">
                  <c:v>39764</c:v>
                </c:pt>
                <c:pt idx="975">
                  <c:v>39765</c:v>
                </c:pt>
                <c:pt idx="976">
                  <c:v>39766</c:v>
                </c:pt>
                <c:pt idx="977">
                  <c:v>39769</c:v>
                </c:pt>
                <c:pt idx="978">
                  <c:v>39770</c:v>
                </c:pt>
                <c:pt idx="979">
                  <c:v>39771</c:v>
                </c:pt>
                <c:pt idx="980">
                  <c:v>39772</c:v>
                </c:pt>
                <c:pt idx="981">
                  <c:v>39773</c:v>
                </c:pt>
                <c:pt idx="982">
                  <c:v>39776</c:v>
                </c:pt>
                <c:pt idx="983">
                  <c:v>39777</c:v>
                </c:pt>
                <c:pt idx="984">
                  <c:v>39778</c:v>
                </c:pt>
                <c:pt idx="985">
                  <c:v>39780</c:v>
                </c:pt>
                <c:pt idx="986">
                  <c:v>39783</c:v>
                </c:pt>
                <c:pt idx="987">
                  <c:v>39784</c:v>
                </c:pt>
                <c:pt idx="988">
                  <c:v>39785</c:v>
                </c:pt>
                <c:pt idx="989">
                  <c:v>39786</c:v>
                </c:pt>
                <c:pt idx="990">
                  <c:v>39787</c:v>
                </c:pt>
                <c:pt idx="991">
                  <c:v>39790</c:v>
                </c:pt>
                <c:pt idx="992">
                  <c:v>39791</c:v>
                </c:pt>
                <c:pt idx="993">
                  <c:v>39792</c:v>
                </c:pt>
                <c:pt idx="994">
                  <c:v>39793</c:v>
                </c:pt>
                <c:pt idx="995">
                  <c:v>39794</c:v>
                </c:pt>
                <c:pt idx="996">
                  <c:v>39797</c:v>
                </c:pt>
                <c:pt idx="997">
                  <c:v>39798</c:v>
                </c:pt>
                <c:pt idx="998">
                  <c:v>39799</c:v>
                </c:pt>
                <c:pt idx="999">
                  <c:v>39800</c:v>
                </c:pt>
                <c:pt idx="1000">
                  <c:v>39801</c:v>
                </c:pt>
                <c:pt idx="1001">
                  <c:v>39804</c:v>
                </c:pt>
                <c:pt idx="1002">
                  <c:v>39805</c:v>
                </c:pt>
                <c:pt idx="1003">
                  <c:v>39806</c:v>
                </c:pt>
                <c:pt idx="1004">
                  <c:v>39808</c:v>
                </c:pt>
                <c:pt idx="1005">
                  <c:v>39811</c:v>
                </c:pt>
                <c:pt idx="1006">
                  <c:v>39812</c:v>
                </c:pt>
                <c:pt idx="1007">
                  <c:v>39813</c:v>
                </c:pt>
                <c:pt idx="1008">
                  <c:v>39815</c:v>
                </c:pt>
                <c:pt idx="1009">
                  <c:v>39818</c:v>
                </c:pt>
                <c:pt idx="1010">
                  <c:v>39819</c:v>
                </c:pt>
                <c:pt idx="1011">
                  <c:v>39820</c:v>
                </c:pt>
                <c:pt idx="1012">
                  <c:v>39821</c:v>
                </c:pt>
                <c:pt idx="1013">
                  <c:v>39822</c:v>
                </c:pt>
                <c:pt idx="1014">
                  <c:v>39825</c:v>
                </c:pt>
                <c:pt idx="1015">
                  <c:v>39826</c:v>
                </c:pt>
                <c:pt idx="1016">
                  <c:v>39827</c:v>
                </c:pt>
                <c:pt idx="1017">
                  <c:v>39828</c:v>
                </c:pt>
                <c:pt idx="1018">
                  <c:v>39829</c:v>
                </c:pt>
                <c:pt idx="1019">
                  <c:v>39833</c:v>
                </c:pt>
                <c:pt idx="1020">
                  <c:v>39834</c:v>
                </c:pt>
                <c:pt idx="1021">
                  <c:v>39835</c:v>
                </c:pt>
                <c:pt idx="1022">
                  <c:v>39836</c:v>
                </c:pt>
                <c:pt idx="1023">
                  <c:v>39839</c:v>
                </c:pt>
                <c:pt idx="1024">
                  <c:v>39840</c:v>
                </c:pt>
                <c:pt idx="1025">
                  <c:v>39841</c:v>
                </c:pt>
                <c:pt idx="1026">
                  <c:v>39842</c:v>
                </c:pt>
                <c:pt idx="1027">
                  <c:v>39843</c:v>
                </c:pt>
                <c:pt idx="1028">
                  <c:v>39846</c:v>
                </c:pt>
                <c:pt idx="1029">
                  <c:v>39847</c:v>
                </c:pt>
                <c:pt idx="1030">
                  <c:v>39848</c:v>
                </c:pt>
                <c:pt idx="1031">
                  <c:v>39849</c:v>
                </c:pt>
                <c:pt idx="1032">
                  <c:v>39850</c:v>
                </c:pt>
                <c:pt idx="1033">
                  <c:v>39853</c:v>
                </c:pt>
                <c:pt idx="1034">
                  <c:v>39854</c:v>
                </c:pt>
                <c:pt idx="1035">
                  <c:v>39855</c:v>
                </c:pt>
                <c:pt idx="1036">
                  <c:v>39856</c:v>
                </c:pt>
                <c:pt idx="1037">
                  <c:v>39857</c:v>
                </c:pt>
                <c:pt idx="1038">
                  <c:v>39861</c:v>
                </c:pt>
                <c:pt idx="1039">
                  <c:v>39862</c:v>
                </c:pt>
                <c:pt idx="1040">
                  <c:v>39863</c:v>
                </c:pt>
                <c:pt idx="1041">
                  <c:v>39864</c:v>
                </c:pt>
                <c:pt idx="1042">
                  <c:v>39867</c:v>
                </c:pt>
                <c:pt idx="1043">
                  <c:v>39868</c:v>
                </c:pt>
                <c:pt idx="1044">
                  <c:v>39869</c:v>
                </c:pt>
                <c:pt idx="1045">
                  <c:v>39870</c:v>
                </c:pt>
                <c:pt idx="1046">
                  <c:v>39871</c:v>
                </c:pt>
                <c:pt idx="1047">
                  <c:v>39874</c:v>
                </c:pt>
                <c:pt idx="1048">
                  <c:v>39875</c:v>
                </c:pt>
                <c:pt idx="1049">
                  <c:v>39876</c:v>
                </c:pt>
                <c:pt idx="1050">
                  <c:v>39877</c:v>
                </c:pt>
                <c:pt idx="1051">
                  <c:v>39878</c:v>
                </c:pt>
                <c:pt idx="1052">
                  <c:v>39881</c:v>
                </c:pt>
                <c:pt idx="1053">
                  <c:v>39882</c:v>
                </c:pt>
                <c:pt idx="1054">
                  <c:v>39883</c:v>
                </c:pt>
                <c:pt idx="1055">
                  <c:v>39884</c:v>
                </c:pt>
                <c:pt idx="1056">
                  <c:v>39885</c:v>
                </c:pt>
                <c:pt idx="1057">
                  <c:v>39888</c:v>
                </c:pt>
                <c:pt idx="1058">
                  <c:v>39889</c:v>
                </c:pt>
                <c:pt idx="1059">
                  <c:v>39890</c:v>
                </c:pt>
                <c:pt idx="1060">
                  <c:v>39891</c:v>
                </c:pt>
                <c:pt idx="1061">
                  <c:v>39892</c:v>
                </c:pt>
                <c:pt idx="1062">
                  <c:v>39895</c:v>
                </c:pt>
                <c:pt idx="1063">
                  <c:v>39896</c:v>
                </c:pt>
                <c:pt idx="1064">
                  <c:v>39897</c:v>
                </c:pt>
                <c:pt idx="1065">
                  <c:v>39898</c:v>
                </c:pt>
                <c:pt idx="1066">
                  <c:v>39899</c:v>
                </c:pt>
                <c:pt idx="1067">
                  <c:v>39902</c:v>
                </c:pt>
                <c:pt idx="1068">
                  <c:v>39903</c:v>
                </c:pt>
                <c:pt idx="1069">
                  <c:v>39904</c:v>
                </c:pt>
                <c:pt idx="1070">
                  <c:v>39905</c:v>
                </c:pt>
                <c:pt idx="1071">
                  <c:v>39906</c:v>
                </c:pt>
                <c:pt idx="1072">
                  <c:v>39909</c:v>
                </c:pt>
                <c:pt idx="1073">
                  <c:v>39910</c:v>
                </c:pt>
                <c:pt idx="1074">
                  <c:v>39911</c:v>
                </c:pt>
                <c:pt idx="1075">
                  <c:v>39912</c:v>
                </c:pt>
                <c:pt idx="1076">
                  <c:v>39916</c:v>
                </c:pt>
                <c:pt idx="1077">
                  <c:v>39917</c:v>
                </c:pt>
                <c:pt idx="1078">
                  <c:v>39918</c:v>
                </c:pt>
                <c:pt idx="1079">
                  <c:v>39919</c:v>
                </c:pt>
                <c:pt idx="1080">
                  <c:v>39920</c:v>
                </c:pt>
                <c:pt idx="1081">
                  <c:v>39923</c:v>
                </c:pt>
                <c:pt idx="1082">
                  <c:v>39924</c:v>
                </c:pt>
                <c:pt idx="1083">
                  <c:v>39925</c:v>
                </c:pt>
                <c:pt idx="1084">
                  <c:v>39926</c:v>
                </c:pt>
                <c:pt idx="1085">
                  <c:v>39927</c:v>
                </c:pt>
                <c:pt idx="1086">
                  <c:v>39930</c:v>
                </c:pt>
                <c:pt idx="1087">
                  <c:v>39931</c:v>
                </c:pt>
                <c:pt idx="1088">
                  <c:v>39932</c:v>
                </c:pt>
                <c:pt idx="1089">
                  <c:v>39933</c:v>
                </c:pt>
                <c:pt idx="1090">
                  <c:v>39934</c:v>
                </c:pt>
                <c:pt idx="1091">
                  <c:v>39937</c:v>
                </c:pt>
                <c:pt idx="1092">
                  <c:v>39938</c:v>
                </c:pt>
                <c:pt idx="1093">
                  <c:v>39939</c:v>
                </c:pt>
                <c:pt idx="1094">
                  <c:v>39940</c:v>
                </c:pt>
                <c:pt idx="1095">
                  <c:v>39941</c:v>
                </c:pt>
                <c:pt idx="1096">
                  <c:v>39944</c:v>
                </c:pt>
                <c:pt idx="1097">
                  <c:v>39945</c:v>
                </c:pt>
                <c:pt idx="1098">
                  <c:v>39946</c:v>
                </c:pt>
                <c:pt idx="1099">
                  <c:v>39947</c:v>
                </c:pt>
                <c:pt idx="1100">
                  <c:v>39948</c:v>
                </c:pt>
                <c:pt idx="1101">
                  <c:v>39951</c:v>
                </c:pt>
                <c:pt idx="1102">
                  <c:v>39952</c:v>
                </c:pt>
                <c:pt idx="1103">
                  <c:v>39953</c:v>
                </c:pt>
                <c:pt idx="1104">
                  <c:v>39954</c:v>
                </c:pt>
                <c:pt idx="1105">
                  <c:v>39955</c:v>
                </c:pt>
                <c:pt idx="1106">
                  <c:v>39959</c:v>
                </c:pt>
                <c:pt idx="1107">
                  <c:v>39960</c:v>
                </c:pt>
                <c:pt idx="1108">
                  <c:v>39961</c:v>
                </c:pt>
                <c:pt idx="1109">
                  <c:v>39962</c:v>
                </c:pt>
                <c:pt idx="1110">
                  <c:v>39965</c:v>
                </c:pt>
                <c:pt idx="1111">
                  <c:v>39966</c:v>
                </c:pt>
                <c:pt idx="1112">
                  <c:v>39967</c:v>
                </c:pt>
                <c:pt idx="1113">
                  <c:v>39968</c:v>
                </c:pt>
                <c:pt idx="1114">
                  <c:v>39969</c:v>
                </c:pt>
                <c:pt idx="1115">
                  <c:v>39972</c:v>
                </c:pt>
                <c:pt idx="1116">
                  <c:v>39973</c:v>
                </c:pt>
                <c:pt idx="1117">
                  <c:v>39974</c:v>
                </c:pt>
                <c:pt idx="1118">
                  <c:v>39975</c:v>
                </c:pt>
                <c:pt idx="1119">
                  <c:v>39976</c:v>
                </c:pt>
                <c:pt idx="1120">
                  <c:v>39979</c:v>
                </c:pt>
                <c:pt idx="1121">
                  <c:v>39980</c:v>
                </c:pt>
                <c:pt idx="1122">
                  <c:v>39981</c:v>
                </c:pt>
                <c:pt idx="1123">
                  <c:v>39982</c:v>
                </c:pt>
                <c:pt idx="1124">
                  <c:v>39983</c:v>
                </c:pt>
                <c:pt idx="1125">
                  <c:v>39986</c:v>
                </c:pt>
                <c:pt idx="1126">
                  <c:v>39987</c:v>
                </c:pt>
                <c:pt idx="1127">
                  <c:v>39988</c:v>
                </c:pt>
                <c:pt idx="1128">
                  <c:v>39989</c:v>
                </c:pt>
                <c:pt idx="1129">
                  <c:v>39990</c:v>
                </c:pt>
                <c:pt idx="1130">
                  <c:v>39993</c:v>
                </c:pt>
                <c:pt idx="1131">
                  <c:v>39994</c:v>
                </c:pt>
                <c:pt idx="1132">
                  <c:v>39995</c:v>
                </c:pt>
                <c:pt idx="1133">
                  <c:v>39996</c:v>
                </c:pt>
                <c:pt idx="1134">
                  <c:v>40000</c:v>
                </c:pt>
                <c:pt idx="1135">
                  <c:v>40001</c:v>
                </c:pt>
                <c:pt idx="1136">
                  <c:v>40002</c:v>
                </c:pt>
                <c:pt idx="1137">
                  <c:v>40003</c:v>
                </c:pt>
                <c:pt idx="1138">
                  <c:v>40004</c:v>
                </c:pt>
                <c:pt idx="1139">
                  <c:v>40007</c:v>
                </c:pt>
                <c:pt idx="1140">
                  <c:v>40008</c:v>
                </c:pt>
                <c:pt idx="1141">
                  <c:v>40009</c:v>
                </c:pt>
                <c:pt idx="1142">
                  <c:v>40010</c:v>
                </c:pt>
                <c:pt idx="1143">
                  <c:v>40011</c:v>
                </c:pt>
                <c:pt idx="1144">
                  <c:v>40014</c:v>
                </c:pt>
                <c:pt idx="1145">
                  <c:v>40015</c:v>
                </c:pt>
                <c:pt idx="1146">
                  <c:v>40016</c:v>
                </c:pt>
                <c:pt idx="1147">
                  <c:v>40017</c:v>
                </c:pt>
                <c:pt idx="1148">
                  <c:v>40018</c:v>
                </c:pt>
                <c:pt idx="1149">
                  <c:v>40021</c:v>
                </c:pt>
                <c:pt idx="1150">
                  <c:v>40022</c:v>
                </c:pt>
                <c:pt idx="1151">
                  <c:v>40023</c:v>
                </c:pt>
                <c:pt idx="1152">
                  <c:v>40024</c:v>
                </c:pt>
                <c:pt idx="1153">
                  <c:v>40025</c:v>
                </c:pt>
                <c:pt idx="1154">
                  <c:v>40028</c:v>
                </c:pt>
                <c:pt idx="1155">
                  <c:v>40029</c:v>
                </c:pt>
                <c:pt idx="1156">
                  <c:v>40030</c:v>
                </c:pt>
                <c:pt idx="1157">
                  <c:v>40031</c:v>
                </c:pt>
                <c:pt idx="1158">
                  <c:v>40032</c:v>
                </c:pt>
                <c:pt idx="1159">
                  <c:v>40035</c:v>
                </c:pt>
                <c:pt idx="1160">
                  <c:v>40036</c:v>
                </c:pt>
                <c:pt idx="1161">
                  <c:v>40037</c:v>
                </c:pt>
                <c:pt idx="1162">
                  <c:v>40038</c:v>
                </c:pt>
                <c:pt idx="1163">
                  <c:v>40039</c:v>
                </c:pt>
                <c:pt idx="1164">
                  <c:v>40042</c:v>
                </c:pt>
                <c:pt idx="1165">
                  <c:v>40043</c:v>
                </c:pt>
                <c:pt idx="1166">
                  <c:v>40044</c:v>
                </c:pt>
                <c:pt idx="1167">
                  <c:v>40045</c:v>
                </c:pt>
                <c:pt idx="1168">
                  <c:v>40046</c:v>
                </c:pt>
                <c:pt idx="1169">
                  <c:v>40049</c:v>
                </c:pt>
                <c:pt idx="1170">
                  <c:v>40050</c:v>
                </c:pt>
                <c:pt idx="1171">
                  <c:v>40051</c:v>
                </c:pt>
                <c:pt idx="1172">
                  <c:v>40052</c:v>
                </c:pt>
                <c:pt idx="1173">
                  <c:v>40053</c:v>
                </c:pt>
                <c:pt idx="1174">
                  <c:v>40056</c:v>
                </c:pt>
                <c:pt idx="1175">
                  <c:v>40057</c:v>
                </c:pt>
                <c:pt idx="1176">
                  <c:v>40058</c:v>
                </c:pt>
                <c:pt idx="1177">
                  <c:v>40059</c:v>
                </c:pt>
                <c:pt idx="1178">
                  <c:v>40060</c:v>
                </c:pt>
                <c:pt idx="1179">
                  <c:v>40064</c:v>
                </c:pt>
                <c:pt idx="1180">
                  <c:v>40065</c:v>
                </c:pt>
                <c:pt idx="1181">
                  <c:v>40066</c:v>
                </c:pt>
                <c:pt idx="1182">
                  <c:v>40067</c:v>
                </c:pt>
                <c:pt idx="1183">
                  <c:v>40070</c:v>
                </c:pt>
                <c:pt idx="1184">
                  <c:v>40071</c:v>
                </c:pt>
                <c:pt idx="1185">
                  <c:v>40072</c:v>
                </c:pt>
                <c:pt idx="1186">
                  <c:v>40073</c:v>
                </c:pt>
                <c:pt idx="1187">
                  <c:v>40074</c:v>
                </c:pt>
                <c:pt idx="1188">
                  <c:v>40077</c:v>
                </c:pt>
                <c:pt idx="1189">
                  <c:v>40078</c:v>
                </c:pt>
                <c:pt idx="1190">
                  <c:v>40079</c:v>
                </c:pt>
                <c:pt idx="1191">
                  <c:v>40080</c:v>
                </c:pt>
                <c:pt idx="1192">
                  <c:v>40081</c:v>
                </c:pt>
                <c:pt idx="1193">
                  <c:v>40084</c:v>
                </c:pt>
                <c:pt idx="1194">
                  <c:v>40085</c:v>
                </c:pt>
                <c:pt idx="1195">
                  <c:v>40086</c:v>
                </c:pt>
                <c:pt idx="1196">
                  <c:v>40087</c:v>
                </c:pt>
                <c:pt idx="1197">
                  <c:v>40088</c:v>
                </c:pt>
                <c:pt idx="1198">
                  <c:v>40091</c:v>
                </c:pt>
                <c:pt idx="1199">
                  <c:v>40092</c:v>
                </c:pt>
                <c:pt idx="1200">
                  <c:v>40093</c:v>
                </c:pt>
                <c:pt idx="1201">
                  <c:v>40094</c:v>
                </c:pt>
                <c:pt idx="1202">
                  <c:v>40095</c:v>
                </c:pt>
                <c:pt idx="1203">
                  <c:v>40098</c:v>
                </c:pt>
                <c:pt idx="1204">
                  <c:v>40099</c:v>
                </c:pt>
                <c:pt idx="1205">
                  <c:v>40100</c:v>
                </c:pt>
                <c:pt idx="1206">
                  <c:v>40101</c:v>
                </c:pt>
                <c:pt idx="1207">
                  <c:v>40102</c:v>
                </c:pt>
                <c:pt idx="1208">
                  <c:v>40105</c:v>
                </c:pt>
                <c:pt idx="1209">
                  <c:v>40106</c:v>
                </c:pt>
                <c:pt idx="1210">
                  <c:v>40107</c:v>
                </c:pt>
                <c:pt idx="1211">
                  <c:v>40108</c:v>
                </c:pt>
                <c:pt idx="1212">
                  <c:v>40109</c:v>
                </c:pt>
                <c:pt idx="1213">
                  <c:v>40112</c:v>
                </c:pt>
                <c:pt idx="1214">
                  <c:v>40113</c:v>
                </c:pt>
                <c:pt idx="1215">
                  <c:v>40114</c:v>
                </c:pt>
                <c:pt idx="1216">
                  <c:v>40115</c:v>
                </c:pt>
                <c:pt idx="1217">
                  <c:v>40116</c:v>
                </c:pt>
                <c:pt idx="1218">
                  <c:v>40119</c:v>
                </c:pt>
                <c:pt idx="1219">
                  <c:v>40120</c:v>
                </c:pt>
                <c:pt idx="1220">
                  <c:v>40121</c:v>
                </c:pt>
                <c:pt idx="1221">
                  <c:v>40122</c:v>
                </c:pt>
                <c:pt idx="1222">
                  <c:v>40123</c:v>
                </c:pt>
                <c:pt idx="1223">
                  <c:v>40126</c:v>
                </c:pt>
                <c:pt idx="1224">
                  <c:v>40127</c:v>
                </c:pt>
                <c:pt idx="1225">
                  <c:v>40128</c:v>
                </c:pt>
                <c:pt idx="1226">
                  <c:v>40129</c:v>
                </c:pt>
                <c:pt idx="1227">
                  <c:v>40130</c:v>
                </c:pt>
                <c:pt idx="1228">
                  <c:v>40133</c:v>
                </c:pt>
                <c:pt idx="1229">
                  <c:v>40134</c:v>
                </c:pt>
                <c:pt idx="1230">
                  <c:v>40135</c:v>
                </c:pt>
                <c:pt idx="1231">
                  <c:v>40136</c:v>
                </c:pt>
                <c:pt idx="1232">
                  <c:v>40137</c:v>
                </c:pt>
                <c:pt idx="1233">
                  <c:v>40140</c:v>
                </c:pt>
                <c:pt idx="1234">
                  <c:v>40141</c:v>
                </c:pt>
                <c:pt idx="1235">
                  <c:v>40142</c:v>
                </c:pt>
                <c:pt idx="1236">
                  <c:v>40144</c:v>
                </c:pt>
                <c:pt idx="1237">
                  <c:v>40147</c:v>
                </c:pt>
                <c:pt idx="1238">
                  <c:v>40148</c:v>
                </c:pt>
                <c:pt idx="1239">
                  <c:v>40149</c:v>
                </c:pt>
                <c:pt idx="1240">
                  <c:v>40150</c:v>
                </c:pt>
                <c:pt idx="1241">
                  <c:v>40151</c:v>
                </c:pt>
                <c:pt idx="1242">
                  <c:v>40154</c:v>
                </c:pt>
                <c:pt idx="1243">
                  <c:v>40155</c:v>
                </c:pt>
                <c:pt idx="1244">
                  <c:v>40156</c:v>
                </c:pt>
                <c:pt idx="1245">
                  <c:v>40157</c:v>
                </c:pt>
                <c:pt idx="1246">
                  <c:v>40158</c:v>
                </c:pt>
                <c:pt idx="1247">
                  <c:v>40161</c:v>
                </c:pt>
                <c:pt idx="1248">
                  <c:v>40162</c:v>
                </c:pt>
                <c:pt idx="1249">
                  <c:v>40163</c:v>
                </c:pt>
                <c:pt idx="1250">
                  <c:v>40164</c:v>
                </c:pt>
                <c:pt idx="1251">
                  <c:v>40165</c:v>
                </c:pt>
                <c:pt idx="1252">
                  <c:v>40168</c:v>
                </c:pt>
                <c:pt idx="1253">
                  <c:v>40169</c:v>
                </c:pt>
                <c:pt idx="1254">
                  <c:v>40170</c:v>
                </c:pt>
                <c:pt idx="1255">
                  <c:v>40171</c:v>
                </c:pt>
                <c:pt idx="1256">
                  <c:v>40175</c:v>
                </c:pt>
                <c:pt idx="1257">
                  <c:v>40176</c:v>
                </c:pt>
                <c:pt idx="1258">
                  <c:v>40177</c:v>
                </c:pt>
                <c:pt idx="1259">
                  <c:v>40178</c:v>
                </c:pt>
                <c:pt idx="1260">
                  <c:v>40182</c:v>
                </c:pt>
                <c:pt idx="1261">
                  <c:v>40183</c:v>
                </c:pt>
                <c:pt idx="1262">
                  <c:v>40184</c:v>
                </c:pt>
                <c:pt idx="1263">
                  <c:v>40185</c:v>
                </c:pt>
                <c:pt idx="1264">
                  <c:v>40186</c:v>
                </c:pt>
                <c:pt idx="1265">
                  <c:v>40189</c:v>
                </c:pt>
                <c:pt idx="1266">
                  <c:v>40190</c:v>
                </c:pt>
                <c:pt idx="1267">
                  <c:v>40191</c:v>
                </c:pt>
                <c:pt idx="1268">
                  <c:v>40192</c:v>
                </c:pt>
                <c:pt idx="1269">
                  <c:v>40193</c:v>
                </c:pt>
                <c:pt idx="1270">
                  <c:v>40197</c:v>
                </c:pt>
                <c:pt idx="1271">
                  <c:v>40198</c:v>
                </c:pt>
                <c:pt idx="1272">
                  <c:v>40199</c:v>
                </c:pt>
                <c:pt idx="1273">
                  <c:v>40200</c:v>
                </c:pt>
                <c:pt idx="1274">
                  <c:v>40203</c:v>
                </c:pt>
                <c:pt idx="1275">
                  <c:v>40204</c:v>
                </c:pt>
                <c:pt idx="1276">
                  <c:v>40205</c:v>
                </c:pt>
                <c:pt idx="1277">
                  <c:v>40206</c:v>
                </c:pt>
                <c:pt idx="1278">
                  <c:v>40207</c:v>
                </c:pt>
                <c:pt idx="1279">
                  <c:v>40210</c:v>
                </c:pt>
                <c:pt idx="1280">
                  <c:v>40211</c:v>
                </c:pt>
                <c:pt idx="1281">
                  <c:v>40212</c:v>
                </c:pt>
                <c:pt idx="1282">
                  <c:v>40213</c:v>
                </c:pt>
                <c:pt idx="1283">
                  <c:v>40214</c:v>
                </c:pt>
                <c:pt idx="1284">
                  <c:v>40217</c:v>
                </c:pt>
                <c:pt idx="1285">
                  <c:v>40218</c:v>
                </c:pt>
                <c:pt idx="1286">
                  <c:v>40219</c:v>
                </c:pt>
                <c:pt idx="1287">
                  <c:v>40220</c:v>
                </c:pt>
                <c:pt idx="1288">
                  <c:v>40221</c:v>
                </c:pt>
                <c:pt idx="1289">
                  <c:v>40225</c:v>
                </c:pt>
                <c:pt idx="1290">
                  <c:v>40226</c:v>
                </c:pt>
                <c:pt idx="1291">
                  <c:v>40227</c:v>
                </c:pt>
                <c:pt idx="1292">
                  <c:v>40228</c:v>
                </c:pt>
                <c:pt idx="1293">
                  <c:v>40231</c:v>
                </c:pt>
                <c:pt idx="1294">
                  <c:v>40232</c:v>
                </c:pt>
                <c:pt idx="1295">
                  <c:v>40233</c:v>
                </c:pt>
                <c:pt idx="1296">
                  <c:v>40234</c:v>
                </c:pt>
                <c:pt idx="1297">
                  <c:v>40235</c:v>
                </c:pt>
                <c:pt idx="1298">
                  <c:v>40238</c:v>
                </c:pt>
                <c:pt idx="1299">
                  <c:v>40239</c:v>
                </c:pt>
                <c:pt idx="1300">
                  <c:v>40240</c:v>
                </c:pt>
                <c:pt idx="1301">
                  <c:v>40241</c:v>
                </c:pt>
                <c:pt idx="1302">
                  <c:v>40242</c:v>
                </c:pt>
                <c:pt idx="1303">
                  <c:v>40245</c:v>
                </c:pt>
                <c:pt idx="1304">
                  <c:v>40246</c:v>
                </c:pt>
                <c:pt idx="1305">
                  <c:v>40247</c:v>
                </c:pt>
                <c:pt idx="1306">
                  <c:v>40248</c:v>
                </c:pt>
                <c:pt idx="1307">
                  <c:v>40249</c:v>
                </c:pt>
                <c:pt idx="1308">
                  <c:v>40252</c:v>
                </c:pt>
                <c:pt idx="1309">
                  <c:v>40253</c:v>
                </c:pt>
                <c:pt idx="1310">
                  <c:v>40254</c:v>
                </c:pt>
                <c:pt idx="1311">
                  <c:v>40255</c:v>
                </c:pt>
                <c:pt idx="1312">
                  <c:v>40256</c:v>
                </c:pt>
                <c:pt idx="1313">
                  <c:v>40259</c:v>
                </c:pt>
                <c:pt idx="1314">
                  <c:v>40260</c:v>
                </c:pt>
                <c:pt idx="1315">
                  <c:v>40261</c:v>
                </c:pt>
                <c:pt idx="1316">
                  <c:v>40262</c:v>
                </c:pt>
                <c:pt idx="1317">
                  <c:v>40263</c:v>
                </c:pt>
                <c:pt idx="1318">
                  <c:v>40266</c:v>
                </c:pt>
                <c:pt idx="1319">
                  <c:v>40267</c:v>
                </c:pt>
                <c:pt idx="1320">
                  <c:v>40268</c:v>
                </c:pt>
                <c:pt idx="1321">
                  <c:v>40269</c:v>
                </c:pt>
                <c:pt idx="1322">
                  <c:v>40273</c:v>
                </c:pt>
                <c:pt idx="1323">
                  <c:v>40274</c:v>
                </c:pt>
                <c:pt idx="1324">
                  <c:v>40275</c:v>
                </c:pt>
                <c:pt idx="1325">
                  <c:v>40276</c:v>
                </c:pt>
                <c:pt idx="1326">
                  <c:v>40277</c:v>
                </c:pt>
                <c:pt idx="1327">
                  <c:v>40280</c:v>
                </c:pt>
                <c:pt idx="1328">
                  <c:v>40281</c:v>
                </c:pt>
                <c:pt idx="1329">
                  <c:v>40282</c:v>
                </c:pt>
                <c:pt idx="1330">
                  <c:v>40283</c:v>
                </c:pt>
                <c:pt idx="1331">
                  <c:v>40284</c:v>
                </c:pt>
                <c:pt idx="1332">
                  <c:v>40287</c:v>
                </c:pt>
                <c:pt idx="1333">
                  <c:v>40288</c:v>
                </c:pt>
                <c:pt idx="1334">
                  <c:v>40289</c:v>
                </c:pt>
                <c:pt idx="1335">
                  <c:v>40290</c:v>
                </c:pt>
                <c:pt idx="1336">
                  <c:v>40291</c:v>
                </c:pt>
                <c:pt idx="1337">
                  <c:v>40294</c:v>
                </c:pt>
                <c:pt idx="1338">
                  <c:v>40295</c:v>
                </c:pt>
                <c:pt idx="1339">
                  <c:v>40296</c:v>
                </c:pt>
                <c:pt idx="1340">
                  <c:v>40297</c:v>
                </c:pt>
                <c:pt idx="1341">
                  <c:v>40298</c:v>
                </c:pt>
                <c:pt idx="1342">
                  <c:v>40301</c:v>
                </c:pt>
                <c:pt idx="1343">
                  <c:v>40302</c:v>
                </c:pt>
                <c:pt idx="1344">
                  <c:v>40303</c:v>
                </c:pt>
                <c:pt idx="1345">
                  <c:v>40304</c:v>
                </c:pt>
                <c:pt idx="1346">
                  <c:v>40305</c:v>
                </c:pt>
                <c:pt idx="1347">
                  <c:v>40308</c:v>
                </c:pt>
                <c:pt idx="1348">
                  <c:v>40309</c:v>
                </c:pt>
                <c:pt idx="1349">
                  <c:v>40310</c:v>
                </c:pt>
                <c:pt idx="1350">
                  <c:v>40311</c:v>
                </c:pt>
                <c:pt idx="1351">
                  <c:v>40312</c:v>
                </c:pt>
                <c:pt idx="1352">
                  <c:v>40315</c:v>
                </c:pt>
                <c:pt idx="1353">
                  <c:v>40316</c:v>
                </c:pt>
                <c:pt idx="1354">
                  <c:v>40317</c:v>
                </c:pt>
                <c:pt idx="1355">
                  <c:v>40318</c:v>
                </c:pt>
                <c:pt idx="1356">
                  <c:v>40319</c:v>
                </c:pt>
                <c:pt idx="1357">
                  <c:v>40322</c:v>
                </c:pt>
                <c:pt idx="1358">
                  <c:v>40323</c:v>
                </c:pt>
                <c:pt idx="1359">
                  <c:v>40324</c:v>
                </c:pt>
                <c:pt idx="1360">
                  <c:v>40325</c:v>
                </c:pt>
                <c:pt idx="1361">
                  <c:v>40326</c:v>
                </c:pt>
                <c:pt idx="1362">
                  <c:v>40330</c:v>
                </c:pt>
                <c:pt idx="1363">
                  <c:v>40331</c:v>
                </c:pt>
                <c:pt idx="1364">
                  <c:v>40332</c:v>
                </c:pt>
                <c:pt idx="1365">
                  <c:v>40333</c:v>
                </c:pt>
                <c:pt idx="1366">
                  <c:v>40336</c:v>
                </c:pt>
                <c:pt idx="1367">
                  <c:v>40337</c:v>
                </c:pt>
                <c:pt idx="1368">
                  <c:v>40338</c:v>
                </c:pt>
                <c:pt idx="1369">
                  <c:v>40339</c:v>
                </c:pt>
                <c:pt idx="1370">
                  <c:v>40340</c:v>
                </c:pt>
                <c:pt idx="1371">
                  <c:v>40343</c:v>
                </c:pt>
                <c:pt idx="1372">
                  <c:v>40344</c:v>
                </c:pt>
                <c:pt idx="1373">
                  <c:v>40345</c:v>
                </c:pt>
                <c:pt idx="1374">
                  <c:v>40346</c:v>
                </c:pt>
                <c:pt idx="1375">
                  <c:v>40347</c:v>
                </c:pt>
                <c:pt idx="1376">
                  <c:v>40350</c:v>
                </c:pt>
                <c:pt idx="1377">
                  <c:v>40351</c:v>
                </c:pt>
                <c:pt idx="1378">
                  <c:v>40352</c:v>
                </c:pt>
                <c:pt idx="1379">
                  <c:v>40353</c:v>
                </c:pt>
                <c:pt idx="1380">
                  <c:v>40354</c:v>
                </c:pt>
                <c:pt idx="1381">
                  <c:v>40357</c:v>
                </c:pt>
                <c:pt idx="1382">
                  <c:v>40358</c:v>
                </c:pt>
                <c:pt idx="1383">
                  <c:v>40359</c:v>
                </c:pt>
                <c:pt idx="1384">
                  <c:v>40360</c:v>
                </c:pt>
                <c:pt idx="1385">
                  <c:v>40361</c:v>
                </c:pt>
                <c:pt idx="1386">
                  <c:v>40365</c:v>
                </c:pt>
                <c:pt idx="1387">
                  <c:v>40366</c:v>
                </c:pt>
                <c:pt idx="1388">
                  <c:v>40367</c:v>
                </c:pt>
                <c:pt idx="1389">
                  <c:v>40368</c:v>
                </c:pt>
                <c:pt idx="1390">
                  <c:v>40371</c:v>
                </c:pt>
                <c:pt idx="1391">
                  <c:v>40372</c:v>
                </c:pt>
                <c:pt idx="1392">
                  <c:v>40373</c:v>
                </c:pt>
                <c:pt idx="1393">
                  <c:v>40374</c:v>
                </c:pt>
                <c:pt idx="1394">
                  <c:v>40375</c:v>
                </c:pt>
                <c:pt idx="1395">
                  <c:v>40378</c:v>
                </c:pt>
                <c:pt idx="1396">
                  <c:v>40379</c:v>
                </c:pt>
                <c:pt idx="1397">
                  <c:v>40380</c:v>
                </c:pt>
                <c:pt idx="1398">
                  <c:v>40381</c:v>
                </c:pt>
                <c:pt idx="1399">
                  <c:v>40382</c:v>
                </c:pt>
                <c:pt idx="1400">
                  <c:v>40385</c:v>
                </c:pt>
                <c:pt idx="1401">
                  <c:v>40386</c:v>
                </c:pt>
                <c:pt idx="1402">
                  <c:v>40387</c:v>
                </c:pt>
                <c:pt idx="1403">
                  <c:v>40388</c:v>
                </c:pt>
                <c:pt idx="1404">
                  <c:v>40389</c:v>
                </c:pt>
                <c:pt idx="1405">
                  <c:v>40392</c:v>
                </c:pt>
                <c:pt idx="1406">
                  <c:v>40393</c:v>
                </c:pt>
                <c:pt idx="1407">
                  <c:v>40394</c:v>
                </c:pt>
                <c:pt idx="1408">
                  <c:v>40395</c:v>
                </c:pt>
                <c:pt idx="1409">
                  <c:v>40396</c:v>
                </c:pt>
                <c:pt idx="1410">
                  <c:v>40399</c:v>
                </c:pt>
                <c:pt idx="1411">
                  <c:v>40400</c:v>
                </c:pt>
                <c:pt idx="1412">
                  <c:v>40401</c:v>
                </c:pt>
                <c:pt idx="1413">
                  <c:v>40402</c:v>
                </c:pt>
                <c:pt idx="1414">
                  <c:v>40403</c:v>
                </c:pt>
                <c:pt idx="1415">
                  <c:v>40406</c:v>
                </c:pt>
                <c:pt idx="1416">
                  <c:v>40407</c:v>
                </c:pt>
                <c:pt idx="1417">
                  <c:v>40408</c:v>
                </c:pt>
                <c:pt idx="1418">
                  <c:v>40409</c:v>
                </c:pt>
                <c:pt idx="1419">
                  <c:v>40410</c:v>
                </c:pt>
                <c:pt idx="1420">
                  <c:v>40413</c:v>
                </c:pt>
                <c:pt idx="1421">
                  <c:v>40414</c:v>
                </c:pt>
              </c:numCache>
            </c:numRef>
          </c:cat>
          <c:val>
            <c:numRef>
              <c:f>Sheet1!$B$2:$B$1423</c:f>
              <c:numCache>
                <c:formatCode>0.00</c:formatCode>
                <c:ptCount val="1422"/>
                <c:pt idx="0">
                  <c:v>1000</c:v>
                </c:pt>
                <c:pt idx="1">
                  <c:v>986.21</c:v>
                </c:pt>
                <c:pt idx="2">
                  <c:v>984.92</c:v>
                </c:pt>
                <c:pt idx="3">
                  <c:v>974.7</c:v>
                </c:pt>
                <c:pt idx="4">
                  <c:v>976.56</c:v>
                </c:pt>
                <c:pt idx="5">
                  <c:v>967.74</c:v>
                </c:pt>
                <c:pt idx="6">
                  <c:v>972.87</c:v>
                </c:pt>
                <c:pt idx="7">
                  <c:v>970.35999999999797</c:v>
                </c:pt>
                <c:pt idx="8">
                  <c:v>973.83999999999946</c:v>
                </c:pt>
                <c:pt idx="9">
                  <c:v>971.98</c:v>
                </c:pt>
                <c:pt idx="10">
                  <c:v>973.14</c:v>
                </c:pt>
                <c:pt idx="11">
                  <c:v>988.53</c:v>
                </c:pt>
                <c:pt idx="12">
                  <c:v>984.05</c:v>
                </c:pt>
                <c:pt idx="13">
                  <c:v>970.81</c:v>
                </c:pt>
                <c:pt idx="14">
                  <c:v>971.25</c:v>
                </c:pt>
                <c:pt idx="15">
                  <c:v>969.65</c:v>
                </c:pt>
                <c:pt idx="16">
                  <c:v>969.35999999999797</c:v>
                </c:pt>
                <c:pt idx="17">
                  <c:v>976.43</c:v>
                </c:pt>
                <c:pt idx="18">
                  <c:v>972.6</c:v>
                </c:pt>
                <c:pt idx="19">
                  <c:v>962</c:v>
                </c:pt>
                <c:pt idx="20">
                  <c:v>970.89</c:v>
                </c:pt>
                <c:pt idx="21">
                  <c:v>981.51</c:v>
                </c:pt>
                <c:pt idx="22">
                  <c:v>986.64</c:v>
                </c:pt>
                <c:pt idx="23">
                  <c:v>985.43999999999949</c:v>
                </c:pt>
                <c:pt idx="24">
                  <c:v>989.9</c:v>
                </c:pt>
                <c:pt idx="25">
                  <c:v>990.91</c:v>
                </c:pt>
                <c:pt idx="26">
                  <c:v>987.93</c:v>
                </c:pt>
                <c:pt idx="27">
                  <c:v>990.25</c:v>
                </c:pt>
                <c:pt idx="28">
                  <c:v>1003.1700000000005</c:v>
                </c:pt>
                <c:pt idx="29">
                  <c:v>1011.2700000000021</c:v>
                </c:pt>
                <c:pt idx="30">
                  <c:v>1014</c:v>
                </c:pt>
                <c:pt idx="31">
                  <c:v>1022.65</c:v>
                </c:pt>
                <c:pt idx="32">
                  <c:v>1021.8</c:v>
                </c:pt>
                <c:pt idx="33">
                  <c:v>1011.6800000000005</c:v>
                </c:pt>
                <c:pt idx="34">
                  <c:v>1010.23</c:v>
                </c:pt>
                <c:pt idx="35">
                  <c:v>997.13</c:v>
                </c:pt>
                <c:pt idx="36">
                  <c:v>997.97</c:v>
                </c:pt>
                <c:pt idx="37">
                  <c:v>998.6</c:v>
                </c:pt>
                <c:pt idx="38">
                  <c:v>1001.6800000000005</c:v>
                </c:pt>
                <c:pt idx="39">
                  <c:v>994.06</c:v>
                </c:pt>
                <c:pt idx="40">
                  <c:v>996.58</c:v>
                </c:pt>
                <c:pt idx="41">
                  <c:v>993.83999999999946</c:v>
                </c:pt>
                <c:pt idx="42">
                  <c:v>994.38</c:v>
                </c:pt>
                <c:pt idx="43">
                  <c:v>1007.7700000000021</c:v>
                </c:pt>
                <c:pt idx="44">
                  <c:v>1008.64</c:v>
                </c:pt>
                <c:pt idx="45">
                  <c:v>1010.81</c:v>
                </c:pt>
                <c:pt idx="46">
                  <c:v>1008.61</c:v>
                </c:pt>
                <c:pt idx="47">
                  <c:v>1010.6700000000005</c:v>
                </c:pt>
                <c:pt idx="48">
                  <c:v>1003.38</c:v>
                </c:pt>
                <c:pt idx="49">
                  <c:v>1012.54</c:v>
                </c:pt>
                <c:pt idx="50">
                  <c:v>1008.97</c:v>
                </c:pt>
                <c:pt idx="51">
                  <c:v>1003.31</c:v>
                </c:pt>
                <c:pt idx="52">
                  <c:v>1007.2800000000005</c:v>
                </c:pt>
                <c:pt idx="53">
                  <c:v>1008.92</c:v>
                </c:pt>
                <c:pt idx="54">
                  <c:v>997.99</c:v>
                </c:pt>
                <c:pt idx="55">
                  <c:v>985.68000000000052</c:v>
                </c:pt>
                <c:pt idx="56">
                  <c:v>983.39</c:v>
                </c:pt>
                <c:pt idx="57">
                  <c:v>980.31999999999948</c:v>
                </c:pt>
                <c:pt idx="58">
                  <c:v>984.52</c:v>
                </c:pt>
                <c:pt idx="59">
                  <c:v>982.07</c:v>
                </c:pt>
                <c:pt idx="60">
                  <c:v>989.21</c:v>
                </c:pt>
                <c:pt idx="61">
                  <c:v>997.34999999999798</c:v>
                </c:pt>
                <c:pt idx="62">
                  <c:v>985.51</c:v>
                </c:pt>
                <c:pt idx="63">
                  <c:v>987.1</c:v>
                </c:pt>
                <c:pt idx="64">
                  <c:v>991.72</c:v>
                </c:pt>
                <c:pt idx="65">
                  <c:v>994.57</c:v>
                </c:pt>
                <c:pt idx="66">
                  <c:v>992.62</c:v>
                </c:pt>
                <c:pt idx="67">
                  <c:v>988.11</c:v>
                </c:pt>
                <c:pt idx="68">
                  <c:v>989.1</c:v>
                </c:pt>
                <c:pt idx="69">
                  <c:v>1000.12</c:v>
                </c:pt>
                <c:pt idx="70">
                  <c:v>990.97</c:v>
                </c:pt>
                <c:pt idx="71">
                  <c:v>981.13</c:v>
                </c:pt>
                <c:pt idx="72">
                  <c:v>963.98</c:v>
                </c:pt>
                <c:pt idx="73">
                  <c:v>965.56</c:v>
                </c:pt>
                <c:pt idx="74">
                  <c:v>970.23</c:v>
                </c:pt>
                <c:pt idx="75">
                  <c:v>959.61</c:v>
                </c:pt>
                <c:pt idx="76">
                  <c:v>968.04</c:v>
                </c:pt>
                <c:pt idx="77">
                  <c:v>965.65</c:v>
                </c:pt>
                <c:pt idx="78">
                  <c:v>968.97</c:v>
                </c:pt>
                <c:pt idx="79">
                  <c:v>958.13</c:v>
                </c:pt>
                <c:pt idx="80">
                  <c:v>957.41</c:v>
                </c:pt>
                <c:pt idx="81">
                  <c:v>958.11</c:v>
                </c:pt>
                <c:pt idx="82">
                  <c:v>977.8</c:v>
                </c:pt>
                <c:pt idx="83">
                  <c:v>979.4</c:v>
                </c:pt>
                <c:pt idx="84">
                  <c:v>975.53</c:v>
                </c:pt>
                <c:pt idx="85">
                  <c:v>1009.2900000000005</c:v>
                </c:pt>
                <c:pt idx="86">
                  <c:v>1003.99</c:v>
                </c:pt>
                <c:pt idx="87">
                  <c:v>1006.6700000000005</c:v>
                </c:pt>
                <c:pt idx="88">
                  <c:v>1009.16</c:v>
                </c:pt>
                <c:pt idx="89">
                  <c:v>999.43999999999949</c:v>
                </c:pt>
                <c:pt idx="90">
                  <c:v>1003.53</c:v>
                </c:pt>
                <c:pt idx="91">
                  <c:v>992.28000000000054</c:v>
                </c:pt>
                <c:pt idx="92">
                  <c:v>981.62</c:v>
                </c:pt>
                <c:pt idx="93">
                  <c:v>1003.3199999999994</c:v>
                </c:pt>
                <c:pt idx="94">
                  <c:v>1003.75</c:v>
                </c:pt>
                <c:pt idx="95">
                  <c:v>1002.2900000000005</c:v>
                </c:pt>
                <c:pt idx="96">
                  <c:v>1005.01</c:v>
                </c:pt>
                <c:pt idx="97">
                  <c:v>1003.39</c:v>
                </c:pt>
                <c:pt idx="98">
                  <c:v>1004.21</c:v>
                </c:pt>
                <c:pt idx="99">
                  <c:v>1007.21</c:v>
                </c:pt>
                <c:pt idx="100">
                  <c:v>997.82999999999947</c:v>
                </c:pt>
                <c:pt idx="101">
                  <c:v>1010.63</c:v>
                </c:pt>
                <c:pt idx="102">
                  <c:v>1021.24</c:v>
                </c:pt>
                <c:pt idx="103">
                  <c:v>1022.3499999999979</c:v>
                </c:pt>
                <c:pt idx="104">
                  <c:v>1022.3599999999979</c:v>
                </c:pt>
                <c:pt idx="105">
                  <c:v>1017.05</c:v>
                </c:pt>
                <c:pt idx="106">
                  <c:v>1009.14</c:v>
                </c:pt>
                <c:pt idx="107">
                  <c:v>1023.9</c:v>
                </c:pt>
                <c:pt idx="108">
                  <c:v>1026.4000000000001</c:v>
                </c:pt>
                <c:pt idx="109">
                  <c:v>1027.56</c:v>
                </c:pt>
                <c:pt idx="110">
                  <c:v>1030.92</c:v>
                </c:pt>
                <c:pt idx="111">
                  <c:v>1032.74</c:v>
                </c:pt>
                <c:pt idx="112">
                  <c:v>1025.79</c:v>
                </c:pt>
                <c:pt idx="113">
                  <c:v>1029.8399999999999</c:v>
                </c:pt>
                <c:pt idx="114">
                  <c:v>1037.74</c:v>
                </c:pt>
                <c:pt idx="115">
                  <c:v>1043.4100000000001</c:v>
                </c:pt>
                <c:pt idx="116">
                  <c:v>1049.49</c:v>
                </c:pt>
                <c:pt idx="117">
                  <c:v>1051.9000000000001</c:v>
                </c:pt>
                <c:pt idx="118">
                  <c:v>1055.4000000000001</c:v>
                </c:pt>
                <c:pt idx="119">
                  <c:v>1064.7</c:v>
                </c:pt>
                <c:pt idx="120">
                  <c:v>1057.4100000000001</c:v>
                </c:pt>
                <c:pt idx="121">
                  <c:v>1060.71</c:v>
                </c:pt>
                <c:pt idx="122">
                  <c:v>1062.55</c:v>
                </c:pt>
                <c:pt idx="123">
                  <c:v>1072.71</c:v>
                </c:pt>
                <c:pt idx="124">
                  <c:v>1071.23</c:v>
                </c:pt>
                <c:pt idx="125">
                  <c:v>1061.07</c:v>
                </c:pt>
                <c:pt idx="126">
                  <c:v>1069.83</c:v>
                </c:pt>
                <c:pt idx="127">
                  <c:v>1075.02</c:v>
                </c:pt>
                <c:pt idx="128">
                  <c:v>1076.93</c:v>
                </c:pt>
                <c:pt idx="129">
                  <c:v>1077.48</c:v>
                </c:pt>
                <c:pt idx="130">
                  <c:v>1092.04</c:v>
                </c:pt>
                <c:pt idx="131">
                  <c:v>1095.23</c:v>
                </c:pt>
                <c:pt idx="132">
                  <c:v>1104.8499999999999</c:v>
                </c:pt>
                <c:pt idx="133">
                  <c:v>1104.51</c:v>
                </c:pt>
                <c:pt idx="134">
                  <c:v>1097.79</c:v>
                </c:pt>
                <c:pt idx="135">
                  <c:v>1094.8</c:v>
                </c:pt>
                <c:pt idx="136">
                  <c:v>1098.26</c:v>
                </c:pt>
                <c:pt idx="137">
                  <c:v>1105.8499999999999</c:v>
                </c:pt>
                <c:pt idx="138">
                  <c:v>1103.02</c:v>
                </c:pt>
                <c:pt idx="139">
                  <c:v>1098.99</c:v>
                </c:pt>
                <c:pt idx="140">
                  <c:v>1095.46</c:v>
                </c:pt>
                <c:pt idx="141">
                  <c:v>1095.3</c:v>
                </c:pt>
                <c:pt idx="142">
                  <c:v>1093.6799999999998</c:v>
                </c:pt>
                <c:pt idx="143">
                  <c:v>1111.26</c:v>
                </c:pt>
                <c:pt idx="144">
                  <c:v>1113.78</c:v>
                </c:pt>
                <c:pt idx="145">
                  <c:v>1109.81</c:v>
                </c:pt>
                <c:pt idx="146">
                  <c:v>1108.1599999999999</c:v>
                </c:pt>
                <c:pt idx="147">
                  <c:v>1120.3699999999999</c:v>
                </c:pt>
                <c:pt idx="148">
                  <c:v>1129.42</c:v>
                </c:pt>
                <c:pt idx="149">
                  <c:v>1126.04</c:v>
                </c:pt>
                <c:pt idx="150">
                  <c:v>1105.76</c:v>
                </c:pt>
                <c:pt idx="151">
                  <c:v>1098.1599999999999</c:v>
                </c:pt>
                <c:pt idx="152">
                  <c:v>1102.6799999999998</c:v>
                </c:pt>
                <c:pt idx="153">
                  <c:v>1105.4100000000001</c:v>
                </c:pt>
                <c:pt idx="154">
                  <c:v>1111.96</c:v>
                </c:pt>
                <c:pt idx="155">
                  <c:v>1110.0999999999999</c:v>
                </c:pt>
                <c:pt idx="156">
                  <c:v>1116.26</c:v>
                </c:pt>
                <c:pt idx="157">
                  <c:v>1105.42</c:v>
                </c:pt>
                <c:pt idx="158">
                  <c:v>1104.2</c:v>
                </c:pt>
                <c:pt idx="159">
                  <c:v>1095.94</c:v>
                </c:pt>
                <c:pt idx="160">
                  <c:v>1102.94</c:v>
                </c:pt>
                <c:pt idx="161">
                  <c:v>1104.94</c:v>
                </c:pt>
                <c:pt idx="162">
                  <c:v>1101.3799999999999</c:v>
                </c:pt>
                <c:pt idx="163">
                  <c:v>1104.9100000000001</c:v>
                </c:pt>
                <c:pt idx="164">
                  <c:v>1110.8799999999999</c:v>
                </c:pt>
                <c:pt idx="165">
                  <c:v>1100.1499999999999</c:v>
                </c:pt>
                <c:pt idx="166">
                  <c:v>1101.79</c:v>
                </c:pt>
                <c:pt idx="167">
                  <c:v>1099.6199999999999</c:v>
                </c:pt>
                <c:pt idx="168">
                  <c:v>1111.26</c:v>
                </c:pt>
                <c:pt idx="169">
                  <c:v>1125.6799999999998</c:v>
                </c:pt>
                <c:pt idx="170">
                  <c:v>1118.31</c:v>
                </c:pt>
                <c:pt idx="171">
                  <c:v>1124.42</c:v>
                </c:pt>
                <c:pt idx="172">
                  <c:v>1131.46</c:v>
                </c:pt>
                <c:pt idx="173">
                  <c:v>1131.5</c:v>
                </c:pt>
                <c:pt idx="174">
                  <c:v>1138.52</c:v>
                </c:pt>
                <c:pt idx="175">
                  <c:v>1134.1299999999999</c:v>
                </c:pt>
                <c:pt idx="176">
                  <c:v>1130.25</c:v>
                </c:pt>
                <c:pt idx="177">
                  <c:v>1129</c:v>
                </c:pt>
                <c:pt idx="178">
                  <c:v>1135.22</c:v>
                </c:pt>
                <c:pt idx="179">
                  <c:v>1139.92</c:v>
                </c:pt>
                <c:pt idx="180">
                  <c:v>1139.71</c:v>
                </c:pt>
                <c:pt idx="181">
                  <c:v>1133.5999999999999</c:v>
                </c:pt>
                <c:pt idx="182">
                  <c:v>1121.81</c:v>
                </c:pt>
                <c:pt idx="183">
                  <c:v>1112.45</c:v>
                </c:pt>
                <c:pt idx="184">
                  <c:v>1120.1199999999999</c:v>
                </c:pt>
                <c:pt idx="185">
                  <c:v>1119.4000000000001</c:v>
                </c:pt>
                <c:pt idx="186">
                  <c:v>1127.01</c:v>
                </c:pt>
                <c:pt idx="187">
                  <c:v>1122.27</c:v>
                </c:pt>
                <c:pt idx="188">
                  <c:v>1138.5</c:v>
                </c:pt>
                <c:pt idx="189">
                  <c:v>1145.8799999999999</c:v>
                </c:pt>
                <c:pt idx="190">
                  <c:v>1141.5899999999999</c:v>
                </c:pt>
                <c:pt idx="191">
                  <c:v>1131.8899999999999</c:v>
                </c:pt>
                <c:pt idx="192">
                  <c:v>1118.48</c:v>
                </c:pt>
                <c:pt idx="193">
                  <c:v>1114.4000000000001</c:v>
                </c:pt>
                <c:pt idx="194">
                  <c:v>1113.95</c:v>
                </c:pt>
                <c:pt idx="195">
                  <c:v>1106.07</c:v>
                </c:pt>
                <c:pt idx="196">
                  <c:v>1099.5899999999999</c:v>
                </c:pt>
                <c:pt idx="197">
                  <c:v>1098.21</c:v>
                </c:pt>
                <c:pt idx="198">
                  <c:v>1091.95</c:v>
                </c:pt>
                <c:pt idx="199">
                  <c:v>1097.93</c:v>
                </c:pt>
                <c:pt idx="200">
                  <c:v>1105.1899999999998</c:v>
                </c:pt>
                <c:pt idx="201">
                  <c:v>1101.95</c:v>
                </c:pt>
                <c:pt idx="202">
                  <c:v>1124.1799999999998</c:v>
                </c:pt>
                <c:pt idx="203">
                  <c:v>1109.05</c:v>
                </c:pt>
                <c:pt idx="204">
                  <c:v>1111.72</c:v>
                </c:pt>
                <c:pt idx="205">
                  <c:v>1134.5899999999999</c:v>
                </c:pt>
                <c:pt idx="206">
                  <c:v>1129.82</c:v>
                </c:pt>
                <c:pt idx="207">
                  <c:v>1137.42</c:v>
                </c:pt>
                <c:pt idx="208">
                  <c:v>1144.71</c:v>
                </c:pt>
                <c:pt idx="209">
                  <c:v>1147.05</c:v>
                </c:pt>
                <c:pt idx="210">
                  <c:v>1162.97</c:v>
                </c:pt>
                <c:pt idx="211">
                  <c:v>1161.3499999999999</c:v>
                </c:pt>
                <c:pt idx="212">
                  <c:v>1166.45</c:v>
                </c:pt>
                <c:pt idx="213">
                  <c:v>1180.57</c:v>
                </c:pt>
                <c:pt idx="214">
                  <c:v>1179.8599999999999</c:v>
                </c:pt>
                <c:pt idx="215">
                  <c:v>1190.4000000000001</c:v>
                </c:pt>
                <c:pt idx="216">
                  <c:v>1181.71</c:v>
                </c:pt>
                <c:pt idx="217">
                  <c:v>1190.48</c:v>
                </c:pt>
                <c:pt idx="218">
                  <c:v>1197.6699999999998</c:v>
                </c:pt>
                <c:pt idx="219">
                  <c:v>1199.2</c:v>
                </c:pt>
                <c:pt idx="220">
                  <c:v>1201.6199999999999</c:v>
                </c:pt>
                <c:pt idx="221">
                  <c:v>1196.74</c:v>
                </c:pt>
                <c:pt idx="222">
                  <c:v>1201.81</c:v>
                </c:pt>
                <c:pt idx="223">
                  <c:v>1215.93</c:v>
                </c:pt>
                <c:pt idx="224">
                  <c:v>1213.82</c:v>
                </c:pt>
                <c:pt idx="225">
                  <c:v>1221.1099999999999</c:v>
                </c:pt>
                <c:pt idx="226">
                  <c:v>1230.3</c:v>
                </c:pt>
                <c:pt idx="227">
                  <c:v>1235.1099999999999</c:v>
                </c:pt>
                <c:pt idx="228">
                  <c:v>1241.46</c:v>
                </c:pt>
                <c:pt idx="229">
                  <c:v>1242.82</c:v>
                </c:pt>
                <c:pt idx="230">
                  <c:v>1248.5</c:v>
                </c:pt>
                <c:pt idx="231">
                  <c:v>1239.5</c:v>
                </c:pt>
                <c:pt idx="232">
                  <c:v>1249.55</c:v>
                </c:pt>
                <c:pt idx="233">
                  <c:v>1255.95</c:v>
                </c:pt>
                <c:pt idx="234">
                  <c:v>1249.08</c:v>
                </c:pt>
                <c:pt idx="235">
                  <c:v>1243.1699999999998</c:v>
                </c:pt>
                <c:pt idx="236">
                  <c:v>1236.5999999999999</c:v>
                </c:pt>
                <c:pt idx="237">
                  <c:v>1238.24</c:v>
                </c:pt>
                <c:pt idx="238">
                  <c:v>1237.58</c:v>
                </c:pt>
                <c:pt idx="239">
                  <c:v>1236.22</c:v>
                </c:pt>
                <c:pt idx="240">
                  <c:v>1240.1599999999999</c:v>
                </c:pt>
                <c:pt idx="241">
                  <c:v>1242.01</c:v>
                </c:pt>
                <c:pt idx="242">
                  <c:v>1234.52</c:v>
                </c:pt>
                <c:pt idx="243">
                  <c:v>1235.81</c:v>
                </c:pt>
                <c:pt idx="244">
                  <c:v>1224.78</c:v>
                </c:pt>
                <c:pt idx="245">
                  <c:v>1229.3899999999999</c:v>
                </c:pt>
                <c:pt idx="246">
                  <c:v>1237.6299999999999</c:v>
                </c:pt>
                <c:pt idx="247">
                  <c:v>1233.25</c:v>
                </c:pt>
                <c:pt idx="248">
                  <c:v>1229.98</c:v>
                </c:pt>
                <c:pt idx="249">
                  <c:v>1221.3</c:v>
                </c:pt>
                <c:pt idx="250">
                  <c:v>1226.75</c:v>
                </c:pt>
                <c:pt idx="251">
                  <c:v>1224.92</c:v>
                </c:pt>
                <c:pt idx="252">
                  <c:v>1222.24</c:v>
                </c:pt>
                <c:pt idx="253">
                  <c:v>1248.3499999999999</c:v>
                </c:pt>
                <c:pt idx="254">
                  <c:v>1257.5899999999999</c:v>
                </c:pt>
                <c:pt idx="255">
                  <c:v>1248.4100000000001</c:v>
                </c:pt>
                <c:pt idx="256">
                  <c:v>1255.9100000000001</c:v>
                </c:pt>
                <c:pt idx="257">
                  <c:v>1259.47</c:v>
                </c:pt>
                <c:pt idx="258">
                  <c:v>1260.8399999999999</c:v>
                </c:pt>
                <c:pt idx="259">
                  <c:v>1266.47</c:v>
                </c:pt>
                <c:pt idx="260">
                  <c:v>1254.8799999999999</c:v>
                </c:pt>
                <c:pt idx="261">
                  <c:v>1256.52</c:v>
                </c:pt>
                <c:pt idx="262">
                  <c:v>1245.21</c:v>
                </c:pt>
                <c:pt idx="263">
                  <c:v>1229.95</c:v>
                </c:pt>
                <c:pt idx="264">
                  <c:v>1226.26</c:v>
                </c:pt>
                <c:pt idx="265">
                  <c:v>1215.79</c:v>
                </c:pt>
                <c:pt idx="266">
                  <c:v>1228.5</c:v>
                </c:pt>
                <c:pt idx="267">
                  <c:v>1233.3</c:v>
                </c:pt>
                <c:pt idx="268">
                  <c:v>1232.1299999999999</c:v>
                </c:pt>
                <c:pt idx="269">
                  <c:v>1247.73</c:v>
                </c:pt>
                <c:pt idx="270">
                  <c:v>1245.08</c:v>
                </c:pt>
                <c:pt idx="271">
                  <c:v>1246.32</c:v>
                </c:pt>
                <c:pt idx="272">
                  <c:v>1251.58</c:v>
                </c:pt>
                <c:pt idx="273">
                  <c:v>1252.72</c:v>
                </c:pt>
                <c:pt idx="274">
                  <c:v>1248.3599999999999</c:v>
                </c:pt>
                <c:pt idx="275">
                  <c:v>1242.6499999999999</c:v>
                </c:pt>
                <c:pt idx="276">
                  <c:v>1250.5899999999999</c:v>
                </c:pt>
                <c:pt idx="277">
                  <c:v>1245.99</c:v>
                </c:pt>
                <c:pt idx="278">
                  <c:v>1251.8399999999999</c:v>
                </c:pt>
                <c:pt idx="279">
                  <c:v>1257.71</c:v>
                </c:pt>
                <c:pt idx="280">
                  <c:v>1269.95</c:v>
                </c:pt>
                <c:pt idx="281">
                  <c:v>1263.57</c:v>
                </c:pt>
                <c:pt idx="282">
                  <c:v>1285.76</c:v>
                </c:pt>
                <c:pt idx="283">
                  <c:v>1281.94</c:v>
                </c:pt>
                <c:pt idx="284">
                  <c:v>1281.43</c:v>
                </c:pt>
                <c:pt idx="285">
                  <c:v>1278.44</c:v>
                </c:pt>
                <c:pt idx="286">
                  <c:v>1274.08</c:v>
                </c:pt>
                <c:pt idx="287">
                  <c:v>1292.76</c:v>
                </c:pt>
                <c:pt idx="288">
                  <c:v>1284.6199999999999</c:v>
                </c:pt>
                <c:pt idx="289">
                  <c:v>1290.47</c:v>
                </c:pt>
                <c:pt idx="290">
                  <c:v>1296.76</c:v>
                </c:pt>
                <c:pt idx="291">
                  <c:v>1287.5</c:v>
                </c:pt>
                <c:pt idx="292">
                  <c:v>1285.46</c:v>
                </c:pt>
                <c:pt idx="293">
                  <c:v>1286.75</c:v>
                </c:pt>
                <c:pt idx="294">
                  <c:v>1285.3799999999999</c:v>
                </c:pt>
                <c:pt idx="295">
                  <c:v>1280.98</c:v>
                </c:pt>
                <c:pt idx="296">
                  <c:v>1284.3599999999999</c:v>
                </c:pt>
                <c:pt idx="297">
                  <c:v>1280.96</c:v>
                </c:pt>
                <c:pt idx="298">
                  <c:v>1275.7</c:v>
                </c:pt>
                <c:pt idx="299">
                  <c:v>1282.8</c:v>
                </c:pt>
                <c:pt idx="300">
                  <c:v>1281.9000000000001</c:v>
                </c:pt>
                <c:pt idx="301">
                  <c:v>1293.53</c:v>
                </c:pt>
                <c:pt idx="302">
                  <c:v>1298.82</c:v>
                </c:pt>
                <c:pt idx="303">
                  <c:v>1300.8</c:v>
                </c:pt>
                <c:pt idx="304">
                  <c:v>1296.6599999999999</c:v>
                </c:pt>
                <c:pt idx="305">
                  <c:v>1301.8</c:v>
                </c:pt>
                <c:pt idx="306">
                  <c:v>1290.27</c:v>
                </c:pt>
                <c:pt idx="307">
                  <c:v>1288.77</c:v>
                </c:pt>
                <c:pt idx="308">
                  <c:v>1283.44</c:v>
                </c:pt>
                <c:pt idx="309">
                  <c:v>1283.4100000000001</c:v>
                </c:pt>
                <c:pt idx="310">
                  <c:v>1285.0899999999999</c:v>
                </c:pt>
                <c:pt idx="311">
                  <c:v>1275.97</c:v>
                </c:pt>
                <c:pt idx="312">
                  <c:v>1284.1899999999998</c:v>
                </c:pt>
                <c:pt idx="313">
                  <c:v>1286.2</c:v>
                </c:pt>
                <c:pt idx="314">
                  <c:v>1274.6799999999998</c:v>
                </c:pt>
                <c:pt idx="315">
                  <c:v>1274.79</c:v>
                </c:pt>
                <c:pt idx="316">
                  <c:v>1286.44</c:v>
                </c:pt>
                <c:pt idx="317">
                  <c:v>1296.8399999999999</c:v>
                </c:pt>
                <c:pt idx="318">
                  <c:v>1299.95</c:v>
                </c:pt>
                <c:pt idx="319">
                  <c:v>1291.93</c:v>
                </c:pt>
                <c:pt idx="320">
                  <c:v>1292.77</c:v>
                </c:pt>
                <c:pt idx="321">
                  <c:v>1285.5899999999999</c:v>
                </c:pt>
                <c:pt idx="322">
                  <c:v>1290.25</c:v>
                </c:pt>
                <c:pt idx="323">
                  <c:v>1285.48</c:v>
                </c:pt>
                <c:pt idx="324">
                  <c:v>1280.83</c:v>
                </c:pt>
                <c:pt idx="325">
                  <c:v>1296.3</c:v>
                </c:pt>
                <c:pt idx="326">
                  <c:v>1303.94</c:v>
                </c:pt>
                <c:pt idx="327">
                  <c:v>1298.05</c:v>
                </c:pt>
                <c:pt idx="328">
                  <c:v>1299.28</c:v>
                </c:pt>
                <c:pt idx="329">
                  <c:v>1297.55</c:v>
                </c:pt>
                <c:pt idx="330">
                  <c:v>1300.6699999999998</c:v>
                </c:pt>
                <c:pt idx="331">
                  <c:v>1313.1599999999999</c:v>
                </c:pt>
                <c:pt idx="332">
                  <c:v>1322.1599999999999</c:v>
                </c:pt>
                <c:pt idx="333">
                  <c:v>1315.23</c:v>
                </c:pt>
                <c:pt idx="334">
                  <c:v>1301.9000000000001</c:v>
                </c:pt>
                <c:pt idx="335">
                  <c:v>1312.3799999999999</c:v>
                </c:pt>
                <c:pt idx="336">
                  <c:v>1313.31</c:v>
                </c:pt>
                <c:pt idx="337">
                  <c:v>1302.1499999999999</c:v>
                </c:pt>
                <c:pt idx="338">
                  <c:v>1317.32</c:v>
                </c:pt>
                <c:pt idx="339">
                  <c:v>1317.41</c:v>
                </c:pt>
                <c:pt idx="340">
                  <c:v>1313.58</c:v>
                </c:pt>
                <c:pt idx="341">
                  <c:v>1322.6799999999998</c:v>
                </c:pt>
                <c:pt idx="342">
                  <c:v>1310.76</c:v>
                </c:pt>
                <c:pt idx="343">
                  <c:v>1300.6399999999999</c:v>
                </c:pt>
                <c:pt idx="344">
                  <c:v>1308.51</c:v>
                </c:pt>
                <c:pt idx="345">
                  <c:v>1310.8</c:v>
                </c:pt>
                <c:pt idx="346">
                  <c:v>1284.52</c:v>
                </c:pt>
                <c:pt idx="347">
                  <c:v>1275.6499999999999</c:v>
                </c:pt>
                <c:pt idx="348">
                  <c:v>1287.7</c:v>
                </c:pt>
                <c:pt idx="349">
                  <c:v>1277.57</c:v>
                </c:pt>
                <c:pt idx="350">
                  <c:v>1279.98</c:v>
                </c:pt>
                <c:pt idx="351">
                  <c:v>1285.6699999999998</c:v>
                </c:pt>
                <c:pt idx="352">
                  <c:v>1299.42</c:v>
                </c:pt>
                <c:pt idx="353">
                  <c:v>1303.0999999999999</c:v>
                </c:pt>
                <c:pt idx="354">
                  <c:v>1292.7</c:v>
                </c:pt>
                <c:pt idx="355">
                  <c:v>1301.1699999999998</c:v>
                </c:pt>
                <c:pt idx="356">
                  <c:v>1313.1299999999999</c:v>
                </c:pt>
                <c:pt idx="357">
                  <c:v>1320.07</c:v>
                </c:pt>
                <c:pt idx="358">
                  <c:v>1297.9100000000001</c:v>
                </c:pt>
                <c:pt idx="359">
                  <c:v>1301.3499999999999</c:v>
                </c:pt>
                <c:pt idx="360">
                  <c:v>1296.23</c:v>
                </c:pt>
                <c:pt idx="361">
                  <c:v>1299.49</c:v>
                </c:pt>
                <c:pt idx="362">
                  <c:v>1301.33</c:v>
                </c:pt>
                <c:pt idx="363">
                  <c:v>1293.5899999999999</c:v>
                </c:pt>
                <c:pt idx="364">
                  <c:v>1263.8499999999999</c:v>
                </c:pt>
                <c:pt idx="365">
                  <c:v>1248.48</c:v>
                </c:pt>
                <c:pt idx="366">
                  <c:v>1272.8499999999999</c:v>
                </c:pt>
                <c:pt idx="367">
                  <c:v>1262.76</c:v>
                </c:pt>
                <c:pt idx="368">
                  <c:v>1259.46</c:v>
                </c:pt>
                <c:pt idx="369">
                  <c:v>1261.07</c:v>
                </c:pt>
                <c:pt idx="370">
                  <c:v>1267.79</c:v>
                </c:pt>
                <c:pt idx="371">
                  <c:v>1252.1099999999999</c:v>
                </c:pt>
                <c:pt idx="372">
                  <c:v>1247.73</c:v>
                </c:pt>
                <c:pt idx="373">
                  <c:v>1265.92</c:v>
                </c:pt>
                <c:pt idx="374">
                  <c:v>1256.83</c:v>
                </c:pt>
                <c:pt idx="375">
                  <c:v>1263.02</c:v>
                </c:pt>
                <c:pt idx="376">
                  <c:v>1291.6099999999999</c:v>
                </c:pt>
                <c:pt idx="377">
                  <c:v>1293.3799999999999</c:v>
                </c:pt>
                <c:pt idx="378">
                  <c:v>1304.71</c:v>
                </c:pt>
                <c:pt idx="379">
                  <c:v>1296.1899999999998</c:v>
                </c:pt>
                <c:pt idx="380">
                  <c:v>1297.33</c:v>
                </c:pt>
                <c:pt idx="381">
                  <c:v>1298.6199999999999</c:v>
                </c:pt>
                <c:pt idx="382">
                  <c:v>1307.26</c:v>
                </c:pt>
                <c:pt idx="383">
                  <c:v>1309.6499999999999</c:v>
                </c:pt>
                <c:pt idx="384">
                  <c:v>1294.54</c:v>
                </c:pt>
                <c:pt idx="385">
                  <c:v>1271.6399999999999</c:v>
                </c:pt>
                <c:pt idx="386">
                  <c:v>1264.6199999999999</c:v>
                </c:pt>
                <c:pt idx="387">
                  <c:v>1261.46</c:v>
                </c:pt>
                <c:pt idx="388">
                  <c:v>1259.74</c:v>
                </c:pt>
                <c:pt idx="389">
                  <c:v>1285.6199999999999</c:v>
                </c:pt>
                <c:pt idx="390">
                  <c:v>1282.6099999999999</c:v>
                </c:pt>
                <c:pt idx="391">
                  <c:v>1279.0999999999999</c:v>
                </c:pt>
                <c:pt idx="392">
                  <c:v>1288.8399999999999</c:v>
                </c:pt>
                <c:pt idx="393">
                  <c:v>1291.21</c:v>
                </c:pt>
                <c:pt idx="394">
                  <c:v>1294.44</c:v>
                </c:pt>
                <c:pt idx="395">
                  <c:v>1273.21</c:v>
                </c:pt>
                <c:pt idx="396">
                  <c:v>1288.81</c:v>
                </c:pt>
                <c:pt idx="397">
                  <c:v>1283.1899999999998</c:v>
                </c:pt>
                <c:pt idx="398">
                  <c:v>1282.6699999999998</c:v>
                </c:pt>
                <c:pt idx="399">
                  <c:v>1286.26</c:v>
                </c:pt>
                <c:pt idx="400">
                  <c:v>1266.23</c:v>
                </c:pt>
                <c:pt idx="401">
                  <c:v>1256.76</c:v>
                </c:pt>
                <c:pt idx="402">
                  <c:v>1252.48</c:v>
                </c:pt>
                <c:pt idx="403">
                  <c:v>1255.83</c:v>
                </c:pt>
                <c:pt idx="404">
                  <c:v>1257.03</c:v>
                </c:pt>
                <c:pt idx="405">
                  <c:v>1260.56</c:v>
                </c:pt>
                <c:pt idx="406">
                  <c:v>1263.25</c:v>
                </c:pt>
                <c:pt idx="407">
                  <c:v>1262.3799999999999</c:v>
                </c:pt>
                <c:pt idx="408">
                  <c:v>1281.95</c:v>
                </c:pt>
                <c:pt idx="409">
                  <c:v>1284.6299999999999</c:v>
                </c:pt>
                <c:pt idx="410">
                  <c:v>1291.6299999999999</c:v>
                </c:pt>
                <c:pt idx="411">
                  <c:v>1291.52</c:v>
                </c:pt>
                <c:pt idx="412">
                  <c:v>1293.08</c:v>
                </c:pt>
                <c:pt idx="413">
                  <c:v>1288.8599999999999</c:v>
                </c:pt>
                <c:pt idx="414">
                  <c:v>1296.57</c:v>
                </c:pt>
                <c:pt idx="415">
                  <c:v>1294.3899999999999</c:v>
                </c:pt>
                <c:pt idx="416">
                  <c:v>1291.1399999999999</c:v>
                </c:pt>
                <c:pt idx="417">
                  <c:v>1304.57</c:v>
                </c:pt>
                <c:pt idx="418">
                  <c:v>1300.6599999999999</c:v>
                </c:pt>
                <c:pt idx="419">
                  <c:v>1303.26</c:v>
                </c:pt>
                <c:pt idx="420">
                  <c:v>1306.73</c:v>
                </c:pt>
                <c:pt idx="421">
                  <c:v>1309.0999999999999</c:v>
                </c:pt>
                <c:pt idx="422">
                  <c:v>1305.93</c:v>
                </c:pt>
                <c:pt idx="423">
                  <c:v>1295.21</c:v>
                </c:pt>
                <c:pt idx="424">
                  <c:v>1292.6599999999999</c:v>
                </c:pt>
                <c:pt idx="425">
                  <c:v>1297.8599999999999</c:v>
                </c:pt>
                <c:pt idx="426">
                  <c:v>1297.8899999999999</c:v>
                </c:pt>
                <c:pt idx="427">
                  <c:v>1309.07</c:v>
                </c:pt>
                <c:pt idx="428">
                  <c:v>1304.28</c:v>
                </c:pt>
                <c:pt idx="429">
                  <c:v>1304.0899999999999</c:v>
                </c:pt>
                <c:pt idx="430">
                  <c:v>1308.58</c:v>
                </c:pt>
                <c:pt idx="431">
                  <c:v>1307.8499999999999</c:v>
                </c:pt>
                <c:pt idx="432">
                  <c:v>1306.3499999999999</c:v>
                </c:pt>
                <c:pt idx="433">
                  <c:v>1317.77</c:v>
                </c:pt>
                <c:pt idx="434">
                  <c:v>1314.78</c:v>
                </c:pt>
                <c:pt idx="435">
                  <c:v>1318.32</c:v>
                </c:pt>
                <c:pt idx="436">
                  <c:v>1337.29</c:v>
                </c:pt>
                <c:pt idx="437">
                  <c:v>1330.31</c:v>
                </c:pt>
                <c:pt idx="438">
                  <c:v>1328.77</c:v>
                </c:pt>
                <c:pt idx="439">
                  <c:v>1334.1899999999998</c:v>
                </c:pt>
                <c:pt idx="440">
                  <c:v>1322.6399999999999</c:v>
                </c:pt>
                <c:pt idx="441">
                  <c:v>1326.95</c:v>
                </c:pt>
                <c:pt idx="442">
                  <c:v>1321.82</c:v>
                </c:pt>
                <c:pt idx="443">
                  <c:v>1338.31</c:v>
                </c:pt>
                <c:pt idx="444">
                  <c:v>1335.55</c:v>
                </c:pt>
                <c:pt idx="445">
                  <c:v>1330.11</c:v>
                </c:pt>
                <c:pt idx="446">
                  <c:v>1331.3</c:v>
                </c:pt>
                <c:pt idx="447">
                  <c:v>1322.4</c:v>
                </c:pt>
                <c:pt idx="448">
                  <c:v>1315.31</c:v>
                </c:pt>
                <c:pt idx="449">
                  <c:v>1321.05</c:v>
                </c:pt>
                <c:pt idx="450">
                  <c:v>1330.78</c:v>
                </c:pt>
                <c:pt idx="451">
                  <c:v>1334.56</c:v>
                </c:pt>
                <c:pt idx="452">
                  <c:v>1338.1899999999998</c:v>
                </c:pt>
                <c:pt idx="453">
                  <c:v>1346.84</c:v>
                </c:pt>
                <c:pt idx="454">
                  <c:v>1341.75</c:v>
                </c:pt>
                <c:pt idx="455">
                  <c:v>1341.28</c:v>
                </c:pt>
                <c:pt idx="456">
                  <c:v>1343.55</c:v>
                </c:pt>
                <c:pt idx="457">
                  <c:v>1342.32</c:v>
                </c:pt>
                <c:pt idx="458">
                  <c:v>1350.1599999999999</c:v>
                </c:pt>
                <c:pt idx="459">
                  <c:v>1363.6</c:v>
                </c:pt>
                <c:pt idx="460">
                  <c:v>1345.37</c:v>
                </c:pt>
                <c:pt idx="461">
                  <c:v>1347.6</c:v>
                </c:pt>
                <c:pt idx="462">
                  <c:v>1340.57</c:v>
                </c:pt>
                <c:pt idx="463">
                  <c:v>1331.87</c:v>
                </c:pt>
                <c:pt idx="464">
                  <c:v>1355.51</c:v>
                </c:pt>
                <c:pt idx="465">
                  <c:v>1352.4</c:v>
                </c:pt>
                <c:pt idx="466">
                  <c:v>1362.49</c:v>
                </c:pt>
                <c:pt idx="467">
                  <c:v>1364.6599999999999</c:v>
                </c:pt>
                <c:pt idx="468">
                  <c:v>1365.94</c:v>
                </c:pt>
                <c:pt idx="469">
                  <c:v>1356.83</c:v>
                </c:pt>
                <c:pt idx="470">
                  <c:v>1361.83</c:v>
                </c:pt>
                <c:pt idx="471">
                  <c:v>1361.41</c:v>
                </c:pt>
                <c:pt idx="472">
                  <c:v>1372.36</c:v>
                </c:pt>
                <c:pt idx="473">
                  <c:v>1383.56</c:v>
                </c:pt>
                <c:pt idx="474">
                  <c:v>1388.75</c:v>
                </c:pt>
                <c:pt idx="475">
                  <c:v>1382.9</c:v>
                </c:pt>
                <c:pt idx="476">
                  <c:v>1381.26</c:v>
                </c:pt>
                <c:pt idx="477">
                  <c:v>1374.52</c:v>
                </c:pt>
                <c:pt idx="478">
                  <c:v>1373.22</c:v>
                </c:pt>
                <c:pt idx="479">
                  <c:v>1374.99</c:v>
                </c:pt>
                <c:pt idx="480">
                  <c:v>1361.3</c:v>
                </c:pt>
                <c:pt idx="481">
                  <c:v>1362.6</c:v>
                </c:pt>
                <c:pt idx="482">
                  <c:v>1369</c:v>
                </c:pt>
                <c:pt idx="483">
                  <c:v>1371.47</c:v>
                </c:pt>
                <c:pt idx="484">
                  <c:v>1366.6</c:v>
                </c:pt>
                <c:pt idx="485">
                  <c:v>1382.31</c:v>
                </c:pt>
                <c:pt idx="486">
                  <c:v>1393.6699999999998</c:v>
                </c:pt>
                <c:pt idx="487">
                  <c:v>1397</c:v>
                </c:pt>
                <c:pt idx="488">
                  <c:v>1396.24</c:v>
                </c:pt>
                <c:pt idx="489">
                  <c:v>1400.1899999999998</c:v>
                </c:pt>
                <c:pt idx="490">
                  <c:v>1398.6599999999999</c:v>
                </c:pt>
                <c:pt idx="491">
                  <c:v>1399.22</c:v>
                </c:pt>
                <c:pt idx="492">
                  <c:v>1395.37</c:v>
                </c:pt>
                <c:pt idx="493">
                  <c:v>1401.48</c:v>
                </c:pt>
                <c:pt idx="494">
                  <c:v>1399.49</c:v>
                </c:pt>
                <c:pt idx="495">
                  <c:v>1395.58</c:v>
                </c:pt>
                <c:pt idx="496">
                  <c:v>1405.1</c:v>
                </c:pt>
                <c:pt idx="497">
                  <c:v>1408.71</c:v>
                </c:pt>
                <c:pt idx="498">
                  <c:v>1399.45</c:v>
                </c:pt>
                <c:pt idx="499">
                  <c:v>1395.99</c:v>
                </c:pt>
                <c:pt idx="500">
                  <c:v>1402.03</c:v>
                </c:pt>
                <c:pt idx="501">
                  <c:v>1408.7</c:v>
                </c:pt>
                <c:pt idx="502">
                  <c:v>1408.34</c:v>
                </c:pt>
                <c:pt idx="503">
                  <c:v>1401.47</c:v>
                </c:pt>
                <c:pt idx="504">
                  <c:v>1407.23</c:v>
                </c:pt>
                <c:pt idx="505">
                  <c:v>1403.81</c:v>
                </c:pt>
                <c:pt idx="506">
                  <c:v>1392.01</c:v>
                </c:pt>
                <c:pt idx="507">
                  <c:v>1395.01</c:v>
                </c:pt>
                <c:pt idx="508">
                  <c:v>1390.96</c:v>
                </c:pt>
                <c:pt idx="509">
                  <c:v>1398.8899999999999</c:v>
                </c:pt>
                <c:pt idx="510">
                  <c:v>1412.6899999999998</c:v>
                </c:pt>
                <c:pt idx="511">
                  <c:v>1420.08</c:v>
                </c:pt>
                <c:pt idx="512">
                  <c:v>1425.11</c:v>
                </c:pt>
                <c:pt idx="513">
                  <c:v>1418.01</c:v>
                </c:pt>
                <c:pt idx="514">
                  <c:v>1416.8899999999999</c:v>
                </c:pt>
                <c:pt idx="515">
                  <c:v>1422.87</c:v>
                </c:pt>
                <c:pt idx="516">
                  <c:v>1414.76</c:v>
                </c:pt>
                <c:pt idx="517">
                  <c:v>1419.77</c:v>
                </c:pt>
                <c:pt idx="518">
                  <c:v>1434.6699999999998</c:v>
                </c:pt>
                <c:pt idx="519">
                  <c:v>1413.42</c:v>
                </c:pt>
                <c:pt idx="520">
                  <c:v>1417.45</c:v>
                </c:pt>
                <c:pt idx="521">
                  <c:v>1416.79</c:v>
                </c:pt>
                <c:pt idx="522">
                  <c:v>1428.98</c:v>
                </c:pt>
                <c:pt idx="523">
                  <c:v>1436.53</c:v>
                </c:pt>
                <c:pt idx="524">
                  <c:v>1456.49</c:v>
                </c:pt>
                <c:pt idx="525">
                  <c:v>1456.1899999999998</c:v>
                </c:pt>
                <c:pt idx="526">
                  <c:v>1459.1799999999998</c:v>
                </c:pt>
                <c:pt idx="527">
                  <c:v>1465.36</c:v>
                </c:pt>
                <c:pt idx="528">
                  <c:v>1476.06</c:v>
                </c:pt>
                <c:pt idx="529">
                  <c:v>1478.6499999999999</c:v>
                </c:pt>
                <c:pt idx="530">
                  <c:v>1467.1799999999998</c:v>
                </c:pt>
                <c:pt idx="531">
                  <c:v>1464.6699999999998</c:v>
                </c:pt>
                <c:pt idx="532">
                  <c:v>1484.74</c:v>
                </c:pt>
                <c:pt idx="533">
                  <c:v>1487.04</c:v>
                </c:pt>
                <c:pt idx="534">
                  <c:v>1485.7</c:v>
                </c:pt>
                <c:pt idx="535">
                  <c:v>1489.26</c:v>
                </c:pt>
                <c:pt idx="536">
                  <c:v>1494.91</c:v>
                </c:pt>
                <c:pt idx="537">
                  <c:v>1491.95</c:v>
                </c:pt>
                <c:pt idx="538">
                  <c:v>1490.49</c:v>
                </c:pt>
                <c:pt idx="539">
                  <c:v>1484.59</c:v>
                </c:pt>
                <c:pt idx="540">
                  <c:v>1483.7</c:v>
                </c:pt>
                <c:pt idx="541">
                  <c:v>1436.33</c:v>
                </c:pt>
                <c:pt idx="542">
                  <c:v>1442.09</c:v>
                </c:pt>
                <c:pt idx="543">
                  <c:v>1437.46</c:v>
                </c:pt>
                <c:pt idx="544">
                  <c:v>1428.6399999999999</c:v>
                </c:pt>
                <c:pt idx="545">
                  <c:v>1411.72</c:v>
                </c:pt>
                <c:pt idx="546">
                  <c:v>1427.03</c:v>
                </c:pt>
                <c:pt idx="547">
                  <c:v>1421.73</c:v>
                </c:pt>
                <c:pt idx="548">
                  <c:v>1431.34</c:v>
                </c:pt>
                <c:pt idx="549">
                  <c:v>1444.59</c:v>
                </c:pt>
                <c:pt idx="550">
                  <c:v>1444.84</c:v>
                </c:pt>
                <c:pt idx="551">
                  <c:v>1404.6299999999999</c:v>
                </c:pt>
                <c:pt idx="552">
                  <c:v>1407.26</c:v>
                </c:pt>
                <c:pt idx="553">
                  <c:v>1415.51</c:v>
                </c:pt>
                <c:pt idx="554">
                  <c:v>1411.37</c:v>
                </c:pt>
                <c:pt idx="555">
                  <c:v>1430.08</c:v>
                </c:pt>
                <c:pt idx="556">
                  <c:v>1440.85</c:v>
                </c:pt>
                <c:pt idx="557">
                  <c:v>1464.28</c:v>
                </c:pt>
                <c:pt idx="558">
                  <c:v>1451.49</c:v>
                </c:pt>
                <c:pt idx="559">
                  <c:v>1460.95</c:v>
                </c:pt>
                <c:pt idx="560">
                  <c:v>1462.82</c:v>
                </c:pt>
                <c:pt idx="561">
                  <c:v>1456.35</c:v>
                </c:pt>
                <c:pt idx="562">
                  <c:v>1442.84</c:v>
                </c:pt>
                <c:pt idx="563">
                  <c:v>1449.51</c:v>
                </c:pt>
                <c:pt idx="564">
                  <c:v>1449.4</c:v>
                </c:pt>
                <c:pt idx="565">
                  <c:v>1453.6499999999999</c:v>
                </c:pt>
                <c:pt idx="566">
                  <c:v>1465.1599999999999</c:v>
                </c:pt>
                <c:pt idx="567">
                  <c:v>1466.27</c:v>
                </c:pt>
                <c:pt idx="568">
                  <c:v>1472.83</c:v>
                </c:pt>
                <c:pt idx="569">
                  <c:v>1473.52</c:v>
                </c:pt>
                <c:pt idx="570">
                  <c:v>1467.3</c:v>
                </c:pt>
                <c:pt idx="571">
                  <c:v>1466.84</c:v>
                </c:pt>
                <c:pt idx="572">
                  <c:v>1475.21</c:v>
                </c:pt>
                <c:pt idx="573">
                  <c:v>1474.45</c:v>
                </c:pt>
                <c:pt idx="574">
                  <c:v>1488.8799999999999</c:v>
                </c:pt>
                <c:pt idx="575">
                  <c:v>1490.71</c:v>
                </c:pt>
                <c:pt idx="576">
                  <c:v>1505.25</c:v>
                </c:pt>
                <c:pt idx="577">
                  <c:v>1499.81</c:v>
                </c:pt>
                <c:pt idx="578">
                  <c:v>1514.06</c:v>
                </c:pt>
                <c:pt idx="579">
                  <c:v>1504.74</c:v>
                </c:pt>
                <c:pt idx="580">
                  <c:v>1501.29</c:v>
                </c:pt>
                <c:pt idx="581">
                  <c:v>1524.83</c:v>
                </c:pt>
                <c:pt idx="582">
                  <c:v>1520.06</c:v>
                </c:pt>
                <c:pt idx="583">
                  <c:v>1519.93</c:v>
                </c:pt>
                <c:pt idx="584">
                  <c:v>1517.4</c:v>
                </c:pt>
                <c:pt idx="585">
                  <c:v>1501.75</c:v>
                </c:pt>
                <c:pt idx="586">
                  <c:v>1522.6</c:v>
                </c:pt>
                <c:pt idx="587">
                  <c:v>1530.54</c:v>
                </c:pt>
                <c:pt idx="588">
                  <c:v>1534.52</c:v>
                </c:pt>
                <c:pt idx="589">
                  <c:v>1540.57</c:v>
                </c:pt>
                <c:pt idx="590">
                  <c:v>1538.1499999999999</c:v>
                </c:pt>
                <c:pt idx="591">
                  <c:v>1538.1399999999999</c:v>
                </c:pt>
                <c:pt idx="592">
                  <c:v>1527.82</c:v>
                </c:pt>
                <c:pt idx="593">
                  <c:v>1541.1399999999999</c:v>
                </c:pt>
                <c:pt idx="594">
                  <c:v>1537.57</c:v>
                </c:pt>
                <c:pt idx="595">
                  <c:v>1548.04</c:v>
                </c:pt>
                <c:pt idx="596">
                  <c:v>1556.8</c:v>
                </c:pt>
                <c:pt idx="597">
                  <c:v>1557.1699999999998</c:v>
                </c:pt>
                <c:pt idx="598">
                  <c:v>1560.05</c:v>
                </c:pt>
                <c:pt idx="599">
                  <c:v>1560.12</c:v>
                </c:pt>
                <c:pt idx="600">
                  <c:v>1559.47</c:v>
                </c:pt>
                <c:pt idx="601">
                  <c:v>1550.45</c:v>
                </c:pt>
                <c:pt idx="602">
                  <c:v>1539.82</c:v>
                </c:pt>
                <c:pt idx="603">
                  <c:v>1550.05</c:v>
                </c:pt>
                <c:pt idx="604">
                  <c:v>1557.1699999999998</c:v>
                </c:pt>
                <c:pt idx="605">
                  <c:v>1560.41</c:v>
                </c:pt>
                <c:pt idx="606">
                  <c:v>1563.85</c:v>
                </c:pt>
                <c:pt idx="607">
                  <c:v>1571.94</c:v>
                </c:pt>
                <c:pt idx="608">
                  <c:v>1566.01</c:v>
                </c:pt>
                <c:pt idx="609">
                  <c:v>1553.34</c:v>
                </c:pt>
                <c:pt idx="610">
                  <c:v>1539.21</c:v>
                </c:pt>
                <c:pt idx="611">
                  <c:v>1511.9</c:v>
                </c:pt>
                <c:pt idx="612">
                  <c:v>1528.78</c:v>
                </c:pt>
                <c:pt idx="613">
                  <c:v>1534.27</c:v>
                </c:pt>
                <c:pt idx="614">
                  <c:v>1519.3</c:v>
                </c:pt>
                <c:pt idx="615">
                  <c:v>1541.79</c:v>
                </c:pt>
                <c:pt idx="616">
                  <c:v>1541.53</c:v>
                </c:pt>
                <c:pt idx="617">
                  <c:v>1554.79</c:v>
                </c:pt>
                <c:pt idx="618">
                  <c:v>1553.6799999999998</c:v>
                </c:pt>
                <c:pt idx="619">
                  <c:v>1561.54</c:v>
                </c:pt>
                <c:pt idx="620">
                  <c:v>1541.11</c:v>
                </c:pt>
                <c:pt idx="621">
                  <c:v>1537.1799999999998</c:v>
                </c:pt>
                <c:pt idx="622">
                  <c:v>1522.28</c:v>
                </c:pt>
                <c:pt idx="623">
                  <c:v>1520.87</c:v>
                </c:pt>
                <c:pt idx="624">
                  <c:v>1520.01</c:v>
                </c:pt>
                <c:pt idx="625">
                  <c:v>1527.6799999999998</c:v>
                </c:pt>
                <c:pt idx="626">
                  <c:v>1533.6399999999999</c:v>
                </c:pt>
                <c:pt idx="627">
                  <c:v>1529.74</c:v>
                </c:pt>
                <c:pt idx="628">
                  <c:v>1545.22</c:v>
                </c:pt>
                <c:pt idx="629">
                  <c:v>1550.6899999999998</c:v>
                </c:pt>
                <c:pt idx="630">
                  <c:v>1538.56</c:v>
                </c:pt>
                <c:pt idx="631">
                  <c:v>1543.25</c:v>
                </c:pt>
                <c:pt idx="632">
                  <c:v>1538.6799999999998</c:v>
                </c:pt>
                <c:pt idx="633">
                  <c:v>1514.45</c:v>
                </c:pt>
                <c:pt idx="634">
                  <c:v>1523.93</c:v>
                </c:pt>
                <c:pt idx="635">
                  <c:v>1546.1499999999999</c:v>
                </c:pt>
                <c:pt idx="636">
                  <c:v>1548.37</c:v>
                </c:pt>
                <c:pt idx="637">
                  <c:v>1549.27</c:v>
                </c:pt>
                <c:pt idx="638">
                  <c:v>1545.41</c:v>
                </c:pt>
                <c:pt idx="639">
                  <c:v>1540.6799999999998</c:v>
                </c:pt>
                <c:pt idx="640">
                  <c:v>1541.8799999999999</c:v>
                </c:pt>
                <c:pt idx="641">
                  <c:v>1520.6599999999999</c:v>
                </c:pt>
                <c:pt idx="642">
                  <c:v>1530.79</c:v>
                </c:pt>
                <c:pt idx="643">
                  <c:v>1503.48</c:v>
                </c:pt>
                <c:pt idx="644">
                  <c:v>1508.32</c:v>
                </c:pt>
                <c:pt idx="645">
                  <c:v>1467.82</c:v>
                </c:pt>
                <c:pt idx="646">
                  <c:v>1429.34</c:v>
                </c:pt>
                <c:pt idx="647">
                  <c:v>1432.6799999999998</c:v>
                </c:pt>
                <c:pt idx="648">
                  <c:v>1433.76</c:v>
                </c:pt>
                <c:pt idx="649">
                  <c:v>1436.26</c:v>
                </c:pt>
                <c:pt idx="650">
                  <c:v>1454.76</c:v>
                </c:pt>
                <c:pt idx="651">
                  <c:v>1398.81</c:v>
                </c:pt>
                <c:pt idx="652">
                  <c:v>1439.08</c:v>
                </c:pt>
                <c:pt idx="653">
                  <c:v>1440.21</c:v>
                </c:pt>
                <c:pt idx="654">
                  <c:v>1473.01</c:v>
                </c:pt>
                <c:pt idx="655">
                  <c:v>1410.91</c:v>
                </c:pt>
                <c:pt idx="656">
                  <c:v>1437.09</c:v>
                </c:pt>
                <c:pt idx="657">
                  <c:v>1438.47</c:v>
                </c:pt>
                <c:pt idx="658">
                  <c:v>1386.96</c:v>
                </c:pt>
                <c:pt idx="659">
                  <c:v>1375.05</c:v>
                </c:pt>
                <c:pt idx="660">
                  <c:v>1374.42</c:v>
                </c:pt>
                <c:pt idx="661">
                  <c:v>1441.6299999999999</c:v>
                </c:pt>
                <c:pt idx="662">
                  <c:v>1436.95</c:v>
                </c:pt>
                <c:pt idx="663">
                  <c:v>1440.22</c:v>
                </c:pt>
                <c:pt idx="664">
                  <c:v>1470.91</c:v>
                </c:pt>
                <c:pt idx="665">
                  <c:v>1471.1299999999999</c:v>
                </c:pt>
                <c:pt idx="666">
                  <c:v>1486.79</c:v>
                </c:pt>
                <c:pt idx="667">
                  <c:v>1476.94</c:v>
                </c:pt>
                <c:pt idx="668">
                  <c:v>1425.3799999999999</c:v>
                </c:pt>
                <c:pt idx="669">
                  <c:v>1461.08</c:v>
                </c:pt>
                <c:pt idx="670">
                  <c:v>1447.97</c:v>
                </c:pt>
                <c:pt idx="671">
                  <c:v>1462.6899999999998</c:v>
                </c:pt>
                <c:pt idx="672">
                  <c:v>1476.76</c:v>
                </c:pt>
                <c:pt idx="673">
                  <c:v>1459.1299999999999</c:v>
                </c:pt>
                <c:pt idx="674">
                  <c:v>1456.95</c:v>
                </c:pt>
                <c:pt idx="675">
                  <c:v>1439.85</c:v>
                </c:pt>
                <c:pt idx="676">
                  <c:v>1434.53</c:v>
                </c:pt>
                <c:pt idx="677">
                  <c:v>1455.03</c:v>
                </c:pt>
                <c:pt idx="678">
                  <c:v>1458.8</c:v>
                </c:pt>
                <c:pt idx="679">
                  <c:v>1479.8899999999999</c:v>
                </c:pt>
                <c:pt idx="680">
                  <c:v>1490.32</c:v>
                </c:pt>
                <c:pt idx="681">
                  <c:v>1483.08</c:v>
                </c:pt>
                <c:pt idx="682">
                  <c:v>1540.62</c:v>
                </c:pt>
                <c:pt idx="683">
                  <c:v>1545.74</c:v>
                </c:pt>
                <c:pt idx="684">
                  <c:v>1531.51</c:v>
                </c:pt>
                <c:pt idx="685">
                  <c:v>1539.96</c:v>
                </c:pt>
                <c:pt idx="686">
                  <c:v>1525.92</c:v>
                </c:pt>
                <c:pt idx="687">
                  <c:v>1528.29</c:v>
                </c:pt>
                <c:pt idx="688">
                  <c:v>1546.73</c:v>
                </c:pt>
                <c:pt idx="689">
                  <c:v>1562.74</c:v>
                </c:pt>
                <c:pt idx="690">
                  <c:v>1571.99</c:v>
                </c:pt>
                <c:pt idx="691">
                  <c:v>1598.11</c:v>
                </c:pt>
                <c:pt idx="692">
                  <c:v>1588.6299999999999</c:v>
                </c:pt>
                <c:pt idx="693">
                  <c:v>1575.94</c:v>
                </c:pt>
                <c:pt idx="694">
                  <c:v>1587.06</c:v>
                </c:pt>
                <c:pt idx="695">
                  <c:v>1616.43</c:v>
                </c:pt>
                <c:pt idx="696">
                  <c:v>1608.93</c:v>
                </c:pt>
                <c:pt idx="697">
                  <c:v>1621.22</c:v>
                </c:pt>
                <c:pt idx="698">
                  <c:v>1612.6399999999999</c:v>
                </c:pt>
                <c:pt idx="699">
                  <c:v>1608.8</c:v>
                </c:pt>
                <c:pt idx="700">
                  <c:v>1622.61</c:v>
                </c:pt>
                <c:pt idx="701">
                  <c:v>1595.76</c:v>
                </c:pt>
                <c:pt idx="702">
                  <c:v>1576.1899999999998</c:v>
                </c:pt>
                <c:pt idx="703">
                  <c:v>1579.52</c:v>
                </c:pt>
                <c:pt idx="704">
                  <c:v>1583.49</c:v>
                </c:pt>
                <c:pt idx="705">
                  <c:v>1548.23</c:v>
                </c:pt>
                <c:pt idx="706">
                  <c:v>1566.22</c:v>
                </c:pt>
                <c:pt idx="707">
                  <c:v>1578.04</c:v>
                </c:pt>
                <c:pt idx="708">
                  <c:v>1562.12</c:v>
                </c:pt>
                <c:pt idx="709">
                  <c:v>1565.77</c:v>
                </c:pt>
                <c:pt idx="710">
                  <c:v>1605.55</c:v>
                </c:pt>
                <c:pt idx="711">
                  <c:v>1608.46</c:v>
                </c:pt>
                <c:pt idx="712">
                  <c:v>1614.73</c:v>
                </c:pt>
                <c:pt idx="713">
                  <c:v>1630.22</c:v>
                </c:pt>
                <c:pt idx="714">
                  <c:v>1585.98</c:v>
                </c:pt>
                <c:pt idx="715">
                  <c:v>1588.94</c:v>
                </c:pt>
                <c:pt idx="716">
                  <c:v>1573.53</c:v>
                </c:pt>
                <c:pt idx="717">
                  <c:v>1591.12</c:v>
                </c:pt>
                <c:pt idx="718">
                  <c:v>1533.3799999999999</c:v>
                </c:pt>
                <c:pt idx="719">
                  <c:v>1563.32</c:v>
                </c:pt>
                <c:pt idx="720">
                  <c:v>1540.6399999999999</c:v>
                </c:pt>
                <c:pt idx="721">
                  <c:v>1534.99</c:v>
                </c:pt>
                <c:pt idx="722">
                  <c:v>1570.1</c:v>
                </c:pt>
                <c:pt idx="723">
                  <c:v>1568.6699999999998</c:v>
                </c:pt>
                <c:pt idx="724">
                  <c:v>1525.7</c:v>
                </c:pt>
                <c:pt idx="725">
                  <c:v>1523</c:v>
                </c:pt>
                <c:pt idx="726">
                  <c:v>1486.35</c:v>
                </c:pt>
                <c:pt idx="727">
                  <c:v>1492.8799999999999</c:v>
                </c:pt>
                <c:pt idx="728">
                  <c:v>1460.8</c:v>
                </c:pt>
                <c:pt idx="729">
                  <c:v>1488.36</c:v>
                </c:pt>
                <c:pt idx="730">
                  <c:v>1441.55</c:v>
                </c:pt>
                <c:pt idx="731">
                  <c:v>1478.23</c:v>
                </c:pt>
                <c:pt idx="732">
                  <c:v>1529.03</c:v>
                </c:pt>
                <c:pt idx="733">
                  <c:v>1504.21</c:v>
                </c:pt>
                <c:pt idx="734">
                  <c:v>1525.55</c:v>
                </c:pt>
                <c:pt idx="735">
                  <c:v>1518.36</c:v>
                </c:pt>
                <c:pt idx="736">
                  <c:v>1492.93</c:v>
                </c:pt>
                <c:pt idx="737">
                  <c:v>1521.77</c:v>
                </c:pt>
                <c:pt idx="738">
                  <c:v>1539.94</c:v>
                </c:pt>
                <c:pt idx="739">
                  <c:v>1538.02</c:v>
                </c:pt>
                <c:pt idx="740">
                  <c:v>1551.43</c:v>
                </c:pt>
                <c:pt idx="741">
                  <c:v>1493.96</c:v>
                </c:pt>
                <c:pt idx="742">
                  <c:v>1506.77</c:v>
                </c:pt>
                <c:pt idx="743">
                  <c:v>1505.33</c:v>
                </c:pt>
                <c:pt idx="744">
                  <c:v>1487.8899999999999</c:v>
                </c:pt>
                <c:pt idx="745">
                  <c:v>1476.8799999999999</c:v>
                </c:pt>
                <c:pt idx="746">
                  <c:v>1484.43</c:v>
                </c:pt>
                <c:pt idx="747">
                  <c:v>1488.33</c:v>
                </c:pt>
                <c:pt idx="748">
                  <c:v>1485.6799999999998</c:v>
                </c:pt>
                <c:pt idx="749">
                  <c:v>1503.27</c:v>
                </c:pt>
                <c:pt idx="750">
                  <c:v>1532.55</c:v>
                </c:pt>
                <c:pt idx="751">
                  <c:v>1520.48</c:v>
                </c:pt>
                <c:pt idx="752">
                  <c:v>1498.49</c:v>
                </c:pt>
                <c:pt idx="753">
                  <c:v>1503.58</c:v>
                </c:pt>
                <c:pt idx="754">
                  <c:v>1501.6699999999998</c:v>
                </c:pt>
                <c:pt idx="755">
                  <c:v>1469.55</c:v>
                </c:pt>
                <c:pt idx="756">
                  <c:v>1466.04</c:v>
                </c:pt>
                <c:pt idx="757">
                  <c:v>1443.6699999999998</c:v>
                </c:pt>
                <c:pt idx="758">
                  <c:v>1443.53</c:v>
                </c:pt>
                <c:pt idx="759">
                  <c:v>1409.96</c:v>
                </c:pt>
                <c:pt idx="760">
                  <c:v>1422.4</c:v>
                </c:pt>
                <c:pt idx="761">
                  <c:v>1443.8</c:v>
                </c:pt>
                <c:pt idx="762">
                  <c:v>1429.1299999999999</c:v>
                </c:pt>
                <c:pt idx="763">
                  <c:v>1436.27</c:v>
                </c:pt>
                <c:pt idx="764">
                  <c:v>1403.87</c:v>
                </c:pt>
                <c:pt idx="765">
                  <c:v>1397.78</c:v>
                </c:pt>
                <c:pt idx="766">
                  <c:v>1344.21</c:v>
                </c:pt>
                <c:pt idx="767">
                  <c:v>1311.96</c:v>
                </c:pt>
                <c:pt idx="768">
                  <c:v>1291.54</c:v>
                </c:pt>
                <c:pt idx="769">
                  <c:v>1321.21</c:v>
                </c:pt>
                <c:pt idx="770">
                  <c:v>1339.58</c:v>
                </c:pt>
                <c:pt idx="771">
                  <c:v>1317.44</c:v>
                </c:pt>
                <c:pt idx="772">
                  <c:v>1358.4</c:v>
                </c:pt>
                <c:pt idx="773">
                  <c:v>1382.4</c:v>
                </c:pt>
                <c:pt idx="774">
                  <c:v>1368.23</c:v>
                </c:pt>
                <c:pt idx="775">
                  <c:v>1391.6</c:v>
                </c:pt>
                <c:pt idx="776">
                  <c:v>1419.83</c:v>
                </c:pt>
                <c:pt idx="777">
                  <c:v>1401.42</c:v>
                </c:pt>
                <c:pt idx="778">
                  <c:v>1330.1599999999999</c:v>
                </c:pt>
                <c:pt idx="779">
                  <c:v>1325.82</c:v>
                </c:pt>
                <c:pt idx="780">
                  <c:v>1325.11</c:v>
                </c:pt>
                <c:pt idx="781">
                  <c:v>1315.08</c:v>
                </c:pt>
                <c:pt idx="782">
                  <c:v>1284.8399999999999</c:v>
                </c:pt>
                <c:pt idx="783">
                  <c:v>1318.07</c:v>
                </c:pt>
                <c:pt idx="784">
                  <c:v>1336.26</c:v>
                </c:pt>
                <c:pt idx="785">
                  <c:v>1317.61</c:v>
                </c:pt>
                <c:pt idx="786">
                  <c:v>1325.8799999999999</c:v>
                </c:pt>
                <c:pt idx="787">
                  <c:v>1321.99</c:v>
                </c:pt>
                <c:pt idx="788">
                  <c:v>1338.1599999999999</c:v>
                </c:pt>
                <c:pt idx="789">
                  <c:v>1340.24</c:v>
                </c:pt>
                <c:pt idx="790">
                  <c:v>1356.79</c:v>
                </c:pt>
                <c:pt idx="791">
                  <c:v>1369.3899999999999</c:v>
                </c:pt>
                <c:pt idx="792">
                  <c:v>1395.32</c:v>
                </c:pt>
                <c:pt idx="793">
                  <c:v>1406.61</c:v>
                </c:pt>
                <c:pt idx="794">
                  <c:v>1386.1299999999999</c:v>
                </c:pt>
                <c:pt idx="795">
                  <c:v>1337.27</c:v>
                </c:pt>
                <c:pt idx="796">
                  <c:v>1317.87</c:v>
                </c:pt>
                <c:pt idx="797">
                  <c:v>1311.4</c:v>
                </c:pt>
                <c:pt idx="798">
                  <c:v>1317.6499999999999</c:v>
                </c:pt>
                <c:pt idx="799">
                  <c:v>1280.33</c:v>
                </c:pt>
                <c:pt idx="800">
                  <c:v>1275.53</c:v>
                </c:pt>
                <c:pt idx="801">
                  <c:v>1252.83</c:v>
                </c:pt>
                <c:pt idx="802">
                  <c:v>1300.9100000000001</c:v>
                </c:pt>
                <c:pt idx="803">
                  <c:v>1287.8699999999999</c:v>
                </c:pt>
                <c:pt idx="804">
                  <c:v>1288.1599999999999</c:v>
                </c:pt>
                <c:pt idx="805">
                  <c:v>1255.01</c:v>
                </c:pt>
                <c:pt idx="806">
                  <c:v>1234.99</c:v>
                </c:pt>
                <c:pt idx="807">
                  <c:v>1298.3399999999999</c:v>
                </c:pt>
                <c:pt idx="808">
                  <c:v>1282.92</c:v>
                </c:pt>
                <c:pt idx="809">
                  <c:v>1320.86</c:v>
                </c:pt>
                <c:pt idx="810">
                  <c:v>1349.71</c:v>
                </c:pt>
                <c:pt idx="811">
                  <c:v>1354.35</c:v>
                </c:pt>
                <c:pt idx="812">
                  <c:v>1331.75</c:v>
                </c:pt>
                <c:pt idx="813">
                  <c:v>1338.71</c:v>
                </c:pt>
                <c:pt idx="814">
                  <c:v>1325.1299999999999</c:v>
                </c:pt>
                <c:pt idx="815">
                  <c:v>1350.55</c:v>
                </c:pt>
                <c:pt idx="816">
                  <c:v>1405.99</c:v>
                </c:pt>
                <c:pt idx="817">
                  <c:v>1405.82</c:v>
                </c:pt>
                <c:pt idx="818">
                  <c:v>1416.03</c:v>
                </c:pt>
                <c:pt idx="819">
                  <c:v>1402.98</c:v>
                </c:pt>
                <c:pt idx="820">
                  <c:v>1400.25</c:v>
                </c:pt>
                <c:pt idx="821">
                  <c:v>1389.11</c:v>
                </c:pt>
                <c:pt idx="822">
                  <c:v>1366.84</c:v>
                </c:pt>
                <c:pt idx="823">
                  <c:v>1369.41</c:v>
                </c:pt>
                <c:pt idx="824">
                  <c:v>1337.59</c:v>
                </c:pt>
                <c:pt idx="825">
                  <c:v>1322.75</c:v>
                </c:pt>
                <c:pt idx="826">
                  <c:v>1325.33</c:v>
                </c:pt>
                <c:pt idx="827">
                  <c:v>1355.84</c:v>
                </c:pt>
                <c:pt idx="828">
                  <c:v>1354.59</c:v>
                </c:pt>
                <c:pt idx="829">
                  <c:v>1377.58</c:v>
                </c:pt>
                <c:pt idx="830">
                  <c:v>1361.9</c:v>
                </c:pt>
                <c:pt idx="831">
                  <c:v>1344.41</c:v>
                </c:pt>
                <c:pt idx="832">
                  <c:v>1319.45</c:v>
                </c:pt>
                <c:pt idx="833">
                  <c:v>1348.42</c:v>
                </c:pt>
                <c:pt idx="834">
                  <c:v>1343.98</c:v>
                </c:pt>
                <c:pt idx="835">
                  <c:v>1359.42</c:v>
                </c:pt>
                <c:pt idx="836">
                  <c:v>1359.43</c:v>
                </c:pt>
                <c:pt idx="837">
                  <c:v>1365.71</c:v>
                </c:pt>
                <c:pt idx="838">
                  <c:v>1390.1</c:v>
                </c:pt>
                <c:pt idx="839">
                  <c:v>1402.8</c:v>
                </c:pt>
                <c:pt idx="840">
                  <c:v>1380.98</c:v>
                </c:pt>
                <c:pt idx="841">
                  <c:v>1381.7</c:v>
                </c:pt>
                <c:pt idx="842">
                  <c:v>1351.3899999999999</c:v>
                </c:pt>
                <c:pt idx="843">
                  <c:v>1312.35</c:v>
                </c:pt>
                <c:pt idx="844">
                  <c:v>1321.78</c:v>
                </c:pt>
                <c:pt idx="845">
                  <c:v>1350.58</c:v>
                </c:pt>
                <c:pt idx="846">
                  <c:v>1341.04</c:v>
                </c:pt>
                <c:pt idx="847">
                  <c:v>1352.74</c:v>
                </c:pt>
                <c:pt idx="848">
                  <c:v>1379.45</c:v>
                </c:pt>
                <c:pt idx="849">
                  <c:v>1369.85</c:v>
                </c:pt>
                <c:pt idx="850">
                  <c:v>1366.91</c:v>
                </c:pt>
                <c:pt idx="851">
                  <c:v>1355.6299999999999</c:v>
                </c:pt>
                <c:pt idx="852">
                  <c:v>1333.05</c:v>
                </c:pt>
                <c:pt idx="853">
                  <c:v>1350.31</c:v>
                </c:pt>
                <c:pt idx="854">
                  <c:v>1336.6799999999998</c:v>
                </c:pt>
                <c:pt idx="855">
                  <c:v>1333.83</c:v>
                </c:pt>
                <c:pt idx="856">
                  <c:v>1342.95</c:v>
                </c:pt>
                <c:pt idx="857">
                  <c:v>1358.85</c:v>
                </c:pt>
                <c:pt idx="858">
                  <c:v>1347.53</c:v>
                </c:pt>
                <c:pt idx="859">
                  <c:v>1329.42</c:v>
                </c:pt>
                <c:pt idx="860">
                  <c:v>1325.1299999999999</c:v>
                </c:pt>
                <c:pt idx="861">
                  <c:v>1322.26</c:v>
                </c:pt>
                <c:pt idx="862">
                  <c:v>1336.6399999999999</c:v>
                </c:pt>
                <c:pt idx="863">
                  <c:v>1289.3399999999999</c:v>
                </c:pt>
                <c:pt idx="864">
                  <c:v>1281.57</c:v>
                </c:pt>
                <c:pt idx="865">
                  <c:v>1292.5999999999999</c:v>
                </c:pt>
                <c:pt idx="866">
                  <c:v>1258.27</c:v>
                </c:pt>
                <c:pt idx="867">
                  <c:v>1270.6299999999999</c:v>
                </c:pt>
                <c:pt idx="868">
                  <c:v>1296.1399999999999</c:v>
                </c:pt>
                <c:pt idx="869">
                  <c:v>1303.81</c:v>
                </c:pt>
                <c:pt idx="870">
                  <c:v>1290.21</c:v>
                </c:pt>
                <c:pt idx="871">
                  <c:v>1275.1199999999999</c:v>
                </c:pt>
                <c:pt idx="872">
                  <c:v>1285.23</c:v>
                </c:pt>
                <c:pt idx="873">
                  <c:v>1248.2</c:v>
                </c:pt>
                <c:pt idx="874">
                  <c:v>1221.1599999999999</c:v>
                </c:pt>
                <c:pt idx="875">
                  <c:v>1219.3</c:v>
                </c:pt>
                <c:pt idx="876">
                  <c:v>1242.6199999999999</c:v>
                </c:pt>
                <c:pt idx="877">
                  <c:v>1196.78</c:v>
                </c:pt>
                <c:pt idx="878">
                  <c:v>1185.33</c:v>
                </c:pt>
                <c:pt idx="879">
                  <c:v>1155.49</c:v>
                </c:pt>
                <c:pt idx="880">
                  <c:v>1158.1899999999998</c:v>
                </c:pt>
                <c:pt idx="881">
                  <c:v>1160.96</c:v>
                </c:pt>
                <c:pt idx="882">
                  <c:v>1158.3799999999999</c:v>
                </c:pt>
                <c:pt idx="883">
                  <c:v>1143.94</c:v>
                </c:pt>
                <c:pt idx="884">
                  <c:v>1192.5999999999999</c:v>
                </c:pt>
                <c:pt idx="885">
                  <c:v>1152.8799999999999</c:v>
                </c:pt>
                <c:pt idx="886">
                  <c:v>1148.6199999999999</c:v>
                </c:pt>
                <c:pt idx="887">
                  <c:v>1128.1299999999999</c:v>
                </c:pt>
                <c:pt idx="888">
                  <c:v>1103.3399999999999</c:v>
                </c:pt>
                <c:pt idx="889">
                  <c:v>1077.3699999999999</c:v>
                </c:pt>
                <c:pt idx="890">
                  <c:v>1132.6799999999998</c:v>
                </c:pt>
                <c:pt idx="891">
                  <c:v>1161.5999999999999</c:v>
                </c:pt>
                <c:pt idx="892">
                  <c:v>1168.1199999999999</c:v>
                </c:pt>
                <c:pt idx="893">
                  <c:v>1163.24</c:v>
                </c:pt>
                <c:pt idx="894">
                  <c:v>1206.83</c:v>
                </c:pt>
                <c:pt idx="895">
                  <c:v>1236.72</c:v>
                </c:pt>
                <c:pt idx="896">
                  <c:v>1192.3399999999999</c:v>
                </c:pt>
                <c:pt idx="897">
                  <c:v>1186.1899999999998</c:v>
                </c:pt>
                <c:pt idx="898">
                  <c:v>1146.6499999999999</c:v>
                </c:pt>
                <c:pt idx="899">
                  <c:v>1198.57</c:v>
                </c:pt>
                <c:pt idx="900">
                  <c:v>1204.2</c:v>
                </c:pt>
                <c:pt idx="901">
                  <c:v>1192.3499999999999</c:v>
                </c:pt>
                <c:pt idx="902">
                  <c:v>1177.93</c:v>
                </c:pt>
                <c:pt idx="903">
                  <c:v>1173.94</c:v>
                </c:pt>
                <c:pt idx="904">
                  <c:v>1217.06</c:v>
                </c:pt>
                <c:pt idx="905">
                  <c:v>1207.8399999999999</c:v>
                </c:pt>
                <c:pt idx="906">
                  <c:v>1171.46</c:v>
                </c:pt>
                <c:pt idx="907">
                  <c:v>1207.1399999999999</c:v>
                </c:pt>
                <c:pt idx="908">
                  <c:v>1216.6499999999999</c:v>
                </c:pt>
                <c:pt idx="909">
                  <c:v>1197.32</c:v>
                </c:pt>
                <c:pt idx="910">
                  <c:v>1178.2</c:v>
                </c:pt>
                <c:pt idx="911">
                  <c:v>1202.1799999999998</c:v>
                </c:pt>
                <c:pt idx="912">
                  <c:v>1219.46</c:v>
                </c:pt>
                <c:pt idx="913">
                  <c:v>1190.25</c:v>
                </c:pt>
                <c:pt idx="914">
                  <c:v>1160.6299999999999</c:v>
                </c:pt>
                <c:pt idx="915">
                  <c:v>1170.3799999999999</c:v>
                </c:pt>
                <c:pt idx="916">
                  <c:v>1172.3</c:v>
                </c:pt>
                <c:pt idx="917">
                  <c:v>1195.6899999999998</c:v>
                </c:pt>
                <c:pt idx="918">
                  <c:v>1166.0899999999999</c:v>
                </c:pt>
                <c:pt idx="919">
                  <c:v>1169.1299999999999</c:v>
                </c:pt>
                <c:pt idx="920">
                  <c:v>1194.1799999999998</c:v>
                </c:pt>
                <c:pt idx="921">
                  <c:v>1227.48</c:v>
                </c:pt>
                <c:pt idx="922">
                  <c:v>1221.55</c:v>
                </c:pt>
                <c:pt idx="923">
                  <c:v>1232.21</c:v>
                </c:pt>
                <c:pt idx="924">
                  <c:v>1250.74</c:v>
                </c:pt>
                <c:pt idx="925">
                  <c:v>1210.33</c:v>
                </c:pt>
                <c:pt idx="926">
                  <c:v>1224.77</c:v>
                </c:pt>
                <c:pt idx="927">
                  <c:v>1278.1699999999998</c:v>
                </c:pt>
                <c:pt idx="928">
                  <c:v>1221.8599999999999</c:v>
                </c:pt>
                <c:pt idx="929">
                  <c:v>1240.1099999999999</c:v>
                </c:pt>
                <c:pt idx="930">
                  <c:v>1256.5</c:v>
                </c:pt>
                <c:pt idx="931">
                  <c:v>1241.24</c:v>
                </c:pt>
                <c:pt idx="932">
                  <c:v>1175.1399999999999</c:v>
                </c:pt>
                <c:pt idx="933">
                  <c:v>1196.29</c:v>
                </c:pt>
                <c:pt idx="934">
                  <c:v>1089.05</c:v>
                </c:pt>
                <c:pt idx="935">
                  <c:v>1205.76</c:v>
                </c:pt>
                <c:pt idx="936">
                  <c:v>1280.32</c:v>
                </c:pt>
                <c:pt idx="937">
                  <c:v>1204.8799999999999</c:v>
                </c:pt>
                <c:pt idx="938">
                  <c:v>1194</c:v>
                </c:pt>
                <c:pt idx="939">
                  <c:v>1174.7</c:v>
                </c:pt>
                <c:pt idx="940">
                  <c:v>1206.3399999999999</c:v>
                </c:pt>
                <c:pt idx="941">
                  <c:v>1182.73</c:v>
                </c:pt>
                <c:pt idx="942">
                  <c:v>1087.53</c:v>
                </c:pt>
                <c:pt idx="943">
                  <c:v>1162.1199999999999</c:v>
                </c:pt>
                <c:pt idx="944">
                  <c:v>1105.96</c:v>
                </c:pt>
                <c:pt idx="945">
                  <c:v>1018.76</c:v>
                </c:pt>
                <c:pt idx="946">
                  <c:v>1007.31</c:v>
                </c:pt>
                <c:pt idx="947">
                  <c:v>955.34999999999798</c:v>
                </c:pt>
                <c:pt idx="948">
                  <c:v>856.42</c:v>
                </c:pt>
                <c:pt idx="949">
                  <c:v>810.01</c:v>
                </c:pt>
                <c:pt idx="950">
                  <c:v>661.9</c:v>
                </c:pt>
                <c:pt idx="951">
                  <c:v>672.26</c:v>
                </c:pt>
                <c:pt idx="952">
                  <c:v>798.34999999999798</c:v>
                </c:pt>
                <c:pt idx="953">
                  <c:v>841.67000000000053</c:v>
                </c:pt>
                <c:pt idx="954">
                  <c:v>758.93</c:v>
                </c:pt>
                <c:pt idx="955">
                  <c:v>731.45999999999947</c:v>
                </c:pt>
                <c:pt idx="956">
                  <c:v>719.33999999999946</c:v>
                </c:pt>
                <c:pt idx="957">
                  <c:v>755.53</c:v>
                </c:pt>
                <c:pt idx="958">
                  <c:v>705.84999999999798</c:v>
                </c:pt>
                <c:pt idx="959">
                  <c:v>638.51</c:v>
                </c:pt>
                <c:pt idx="960">
                  <c:v>634.22</c:v>
                </c:pt>
                <c:pt idx="961">
                  <c:v>634.41</c:v>
                </c:pt>
                <c:pt idx="962">
                  <c:v>565.95999999999947</c:v>
                </c:pt>
                <c:pt idx="963">
                  <c:v>636.54999999999939</c:v>
                </c:pt>
                <c:pt idx="964">
                  <c:v>650.51</c:v>
                </c:pt>
                <c:pt idx="965">
                  <c:v>623.92999999999938</c:v>
                </c:pt>
                <c:pt idx="966">
                  <c:v>632.97</c:v>
                </c:pt>
                <c:pt idx="967">
                  <c:v>690.47</c:v>
                </c:pt>
                <c:pt idx="968">
                  <c:v>747.07</c:v>
                </c:pt>
                <c:pt idx="969">
                  <c:v>706.54</c:v>
                </c:pt>
                <c:pt idx="970">
                  <c:v>656.51</c:v>
                </c:pt>
                <c:pt idx="971">
                  <c:v>682.56</c:v>
                </c:pt>
                <c:pt idx="972">
                  <c:v>663.43999999999949</c:v>
                </c:pt>
                <c:pt idx="973">
                  <c:v>613.39</c:v>
                </c:pt>
                <c:pt idx="974">
                  <c:v>552.22</c:v>
                </c:pt>
                <c:pt idx="975">
                  <c:v>573.31999999999948</c:v>
                </c:pt>
                <c:pt idx="976">
                  <c:v>555.91999999999996</c:v>
                </c:pt>
                <c:pt idx="977">
                  <c:v>494.09</c:v>
                </c:pt>
                <c:pt idx="978">
                  <c:v>493.14000000000038</c:v>
                </c:pt>
                <c:pt idx="979">
                  <c:v>437.92999999999893</c:v>
                </c:pt>
                <c:pt idx="980">
                  <c:v>372.94</c:v>
                </c:pt>
                <c:pt idx="981">
                  <c:v>403.38</c:v>
                </c:pt>
                <c:pt idx="982">
                  <c:v>461.96999999999969</c:v>
                </c:pt>
                <c:pt idx="983">
                  <c:v>483.58</c:v>
                </c:pt>
                <c:pt idx="984">
                  <c:v>506.04</c:v>
                </c:pt>
                <c:pt idx="985">
                  <c:v>528.28000000000054</c:v>
                </c:pt>
                <c:pt idx="986">
                  <c:v>478.66</c:v>
                </c:pt>
                <c:pt idx="987">
                  <c:v>477.82</c:v>
                </c:pt>
                <c:pt idx="988">
                  <c:v>496.4</c:v>
                </c:pt>
                <c:pt idx="989">
                  <c:v>483.63</c:v>
                </c:pt>
                <c:pt idx="990">
                  <c:v>565.13</c:v>
                </c:pt>
                <c:pt idx="991">
                  <c:v>570.21</c:v>
                </c:pt>
                <c:pt idx="992">
                  <c:v>563.6</c:v>
                </c:pt>
                <c:pt idx="993">
                  <c:v>558.51</c:v>
                </c:pt>
                <c:pt idx="994">
                  <c:v>539.92999999999938</c:v>
                </c:pt>
                <c:pt idx="995">
                  <c:v>557.31999999999948</c:v>
                </c:pt>
                <c:pt idx="996">
                  <c:v>537.14</c:v>
                </c:pt>
                <c:pt idx="997">
                  <c:v>604.32999999999947</c:v>
                </c:pt>
                <c:pt idx="998">
                  <c:v>593.87</c:v>
                </c:pt>
                <c:pt idx="999">
                  <c:v>602.61</c:v>
                </c:pt>
                <c:pt idx="1000">
                  <c:v>609.55999999999949</c:v>
                </c:pt>
                <c:pt idx="1001">
                  <c:v>573.47</c:v>
                </c:pt>
                <c:pt idx="1002">
                  <c:v>566.35999999999797</c:v>
                </c:pt>
                <c:pt idx="1003">
                  <c:v>572.55999999999949</c:v>
                </c:pt>
                <c:pt idx="1004">
                  <c:v>575.26</c:v>
                </c:pt>
                <c:pt idx="1005">
                  <c:v>573.35999999999797</c:v>
                </c:pt>
                <c:pt idx="1006">
                  <c:v>608.51</c:v>
                </c:pt>
                <c:pt idx="1007">
                  <c:v>623.84999999999798</c:v>
                </c:pt>
                <c:pt idx="1008" formatCode="General">
                  <c:v>635.37</c:v>
                </c:pt>
                <c:pt idx="1009" formatCode="General">
                  <c:v>658.64</c:v>
                </c:pt>
                <c:pt idx="1010" formatCode="General">
                  <c:v>698.52</c:v>
                </c:pt>
                <c:pt idx="1011" formatCode="General">
                  <c:v>644.95999999999947</c:v>
                </c:pt>
                <c:pt idx="1012" formatCode="General">
                  <c:v>659.03</c:v>
                </c:pt>
                <c:pt idx="1013" formatCode="General">
                  <c:v>638.24</c:v>
                </c:pt>
                <c:pt idx="1014" formatCode="General">
                  <c:v>591.27000000000055</c:v>
                </c:pt>
                <c:pt idx="1015" formatCode="General">
                  <c:v>601.69000000000005</c:v>
                </c:pt>
                <c:pt idx="1016" formatCode="General">
                  <c:v>563.02</c:v>
                </c:pt>
                <c:pt idx="1017" formatCode="General">
                  <c:v>568.29000000000053</c:v>
                </c:pt>
                <c:pt idx="1018" formatCode="General">
                  <c:v>570.22</c:v>
                </c:pt>
                <c:pt idx="1019" formatCode="General">
                  <c:v>490.05</c:v>
                </c:pt>
                <c:pt idx="1020" formatCode="General">
                  <c:v>549.54</c:v>
                </c:pt>
                <c:pt idx="1021" formatCode="General">
                  <c:v>498.17</c:v>
                </c:pt>
                <c:pt idx="1022" formatCode="General">
                  <c:v>524.44999999999948</c:v>
                </c:pt>
                <c:pt idx="1023" formatCode="General">
                  <c:v>524.89</c:v>
                </c:pt>
                <c:pt idx="1024" formatCode="General">
                  <c:v>552.22</c:v>
                </c:pt>
                <c:pt idx="1025" formatCode="General">
                  <c:v>615.91</c:v>
                </c:pt>
                <c:pt idx="1026" formatCode="General">
                  <c:v>557.47</c:v>
                </c:pt>
                <c:pt idx="1027" formatCode="General">
                  <c:v>532.52</c:v>
                </c:pt>
                <c:pt idx="1028" formatCode="General">
                  <c:v>538.91999999999996</c:v>
                </c:pt>
                <c:pt idx="1029" formatCode="General">
                  <c:v>535.64</c:v>
                </c:pt>
                <c:pt idx="1030" formatCode="General">
                  <c:v>533.87</c:v>
                </c:pt>
                <c:pt idx="1031" formatCode="General">
                  <c:v>552.53</c:v>
                </c:pt>
                <c:pt idx="1032" formatCode="General">
                  <c:v>566.65</c:v>
                </c:pt>
                <c:pt idx="1033" formatCode="General">
                  <c:v>574.47</c:v>
                </c:pt>
                <c:pt idx="1034" formatCode="General">
                  <c:v>507.62</c:v>
                </c:pt>
                <c:pt idx="1035" formatCode="General">
                  <c:v>507.57</c:v>
                </c:pt>
                <c:pt idx="1036" formatCode="General">
                  <c:v>500.84000000000032</c:v>
                </c:pt>
                <c:pt idx="1037" formatCode="General">
                  <c:v>483.96</c:v>
                </c:pt>
                <c:pt idx="1038" formatCode="General">
                  <c:v>429.59</c:v>
                </c:pt>
                <c:pt idx="1039" formatCode="General">
                  <c:v>426.85</c:v>
                </c:pt>
                <c:pt idx="1040" formatCode="General">
                  <c:v>396.85</c:v>
                </c:pt>
                <c:pt idx="1041" formatCode="General">
                  <c:v>379.32</c:v>
                </c:pt>
                <c:pt idx="1042" formatCode="General">
                  <c:v>353.74</c:v>
                </c:pt>
                <c:pt idx="1043" formatCode="General">
                  <c:v>399.24</c:v>
                </c:pt>
                <c:pt idx="1044" formatCode="General">
                  <c:v>387.22999999999894</c:v>
                </c:pt>
                <c:pt idx="1045" formatCode="General">
                  <c:v>397.62</c:v>
                </c:pt>
                <c:pt idx="1046" formatCode="General">
                  <c:v>345.28</c:v>
                </c:pt>
                <c:pt idx="1047" formatCode="General">
                  <c:v>311.8</c:v>
                </c:pt>
                <c:pt idx="1048" formatCode="General">
                  <c:v>278.91000000000003</c:v>
                </c:pt>
                <c:pt idx="1049" formatCode="General">
                  <c:v>297.47999999999894</c:v>
                </c:pt>
                <c:pt idx="1050" formatCode="General">
                  <c:v>258.72000000000003</c:v>
                </c:pt>
                <c:pt idx="1051" formatCode="General">
                  <c:v>255.32000000000053</c:v>
                </c:pt>
                <c:pt idx="1052" formatCode="General">
                  <c:v>248.65</c:v>
                </c:pt>
                <c:pt idx="1053" formatCode="General">
                  <c:v>296.55</c:v>
                </c:pt>
                <c:pt idx="1054" formatCode="General">
                  <c:v>303.47000000000003</c:v>
                </c:pt>
                <c:pt idx="1055" formatCode="General">
                  <c:v>346.37</c:v>
                </c:pt>
                <c:pt idx="1056" formatCode="General">
                  <c:v>354.89</c:v>
                </c:pt>
                <c:pt idx="1057" formatCode="General">
                  <c:v>364.4</c:v>
                </c:pt>
                <c:pt idx="1058" formatCode="General">
                  <c:v>389.2</c:v>
                </c:pt>
                <c:pt idx="1059" formatCode="General">
                  <c:v>436.64000000000038</c:v>
                </c:pt>
                <c:pt idx="1060" formatCode="General">
                  <c:v>399.74</c:v>
                </c:pt>
                <c:pt idx="1061" formatCode="General">
                  <c:v>373.81</c:v>
                </c:pt>
                <c:pt idx="1062" formatCode="General">
                  <c:v>443.34000000000032</c:v>
                </c:pt>
                <c:pt idx="1063" formatCode="General">
                  <c:v>422.01</c:v>
                </c:pt>
                <c:pt idx="1064" formatCode="General">
                  <c:v>427.88</c:v>
                </c:pt>
                <c:pt idx="1065" formatCode="General">
                  <c:v>439.87</c:v>
                </c:pt>
                <c:pt idx="1066" formatCode="General">
                  <c:v>432.76</c:v>
                </c:pt>
                <c:pt idx="1067" formatCode="General">
                  <c:v>376.61</c:v>
                </c:pt>
                <c:pt idx="1068" formatCode="General">
                  <c:v>397.98999999999899</c:v>
                </c:pt>
                <c:pt idx="1069" formatCode="General">
                  <c:v>415.87</c:v>
                </c:pt>
                <c:pt idx="1070" formatCode="General">
                  <c:v>447.68</c:v>
                </c:pt>
                <c:pt idx="1071" formatCode="General">
                  <c:v>460.21999999999969</c:v>
                </c:pt>
                <c:pt idx="1072" formatCode="General">
                  <c:v>456.8</c:v>
                </c:pt>
                <c:pt idx="1073" formatCode="General">
                  <c:v>438.88</c:v>
                </c:pt>
                <c:pt idx="1074" formatCode="General">
                  <c:v>463.17</c:v>
                </c:pt>
                <c:pt idx="1075" formatCode="General">
                  <c:v>517.02</c:v>
                </c:pt>
                <c:pt idx="1076" formatCode="General">
                  <c:v>532.34999999999798</c:v>
                </c:pt>
                <c:pt idx="1077" formatCode="General">
                  <c:v>503.48999999999899</c:v>
                </c:pt>
                <c:pt idx="1078" formatCode="General">
                  <c:v>531.55999999999949</c:v>
                </c:pt>
                <c:pt idx="1079" formatCode="General">
                  <c:v>535.97</c:v>
                </c:pt>
                <c:pt idx="1080" formatCode="General">
                  <c:v>547.33999999999946</c:v>
                </c:pt>
                <c:pt idx="1081" formatCode="General">
                  <c:v>492.02</c:v>
                </c:pt>
                <c:pt idx="1082" formatCode="General">
                  <c:v>524.74</c:v>
                </c:pt>
                <c:pt idx="1083" formatCode="General">
                  <c:v>509.89</c:v>
                </c:pt>
                <c:pt idx="1084" formatCode="General">
                  <c:v>526.41999999999996</c:v>
                </c:pt>
                <c:pt idx="1085" formatCode="General">
                  <c:v>549.51</c:v>
                </c:pt>
                <c:pt idx="1086" formatCode="General">
                  <c:v>531.31999999999948</c:v>
                </c:pt>
                <c:pt idx="1087" formatCode="General">
                  <c:v>520.29000000000053</c:v>
                </c:pt>
                <c:pt idx="1088" formatCode="General">
                  <c:v>552.48</c:v>
                </c:pt>
                <c:pt idx="1089" formatCode="General">
                  <c:v>558.84999999999798</c:v>
                </c:pt>
                <c:pt idx="1090" formatCode="General">
                  <c:v>550.08000000000004</c:v>
                </c:pt>
                <c:pt idx="1091" formatCode="General">
                  <c:v>583.55999999999949</c:v>
                </c:pt>
                <c:pt idx="1092" formatCode="General">
                  <c:v>584.25</c:v>
                </c:pt>
                <c:pt idx="1093" formatCode="General">
                  <c:v>645.63</c:v>
                </c:pt>
                <c:pt idx="1094" formatCode="General">
                  <c:v>651.14</c:v>
                </c:pt>
                <c:pt idx="1095" formatCode="General">
                  <c:v>713.07</c:v>
                </c:pt>
                <c:pt idx="1096" formatCode="General">
                  <c:v>658.58</c:v>
                </c:pt>
                <c:pt idx="1097" formatCode="General">
                  <c:v>648.91</c:v>
                </c:pt>
                <c:pt idx="1098" formatCode="General">
                  <c:v>598.57000000000005</c:v>
                </c:pt>
                <c:pt idx="1099" formatCode="General">
                  <c:v>626.41999999999996</c:v>
                </c:pt>
                <c:pt idx="1100" formatCode="General">
                  <c:v>611.95999999999947</c:v>
                </c:pt>
                <c:pt idx="1101" formatCode="General">
                  <c:v>664.31999999999948</c:v>
                </c:pt>
                <c:pt idx="1102" formatCode="General">
                  <c:v>662.5</c:v>
                </c:pt>
                <c:pt idx="1103" formatCode="General">
                  <c:v>655.08000000000004</c:v>
                </c:pt>
                <c:pt idx="1104" formatCode="General">
                  <c:v>646.11</c:v>
                </c:pt>
                <c:pt idx="1105" formatCode="General">
                  <c:v>647.70000000000005</c:v>
                </c:pt>
                <c:pt idx="1106" formatCode="General">
                  <c:v>673.48</c:v>
                </c:pt>
                <c:pt idx="1107" formatCode="General">
                  <c:v>652.34999999999798</c:v>
                </c:pt>
                <c:pt idx="1108" formatCode="General">
                  <c:v>678.78000000000054</c:v>
                </c:pt>
                <c:pt idx="1109" formatCode="General">
                  <c:v>695.81</c:v>
                </c:pt>
                <c:pt idx="1110" formatCode="General">
                  <c:v>713.02</c:v>
                </c:pt>
                <c:pt idx="1111" formatCode="General">
                  <c:v>723.49</c:v>
                </c:pt>
                <c:pt idx="1112" formatCode="General">
                  <c:v>687.43999999999949</c:v>
                </c:pt>
                <c:pt idx="1113" formatCode="General">
                  <c:v>713.77000000000055</c:v>
                </c:pt>
                <c:pt idx="1114" formatCode="General">
                  <c:v>705.27000000000055</c:v>
                </c:pt>
                <c:pt idx="1115" formatCode="General">
                  <c:v>703.08</c:v>
                </c:pt>
                <c:pt idx="1116" formatCode="General">
                  <c:v>703.66</c:v>
                </c:pt>
                <c:pt idx="1117" formatCode="General">
                  <c:v>694.84999999999798</c:v>
                </c:pt>
                <c:pt idx="1118" formatCode="General">
                  <c:v>705.34999999999798</c:v>
                </c:pt>
                <c:pt idx="1119" formatCode="General">
                  <c:v>686.13</c:v>
                </c:pt>
                <c:pt idx="1120" formatCode="General">
                  <c:v>660.43</c:v>
                </c:pt>
                <c:pt idx="1121" formatCode="General">
                  <c:v>652.26</c:v>
                </c:pt>
                <c:pt idx="1122" formatCode="General">
                  <c:v>635.42999999999938</c:v>
                </c:pt>
                <c:pt idx="1123" formatCode="General">
                  <c:v>652.61</c:v>
                </c:pt>
                <c:pt idx="1124" formatCode="General">
                  <c:v>669.4</c:v>
                </c:pt>
                <c:pt idx="1125" formatCode="General">
                  <c:v>607.31999999999948</c:v>
                </c:pt>
                <c:pt idx="1126" formatCode="General">
                  <c:v>611.66</c:v>
                </c:pt>
                <c:pt idx="1127" formatCode="General">
                  <c:v>629.44999999999948</c:v>
                </c:pt>
                <c:pt idx="1128" formatCode="General">
                  <c:v>637.94999999999948</c:v>
                </c:pt>
                <c:pt idx="1129" formatCode="General">
                  <c:v>636.16</c:v>
                </c:pt>
                <c:pt idx="1130" formatCode="General">
                  <c:v>643.5</c:v>
                </c:pt>
                <c:pt idx="1131" formatCode="General">
                  <c:v>628.63</c:v>
                </c:pt>
                <c:pt idx="1132" formatCode="General">
                  <c:v>634.14</c:v>
                </c:pt>
                <c:pt idx="1133" formatCode="General">
                  <c:v>601.65</c:v>
                </c:pt>
                <c:pt idx="1134" formatCode="General">
                  <c:v>603.33999999999946</c:v>
                </c:pt>
                <c:pt idx="1135" formatCode="General">
                  <c:v>582.64</c:v>
                </c:pt>
                <c:pt idx="1136" formatCode="General">
                  <c:v>573.16999999999996</c:v>
                </c:pt>
                <c:pt idx="1137" formatCode="General">
                  <c:v>584.92999999999938</c:v>
                </c:pt>
                <c:pt idx="1138" formatCode="General">
                  <c:v>575.25</c:v>
                </c:pt>
                <c:pt idx="1139" formatCode="General">
                  <c:v>614.66</c:v>
                </c:pt>
                <c:pt idx="1140" formatCode="General">
                  <c:v>623.83999999999946</c:v>
                </c:pt>
                <c:pt idx="1141" formatCode="General">
                  <c:v>660.71</c:v>
                </c:pt>
                <c:pt idx="1142" formatCode="General">
                  <c:v>666.05</c:v>
                </c:pt>
                <c:pt idx="1143" formatCode="General">
                  <c:v>660.99</c:v>
                </c:pt>
                <c:pt idx="1144" formatCode="General">
                  <c:v>680.01</c:v>
                </c:pt>
                <c:pt idx="1145" formatCode="General">
                  <c:v>682.12</c:v>
                </c:pt>
                <c:pt idx="1146" formatCode="General">
                  <c:v>687.54</c:v>
                </c:pt>
                <c:pt idx="1147" formatCode="General">
                  <c:v>729.57</c:v>
                </c:pt>
                <c:pt idx="1148" formatCode="General">
                  <c:v>743.63</c:v>
                </c:pt>
                <c:pt idx="1149" formatCode="General">
                  <c:v>774.71</c:v>
                </c:pt>
                <c:pt idx="1150" formatCode="General">
                  <c:v>763.44999999999948</c:v>
                </c:pt>
                <c:pt idx="1151" formatCode="General">
                  <c:v>747.1</c:v>
                </c:pt>
                <c:pt idx="1152" formatCode="General">
                  <c:v>773.78000000000054</c:v>
                </c:pt>
                <c:pt idx="1153" formatCode="General">
                  <c:v>780.97</c:v>
                </c:pt>
                <c:pt idx="1154" formatCode="General">
                  <c:v>805.05</c:v>
                </c:pt>
                <c:pt idx="1155" formatCode="General">
                  <c:v>806.19</c:v>
                </c:pt>
                <c:pt idx="1156" formatCode="General">
                  <c:v>813.81</c:v>
                </c:pt>
                <c:pt idx="1157" formatCode="General">
                  <c:v>754.89</c:v>
                </c:pt>
                <c:pt idx="1158" formatCode="General">
                  <c:v>770</c:v>
                </c:pt>
                <c:pt idx="1159" formatCode="General">
                  <c:v>767.52</c:v>
                </c:pt>
                <c:pt idx="1160" formatCode="General">
                  <c:v>736.41</c:v>
                </c:pt>
                <c:pt idx="1161" formatCode="General">
                  <c:v>763.23</c:v>
                </c:pt>
                <c:pt idx="1162" formatCode="General">
                  <c:v>774.07</c:v>
                </c:pt>
                <c:pt idx="1163" formatCode="General">
                  <c:v>759.63</c:v>
                </c:pt>
                <c:pt idx="1164" formatCode="General">
                  <c:v>722.7</c:v>
                </c:pt>
                <c:pt idx="1165" formatCode="General">
                  <c:v>737.67000000000053</c:v>
                </c:pt>
                <c:pt idx="1166" formatCode="General">
                  <c:v>743.53</c:v>
                </c:pt>
                <c:pt idx="1167" formatCode="General">
                  <c:v>761.49</c:v>
                </c:pt>
                <c:pt idx="1168" formatCode="General">
                  <c:v>789.27000000000055</c:v>
                </c:pt>
                <c:pt idx="1169" formatCode="General">
                  <c:v>789.65</c:v>
                </c:pt>
                <c:pt idx="1170" formatCode="General">
                  <c:v>809.27000000000055</c:v>
                </c:pt>
                <c:pt idx="1171" formatCode="General">
                  <c:v>797.82999999999947</c:v>
                </c:pt>
                <c:pt idx="1172" formatCode="General">
                  <c:v>798.84999999999798</c:v>
                </c:pt>
                <c:pt idx="1173" formatCode="General">
                  <c:v>800.61</c:v>
                </c:pt>
                <c:pt idx="1174" formatCode="General">
                  <c:v>794.78000000000054</c:v>
                </c:pt>
                <c:pt idx="1175" formatCode="General">
                  <c:v>745.03</c:v>
                </c:pt>
                <c:pt idx="1176" formatCode="General">
                  <c:v>737.44999999999948</c:v>
                </c:pt>
                <c:pt idx="1177" formatCode="General">
                  <c:v>749.61</c:v>
                </c:pt>
                <c:pt idx="1178" formatCode="General">
                  <c:v>762.14</c:v>
                </c:pt>
                <c:pt idx="1179" formatCode="General">
                  <c:v>774.3</c:v>
                </c:pt>
                <c:pt idx="1180" formatCode="General">
                  <c:v>774.32999999999947</c:v>
                </c:pt>
                <c:pt idx="1181" formatCode="General">
                  <c:v>786.18000000000052</c:v>
                </c:pt>
                <c:pt idx="1182" formatCode="General">
                  <c:v>784.63</c:v>
                </c:pt>
                <c:pt idx="1183" formatCode="General">
                  <c:v>804.84999999999798</c:v>
                </c:pt>
                <c:pt idx="1184" formatCode="General">
                  <c:v>803.26</c:v>
                </c:pt>
                <c:pt idx="1185" formatCode="General">
                  <c:v>839.65</c:v>
                </c:pt>
                <c:pt idx="1186" formatCode="General">
                  <c:v>832.59</c:v>
                </c:pt>
                <c:pt idx="1187" formatCode="General">
                  <c:v>831.16</c:v>
                </c:pt>
                <c:pt idx="1188" formatCode="General">
                  <c:v>814.78000000000054</c:v>
                </c:pt>
                <c:pt idx="1189" formatCode="General">
                  <c:v>829.02</c:v>
                </c:pt>
                <c:pt idx="1190" formatCode="General">
                  <c:v>805.8</c:v>
                </c:pt>
                <c:pt idx="1191" formatCode="General">
                  <c:v>784.32999999999947</c:v>
                </c:pt>
                <c:pt idx="1192" formatCode="General">
                  <c:v>776.89</c:v>
                </c:pt>
                <c:pt idx="1193" formatCode="General">
                  <c:v>816.55</c:v>
                </c:pt>
                <c:pt idx="1194" formatCode="General">
                  <c:v>815.2</c:v>
                </c:pt>
                <c:pt idx="1195" formatCode="General">
                  <c:v>819.55</c:v>
                </c:pt>
                <c:pt idx="1196" formatCode="General">
                  <c:v>781.28000000000054</c:v>
                </c:pt>
                <c:pt idx="1197" formatCode="General">
                  <c:v>774.27000000000055</c:v>
                </c:pt>
                <c:pt idx="1198" formatCode="General">
                  <c:v>801.05</c:v>
                </c:pt>
                <c:pt idx="1199" formatCode="General">
                  <c:v>817.85999999999797</c:v>
                </c:pt>
                <c:pt idx="1200" formatCode="General">
                  <c:v>821.71</c:v>
                </c:pt>
                <c:pt idx="1201" formatCode="General">
                  <c:v>833.11</c:v>
                </c:pt>
                <c:pt idx="1202" formatCode="General">
                  <c:v>834.79000000000053</c:v>
                </c:pt>
                <c:pt idx="1203" formatCode="General">
                  <c:v>833.89</c:v>
                </c:pt>
                <c:pt idx="1204" formatCode="General">
                  <c:v>816.8</c:v>
                </c:pt>
                <c:pt idx="1205" formatCode="General">
                  <c:v>851.37</c:v>
                </c:pt>
                <c:pt idx="1206" formatCode="General">
                  <c:v>846.8</c:v>
                </c:pt>
                <c:pt idx="1207" formatCode="General">
                  <c:v>827.09</c:v>
                </c:pt>
                <c:pt idx="1208" formatCode="General">
                  <c:v>839.23</c:v>
                </c:pt>
                <c:pt idx="1209" formatCode="General">
                  <c:v>818.73</c:v>
                </c:pt>
                <c:pt idx="1210" formatCode="General">
                  <c:v>806.44999999999948</c:v>
                </c:pt>
                <c:pt idx="1211" formatCode="General">
                  <c:v>830.9</c:v>
                </c:pt>
                <c:pt idx="1212" formatCode="General">
                  <c:v>806.21</c:v>
                </c:pt>
                <c:pt idx="1213" formatCode="General">
                  <c:v>779.69</c:v>
                </c:pt>
                <c:pt idx="1214" formatCode="General">
                  <c:v>762.42</c:v>
                </c:pt>
                <c:pt idx="1215" formatCode="General">
                  <c:v>733.05</c:v>
                </c:pt>
                <c:pt idx="1216" formatCode="General">
                  <c:v>778.81</c:v>
                </c:pt>
                <c:pt idx="1217" formatCode="General">
                  <c:v>741.31</c:v>
                </c:pt>
                <c:pt idx="1218" formatCode="General">
                  <c:v>740.08</c:v>
                </c:pt>
                <c:pt idx="1219" formatCode="General">
                  <c:v>754.08</c:v>
                </c:pt>
                <c:pt idx="1220" formatCode="General">
                  <c:v>753.06</c:v>
                </c:pt>
                <c:pt idx="1221" formatCode="General">
                  <c:v>738.16</c:v>
                </c:pt>
                <c:pt idx="1222" formatCode="General">
                  <c:v>747.9</c:v>
                </c:pt>
                <c:pt idx="1223" formatCode="General">
                  <c:v>779.44999999999948</c:v>
                </c:pt>
                <c:pt idx="1224" formatCode="General">
                  <c:v>771.89</c:v>
                </c:pt>
                <c:pt idx="1225" formatCode="General">
                  <c:v>784.27000000000055</c:v>
                </c:pt>
                <c:pt idx="1226" formatCode="General">
                  <c:v>762.2</c:v>
                </c:pt>
                <c:pt idx="1227" formatCode="General">
                  <c:v>761.98</c:v>
                </c:pt>
                <c:pt idx="1228" formatCode="General">
                  <c:v>775.4</c:v>
                </c:pt>
                <c:pt idx="1229" formatCode="General">
                  <c:v>777.32999999999947</c:v>
                </c:pt>
                <c:pt idx="1230" formatCode="General">
                  <c:v>777.06</c:v>
                </c:pt>
                <c:pt idx="1231" formatCode="General">
                  <c:v>751.42</c:v>
                </c:pt>
                <c:pt idx="1232" formatCode="General">
                  <c:v>744.66</c:v>
                </c:pt>
                <c:pt idx="1233" formatCode="General">
                  <c:v>756.51</c:v>
                </c:pt>
                <c:pt idx="1234" formatCode="General">
                  <c:v>757.08</c:v>
                </c:pt>
                <c:pt idx="1235" formatCode="General">
                  <c:v>760.78000000000054</c:v>
                </c:pt>
                <c:pt idx="1236" formatCode="General">
                  <c:v>735.2</c:v>
                </c:pt>
                <c:pt idx="1237" formatCode="General">
                  <c:v>749.29000000000053</c:v>
                </c:pt>
                <c:pt idx="1238" formatCode="General">
                  <c:v>757.2</c:v>
                </c:pt>
                <c:pt idx="1239" formatCode="General">
                  <c:v>761.35999999999797</c:v>
                </c:pt>
                <c:pt idx="1240" formatCode="General">
                  <c:v>732.79000000000053</c:v>
                </c:pt>
                <c:pt idx="1241" formatCode="General">
                  <c:v>747.27000000000055</c:v>
                </c:pt>
                <c:pt idx="1242" formatCode="General">
                  <c:v>742.49</c:v>
                </c:pt>
                <c:pt idx="1243" formatCode="General">
                  <c:v>733.21</c:v>
                </c:pt>
                <c:pt idx="1244" formatCode="General">
                  <c:v>734.3</c:v>
                </c:pt>
                <c:pt idx="1245" formatCode="General">
                  <c:v>742.03</c:v>
                </c:pt>
                <c:pt idx="1246" formatCode="General">
                  <c:v>746.66</c:v>
                </c:pt>
                <c:pt idx="1247" formatCode="General">
                  <c:v>762.09</c:v>
                </c:pt>
                <c:pt idx="1248" formatCode="General">
                  <c:v>756.03</c:v>
                </c:pt>
                <c:pt idx="1249" formatCode="General">
                  <c:v>765.21</c:v>
                </c:pt>
                <c:pt idx="1250" formatCode="General">
                  <c:v>750.29000000000053</c:v>
                </c:pt>
                <c:pt idx="1251" formatCode="General">
                  <c:v>756.89</c:v>
                </c:pt>
                <c:pt idx="1252" formatCode="General">
                  <c:v>765.92</c:v>
                </c:pt>
                <c:pt idx="1253" formatCode="General">
                  <c:v>776.77000000000055</c:v>
                </c:pt>
                <c:pt idx="1254" formatCode="General">
                  <c:v>782.93999999999949</c:v>
                </c:pt>
                <c:pt idx="1255" formatCode="General">
                  <c:v>782.55</c:v>
                </c:pt>
                <c:pt idx="1256" formatCode="General">
                  <c:v>778.63</c:v>
                </c:pt>
                <c:pt idx="1257" formatCode="General">
                  <c:v>778.71</c:v>
                </c:pt>
                <c:pt idx="1258" formatCode="General">
                  <c:v>773.29000000000053</c:v>
                </c:pt>
                <c:pt idx="1259" formatCode="General">
                  <c:v>770.48</c:v>
                </c:pt>
                <c:pt idx="1260" formatCode="General">
                  <c:v>800.08</c:v>
                </c:pt>
                <c:pt idx="1261" formatCode="General">
                  <c:v>821.61</c:v>
                </c:pt>
                <c:pt idx="1262" formatCode="General">
                  <c:v>832.62</c:v>
                </c:pt>
                <c:pt idx="1263" formatCode="General">
                  <c:v>838.08</c:v>
                </c:pt>
                <c:pt idx="1264" formatCode="General">
                  <c:v>838.42</c:v>
                </c:pt>
                <c:pt idx="1265" formatCode="General">
                  <c:v>839.21</c:v>
                </c:pt>
                <c:pt idx="1266" formatCode="General">
                  <c:v>829.1</c:v>
                </c:pt>
                <c:pt idx="1267" formatCode="General">
                  <c:v>836.71</c:v>
                </c:pt>
                <c:pt idx="1268" formatCode="General">
                  <c:v>843.5</c:v>
                </c:pt>
                <c:pt idx="1269" formatCode="General">
                  <c:v>831.77000000000055</c:v>
                </c:pt>
                <c:pt idx="1270" formatCode="General">
                  <c:v>845.59</c:v>
                </c:pt>
                <c:pt idx="1271" formatCode="General">
                  <c:v>831.99</c:v>
                </c:pt>
                <c:pt idx="1272" formatCode="General">
                  <c:v>806.94999999999948</c:v>
                </c:pt>
                <c:pt idx="1273" formatCode="General">
                  <c:v>782.89</c:v>
                </c:pt>
                <c:pt idx="1274" formatCode="General">
                  <c:v>792.33999999999946</c:v>
                </c:pt>
                <c:pt idx="1275" formatCode="General">
                  <c:v>782.34999999999798</c:v>
                </c:pt>
                <c:pt idx="1276" formatCode="General">
                  <c:v>797.21</c:v>
                </c:pt>
                <c:pt idx="1277" formatCode="General">
                  <c:v>786</c:v>
                </c:pt>
                <c:pt idx="1278" formatCode="General">
                  <c:v>777.52</c:v>
                </c:pt>
                <c:pt idx="1279" formatCode="General">
                  <c:v>793.5</c:v>
                </c:pt>
                <c:pt idx="1280" formatCode="General">
                  <c:v>806.67000000000053</c:v>
                </c:pt>
                <c:pt idx="1281" formatCode="General">
                  <c:v>790.42</c:v>
                </c:pt>
                <c:pt idx="1282" formatCode="General">
                  <c:v>760.54</c:v>
                </c:pt>
                <c:pt idx="1283" formatCode="General">
                  <c:v>759.81999999999948</c:v>
                </c:pt>
                <c:pt idx="1284" formatCode="General">
                  <c:v>743.31999999999948</c:v>
                </c:pt>
                <c:pt idx="1285" formatCode="General">
                  <c:v>762.13</c:v>
                </c:pt>
                <c:pt idx="1286" formatCode="General">
                  <c:v>770.22</c:v>
                </c:pt>
                <c:pt idx="1287" formatCode="General">
                  <c:v>767.05</c:v>
                </c:pt>
                <c:pt idx="1288" formatCode="General">
                  <c:v>764.31999999999948</c:v>
                </c:pt>
                <c:pt idx="1289" formatCode="General">
                  <c:v>779.44999999999948</c:v>
                </c:pt>
                <c:pt idx="1290" formatCode="General">
                  <c:v>788.42</c:v>
                </c:pt>
                <c:pt idx="1291" formatCode="General">
                  <c:v>793.93</c:v>
                </c:pt>
                <c:pt idx="1292" formatCode="General">
                  <c:v>798.22</c:v>
                </c:pt>
                <c:pt idx="1293" formatCode="General">
                  <c:v>799.35999999999797</c:v>
                </c:pt>
                <c:pt idx="1294" formatCode="General">
                  <c:v>780.73</c:v>
                </c:pt>
                <c:pt idx="1295" formatCode="General">
                  <c:v>794.8</c:v>
                </c:pt>
                <c:pt idx="1296" formatCode="General">
                  <c:v>793.26</c:v>
                </c:pt>
                <c:pt idx="1297" formatCode="General">
                  <c:v>796.52</c:v>
                </c:pt>
                <c:pt idx="1298" formatCode="General">
                  <c:v>805.83999999999946</c:v>
                </c:pt>
                <c:pt idx="1299" formatCode="General">
                  <c:v>807.83999999999946</c:v>
                </c:pt>
                <c:pt idx="1300" formatCode="General">
                  <c:v>811.37</c:v>
                </c:pt>
                <c:pt idx="1301" formatCode="General">
                  <c:v>828.63</c:v>
                </c:pt>
                <c:pt idx="1302" formatCode="General">
                  <c:v>843.55</c:v>
                </c:pt>
                <c:pt idx="1303" formatCode="General">
                  <c:v>853.01</c:v>
                </c:pt>
                <c:pt idx="1304" formatCode="General">
                  <c:v>856.87</c:v>
                </c:pt>
                <c:pt idx="1305" formatCode="General">
                  <c:v>867.11</c:v>
                </c:pt>
                <c:pt idx="1306" formatCode="General">
                  <c:v>872.12</c:v>
                </c:pt>
                <c:pt idx="1307" formatCode="General">
                  <c:v>871.42</c:v>
                </c:pt>
                <c:pt idx="1308" formatCode="General">
                  <c:v>875.27000000000055</c:v>
                </c:pt>
                <c:pt idx="1309" formatCode="General">
                  <c:v>888.91</c:v>
                </c:pt>
                <c:pt idx="1310" formatCode="General">
                  <c:v>897.99</c:v>
                </c:pt>
                <c:pt idx="1311" formatCode="General">
                  <c:v>893.63</c:v>
                </c:pt>
                <c:pt idx="1312" formatCode="General">
                  <c:v>881.41</c:v>
                </c:pt>
                <c:pt idx="1313" formatCode="General">
                  <c:v>881.12</c:v>
                </c:pt>
                <c:pt idx="1314" formatCode="General">
                  <c:v>886.6</c:v>
                </c:pt>
                <c:pt idx="1315" formatCode="General">
                  <c:v>889.06</c:v>
                </c:pt>
                <c:pt idx="1316" formatCode="General">
                  <c:v>891.56</c:v>
                </c:pt>
                <c:pt idx="1317" formatCode="General">
                  <c:v>896.31999999999948</c:v>
                </c:pt>
                <c:pt idx="1318" formatCode="General">
                  <c:v>905.43999999999949</c:v>
                </c:pt>
                <c:pt idx="1319" formatCode="General">
                  <c:v>902.65</c:v>
                </c:pt>
                <c:pt idx="1320" formatCode="General">
                  <c:v>911.84999999999798</c:v>
                </c:pt>
                <c:pt idx="1321" formatCode="General">
                  <c:v>925.51</c:v>
                </c:pt>
                <c:pt idx="1322" formatCode="General">
                  <c:v>941.22</c:v>
                </c:pt>
                <c:pt idx="1323" formatCode="General">
                  <c:v>941.17000000000053</c:v>
                </c:pt>
                <c:pt idx="1324" formatCode="General">
                  <c:v>931.18000000000052</c:v>
                </c:pt>
                <c:pt idx="1325" formatCode="General">
                  <c:v>936.48</c:v>
                </c:pt>
                <c:pt idx="1326" formatCode="General">
                  <c:v>937.02</c:v>
                </c:pt>
                <c:pt idx="1327" formatCode="General">
                  <c:v>936.97</c:v>
                </c:pt>
                <c:pt idx="1328" formatCode="General">
                  <c:v>934.67000000000053</c:v>
                </c:pt>
                <c:pt idx="1329" formatCode="General">
                  <c:v>953.93999999999949</c:v>
                </c:pt>
                <c:pt idx="1330" formatCode="General">
                  <c:v>947.07</c:v>
                </c:pt>
                <c:pt idx="1331" formatCode="General">
                  <c:v>922</c:v>
                </c:pt>
                <c:pt idx="1332" formatCode="General">
                  <c:v>933.41</c:v>
                </c:pt>
                <c:pt idx="1333" formatCode="General">
                  <c:v>950.45999999999947</c:v>
                </c:pt>
                <c:pt idx="1334" formatCode="General">
                  <c:v>944.59</c:v>
                </c:pt>
                <c:pt idx="1335" formatCode="General">
                  <c:v>940.5</c:v>
                </c:pt>
                <c:pt idx="1336" formatCode="General">
                  <c:v>950.85999999999797</c:v>
                </c:pt>
                <c:pt idx="1337" formatCode="General">
                  <c:v>946.53</c:v>
                </c:pt>
                <c:pt idx="1338" formatCode="General">
                  <c:v>896.93</c:v>
                </c:pt>
                <c:pt idx="1339" formatCode="General">
                  <c:v>897.6</c:v>
                </c:pt>
                <c:pt idx="1340" formatCode="General">
                  <c:v>922.76</c:v>
                </c:pt>
                <c:pt idx="1341" formatCode="General">
                  <c:v>898.07</c:v>
                </c:pt>
                <c:pt idx="1342" formatCode="General">
                  <c:v>907.84999999999798</c:v>
                </c:pt>
                <c:pt idx="1343" formatCode="General">
                  <c:v>878.02</c:v>
                </c:pt>
                <c:pt idx="1344" formatCode="General">
                  <c:v>866.1</c:v>
                </c:pt>
                <c:pt idx="1345" formatCode="General">
                  <c:v>845.4</c:v>
                </c:pt>
                <c:pt idx="1346" formatCode="General">
                  <c:v>826.93</c:v>
                </c:pt>
                <c:pt idx="1347" formatCode="General">
                  <c:v>888.45999999999947</c:v>
                </c:pt>
                <c:pt idx="1348" formatCode="General">
                  <c:v>889.51</c:v>
                </c:pt>
                <c:pt idx="1349" formatCode="General">
                  <c:v>903.78000000000054</c:v>
                </c:pt>
                <c:pt idx="1350" formatCode="General">
                  <c:v>885.26</c:v>
                </c:pt>
                <c:pt idx="1351" formatCode="General">
                  <c:v>855.81</c:v>
                </c:pt>
                <c:pt idx="1352" formatCode="General">
                  <c:v>855.8</c:v>
                </c:pt>
                <c:pt idx="1353" formatCode="General">
                  <c:v>839.91</c:v>
                </c:pt>
                <c:pt idx="1354" formatCode="General">
                  <c:v>830.51</c:v>
                </c:pt>
                <c:pt idx="1355" formatCode="General">
                  <c:v>776.55</c:v>
                </c:pt>
                <c:pt idx="1356" formatCode="General">
                  <c:v>794.93</c:v>
                </c:pt>
                <c:pt idx="1357" formatCode="General">
                  <c:v>780.9</c:v>
                </c:pt>
                <c:pt idx="1358" formatCode="General">
                  <c:v>781.12</c:v>
                </c:pt>
                <c:pt idx="1359" formatCode="General">
                  <c:v>783.66</c:v>
                </c:pt>
                <c:pt idx="1360" formatCode="General">
                  <c:v>837.32999999999947</c:v>
                </c:pt>
                <c:pt idx="1361" formatCode="General">
                  <c:v>820.5</c:v>
                </c:pt>
                <c:pt idx="1362" formatCode="General">
                  <c:v>808.73</c:v>
                </c:pt>
                <c:pt idx="1363" formatCode="General">
                  <c:v>839.28000000000054</c:v>
                </c:pt>
                <c:pt idx="1364" formatCode="General">
                  <c:v>840.88</c:v>
                </c:pt>
                <c:pt idx="1365" formatCode="General">
                  <c:v>790.94999999999948</c:v>
                </c:pt>
                <c:pt idx="1366" formatCode="General">
                  <c:v>775.48</c:v>
                </c:pt>
                <c:pt idx="1367" formatCode="General">
                  <c:v>789.78000000000054</c:v>
                </c:pt>
                <c:pt idx="1368" formatCode="General">
                  <c:v>781.21</c:v>
                </c:pt>
                <c:pt idx="1369" formatCode="General">
                  <c:v>814.34999999999798</c:v>
                </c:pt>
                <c:pt idx="1370" formatCode="General">
                  <c:v>816.22</c:v>
                </c:pt>
                <c:pt idx="1371" formatCode="General">
                  <c:v>814.19</c:v>
                </c:pt>
                <c:pt idx="1372" formatCode="General">
                  <c:v>835.54</c:v>
                </c:pt>
                <c:pt idx="1373" formatCode="General">
                  <c:v>829.77000000000055</c:v>
                </c:pt>
                <c:pt idx="1374" formatCode="General">
                  <c:v>826.68000000000052</c:v>
                </c:pt>
                <c:pt idx="1375" formatCode="General">
                  <c:v>828.24</c:v>
                </c:pt>
                <c:pt idx="1376" formatCode="General">
                  <c:v>828.4</c:v>
                </c:pt>
                <c:pt idx="1377" formatCode="General">
                  <c:v>814.51</c:v>
                </c:pt>
                <c:pt idx="1378" formatCode="General">
                  <c:v>803.11</c:v>
                </c:pt>
                <c:pt idx="1379" formatCode="General">
                  <c:v>788.61</c:v>
                </c:pt>
                <c:pt idx="1380" formatCode="General">
                  <c:v>806.93</c:v>
                </c:pt>
                <c:pt idx="1381" formatCode="General">
                  <c:v>798.63</c:v>
                </c:pt>
                <c:pt idx="1382" formatCode="General">
                  <c:v>754.95999999999947</c:v>
                </c:pt>
                <c:pt idx="1383" formatCode="General">
                  <c:v>747.3</c:v>
                </c:pt>
                <c:pt idx="1384" formatCode="General">
                  <c:v>741.02</c:v>
                </c:pt>
                <c:pt idx="1385" formatCode="General">
                  <c:v>741.19</c:v>
                </c:pt>
                <c:pt idx="1386" formatCode="General">
                  <c:v>746.03</c:v>
                </c:pt>
                <c:pt idx="1387" formatCode="General">
                  <c:v>770.53</c:v>
                </c:pt>
                <c:pt idx="1388" formatCode="General">
                  <c:v>778.99</c:v>
                </c:pt>
                <c:pt idx="1389" formatCode="General">
                  <c:v>789.45999999999947</c:v>
                </c:pt>
                <c:pt idx="1390" formatCode="General">
                  <c:v>781.63</c:v>
                </c:pt>
                <c:pt idx="1391" formatCode="General">
                  <c:v>795.35999999999797</c:v>
                </c:pt>
                <c:pt idx="1392" formatCode="General">
                  <c:v>782.14</c:v>
                </c:pt>
                <c:pt idx="1393" formatCode="General">
                  <c:v>777.19</c:v>
                </c:pt>
                <c:pt idx="1394" formatCode="General">
                  <c:v>744.31</c:v>
                </c:pt>
                <c:pt idx="1395" formatCode="General">
                  <c:v>739.01</c:v>
                </c:pt>
                <c:pt idx="1396" formatCode="General">
                  <c:v>749.73</c:v>
                </c:pt>
                <c:pt idx="1397" formatCode="General">
                  <c:v>733.43999999999949</c:v>
                </c:pt>
                <c:pt idx="1398" formatCode="General">
                  <c:v>769.08</c:v>
                </c:pt>
                <c:pt idx="1399" formatCode="General">
                  <c:v>773.31</c:v>
                </c:pt>
                <c:pt idx="1400" formatCode="General">
                  <c:v>779.85999999999797</c:v>
                </c:pt>
                <c:pt idx="1401" formatCode="General">
                  <c:v>787.2</c:v>
                </c:pt>
                <c:pt idx="1402" formatCode="General">
                  <c:v>779.6</c:v>
                </c:pt>
                <c:pt idx="1403" formatCode="General">
                  <c:v>807</c:v>
                </c:pt>
                <c:pt idx="1404" formatCode="General">
                  <c:v>810.55</c:v>
                </c:pt>
                <c:pt idx="1405" formatCode="General">
                  <c:v>825.42</c:v>
                </c:pt>
                <c:pt idx="1406" formatCode="General">
                  <c:v>804.41</c:v>
                </c:pt>
                <c:pt idx="1407" formatCode="General">
                  <c:v>803.68000000000052</c:v>
                </c:pt>
                <c:pt idx="1408" formatCode="General">
                  <c:v>785.71</c:v>
                </c:pt>
                <c:pt idx="1409" formatCode="General">
                  <c:v>780.27000000000055</c:v>
                </c:pt>
                <c:pt idx="1410" formatCode="General">
                  <c:v>792.33999999999946</c:v>
                </c:pt>
                <c:pt idx="1411" formatCode="General">
                  <c:v>785.43999999999949</c:v>
                </c:pt>
                <c:pt idx="1412" formatCode="General">
                  <c:v>748.95999999999947</c:v>
                </c:pt>
                <c:pt idx="1413" formatCode="General">
                  <c:v>734.43</c:v>
                </c:pt>
                <c:pt idx="1414" formatCode="General">
                  <c:v>729.11</c:v>
                </c:pt>
                <c:pt idx="1415" formatCode="General">
                  <c:v>724.15</c:v>
                </c:pt>
                <c:pt idx="1416" formatCode="General">
                  <c:v>734.66</c:v>
                </c:pt>
                <c:pt idx="1417" formatCode="General">
                  <c:v>734.74</c:v>
                </c:pt>
                <c:pt idx="1418" formatCode="General">
                  <c:v>710.31999999999948</c:v>
                </c:pt>
                <c:pt idx="1419" formatCode="General">
                  <c:v>704.34999999999798</c:v>
                </c:pt>
                <c:pt idx="1420" formatCode="General">
                  <c:v>699.27000000000055</c:v>
                </c:pt>
                <c:pt idx="1421" formatCode="General">
                  <c:v>676.97</c:v>
                </c:pt>
              </c:numCache>
            </c:numRef>
          </c:val>
        </c:ser>
        <c:ser>
          <c:idx val="1"/>
          <c:order val="1"/>
          <c:tx>
            <c:strRef>
              <c:f>Sheet1!$C$1</c:f>
              <c:strCache>
                <c:ptCount val="1"/>
                <c:pt idx="0">
                  <c:v>P&amp;C</c:v>
                </c:pt>
              </c:strCache>
            </c:strRef>
          </c:tx>
          <c:spPr>
            <a:ln>
              <a:solidFill>
                <a:schemeClr val="accent1">
                  <a:lumMod val="60000"/>
                  <a:lumOff val="40000"/>
                </a:schemeClr>
              </a:solidFill>
            </a:ln>
          </c:spPr>
          <c:marker>
            <c:symbol val="none"/>
          </c:marker>
          <c:cat>
            <c:numRef>
              <c:f>Sheet1!$A$2:$A$1423</c:f>
              <c:numCache>
                <c:formatCode>m/d/yyyy</c:formatCode>
                <c:ptCount val="1422"/>
                <c:pt idx="0">
                  <c:v>38352</c:v>
                </c:pt>
                <c:pt idx="1">
                  <c:v>38355</c:v>
                </c:pt>
                <c:pt idx="2">
                  <c:v>38356</c:v>
                </c:pt>
                <c:pt idx="3">
                  <c:v>38357</c:v>
                </c:pt>
                <c:pt idx="4">
                  <c:v>38358</c:v>
                </c:pt>
                <c:pt idx="5">
                  <c:v>38359</c:v>
                </c:pt>
                <c:pt idx="6">
                  <c:v>38362</c:v>
                </c:pt>
                <c:pt idx="7">
                  <c:v>38363</c:v>
                </c:pt>
                <c:pt idx="8">
                  <c:v>38364</c:v>
                </c:pt>
                <c:pt idx="9">
                  <c:v>38365</c:v>
                </c:pt>
                <c:pt idx="10">
                  <c:v>38366</c:v>
                </c:pt>
                <c:pt idx="11">
                  <c:v>38370</c:v>
                </c:pt>
                <c:pt idx="12">
                  <c:v>38371</c:v>
                </c:pt>
                <c:pt idx="13">
                  <c:v>38372</c:v>
                </c:pt>
                <c:pt idx="14">
                  <c:v>38373</c:v>
                </c:pt>
                <c:pt idx="15">
                  <c:v>38376</c:v>
                </c:pt>
                <c:pt idx="16">
                  <c:v>38377</c:v>
                </c:pt>
                <c:pt idx="17">
                  <c:v>38378</c:v>
                </c:pt>
                <c:pt idx="18">
                  <c:v>38379</c:v>
                </c:pt>
                <c:pt idx="19">
                  <c:v>38380</c:v>
                </c:pt>
                <c:pt idx="20">
                  <c:v>38383</c:v>
                </c:pt>
                <c:pt idx="21">
                  <c:v>38384</c:v>
                </c:pt>
                <c:pt idx="22">
                  <c:v>38385</c:v>
                </c:pt>
                <c:pt idx="23">
                  <c:v>38386</c:v>
                </c:pt>
                <c:pt idx="24">
                  <c:v>38387</c:v>
                </c:pt>
                <c:pt idx="25">
                  <c:v>38390</c:v>
                </c:pt>
                <c:pt idx="26">
                  <c:v>38391</c:v>
                </c:pt>
                <c:pt idx="27">
                  <c:v>38392</c:v>
                </c:pt>
                <c:pt idx="28">
                  <c:v>38393</c:v>
                </c:pt>
                <c:pt idx="29">
                  <c:v>38394</c:v>
                </c:pt>
                <c:pt idx="30">
                  <c:v>38397</c:v>
                </c:pt>
                <c:pt idx="31">
                  <c:v>38398</c:v>
                </c:pt>
                <c:pt idx="32">
                  <c:v>38399</c:v>
                </c:pt>
                <c:pt idx="33">
                  <c:v>38400</c:v>
                </c:pt>
                <c:pt idx="34">
                  <c:v>38401</c:v>
                </c:pt>
                <c:pt idx="35">
                  <c:v>38405</c:v>
                </c:pt>
                <c:pt idx="36">
                  <c:v>38406</c:v>
                </c:pt>
                <c:pt idx="37">
                  <c:v>38407</c:v>
                </c:pt>
                <c:pt idx="38">
                  <c:v>38408</c:v>
                </c:pt>
                <c:pt idx="39">
                  <c:v>38411</c:v>
                </c:pt>
                <c:pt idx="40">
                  <c:v>38412</c:v>
                </c:pt>
                <c:pt idx="41">
                  <c:v>38413</c:v>
                </c:pt>
                <c:pt idx="42">
                  <c:v>38414</c:v>
                </c:pt>
                <c:pt idx="43">
                  <c:v>38415</c:v>
                </c:pt>
                <c:pt idx="44">
                  <c:v>38418</c:v>
                </c:pt>
                <c:pt idx="45">
                  <c:v>38419</c:v>
                </c:pt>
                <c:pt idx="46">
                  <c:v>38420</c:v>
                </c:pt>
                <c:pt idx="47">
                  <c:v>38421</c:v>
                </c:pt>
                <c:pt idx="48">
                  <c:v>38422</c:v>
                </c:pt>
                <c:pt idx="49">
                  <c:v>38425</c:v>
                </c:pt>
                <c:pt idx="50">
                  <c:v>38426</c:v>
                </c:pt>
                <c:pt idx="51">
                  <c:v>38427</c:v>
                </c:pt>
                <c:pt idx="52">
                  <c:v>38428</c:v>
                </c:pt>
                <c:pt idx="53">
                  <c:v>38429</c:v>
                </c:pt>
                <c:pt idx="54">
                  <c:v>38432</c:v>
                </c:pt>
                <c:pt idx="55">
                  <c:v>38433</c:v>
                </c:pt>
                <c:pt idx="56">
                  <c:v>38434</c:v>
                </c:pt>
                <c:pt idx="57">
                  <c:v>38435</c:v>
                </c:pt>
                <c:pt idx="58">
                  <c:v>38439</c:v>
                </c:pt>
                <c:pt idx="59">
                  <c:v>38440</c:v>
                </c:pt>
                <c:pt idx="60">
                  <c:v>38441</c:v>
                </c:pt>
                <c:pt idx="61">
                  <c:v>38442</c:v>
                </c:pt>
                <c:pt idx="62">
                  <c:v>38443</c:v>
                </c:pt>
                <c:pt idx="63">
                  <c:v>38446</c:v>
                </c:pt>
                <c:pt idx="64">
                  <c:v>38447</c:v>
                </c:pt>
                <c:pt idx="65">
                  <c:v>38448</c:v>
                </c:pt>
                <c:pt idx="66">
                  <c:v>38449</c:v>
                </c:pt>
                <c:pt idx="67">
                  <c:v>38450</c:v>
                </c:pt>
                <c:pt idx="68">
                  <c:v>38453</c:v>
                </c:pt>
                <c:pt idx="69">
                  <c:v>38454</c:v>
                </c:pt>
                <c:pt idx="70">
                  <c:v>38455</c:v>
                </c:pt>
                <c:pt idx="71">
                  <c:v>38456</c:v>
                </c:pt>
                <c:pt idx="72">
                  <c:v>38457</c:v>
                </c:pt>
                <c:pt idx="73">
                  <c:v>38460</c:v>
                </c:pt>
                <c:pt idx="74">
                  <c:v>38461</c:v>
                </c:pt>
                <c:pt idx="75">
                  <c:v>38462</c:v>
                </c:pt>
                <c:pt idx="76">
                  <c:v>38463</c:v>
                </c:pt>
                <c:pt idx="77">
                  <c:v>38464</c:v>
                </c:pt>
                <c:pt idx="78">
                  <c:v>38467</c:v>
                </c:pt>
                <c:pt idx="79">
                  <c:v>38468</c:v>
                </c:pt>
                <c:pt idx="80">
                  <c:v>38469</c:v>
                </c:pt>
                <c:pt idx="81">
                  <c:v>38470</c:v>
                </c:pt>
                <c:pt idx="82">
                  <c:v>38471</c:v>
                </c:pt>
                <c:pt idx="83">
                  <c:v>38474</c:v>
                </c:pt>
                <c:pt idx="84">
                  <c:v>38475</c:v>
                </c:pt>
                <c:pt idx="85">
                  <c:v>38476</c:v>
                </c:pt>
                <c:pt idx="86">
                  <c:v>38477</c:v>
                </c:pt>
                <c:pt idx="87">
                  <c:v>38478</c:v>
                </c:pt>
                <c:pt idx="88">
                  <c:v>38481</c:v>
                </c:pt>
                <c:pt idx="89">
                  <c:v>38482</c:v>
                </c:pt>
                <c:pt idx="90">
                  <c:v>38483</c:v>
                </c:pt>
                <c:pt idx="91">
                  <c:v>38484</c:v>
                </c:pt>
                <c:pt idx="92">
                  <c:v>38485</c:v>
                </c:pt>
                <c:pt idx="93">
                  <c:v>38488</c:v>
                </c:pt>
                <c:pt idx="94">
                  <c:v>38489</c:v>
                </c:pt>
                <c:pt idx="95">
                  <c:v>38490</c:v>
                </c:pt>
                <c:pt idx="96">
                  <c:v>38491</c:v>
                </c:pt>
                <c:pt idx="97">
                  <c:v>38492</c:v>
                </c:pt>
                <c:pt idx="98">
                  <c:v>38495</c:v>
                </c:pt>
                <c:pt idx="99">
                  <c:v>38496</c:v>
                </c:pt>
                <c:pt idx="100">
                  <c:v>38497</c:v>
                </c:pt>
                <c:pt idx="101">
                  <c:v>38498</c:v>
                </c:pt>
                <c:pt idx="102">
                  <c:v>38499</c:v>
                </c:pt>
                <c:pt idx="103">
                  <c:v>38503</c:v>
                </c:pt>
                <c:pt idx="104">
                  <c:v>38504</c:v>
                </c:pt>
                <c:pt idx="105">
                  <c:v>38505</c:v>
                </c:pt>
                <c:pt idx="106">
                  <c:v>38506</c:v>
                </c:pt>
                <c:pt idx="107">
                  <c:v>38509</c:v>
                </c:pt>
                <c:pt idx="108">
                  <c:v>38510</c:v>
                </c:pt>
                <c:pt idx="109">
                  <c:v>38511</c:v>
                </c:pt>
                <c:pt idx="110">
                  <c:v>38512</c:v>
                </c:pt>
                <c:pt idx="111">
                  <c:v>38513</c:v>
                </c:pt>
                <c:pt idx="112">
                  <c:v>38516</c:v>
                </c:pt>
                <c:pt idx="113">
                  <c:v>38517</c:v>
                </c:pt>
                <c:pt idx="114">
                  <c:v>38518</c:v>
                </c:pt>
                <c:pt idx="115">
                  <c:v>38519</c:v>
                </c:pt>
                <c:pt idx="116">
                  <c:v>38520</c:v>
                </c:pt>
                <c:pt idx="117">
                  <c:v>38523</c:v>
                </c:pt>
                <c:pt idx="118">
                  <c:v>38524</c:v>
                </c:pt>
                <c:pt idx="119">
                  <c:v>38525</c:v>
                </c:pt>
                <c:pt idx="120">
                  <c:v>38526</c:v>
                </c:pt>
                <c:pt idx="121">
                  <c:v>38527</c:v>
                </c:pt>
                <c:pt idx="122">
                  <c:v>38530</c:v>
                </c:pt>
                <c:pt idx="123">
                  <c:v>38531</c:v>
                </c:pt>
                <c:pt idx="124">
                  <c:v>38532</c:v>
                </c:pt>
                <c:pt idx="125">
                  <c:v>38533</c:v>
                </c:pt>
                <c:pt idx="126">
                  <c:v>38534</c:v>
                </c:pt>
                <c:pt idx="127">
                  <c:v>38538</c:v>
                </c:pt>
                <c:pt idx="128">
                  <c:v>38539</c:v>
                </c:pt>
                <c:pt idx="129">
                  <c:v>38540</c:v>
                </c:pt>
                <c:pt idx="130">
                  <c:v>38541</c:v>
                </c:pt>
                <c:pt idx="131">
                  <c:v>38544</c:v>
                </c:pt>
                <c:pt idx="132">
                  <c:v>38545</c:v>
                </c:pt>
                <c:pt idx="133">
                  <c:v>38546</c:v>
                </c:pt>
                <c:pt idx="134">
                  <c:v>38547</c:v>
                </c:pt>
                <c:pt idx="135">
                  <c:v>38548</c:v>
                </c:pt>
                <c:pt idx="136">
                  <c:v>38551</c:v>
                </c:pt>
                <c:pt idx="137">
                  <c:v>38552</c:v>
                </c:pt>
                <c:pt idx="138">
                  <c:v>38553</c:v>
                </c:pt>
                <c:pt idx="139">
                  <c:v>38554</c:v>
                </c:pt>
                <c:pt idx="140">
                  <c:v>38555</c:v>
                </c:pt>
                <c:pt idx="141">
                  <c:v>38558</c:v>
                </c:pt>
                <c:pt idx="142">
                  <c:v>38559</c:v>
                </c:pt>
                <c:pt idx="143">
                  <c:v>38560</c:v>
                </c:pt>
                <c:pt idx="144">
                  <c:v>38561</c:v>
                </c:pt>
                <c:pt idx="145">
                  <c:v>38562</c:v>
                </c:pt>
                <c:pt idx="146">
                  <c:v>38565</c:v>
                </c:pt>
                <c:pt idx="147">
                  <c:v>38566</c:v>
                </c:pt>
                <c:pt idx="148">
                  <c:v>38567</c:v>
                </c:pt>
                <c:pt idx="149">
                  <c:v>38568</c:v>
                </c:pt>
                <c:pt idx="150">
                  <c:v>38569</c:v>
                </c:pt>
                <c:pt idx="151">
                  <c:v>38572</c:v>
                </c:pt>
                <c:pt idx="152">
                  <c:v>38573</c:v>
                </c:pt>
                <c:pt idx="153">
                  <c:v>38574</c:v>
                </c:pt>
                <c:pt idx="154">
                  <c:v>38575</c:v>
                </c:pt>
                <c:pt idx="155">
                  <c:v>38576</c:v>
                </c:pt>
                <c:pt idx="156">
                  <c:v>38579</c:v>
                </c:pt>
                <c:pt idx="157">
                  <c:v>38580</c:v>
                </c:pt>
                <c:pt idx="158">
                  <c:v>38581</c:v>
                </c:pt>
                <c:pt idx="159">
                  <c:v>38582</c:v>
                </c:pt>
                <c:pt idx="160">
                  <c:v>38583</c:v>
                </c:pt>
                <c:pt idx="161">
                  <c:v>38586</c:v>
                </c:pt>
                <c:pt idx="162">
                  <c:v>38587</c:v>
                </c:pt>
                <c:pt idx="163">
                  <c:v>38588</c:v>
                </c:pt>
                <c:pt idx="164">
                  <c:v>38589</c:v>
                </c:pt>
                <c:pt idx="165">
                  <c:v>38590</c:v>
                </c:pt>
                <c:pt idx="166">
                  <c:v>38593</c:v>
                </c:pt>
                <c:pt idx="167">
                  <c:v>38594</c:v>
                </c:pt>
                <c:pt idx="168">
                  <c:v>38595</c:v>
                </c:pt>
                <c:pt idx="169">
                  <c:v>38596</c:v>
                </c:pt>
                <c:pt idx="170">
                  <c:v>38597</c:v>
                </c:pt>
                <c:pt idx="171">
                  <c:v>38601</c:v>
                </c:pt>
                <c:pt idx="172">
                  <c:v>38602</c:v>
                </c:pt>
                <c:pt idx="173">
                  <c:v>38603</c:v>
                </c:pt>
                <c:pt idx="174">
                  <c:v>38604</c:v>
                </c:pt>
                <c:pt idx="175">
                  <c:v>38607</c:v>
                </c:pt>
                <c:pt idx="176">
                  <c:v>38608</c:v>
                </c:pt>
                <c:pt idx="177">
                  <c:v>38609</c:v>
                </c:pt>
                <c:pt idx="178">
                  <c:v>38610</c:v>
                </c:pt>
                <c:pt idx="179">
                  <c:v>38611</c:v>
                </c:pt>
                <c:pt idx="180">
                  <c:v>38614</c:v>
                </c:pt>
                <c:pt idx="181">
                  <c:v>38615</c:v>
                </c:pt>
                <c:pt idx="182">
                  <c:v>38616</c:v>
                </c:pt>
                <c:pt idx="183">
                  <c:v>38617</c:v>
                </c:pt>
                <c:pt idx="184">
                  <c:v>38618</c:v>
                </c:pt>
                <c:pt idx="185">
                  <c:v>38621</c:v>
                </c:pt>
                <c:pt idx="186">
                  <c:v>38622</c:v>
                </c:pt>
                <c:pt idx="187">
                  <c:v>38623</c:v>
                </c:pt>
                <c:pt idx="188">
                  <c:v>38624</c:v>
                </c:pt>
                <c:pt idx="189">
                  <c:v>38625</c:v>
                </c:pt>
                <c:pt idx="190">
                  <c:v>38628</c:v>
                </c:pt>
                <c:pt idx="191">
                  <c:v>38629</c:v>
                </c:pt>
                <c:pt idx="192">
                  <c:v>38630</c:v>
                </c:pt>
                <c:pt idx="193">
                  <c:v>38631</c:v>
                </c:pt>
                <c:pt idx="194">
                  <c:v>38632</c:v>
                </c:pt>
                <c:pt idx="195">
                  <c:v>38635</c:v>
                </c:pt>
                <c:pt idx="196">
                  <c:v>38636</c:v>
                </c:pt>
                <c:pt idx="197">
                  <c:v>38637</c:v>
                </c:pt>
                <c:pt idx="198">
                  <c:v>38638</c:v>
                </c:pt>
                <c:pt idx="199">
                  <c:v>38639</c:v>
                </c:pt>
                <c:pt idx="200">
                  <c:v>38642</c:v>
                </c:pt>
                <c:pt idx="201">
                  <c:v>38643</c:v>
                </c:pt>
                <c:pt idx="202">
                  <c:v>38644</c:v>
                </c:pt>
                <c:pt idx="203">
                  <c:v>38645</c:v>
                </c:pt>
                <c:pt idx="204">
                  <c:v>38646</c:v>
                </c:pt>
                <c:pt idx="205">
                  <c:v>38649</c:v>
                </c:pt>
                <c:pt idx="206">
                  <c:v>38650</c:v>
                </c:pt>
                <c:pt idx="207">
                  <c:v>38651</c:v>
                </c:pt>
                <c:pt idx="208">
                  <c:v>38652</c:v>
                </c:pt>
                <c:pt idx="209">
                  <c:v>38653</c:v>
                </c:pt>
                <c:pt idx="210">
                  <c:v>38656</c:v>
                </c:pt>
                <c:pt idx="211">
                  <c:v>38657</c:v>
                </c:pt>
                <c:pt idx="212">
                  <c:v>38658</c:v>
                </c:pt>
                <c:pt idx="213">
                  <c:v>38659</c:v>
                </c:pt>
                <c:pt idx="214">
                  <c:v>38660</c:v>
                </c:pt>
                <c:pt idx="215">
                  <c:v>38663</c:v>
                </c:pt>
                <c:pt idx="216">
                  <c:v>38664</c:v>
                </c:pt>
                <c:pt idx="217">
                  <c:v>38665</c:v>
                </c:pt>
                <c:pt idx="218">
                  <c:v>38666</c:v>
                </c:pt>
                <c:pt idx="219">
                  <c:v>38667</c:v>
                </c:pt>
                <c:pt idx="220">
                  <c:v>38670</c:v>
                </c:pt>
                <c:pt idx="221">
                  <c:v>38671</c:v>
                </c:pt>
                <c:pt idx="222">
                  <c:v>38672</c:v>
                </c:pt>
                <c:pt idx="223">
                  <c:v>38673</c:v>
                </c:pt>
                <c:pt idx="224">
                  <c:v>38674</c:v>
                </c:pt>
                <c:pt idx="225">
                  <c:v>38677</c:v>
                </c:pt>
                <c:pt idx="226">
                  <c:v>38678</c:v>
                </c:pt>
                <c:pt idx="227">
                  <c:v>38679</c:v>
                </c:pt>
                <c:pt idx="228">
                  <c:v>38681</c:v>
                </c:pt>
                <c:pt idx="229">
                  <c:v>38684</c:v>
                </c:pt>
                <c:pt idx="230">
                  <c:v>38685</c:v>
                </c:pt>
                <c:pt idx="231">
                  <c:v>38686</c:v>
                </c:pt>
                <c:pt idx="232">
                  <c:v>38687</c:v>
                </c:pt>
                <c:pt idx="233">
                  <c:v>38688</c:v>
                </c:pt>
                <c:pt idx="234">
                  <c:v>38691</c:v>
                </c:pt>
                <c:pt idx="235">
                  <c:v>38692</c:v>
                </c:pt>
                <c:pt idx="236">
                  <c:v>38693</c:v>
                </c:pt>
                <c:pt idx="237">
                  <c:v>38694</c:v>
                </c:pt>
                <c:pt idx="238">
                  <c:v>38695</c:v>
                </c:pt>
                <c:pt idx="239">
                  <c:v>38698</c:v>
                </c:pt>
                <c:pt idx="240">
                  <c:v>38699</c:v>
                </c:pt>
                <c:pt idx="241">
                  <c:v>38700</c:v>
                </c:pt>
                <c:pt idx="242">
                  <c:v>38701</c:v>
                </c:pt>
                <c:pt idx="243">
                  <c:v>38702</c:v>
                </c:pt>
                <c:pt idx="244">
                  <c:v>38705</c:v>
                </c:pt>
                <c:pt idx="245">
                  <c:v>38706</c:v>
                </c:pt>
                <c:pt idx="246">
                  <c:v>38707</c:v>
                </c:pt>
                <c:pt idx="247">
                  <c:v>38708</c:v>
                </c:pt>
                <c:pt idx="248">
                  <c:v>38709</c:v>
                </c:pt>
                <c:pt idx="249">
                  <c:v>38713</c:v>
                </c:pt>
                <c:pt idx="250">
                  <c:v>38714</c:v>
                </c:pt>
                <c:pt idx="251">
                  <c:v>38715</c:v>
                </c:pt>
                <c:pt idx="252">
                  <c:v>38716</c:v>
                </c:pt>
                <c:pt idx="253">
                  <c:v>38720</c:v>
                </c:pt>
                <c:pt idx="254">
                  <c:v>38721</c:v>
                </c:pt>
                <c:pt idx="255">
                  <c:v>38722</c:v>
                </c:pt>
                <c:pt idx="256">
                  <c:v>38723</c:v>
                </c:pt>
                <c:pt idx="257">
                  <c:v>38726</c:v>
                </c:pt>
                <c:pt idx="258">
                  <c:v>38727</c:v>
                </c:pt>
                <c:pt idx="259">
                  <c:v>38728</c:v>
                </c:pt>
                <c:pt idx="260">
                  <c:v>38729</c:v>
                </c:pt>
                <c:pt idx="261">
                  <c:v>38730</c:v>
                </c:pt>
                <c:pt idx="262">
                  <c:v>38734</c:v>
                </c:pt>
                <c:pt idx="263">
                  <c:v>38735</c:v>
                </c:pt>
                <c:pt idx="264">
                  <c:v>38736</c:v>
                </c:pt>
                <c:pt idx="265">
                  <c:v>38737</c:v>
                </c:pt>
                <c:pt idx="266">
                  <c:v>38740</c:v>
                </c:pt>
                <c:pt idx="267">
                  <c:v>38741</c:v>
                </c:pt>
                <c:pt idx="268">
                  <c:v>38742</c:v>
                </c:pt>
                <c:pt idx="269">
                  <c:v>38743</c:v>
                </c:pt>
                <c:pt idx="270">
                  <c:v>38744</c:v>
                </c:pt>
                <c:pt idx="271">
                  <c:v>38747</c:v>
                </c:pt>
                <c:pt idx="272">
                  <c:v>38748</c:v>
                </c:pt>
                <c:pt idx="273">
                  <c:v>38749</c:v>
                </c:pt>
                <c:pt idx="274">
                  <c:v>38750</c:v>
                </c:pt>
                <c:pt idx="275">
                  <c:v>38751</c:v>
                </c:pt>
                <c:pt idx="276">
                  <c:v>38754</c:v>
                </c:pt>
                <c:pt idx="277">
                  <c:v>38755</c:v>
                </c:pt>
                <c:pt idx="278">
                  <c:v>38756</c:v>
                </c:pt>
                <c:pt idx="279">
                  <c:v>38757</c:v>
                </c:pt>
                <c:pt idx="280">
                  <c:v>38758</c:v>
                </c:pt>
                <c:pt idx="281">
                  <c:v>38761</c:v>
                </c:pt>
                <c:pt idx="282">
                  <c:v>38762</c:v>
                </c:pt>
                <c:pt idx="283">
                  <c:v>38763</c:v>
                </c:pt>
                <c:pt idx="284">
                  <c:v>38764</c:v>
                </c:pt>
                <c:pt idx="285">
                  <c:v>38765</c:v>
                </c:pt>
                <c:pt idx="286">
                  <c:v>38769</c:v>
                </c:pt>
                <c:pt idx="287">
                  <c:v>38770</c:v>
                </c:pt>
                <c:pt idx="288">
                  <c:v>38771</c:v>
                </c:pt>
                <c:pt idx="289">
                  <c:v>38772</c:v>
                </c:pt>
                <c:pt idx="290">
                  <c:v>38775</c:v>
                </c:pt>
                <c:pt idx="291">
                  <c:v>38776</c:v>
                </c:pt>
                <c:pt idx="292">
                  <c:v>38777</c:v>
                </c:pt>
                <c:pt idx="293">
                  <c:v>38778</c:v>
                </c:pt>
                <c:pt idx="294">
                  <c:v>38779</c:v>
                </c:pt>
                <c:pt idx="295">
                  <c:v>38782</c:v>
                </c:pt>
                <c:pt idx="296">
                  <c:v>38783</c:v>
                </c:pt>
                <c:pt idx="297">
                  <c:v>38784</c:v>
                </c:pt>
                <c:pt idx="298">
                  <c:v>38785</c:v>
                </c:pt>
                <c:pt idx="299">
                  <c:v>38786</c:v>
                </c:pt>
                <c:pt idx="300">
                  <c:v>38789</c:v>
                </c:pt>
                <c:pt idx="301">
                  <c:v>38790</c:v>
                </c:pt>
                <c:pt idx="302">
                  <c:v>38791</c:v>
                </c:pt>
                <c:pt idx="303">
                  <c:v>38792</c:v>
                </c:pt>
                <c:pt idx="304">
                  <c:v>38793</c:v>
                </c:pt>
                <c:pt idx="305">
                  <c:v>38796</c:v>
                </c:pt>
                <c:pt idx="306">
                  <c:v>38797</c:v>
                </c:pt>
                <c:pt idx="307">
                  <c:v>38798</c:v>
                </c:pt>
                <c:pt idx="308">
                  <c:v>38799</c:v>
                </c:pt>
                <c:pt idx="309">
                  <c:v>38800</c:v>
                </c:pt>
                <c:pt idx="310">
                  <c:v>38803</c:v>
                </c:pt>
                <c:pt idx="311">
                  <c:v>38804</c:v>
                </c:pt>
                <c:pt idx="312">
                  <c:v>38805</c:v>
                </c:pt>
                <c:pt idx="313">
                  <c:v>38806</c:v>
                </c:pt>
                <c:pt idx="314">
                  <c:v>38807</c:v>
                </c:pt>
                <c:pt idx="315">
                  <c:v>38810</c:v>
                </c:pt>
                <c:pt idx="316">
                  <c:v>38811</c:v>
                </c:pt>
                <c:pt idx="317">
                  <c:v>38812</c:v>
                </c:pt>
                <c:pt idx="318">
                  <c:v>38813</c:v>
                </c:pt>
                <c:pt idx="319">
                  <c:v>38814</c:v>
                </c:pt>
                <c:pt idx="320">
                  <c:v>38817</c:v>
                </c:pt>
                <c:pt idx="321">
                  <c:v>38818</c:v>
                </c:pt>
                <c:pt idx="322">
                  <c:v>38819</c:v>
                </c:pt>
                <c:pt idx="323">
                  <c:v>38820</c:v>
                </c:pt>
                <c:pt idx="324">
                  <c:v>38824</c:v>
                </c:pt>
                <c:pt idx="325">
                  <c:v>38825</c:v>
                </c:pt>
                <c:pt idx="326">
                  <c:v>38826</c:v>
                </c:pt>
                <c:pt idx="327">
                  <c:v>38827</c:v>
                </c:pt>
                <c:pt idx="328">
                  <c:v>38828</c:v>
                </c:pt>
                <c:pt idx="329">
                  <c:v>38831</c:v>
                </c:pt>
                <c:pt idx="330">
                  <c:v>38832</c:v>
                </c:pt>
                <c:pt idx="331">
                  <c:v>38833</c:v>
                </c:pt>
                <c:pt idx="332">
                  <c:v>38834</c:v>
                </c:pt>
                <c:pt idx="333">
                  <c:v>38835</c:v>
                </c:pt>
                <c:pt idx="334">
                  <c:v>38838</c:v>
                </c:pt>
                <c:pt idx="335">
                  <c:v>38839</c:v>
                </c:pt>
                <c:pt idx="336">
                  <c:v>38840</c:v>
                </c:pt>
                <c:pt idx="337">
                  <c:v>38841</c:v>
                </c:pt>
                <c:pt idx="338">
                  <c:v>38842</c:v>
                </c:pt>
                <c:pt idx="339">
                  <c:v>38845</c:v>
                </c:pt>
                <c:pt idx="340">
                  <c:v>38846</c:v>
                </c:pt>
                <c:pt idx="341">
                  <c:v>38847</c:v>
                </c:pt>
                <c:pt idx="342">
                  <c:v>38848</c:v>
                </c:pt>
                <c:pt idx="343">
                  <c:v>38849</c:v>
                </c:pt>
                <c:pt idx="344">
                  <c:v>38852</c:v>
                </c:pt>
                <c:pt idx="345">
                  <c:v>38853</c:v>
                </c:pt>
                <c:pt idx="346">
                  <c:v>38854</c:v>
                </c:pt>
                <c:pt idx="347">
                  <c:v>38855</c:v>
                </c:pt>
                <c:pt idx="348">
                  <c:v>38856</c:v>
                </c:pt>
                <c:pt idx="349">
                  <c:v>38859</c:v>
                </c:pt>
                <c:pt idx="350">
                  <c:v>38860</c:v>
                </c:pt>
                <c:pt idx="351">
                  <c:v>38861</c:v>
                </c:pt>
                <c:pt idx="352">
                  <c:v>38862</c:v>
                </c:pt>
                <c:pt idx="353">
                  <c:v>38863</c:v>
                </c:pt>
                <c:pt idx="354">
                  <c:v>38867</c:v>
                </c:pt>
                <c:pt idx="355">
                  <c:v>38868</c:v>
                </c:pt>
                <c:pt idx="356">
                  <c:v>38869</c:v>
                </c:pt>
                <c:pt idx="357">
                  <c:v>38870</c:v>
                </c:pt>
                <c:pt idx="358">
                  <c:v>38873</c:v>
                </c:pt>
                <c:pt idx="359">
                  <c:v>38874</c:v>
                </c:pt>
                <c:pt idx="360">
                  <c:v>38875</c:v>
                </c:pt>
                <c:pt idx="361">
                  <c:v>38876</c:v>
                </c:pt>
                <c:pt idx="362">
                  <c:v>38877</c:v>
                </c:pt>
                <c:pt idx="363">
                  <c:v>38880</c:v>
                </c:pt>
                <c:pt idx="364">
                  <c:v>38881</c:v>
                </c:pt>
                <c:pt idx="365">
                  <c:v>38882</c:v>
                </c:pt>
                <c:pt idx="366">
                  <c:v>38883</c:v>
                </c:pt>
                <c:pt idx="367">
                  <c:v>38884</c:v>
                </c:pt>
                <c:pt idx="368">
                  <c:v>38887</c:v>
                </c:pt>
                <c:pt idx="369">
                  <c:v>38888</c:v>
                </c:pt>
                <c:pt idx="370">
                  <c:v>38889</c:v>
                </c:pt>
                <c:pt idx="371">
                  <c:v>38890</c:v>
                </c:pt>
                <c:pt idx="372">
                  <c:v>38891</c:v>
                </c:pt>
                <c:pt idx="373">
                  <c:v>38894</c:v>
                </c:pt>
                <c:pt idx="374">
                  <c:v>38895</c:v>
                </c:pt>
                <c:pt idx="375">
                  <c:v>38896</c:v>
                </c:pt>
                <c:pt idx="376">
                  <c:v>38897</c:v>
                </c:pt>
                <c:pt idx="377">
                  <c:v>38898</c:v>
                </c:pt>
                <c:pt idx="378">
                  <c:v>38901</c:v>
                </c:pt>
                <c:pt idx="379">
                  <c:v>38903</c:v>
                </c:pt>
                <c:pt idx="380">
                  <c:v>38904</c:v>
                </c:pt>
                <c:pt idx="381">
                  <c:v>38905</c:v>
                </c:pt>
                <c:pt idx="382">
                  <c:v>38908</c:v>
                </c:pt>
                <c:pt idx="383">
                  <c:v>38909</c:v>
                </c:pt>
                <c:pt idx="384">
                  <c:v>38910</c:v>
                </c:pt>
                <c:pt idx="385">
                  <c:v>38911</c:v>
                </c:pt>
                <c:pt idx="386">
                  <c:v>38912</c:v>
                </c:pt>
                <c:pt idx="387">
                  <c:v>38915</c:v>
                </c:pt>
                <c:pt idx="388">
                  <c:v>38916</c:v>
                </c:pt>
                <c:pt idx="389">
                  <c:v>38917</c:v>
                </c:pt>
                <c:pt idx="390">
                  <c:v>38918</c:v>
                </c:pt>
                <c:pt idx="391">
                  <c:v>38919</c:v>
                </c:pt>
                <c:pt idx="392">
                  <c:v>38922</c:v>
                </c:pt>
                <c:pt idx="393">
                  <c:v>38923</c:v>
                </c:pt>
                <c:pt idx="394">
                  <c:v>38924</c:v>
                </c:pt>
                <c:pt idx="395">
                  <c:v>38925</c:v>
                </c:pt>
                <c:pt idx="396">
                  <c:v>38926</c:v>
                </c:pt>
                <c:pt idx="397">
                  <c:v>38929</c:v>
                </c:pt>
                <c:pt idx="398">
                  <c:v>38930</c:v>
                </c:pt>
                <c:pt idx="399">
                  <c:v>38931</c:v>
                </c:pt>
                <c:pt idx="400">
                  <c:v>38932</c:v>
                </c:pt>
                <c:pt idx="401">
                  <c:v>38933</c:v>
                </c:pt>
                <c:pt idx="402">
                  <c:v>38936</c:v>
                </c:pt>
                <c:pt idx="403">
                  <c:v>38937</c:v>
                </c:pt>
                <c:pt idx="404">
                  <c:v>38938</c:v>
                </c:pt>
                <c:pt idx="405">
                  <c:v>38939</c:v>
                </c:pt>
                <c:pt idx="406">
                  <c:v>38940</c:v>
                </c:pt>
                <c:pt idx="407">
                  <c:v>38943</c:v>
                </c:pt>
                <c:pt idx="408">
                  <c:v>38944</c:v>
                </c:pt>
                <c:pt idx="409">
                  <c:v>38945</c:v>
                </c:pt>
                <c:pt idx="410">
                  <c:v>38946</c:v>
                </c:pt>
                <c:pt idx="411">
                  <c:v>38947</c:v>
                </c:pt>
                <c:pt idx="412">
                  <c:v>38950</c:v>
                </c:pt>
                <c:pt idx="413">
                  <c:v>38951</c:v>
                </c:pt>
                <c:pt idx="414">
                  <c:v>38952</c:v>
                </c:pt>
                <c:pt idx="415">
                  <c:v>38953</c:v>
                </c:pt>
                <c:pt idx="416">
                  <c:v>38954</c:v>
                </c:pt>
                <c:pt idx="417">
                  <c:v>38957</c:v>
                </c:pt>
                <c:pt idx="418">
                  <c:v>38958</c:v>
                </c:pt>
                <c:pt idx="419">
                  <c:v>38959</c:v>
                </c:pt>
                <c:pt idx="420">
                  <c:v>38960</c:v>
                </c:pt>
                <c:pt idx="421">
                  <c:v>38961</c:v>
                </c:pt>
                <c:pt idx="422">
                  <c:v>38965</c:v>
                </c:pt>
                <c:pt idx="423">
                  <c:v>38966</c:v>
                </c:pt>
                <c:pt idx="424">
                  <c:v>38967</c:v>
                </c:pt>
                <c:pt idx="425">
                  <c:v>38968</c:v>
                </c:pt>
                <c:pt idx="426">
                  <c:v>38971</c:v>
                </c:pt>
                <c:pt idx="427">
                  <c:v>38972</c:v>
                </c:pt>
                <c:pt idx="428">
                  <c:v>38973</c:v>
                </c:pt>
                <c:pt idx="429">
                  <c:v>38974</c:v>
                </c:pt>
                <c:pt idx="430">
                  <c:v>38975</c:v>
                </c:pt>
                <c:pt idx="431">
                  <c:v>38978</c:v>
                </c:pt>
                <c:pt idx="432">
                  <c:v>38979</c:v>
                </c:pt>
                <c:pt idx="433">
                  <c:v>38980</c:v>
                </c:pt>
                <c:pt idx="434">
                  <c:v>38981</c:v>
                </c:pt>
                <c:pt idx="435">
                  <c:v>38982</c:v>
                </c:pt>
                <c:pt idx="436">
                  <c:v>38985</c:v>
                </c:pt>
                <c:pt idx="437">
                  <c:v>38986</c:v>
                </c:pt>
                <c:pt idx="438">
                  <c:v>38987</c:v>
                </c:pt>
                <c:pt idx="439">
                  <c:v>38988</c:v>
                </c:pt>
                <c:pt idx="440">
                  <c:v>38989</c:v>
                </c:pt>
                <c:pt idx="441">
                  <c:v>38992</c:v>
                </c:pt>
                <c:pt idx="442">
                  <c:v>38993</c:v>
                </c:pt>
                <c:pt idx="443">
                  <c:v>38994</c:v>
                </c:pt>
                <c:pt idx="444">
                  <c:v>38995</c:v>
                </c:pt>
                <c:pt idx="445">
                  <c:v>38996</c:v>
                </c:pt>
                <c:pt idx="446">
                  <c:v>38999</c:v>
                </c:pt>
                <c:pt idx="447">
                  <c:v>39000</c:v>
                </c:pt>
                <c:pt idx="448">
                  <c:v>39001</c:v>
                </c:pt>
                <c:pt idx="449">
                  <c:v>39002</c:v>
                </c:pt>
                <c:pt idx="450">
                  <c:v>39003</c:v>
                </c:pt>
                <c:pt idx="451">
                  <c:v>39006</c:v>
                </c:pt>
                <c:pt idx="452">
                  <c:v>39007</c:v>
                </c:pt>
                <c:pt idx="453">
                  <c:v>39008</c:v>
                </c:pt>
                <c:pt idx="454">
                  <c:v>39009</c:v>
                </c:pt>
                <c:pt idx="455">
                  <c:v>39010</c:v>
                </c:pt>
                <c:pt idx="456">
                  <c:v>39013</c:v>
                </c:pt>
                <c:pt idx="457">
                  <c:v>39014</c:v>
                </c:pt>
                <c:pt idx="458">
                  <c:v>39015</c:v>
                </c:pt>
                <c:pt idx="459">
                  <c:v>39016</c:v>
                </c:pt>
                <c:pt idx="460">
                  <c:v>39017</c:v>
                </c:pt>
                <c:pt idx="461">
                  <c:v>39020</c:v>
                </c:pt>
                <c:pt idx="462">
                  <c:v>39021</c:v>
                </c:pt>
                <c:pt idx="463">
                  <c:v>39022</c:v>
                </c:pt>
                <c:pt idx="464">
                  <c:v>39023</c:v>
                </c:pt>
                <c:pt idx="465">
                  <c:v>39024</c:v>
                </c:pt>
                <c:pt idx="466">
                  <c:v>39027</c:v>
                </c:pt>
                <c:pt idx="467">
                  <c:v>39028</c:v>
                </c:pt>
                <c:pt idx="468">
                  <c:v>39029</c:v>
                </c:pt>
                <c:pt idx="469">
                  <c:v>39030</c:v>
                </c:pt>
                <c:pt idx="470">
                  <c:v>39031</c:v>
                </c:pt>
                <c:pt idx="471">
                  <c:v>39034</c:v>
                </c:pt>
                <c:pt idx="472">
                  <c:v>39035</c:v>
                </c:pt>
                <c:pt idx="473">
                  <c:v>39036</c:v>
                </c:pt>
                <c:pt idx="474">
                  <c:v>39037</c:v>
                </c:pt>
                <c:pt idx="475">
                  <c:v>39038</c:v>
                </c:pt>
                <c:pt idx="476">
                  <c:v>39041</c:v>
                </c:pt>
                <c:pt idx="477">
                  <c:v>39042</c:v>
                </c:pt>
                <c:pt idx="478">
                  <c:v>39043</c:v>
                </c:pt>
                <c:pt idx="479">
                  <c:v>39045</c:v>
                </c:pt>
                <c:pt idx="480">
                  <c:v>39048</c:v>
                </c:pt>
                <c:pt idx="481">
                  <c:v>39049</c:v>
                </c:pt>
                <c:pt idx="482">
                  <c:v>39050</c:v>
                </c:pt>
                <c:pt idx="483">
                  <c:v>39051</c:v>
                </c:pt>
                <c:pt idx="484">
                  <c:v>39052</c:v>
                </c:pt>
                <c:pt idx="485">
                  <c:v>39055</c:v>
                </c:pt>
                <c:pt idx="486">
                  <c:v>39056</c:v>
                </c:pt>
                <c:pt idx="487">
                  <c:v>39057</c:v>
                </c:pt>
                <c:pt idx="488">
                  <c:v>39058</c:v>
                </c:pt>
                <c:pt idx="489">
                  <c:v>39059</c:v>
                </c:pt>
                <c:pt idx="490">
                  <c:v>39062</c:v>
                </c:pt>
                <c:pt idx="491">
                  <c:v>39063</c:v>
                </c:pt>
                <c:pt idx="492">
                  <c:v>39064</c:v>
                </c:pt>
                <c:pt idx="493">
                  <c:v>39065</c:v>
                </c:pt>
                <c:pt idx="494">
                  <c:v>39066</c:v>
                </c:pt>
                <c:pt idx="495">
                  <c:v>39069</c:v>
                </c:pt>
                <c:pt idx="496">
                  <c:v>39070</c:v>
                </c:pt>
                <c:pt idx="497">
                  <c:v>39071</c:v>
                </c:pt>
                <c:pt idx="498">
                  <c:v>39072</c:v>
                </c:pt>
                <c:pt idx="499">
                  <c:v>39073</c:v>
                </c:pt>
                <c:pt idx="500">
                  <c:v>39077</c:v>
                </c:pt>
                <c:pt idx="501">
                  <c:v>39078</c:v>
                </c:pt>
                <c:pt idx="502">
                  <c:v>39079</c:v>
                </c:pt>
                <c:pt idx="503">
                  <c:v>39080</c:v>
                </c:pt>
                <c:pt idx="504">
                  <c:v>39085</c:v>
                </c:pt>
                <c:pt idx="505">
                  <c:v>39086</c:v>
                </c:pt>
                <c:pt idx="506">
                  <c:v>39087</c:v>
                </c:pt>
                <c:pt idx="507">
                  <c:v>39090</c:v>
                </c:pt>
                <c:pt idx="508">
                  <c:v>39091</c:v>
                </c:pt>
                <c:pt idx="509">
                  <c:v>39092</c:v>
                </c:pt>
                <c:pt idx="510">
                  <c:v>39093</c:v>
                </c:pt>
                <c:pt idx="511">
                  <c:v>39094</c:v>
                </c:pt>
                <c:pt idx="512">
                  <c:v>39098</c:v>
                </c:pt>
                <c:pt idx="513">
                  <c:v>39099</c:v>
                </c:pt>
                <c:pt idx="514">
                  <c:v>39100</c:v>
                </c:pt>
                <c:pt idx="515">
                  <c:v>39101</c:v>
                </c:pt>
                <c:pt idx="516">
                  <c:v>39104</c:v>
                </c:pt>
                <c:pt idx="517">
                  <c:v>39105</c:v>
                </c:pt>
                <c:pt idx="518">
                  <c:v>39106</c:v>
                </c:pt>
                <c:pt idx="519">
                  <c:v>39107</c:v>
                </c:pt>
                <c:pt idx="520">
                  <c:v>39108</c:v>
                </c:pt>
                <c:pt idx="521">
                  <c:v>39111</c:v>
                </c:pt>
                <c:pt idx="522">
                  <c:v>39112</c:v>
                </c:pt>
                <c:pt idx="523">
                  <c:v>39113</c:v>
                </c:pt>
                <c:pt idx="524">
                  <c:v>39114</c:v>
                </c:pt>
                <c:pt idx="525">
                  <c:v>39115</c:v>
                </c:pt>
                <c:pt idx="526">
                  <c:v>39118</c:v>
                </c:pt>
                <c:pt idx="527">
                  <c:v>39119</c:v>
                </c:pt>
                <c:pt idx="528">
                  <c:v>39120</c:v>
                </c:pt>
                <c:pt idx="529">
                  <c:v>39121</c:v>
                </c:pt>
                <c:pt idx="530">
                  <c:v>39122</c:v>
                </c:pt>
                <c:pt idx="531">
                  <c:v>39125</c:v>
                </c:pt>
                <c:pt idx="532">
                  <c:v>39126</c:v>
                </c:pt>
                <c:pt idx="533">
                  <c:v>39127</c:v>
                </c:pt>
                <c:pt idx="534">
                  <c:v>39128</c:v>
                </c:pt>
                <c:pt idx="535">
                  <c:v>39129</c:v>
                </c:pt>
                <c:pt idx="536">
                  <c:v>39133</c:v>
                </c:pt>
                <c:pt idx="537">
                  <c:v>39134</c:v>
                </c:pt>
                <c:pt idx="538">
                  <c:v>39135</c:v>
                </c:pt>
                <c:pt idx="539">
                  <c:v>39136</c:v>
                </c:pt>
                <c:pt idx="540">
                  <c:v>39139</c:v>
                </c:pt>
                <c:pt idx="541">
                  <c:v>39140</c:v>
                </c:pt>
                <c:pt idx="542">
                  <c:v>39141</c:v>
                </c:pt>
                <c:pt idx="543">
                  <c:v>39142</c:v>
                </c:pt>
                <c:pt idx="544">
                  <c:v>39143</c:v>
                </c:pt>
                <c:pt idx="545">
                  <c:v>39146</c:v>
                </c:pt>
                <c:pt idx="546">
                  <c:v>39147</c:v>
                </c:pt>
                <c:pt idx="547">
                  <c:v>39148</c:v>
                </c:pt>
                <c:pt idx="548">
                  <c:v>39149</c:v>
                </c:pt>
                <c:pt idx="549">
                  <c:v>39150</c:v>
                </c:pt>
                <c:pt idx="550">
                  <c:v>39153</c:v>
                </c:pt>
                <c:pt idx="551">
                  <c:v>39154</c:v>
                </c:pt>
                <c:pt idx="552">
                  <c:v>39155</c:v>
                </c:pt>
                <c:pt idx="553">
                  <c:v>39156</c:v>
                </c:pt>
                <c:pt idx="554">
                  <c:v>39157</c:v>
                </c:pt>
                <c:pt idx="555">
                  <c:v>39160</c:v>
                </c:pt>
                <c:pt idx="556">
                  <c:v>39161</c:v>
                </c:pt>
                <c:pt idx="557">
                  <c:v>39162</c:v>
                </c:pt>
                <c:pt idx="558">
                  <c:v>39163</c:v>
                </c:pt>
                <c:pt idx="559">
                  <c:v>39164</c:v>
                </c:pt>
                <c:pt idx="560">
                  <c:v>39167</c:v>
                </c:pt>
                <c:pt idx="561">
                  <c:v>39168</c:v>
                </c:pt>
                <c:pt idx="562">
                  <c:v>39169</c:v>
                </c:pt>
                <c:pt idx="563">
                  <c:v>39170</c:v>
                </c:pt>
                <c:pt idx="564">
                  <c:v>39171</c:v>
                </c:pt>
                <c:pt idx="565">
                  <c:v>39174</c:v>
                </c:pt>
                <c:pt idx="566">
                  <c:v>39175</c:v>
                </c:pt>
                <c:pt idx="567">
                  <c:v>39176</c:v>
                </c:pt>
                <c:pt idx="568">
                  <c:v>39177</c:v>
                </c:pt>
                <c:pt idx="569">
                  <c:v>39181</c:v>
                </c:pt>
                <c:pt idx="570">
                  <c:v>39182</c:v>
                </c:pt>
                <c:pt idx="571">
                  <c:v>39183</c:v>
                </c:pt>
                <c:pt idx="572">
                  <c:v>39184</c:v>
                </c:pt>
                <c:pt idx="573">
                  <c:v>39185</c:v>
                </c:pt>
                <c:pt idx="574">
                  <c:v>39188</c:v>
                </c:pt>
                <c:pt idx="575">
                  <c:v>39189</c:v>
                </c:pt>
                <c:pt idx="576">
                  <c:v>39190</c:v>
                </c:pt>
                <c:pt idx="577">
                  <c:v>39191</c:v>
                </c:pt>
                <c:pt idx="578">
                  <c:v>39192</c:v>
                </c:pt>
                <c:pt idx="579">
                  <c:v>39195</c:v>
                </c:pt>
                <c:pt idx="580">
                  <c:v>39196</c:v>
                </c:pt>
                <c:pt idx="581">
                  <c:v>39197</c:v>
                </c:pt>
                <c:pt idx="582">
                  <c:v>39198</c:v>
                </c:pt>
                <c:pt idx="583">
                  <c:v>39199</c:v>
                </c:pt>
                <c:pt idx="584">
                  <c:v>39202</c:v>
                </c:pt>
                <c:pt idx="585">
                  <c:v>39203</c:v>
                </c:pt>
                <c:pt idx="586">
                  <c:v>39204</c:v>
                </c:pt>
                <c:pt idx="587">
                  <c:v>39205</c:v>
                </c:pt>
                <c:pt idx="588">
                  <c:v>39206</c:v>
                </c:pt>
                <c:pt idx="589">
                  <c:v>39209</c:v>
                </c:pt>
                <c:pt idx="590">
                  <c:v>39210</c:v>
                </c:pt>
                <c:pt idx="591">
                  <c:v>39211</c:v>
                </c:pt>
                <c:pt idx="592">
                  <c:v>39212</c:v>
                </c:pt>
                <c:pt idx="593">
                  <c:v>39213</c:v>
                </c:pt>
                <c:pt idx="594">
                  <c:v>39216</c:v>
                </c:pt>
                <c:pt idx="595">
                  <c:v>39217</c:v>
                </c:pt>
                <c:pt idx="596">
                  <c:v>39218</c:v>
                </c:pt>
                <c:pt idx="597">
                  <c:v>39219</c:v>
                </c:pt>
                <c:pt idx="598">
                  <c:v>39220</c:v>
                </c:pt>
                <c:pt idx="599">
                  <c:v>39223</c:v>
                </c:pt>
                <c:pt idx="600">
                  <c:v>39224</c:v>
                </c:pt>
                <c:pt idx="601">
                  <c:v>39225</c:v>
                </c:pt>
                <c:pt idx="602">
                  <c:v>39226</c:v>
                </c:pt>
                <c:pt idx="603">
                  <c:v>39227</c:v>
                </c:pt>
                <c:pt idx="604">
                  <c:v>39231</c:v>
                </c:pt>
                <c:pt idx="605">
                  <c:v>39232</c:v>
                </c:pt>
                <c:pt idx="606">
                  <c:v>39233</c:v>
                </c:pt>
                <c:pt idx="607">
                  <c:v>39234</c:v>
                </c:pt>
                <c:pt idx="608">
                  <c:v>39237</c:v>
                </c:pt>
                <c:pt idx="609">
                  <c:v>39238</c:v>
                </c:pt>
                <c:pt idx="610">
                  <c:v>39239</c:v>
                </c:pt>
                <c:pt idx="611">
                  <c:v>39240</c:v>
                </c:pt>
                <c:pt idx="612">
                  <c:v>39241</c:v>
                </c:pt>
                <c:pt idx="613">
                  <c:v>39244</c:v>
                </c:pt>
                <c:pt idx="614">
                  <c:v>39245</c:v>
                </c:pt>
                <c:pt idx="615">
                  <c:v>39246</c:v>
                </c:pt>
                <c:pt idx="616">
                  <c:v>39247</c:v>
                </c:pt>
                <c:pt idx="617">
                  <c:v>39248</c:v>
                </c:pt>
                <c:pt idx="618">
                  <c:v>39251</c:v>
                </c:pt>
                <c:pt idx="619">
                  <c:v>39252</c:v>
                </c:pt>
                <c:pt idx="620">
                  <c:v>39253</c:v>
                </c:pt>
                <c:pt idx="621">
                  <c:v>39254</c:v>
                </c:pt>
                <c:pt idx="622">
                  <c:v>39255</c:v>
                </c:pt>
                <c:pt idx="623">
                  <c:v>39258</c:v>
                </c:pt>
                <c:pt idx="624">
                  <c:v>39259</c:v>
                </c:pt>
                <c:pt idx="625">
                  <c:v>39260</c:v>
                </c:pt>
                <c:pt idx="626">
                  <c:v>39261</c:v>
                </c:pt>
                <c:pt idx="627">
                  <c:v>39262</c:v>
                </c:pt>
                <c:pt idx="628">
                  <c:v>39265</c:v>
                </c:pt>
                <c:pt idx="629">
                  <c:v>39266</c:v>
                </c:pt>
                <c:pt idx="630">
                  <c:v>39268</c:v>
                </c:pt>
                <c:pt idx="631">
                  <c:v>39269</c:v>
                </c:pt>
                <c:pt idx="632">
                  <c:v>39272</c:v>
                </c:pt>
                <c:pt idx="633">
                  <c:v>39273</c:v>
                </c:pt>
                <c:pt idx="634">
                  <c:v>39274</c:v>
                </c:pt>
                <c:pt idx="635">
                  <c:v>39275</c:v>
                </c:pt>
                <c:pt idx="636">
                  <c:v>39276</c:v>
                </c:pt>
                <c:pt idx="637">
                  <c:v>39279</c:v>
                </c:pt>
                <c:pt idx="638">
                  <c:v>39280</c:v>
                </c:pt>
                <c:pt idx="639">
                  <c:v>39281</c:v>
                </c:pt>
                <c:pt idx="640">
                  <c:v>39282</c:v>
                </c:pt>
                <c:pt idx="641">
                  <c:v>39283</c:v>
                </c:pt>
                <c:pt idx="642">
                  <c:v>39286</c:v>
                </c:pt>
                <c:pt idx="643">
                  <c:v>39287</c:v>
                </c:pt>
                <c:pt idx="644">
                  <c:v>39288</c:v>
                </c:pt>
                <c:pt idx="645">
                  <c:v>39289</c:v>
                </c:pt>
                <c:pt idx="646">
                  <c:v>39290</c:v>
                </c:pt>
                <c:pt idx="647">
                  <c:v>39293</c:v>
                </c:pt>
                <c:pt idx="648">
                  <c:v>39294</c:v>
                </c:pt>
                <c:pt idx="649">
                  <c:v>39295</c:v>
                </c:pt>
                <c:pt idx="650">
                  <c:v>39296</c:v>
                </c:pt>
                <c:pt idx="651">
                  <c:v>39297</c:v>
                </c:pt>
                <c:pt idx="652">
                  <c:v>39300</c:v>
                </c:pt>
                <c:pt idx="653">
                  <c:v>39301</c:v>
                </c:pt>
                <c:pt idx="654">
                  <c:v>39302</c:v>
                </c:pt>
                <c:pt idx="655">
                  <c:v>39303</c:v>
                </c:pt>
                <c:pt idx="656">
                  <c:v>39304</c:v>
                </c:pt>
                <c:pt idx="657">
                  <c:v>39307</c:v>
                </c:pt>
                <c:pt idx="658">
                  <c:v>39308</c:v>
                </c:pt>
                <c:pt idx="659">
                  <c:v>39309</c:v>
                </c:pt>
                <c:pt idx="660">
                  <c:v>39310</c:v>
                </c:pt>
                <c:pt idx="661">
                  <c:v>39311</c:v>
                </c:pt>
                <c:pt idx="662">
                  <c:v>39314</c:v>
                </c:pt>
                <c:pt idx="663">
                  <c:v>39315</c:v>
                </c:pt>
                <c:pt idx="664">
                  <c:v>39316</c:v>
                </c:pt>
                <c:pt idx="665">
                  <c:v>39317</c:v>
                </c:pt>
                <c:pt idx="666">
                  <c:v>39318</c:v>
                </c:pt>
                <c:pt idx="667">
                  <c:v>39321</c:v>
                </c:pt>
                <c:pt idx="668">
                  <c:v>39322</c:v>
                </c:pt>
                <c:pt idx="669">
                  <c:v>39323</c:v>
                </c:pt>
                <c:pt idx="670">
                  <c:v>39324</c:v>
                </c:pt>
                <c:pt idx="671">
                  <c:v>39325</c:v>
                </c:pt>
                <c:pt idx="672">
                  <c:v>39329</c:v>
                </c:pt>
                <c:pt idx="673">
                  <c:v>39330</c:v>
                </c:pt>
                <c:pt idx="674">
                  <c:v>39331</c:v>
                </c:pt>
                <c:pt idx="675">
                  <c:v>39332</c:v>
                </c:pt>
                <c:pt idx="676">
                  <c:v>39335</c:v>
                </c:pt>
                <c:pt idx="677">
                  <c:v>39336</c:v>
                </c:pt>
                <c:pt idx="678">
                  <c:v>39337</c:v>
                </c:pt>
                <c:pt idx="679">
                  <c:v>39338</c:v>
                </c:pt>
                <c:pt idx="680">
                  <c:v>39339</c:v>
                </c:pt>
                <c:pt idx="681">
                  <c:v>39342</c:v>
                </c:pt>
                <c:pt idx="682">
                  <c:v>39343</c:v>
                </c:pt>
                <c:pt idx="683">
                  <c:v>39344</c:v>
                </c:pt>
                <c:pt idx="684">
                  <c:v>39345</c:v>
                </c:pt>
                <c:pt idx="685">
                  <c:v>39346</c:v>
                </c:pt>
                <c:pt idx="686">
                  <c:v>39349</c:v>
                </c:pt>
                <c:pt idx="687">
                  <c:v>39350</c:v>
                </c:pt>
                <c:pt idx="688">
                  <c:v>39351</c:v>
                </c:pt>
                <c:pt idx="689">
                  <c:v>39352</c:v>
                </c:pt>
                <c:pt idx="690">
                  <c:v>39353</c:v>
                </c:pt>
                <c:pt idx="691">
                  <c:v>39356</c:v>
                </c:pt>
                <c:pt idx="692">
                  <c:v>39357</c:v>
                </c:pt>
                <c:pt idx="693">
                  <c:v>39358</c:v>
                </c:pt>
                <c:pt idx="694">
                  <c:v>39359</c:v>
                </c:pt>
                <c:pt idx="695">
                  <c:v>39360</c:v>
                </c:pt>
                <c:pt idx="696">
                  <c:v>39363</c:v>
                </c:pt>
                <c:pt idx="697">
                  <c:v>39364</c:v>
                </c:pt>
                <c:pt idx="698">
                  <c:v>39365</c:v>
                </c:pt>
                <c:pt idx="699">
                  <c:v>39366</c:v>
                </c:pt>
                <c:pt idx="700">
                  <c:v>39367</c:v>
                </c:pt>
                <c:pt idx="701">
                  <c:v>39370</c:v>
                </c:pt>
                <c:pt idx="702">
                  <c:v>39371</c:v>
                </c:pt>
                <c:pt idx="703">
                  <c:v>39372</c:v>
                </c:pt>
                <c:pt idx="704">
                  <c:v>39373</c:v>
                </c:pt>
                <c:pt idx="705">
                  <c:v>39374</c:v>
                </c:pt>
                <c:pt idx="706">
                  <c:v>39377</c:v>
                </c:pt>
                <c:pt idx="707">
                  <c:v>39378</c:v>
                </c:pt>
                <c:pt idx="708">
                  <c:v>39379</c:v>
                </c:pt>
                <c:pt idx="709">
                  <c:v>39380</c:v>
                </c:pt>
                <c:pt idx="710">
                  <c:v>39381</c:v>
                </c:pt>
                <c:pt idx="711">
                  <c:v>39384</c:v>
                </c:pt>
                <c:pt idx="712">
                  <c:v>39385</c:v>
                </c:pt>
                <c:pt idx="713">
                  <c:v>39386</c:v>
                </c:pt>
                <c:pt idx="714">
                  <c:v>39387</c:v>
                </c:pt>
                <c:pt idx="715">
                  <c:v>39388</c:v>
                </c:pt>
                <c:pt idx="716">
                  <c:v>39391</c:v>
                </c:pt>
                <c:pt idx="717">
                  <c:v>39392</c:v>
                </c:pt>
                <c:pt idx="718">
                  <c:v>39393</c:v>
                </c:pt>
                <c:pt idx="719">
                  <c:v>39394</c:v>
                </c:pt>
                <c:pt idx="720">
                  <c:v>39395</c:v>
                </c:pt>
                <c:pt idx="721">
                  <c:v>39398</c:v>
                </c:pt>
                <c:pt idx="722">
                  <c:v>39399</c:v>
                </c:pt>
                <c:pt idx="723">
                  <c:v>39400</c:v>
                </c:pt>
                <c:pt idx="724">
                  <c:v>39401</c:v>
                </c:pt>
                <c:pt idx="725">
                  <c:v>39402</c:v>
                </c:pt>
                <c:pt idx="726">
                  <c:v>39405</c:v>
                </c:pt>
                <c:pt idx="727">
                  <c:v>39406</c:v>
                </c:pt>
                <c:pt idx="728">
                  <c:v>39407</c:v>
                </c:pt>
                <c:pt idx="729">
                  <c:v>39409</c:v>
                </c:pt>
                <c:pt idx="730">
                  <c:v>39412</c:v>
                </c:pt>
                <c:pt idx="731">
                  <c:v>39413</c:v>
                </c:pt>
                <c:pt idx="732">
                  <c:v>39414</c:v>
                </c:pt>
                <c:pt idx="733">
                  <c:v>39415</c:v>
                </c:pt>
                <c:pt idx="734">
                  <c:v>39416</c:v>
                </c:pt>
                <c:pt idx="735">
                  <c:v>39419</c:v>
                </c:pt>
                <c:pt idx="736">
                  <c:v>39420</c:v>
                </c:pt>
                <c:pt idx="737">
                  <c:v>39421</c:v>
                </c:pt>
                <c:pt idx="738">
                  <c:v>39422</c:v>
                </c:pt>
                <c:pt idx="739">
                  <c:v>39423</c:v>
                </c:pt>
                <c:pt idx="740">
                  <c:v>39426</c:v>
                </c:pt>
                <c:pt idx="741">
                  <c:v>39427</c:v>
                </c:pt>
                <c:pt idx="742">
                  <c:v>39428</c:v>
                </c:pt>
                <c:pt idx="743">
                  <c:v>39429</c:v>
                </c:pt>
                <c:pt idx="744">
                  <c:v>39430</c:v>
                </c:pt>
                <c:pt idx="745">
                  <c:v>39433</c:v>
                </c:pt>
                <c:pt idx="746">
                  <c:v>39434</c:v>
                </c:pt>
                <c:pt idx="747">
                  <c:v>39435</c:v>
                </c:pt>
                <c:pt idx="748">
                  <c:v>39436</c:v>
                </c:pt>
                <c:pt idx="749">
                  <c:v>39437</c:v>
                </c:pt>
                <c:pt idx="750">
                  <c:v>39440</c:v>
                </c:pt>
                <c:pt idx="751">
                  <c:v>39442</c:v>
                </c:pt>
                <c:pt idx="752">
                  <c:v>39443</c:v>
                </c:pt>
                <c:pt idx="753">
                  <c:v>39444</c:v>
                </c:pt>
                <c:pt idx="754">
                  <c:v>39447</c:v>
                </c:pt>
                <c:pt idx="755">
                  <c:v>39449</c:v>
                </c:pt>
                <c:pt idx="756">
                  <c:v>39450</c:v>
                </c:pt>
                <c:pt idx="757">
                  <c:v>39451</c:v>
                </c:pt>
                <c:pt idx="758">
                  <c:v>39454</c:v>
                </c:pt>
                <c:pt idx="759">
                  <c:v>39455</c:v>
                </c:pt>
                <c:pt idx="760">
                  <c:v>39456</c:v>
                </c:pt>
                <c:pt idx="761">
                  <c:v>39457</c:v>
                </c:pt>
                <c:pt idx="762">
                  <c:v>39458</c:v>
                </c:pt>
                <c:pt idx="763">
                  <c:v>39461</c:v>
                </c:pt>
                <c:pt idx="764">
                  <c:v>39462</c:v>
                </c:pt>
                <c:pt idx="765">
                  <c:v>39463</c:v>
                </c:pt>
                <c:pt idx="766">
                  <c:v>39464</c:v>
                </c:pt>
                <c:pt idx="767">
                  <c:v>39465</c:v>
                </c:pt>
                <c:pt idx="768">
                  <c:v>39469</c:v>
                </c:pt>
                <c:pt idx="769">
                  <c:v>39470</c:v>
                </c:pt>
                <c:pt idx="770">
                  <c:v>39471</c:v>
                </c:pt>
                <c:pt idx="771">
                  <c:v>39472</c:v>
                </c:pt>
                <c:pt idx="772">
                  <c:v>39475</c:v>
                </c:pt>
                <c:pt idx="773">
                  <c:v>39476</c:v>
                </c:pt>
                <c:pt idx="774">
                  <c:v>39477</c:v>
                </c:pt>
                <c:pt idx="775">
                  <c:v>39478</c:v>
                </c:pt>
                <c:pt idx="776">
                  <c:v>39479</c:v>
                </c:pt>
                <c:pt idx="777">
                  <c:v>39482</c:v>
                </c:pt>
                <c:pt idx="778">
                  <c:v>39483</c:v>
                </c:pt>
                <c:pt idx="779">
                  <c:v>39484</c:v>
                </c:pt>
                <c:pt idx="780">
                  <c:v>39485</c:v>
                </c:pt>
                <c:pt idx="781">
                  <c:v>39486</c:v>
                </c:pt>
                <c:pt idx="782">
                  <c:v>39489</c:v>
                </c:pt>
                <c:pt idx="783">
                  <c:v>39490</c:v>
                </c:pt>
                <c:pt idx="784">
                  <c:v>39491</c:v>
                </c:pt>
                <c:pt idx="785">
                  <c:v>39492</c:v>
                </c:pt>
                <c:pt idx="786">
                  <c:v>39493</c:v>
                </c:pt>
                <c:pt idx="787">
                  <c:v>39497</c:v>
                </c:pt>
                <c:pt idx="788">
                  <c:v>39498</c:v>
                </c:pt>
                <c:pt idx="789">
                  <c:v>39499</c:v>
                </c:pt>
                <c:pt idx="790">
                  <c:v>39500</c:v>
                </c:pt>
                <c:pt idx="791">
                  <c:v>39503</c:v>
                </c:pt>
                <c:pt idx="792">
                  <c:v>39504</c:v>
                </c:pt>
                <c:pt idx="793">
                  <c:v>39505</c:v>
                </c:pt>
                <c:pt idx="794">
                  <c:v>39506</c:v>
                </c:pt>
                <c:pt idx="795">
                  <c:v>39507</c:v>
                </c:pt>
                <c:pt idx="796">
                  <c:v>39510</c:v>
                </c:pt>
                <c:pt idx="797">
                  <c:v>39511</c:v>
                </c:pt>
                <c:pt idx="798">
                  <c:v>39512</c:v>
                </c:pt>
                <c:pt idx="799">
                  <c:v>39513</c:v>
                </c:pt>
                <c:pt idx="800">
                  <c:v>39514</c:v>
                </c:pt>
                <c:pt idx="801">
                  <c:v>39517</c:v>
                </c:pt>
                <c:pt idx="802">
                  <c:v>39518</c:v>
                </c:pt>
                <c:pt idx="803">
                  <c:v>39519</c:v>
                </c:pt>
                <c:pt idx="804">
                  <c:v>39520</c:v>
                </c:pt>
                <c:pt idx="805">
                  <c:v>39521</c:v>
                </c:pt>
                <c:pt idx="806">
                  <c:v>39524</c:v>
                </c:pt>
                <c:pt idx="807">
                  <c:v>39525</c:v>
                </c:pt>
                <c:pt idx="808">
                  <c:v>39526</c:v>
                </c:pt>
                <c:pt idx="809">
                  <c:v>39527</c:v>
                </c:pt>
                <c:pt idx="810">
                  <c:v>39531</c:v>
                </c:pt>
                <c:pt idx="811">
                  <c:v>39532</c:v>
                </c:pt>
                <c:pt idx="812">
                  <c:v>39533</c:v>
                </c:pt>
                <c:pt idx="813">
                  <c:v>39534</c:v>
                </c:pt>
                <c:pt idx="814">
                  <c:v>39535</c:v>
                </c:pt>
                <c:pt idx="815">
                  <c:v>39538</c:v>
                </c:pt>
                <c:pt idx="816">
                  <c:v>39539</c:v>
                </c:pt>
                <c:pt idx="817">
                  <c:v>39540</c:v>
                </c:pt>
                <c:pt idx="818">
                  <c:v>39541</c:v>
                </c:pt>
                <c:pt idx="819">
                  <c:v>39542</c:v>
                </c:pt>
                <c:pt idx="820">
                  <c:v>39545</c:v>
                </c:pt>
                <c:pt idx="821">
                  <c:v>39546</c:v>
                </c:pt>
                <c:pt idx="822">
                  <c:v>39547</c:v>
                </c:pt>
                <c:pt idx="823">
                  <c:v>39548</c:v>
                </c:pt>
                <c:pt idx="824">
                  <c:v>39549</c:v>
                </c:pt>
                <c:pt idx="825">
                  <c:v>39552</c:v>
                </c:pt>
                <c:pt idx="826">
                  <c:v>39553</c:v>
                </c:pt>
                <c:pt idx="827">
                  <c:v>39554</c:v>
                </c:pt>
                <c:pt idx="828">
                  <c:v>39555</c:v>
                </c:pt>
                <c:pt idx="829">
                  <c:v>39556</c:v>
                </c:pt>
                <c:pt idx="830">
                  <c:v>39559</c:v>
                </c:pt>
                <c:pt idx="831">
                  <c:v>39560</c:v>
                </c:pt>
                <c:pt idx="832">
                  <c:v>39561</c:v>
                </c:pt>
                <c:pt idx="833">
                  <c:v>39562</c:v>
                </c:pt>
                <c:pt idx="834">
                  <c:v>39563</c:v>
                </c:pt>
                <c:pt idx="835">
                  <c:v>39566</c:v>
                </c:pt>
                <c:pt idx="836">
                  <c:v>39567</c:v>
                </c:pt>
                <c:pt idx="837">
                  <c:v>39568</c:v>
                </c:pt>
                <c:pt idx="838">
                  <c:v>39569</c:v>
                </c:pt>
                <c:pt idx="839">
                  <c:v>39570</c:v>
                </c:pt>
                <c:pt idx="840">
                  <c:v>39573</c:v>
                </c:pt>
                <c:pt idx="841">
                  <c:v>39574</c:v>
                </c:pt>
                <c:pt idx="842">
                  <c:v>39575</c:v>
                </c:pt>
                <c:pt idx="843">
                  <c:v>39576</c:v>
                </c:pt>
                <c:pt idx="844">
                  <c:v>39577</c:v>
                </c:pt>
                <c:pt idx="845">
                  <c:v>39580</c:v>
                </c:pt>
                <c:pt idx="846">
                  <c:v>39581</c:v>
                </c:pt>
                <c:pt idx="847">
                  <c:v>39582</c:v>
                </c:pt>
                <c:pt idx="848">
                  <c:v>39583</c:v>
                </c:pt>
                <c:pt idx="849">
                  <c:v>39584</c:v>
                </c:pt>
                <c:pt idx="850">
                  <c:v>39587</c:v>
                </c:pt>
                <c:pt idx="851">
                  <c:v>39588</c:v>
                </c:pt>
                <c:pt idx="852">
                  <c:v>39589</c:v>
                </c:pt>
                <c:pt idx="853">
                  <c:v>39590</c:v>
                </c:pt>
                <c:pt idx="854">
                  <c:v>39591</c:v>
                </c:pt>
                <c:pt idx="855">
                  <c:v>39595</c:v>
                </c:pt>
                <c:pt idx="856">
                  <c:v>39596</c:v>
                </c:pt>
                <c:pt idx="857">
                  <c:v>39597</c:v>
                </c:pt>
                <c:pt idx="858">
                  <c:v>39598</c:v>
                </c:pt>
                <c:pt idx="859">
                  <c:v>39601</c:v>
                </c:pt>
                <c:pt idx="860">
                  <c:v>39602</c:v>
                </c:pt>
                <c:pt idx="861">
                  <c:v>39603</c:v>
                </c:pt>
                <c:pt idx="862">
                  <c:v>39604</c:v>
                </c:pt>
                <c:pt idx="863">
                  <c:v>39605</c:v>
                </c:pt>
                <c:pt idx="864">
                  <c:v>39608</c:v>
                </c:pt>
                <c:pt idx="865">
                  <c:v>39609</c:v>
                </c:pt>
                <c:pt idx="866">
                  <c:v>39610</c:v>
                </c:pt>
                <c:pt idx="867">
                  <c:v>39611</c:v>
                </c:pt>
                <c:pt idx="868">
                  <c:v>39612</c:v>
                </c:pt>
                <c:pt idx="869">
                  <c:v>39615</c:v>
                </c:pt>
                <c:pt idx="870">
                  <c:v>39616</c:v>
                </c:pt>
                <c:pt idx="871">
                  <c:v>39617</c:v>
                </c:pt>
                <c:pt idx="872">
                  <c:v>39618</c:v>
                </c:pt>
                <c:pt idx="873">
                  <c:v>39619</c:v>
                </c:pt>
                <c:pt idx="874">
                  <c:v>39622</c:v>
                </c:pt>
                <c:pt idx="875">
                  <c:v>39623</c:v>
                </c:pt>
                <c:pt idx="876">
                  <c:v>39624</c:v>
                </c:pt>
                <c:pt idx="877">
                  <c:v>39625</c:v>
                </c:pt>
                <c:pt idx="878">
                  <c:v>39626</c:v>
                </c:pt>
                <c:pt idx="879">
                  <c:v>39629</c:v>
                </c:pt>
                <c:pt idx="880">
                  <c:v>39630</c:v>
                </c:pt>
                <c:pt idx="881">
                  <c:v>39631</c:v>
                </c:pt>
                <c:pt idx="882">
                  <c:v>39632</c:v>
                </c:pt>
                <c:pt idx="883">
                  <c:v>39636</c:v>
                </c:pt>
                <c:pt idx="884">
                  <c:v>39637</c:v>
                </c:pt>
                <c:pt idx="885">
                  <c:v>39638</c:v>
                </c:pt>
                <c:pt idx="886">
                  <c:v>39639</c:v>
                </c:pt>
                <c:pt idx="887">
                  <c:v>39640</c:v>
                </c:pt>
                <c:pt idx="888">
                  <c:v>39643</c:v>
                </c:pt>
                <c:pt idx="889">
                  <c:v>39644</c:v>
                </c:pt>
                <c:pt idx="890">
                  <c:v>39645</c:v>
                </c:pt>
                <c:pt idx="891">
                  <c:v>39646</c:v>
                </c:pt>
                <c:pt idx="892">
                  <c:v>39647</c:v>
                </c:pt>
                <c:pt idx="893">
                  <c:v>39650</c:v>
                </c:pt>
                <c:pt idx="894">
                  <c:v>39651</c:v>
                </c:pt>
                <c:pt idx="895">
                  <c:v>39652</c:v>
                </c:pt>
                <c:pt idx="896">
                  <c:v>39653</c:v>
                </c:pt>
                <c:pt idx="897">
                  <c:v>39654</c:v>
                </c:pt>
                <c:pt idx="898">
                  <c:v>39657</c:v>
                </c:pt>
                <c:pt idx="899">
                  <c:v>39658</c:v>
                </c:pt>
                <c:pt idx="900">
                  <c:v>39659</c:v>
                </c:pt>
                <c:pt idx="901">
                  <c:v>39660</c:v>
                </c:pt>
                <c:pt idx="902">
                  <c:v>39661</c:v>
                </c:pt>
                <c:pt idx="903">
                  <c:v>39664</c:v>
                </c:pt>
                <c:pt idx="904">
                  <c:v>39665</c:v>
                </c:pt>
                <c:pt idx="905">
                  <c:v>39666</c:v>
                </c:pt>
                <c:pt idx="906">
                  <c:v>39667</c:v>
                </c:pt>
                <c:pt idx="907">
                  <c:v>39668</c:v>
                </c:pt>
                <c:pt idx="908">
                  <c:v>39671</c:v>
                </c:pt>
                <c:pt idx="909">
                  <c:v>39672</c:v>
                </c:pt>
                <c:pt idx="910">
                  <c:v>39673</c:v>
                </c:pt>
                <c:pt idx="911">
                  <c:v>39674</c:v>
                </c:pt>
                <c:pt idx="912">
                  <c:v>39675</c:v>
                </c:pt>
                <c:pt idx="913">
                  <c:v>39678</c:v>
                </c:pt>
                <c:pt idx="914">
                  <c:v>39679</c:v>
                </c:pt>
                <c:pt idx="915">
                  <c:v>39680</c:v>
                </c:pt>
                <c:pt idx="916">
                  <c:v>39681</c:v>
                </c:pt>
                <c:pt idx="917">
                  <c:v>39682</c:v>
                </c:pt>
                <c:pt idx="918">
                  <c:v>39685</c:v>
                </c:pt>
                <c:pt idx="919">
                  <c:v>39686</c:v>
                </c:pt>
                <c:pt idx="920">
                  <c:v>39687</c:v>
                </c:pt>
                <c:pt idx="921">
                  <c:v>39688</c:v>
                </c:pt>
                <c:pt idx="922">
                  <c:v>39689</c:v>
                </c:pt>
                <c:pt idx="923">
                  <c:v>39693</c:v>
                </c:pt>
                <c:pt idx="924">
                  <c:v>39694</c:v>
                </c:pt>
                <c:pt idx="925">
                  <c:v>39695</c:v>
                </c:pt>
                <c:pt idx="926">
                  <c:v>39696</c:v>
                </c:pt>
                <c:pt idx="927">
                  <c:v>39699</c:v>
                </c:pt>
                <c:pt idx="928">
                  <c:v>39700</c:v>
                </c:pt>
                <c:pt idx="929">
                  <c:v>39701</c:v>
                </c:pt>
                <c:pt idx="930">
                  <c:v>39702</c:v>
                </c:pt>
                <c:pt idx="931">
                  <c:v>39703</c:v>
                </c:pt>
                <c:pt idx="932">
                  <c:v>39706</c:v>
                </c:pt>
                <c:pt idx="933">
                  <c:v>39707</c:v>
                </c:pt>
                <c:pt idx="934">
                  <c:v>39708</c:v>
                </c:pt>
                <c:pt idx="935">
                  <c:v>39709</c:v>
                </c:pt>
                <c:pt idx="936">
                  <c:v>39710</c:v>
                </c:pt>
                <c:pt idx="937">
                  <c:v>39713</c:v>
                </c:pt>
                <c:pt idx="938">
                  <c:v>39714</c:v>
                </c:pt>
                <c:pt idx="939">
                  <c:v>39715</c:v>
                </c:pt>
                <c:pt idx="940">
                  <c:v>39716</c:v>
                </c:pt>
                <c:pt idx="941">
                  <c:v>39717</c:v>
                </c:pt>
                <c:pt idx="942">
                  <c:v>39720</c:v>
                </c:pt>
                <c:pt idx="943">
                  <c:v>39721</c:v>
                </c:pt>
                <c:pt idx="944">
                  <c:v>39722</c:v>
                </c:pt>
                <c:pt idx="945">
                  <c:v>39723</c:v>
                </c:pt>
                <c:pt idx="946">
                  <c:v>39724</c:v>
                </c:pt>
                <c:pt idx="947">
                  <c:v>39727</c:v>
                </c:pt>
                <c:pt idx="948">
                  <c:v>39728</c:v>
                </c:pt>
                <c:pt idx="949">
                  <c:v>39729</c:v>
                </c:pt>
                <c:pt idx="950">
                  <c:v>39730</c:v>
                </c:pt>
                <c:pt idx="951">
                  <c:v>39731</c:v>
                </c:pt>
                <c:pt idx="952">
                  <c:v>39734</c:v>
                </c:pt>
                <c:pt idx="953">
                  <c:v>39735</c:v>
                </c:pt>
                <c:pt idx="954">
                  <c:v>39736</c:v>
                </c:pt>
                <c:pt idx="955">
                  <c:v>39737</c:v>
                </c:pt>
                <c:pt idx="956">
                  <c:v>39738</c:v>
                </c:pt>
                <c:pt idx="957">
                  <c:v>39741</c:v>
                </c:pt>
                <c:pt idx="958">
                  <c:v>39742</c:v>
                </c:pt>
                <c:pt idx="959">
                  <c:v>39743</c:v>
                </c:pt>
                <c:pt idx="960">
                  <c:v>39744</c:v>
                </c:pt>
                <c:pt idx="961">
                  <c:v>39745</c:v>
                </c:pt>
                <c:pt idx="962">
                  <c:v>39748</c:v>
                </c:pt>
                <c:pt idx="963">
                  <c:v>39749</c:v>
                </c:pt>
                <c:pt idx="964">
                  <c:v>39750</c:v>
                </c:pt>
                <c:pt idx="965">
                  <c:v>39751</c:v>
                </c:pt>
                <c:pt idx="966">
                  <c:v>39752</c:v>
                </c:pt>
                <c:pt idx="967">
                  <c:v>39755</c:v>
                </c:pt>
                <c:pt idx="968">
                  <c:v>39756</c:v>
                </c:pt>
                <c:pt idx="969">
                  <c:v>39757</c:v>
                </c:pt>
                <c:pt idx="970">
                  <c:v>39758</c:v>
                </c:pt>
                <c:pt idx="971">
                  <c:v>39759</c:v>
                </c:pt>
                <c:pt idx="972">
                  <c:v>39762</c:v>
                </c:pt>
                <c:pt idx="973">
                  <c:v>39763</c:v>
                </c:pt>
                <c:pt idx="974">
                  <c:v>39764</c:v>
                </c:pt>
                <c:pt idx="975">
                  <c:v>39765</c:v>
                </c:pt>
                <c:pt idx="976">
                  <c:v>39766</c:v>
                </c:pt>
                <c:pt idx="977">
                  <c:v>39769</c:v>
                </c:pt>
                <c:pt idx="978">
                  <c:v>39770</c:v>
                </c:pt>
                <c:pt idx="979">
                  <c:v>39771</c:v>
                </c:pt>
                <c:pt idx="980">
                  <c:v>39772</c:v>
                </c:pt>
                <c:pt idx="981">
                  <c:v>39773</c:v>
                </c:pt>
                <c:pt idx="982">
                  <c:v>39776</c:v>
                </c:pt>
                <c:pt idx="983">
                  <c:v>39777</c:v>
                </c:pt>
                <c:pt idx="984">
                  <c:v>39778</c:v>
                </c:pt>
                <c:pt idx="985">
                  <c:v>39780</c:v>
                </c:pt>
                <c:pt idx="986">
                  <c:v>39783</c:v>
                </c:pt>
                <c:pt idx="987">
                  <c:v>39784</c:v>
                </c:pt>
                <c:pt idx="988">
                  <c:v>39785</c:v>
                </c:pt>
                <c:pt idx="989">
                  <c:v>39786</c:v>
                </c:pt>
                <c:pt idx="990">
                  <c:v>39787</c:v>
                </c:pt>
                <c:pt idx="991">
                  <c:v>39790</c:v>
                </c:pt>
                <c:pt idx="992">
                  <c:v>39791</c:v>
                </c:pt>
                <c:pt idx="993">
                  <c:v>39792</c:v>
                </c:pt>
                <c:pt idx="994">
                  <c:v>39793</c:v>
                </c:pt>
                <c:pt idx="995">
                  <c:v>39794</c:v>
                </c:pt>
                <c:pt idx="996">
                  <c:v>39797</c:v>
                </c:pt>
                <c:pt idx="997">
                  <c:v>39798</c:v>
                </c:pt>
                <c:pt idx="998">
                  <c:v>39799</c:v>
                </c:pt>
                <c:pt idx="999">
                  <c:v>39800</c:v>
                </c:pt>
                <c:pt idx="1000">
                  <c:v>39801</c:v>
                </c:pt>
                <c:pt idx="1001">
                  <c:v>39804</c:v>
                </c:pt>
                <c:pt idx="1002">
                  <c:v>39805</c:v>
                </c:pt>
                <c:pt idx="1003">
                  <c:v>39806</c:v>
                </c:pt>
                <c:pt idx="1004">
                  <c:v>39808</c:v>
                </c:pt>
                <c:pt idx="1005">
                  <c:v>39811</c:v>
                </c:pt>
                <c:pt idx="1006">
                  <c:v>39812</c:v>
                </c:pt>
                <c:pt idx="1007">
                  <c:v>39813</c:v>
                </c:pt>
                <c:pt idx="1008">
                  <c:v>39815</c:v>
                </c:pt>
                <c:pt idx="1009">
                  <c:v>39818</c:v>
                </c:pt>
                <c:pt idx="1010">
                  <c:v>39819</c:v>
                </c:pt>
                <c:pt idx="1011">
                  <c:v>39820</c:v>
                </c:pt>
                <c:pt idx="1012">
                  <c:v>39821</c:v>
                </c:pt>
                <c:pt idx="1013">
                  <c:v>39822</c:v>
                </c:pt>
                <c:pt idx="1014">
                  <c:v>39825</c:v>
                </c:pt>
                <c:pt idx="1015">
                  <c:v>39826</c:v>
                </c:pt>
                <c:pt idx="1016">
                  <c:v>39827</c:v>
                </c:pt>
                <c:pt idx="1017">
                  <c:v>39828</c:v>
                </c:pt>
                <c:pt idx="1018">
                  <c:v>39829</c:v>
                </c:pt>
                <c:pt idx="1019">
                  <c:v>39833</c:v>
                </c:pt>
                <c:pt idx="1020">
                  <c:v>39834</c:v>
                </c:pt>
                <c:pt idx="1021">
                  <c:v>39835</c:v>
                </c:pt>
                <c:pt idx="1022">
                  <c:v>39836</c:v>
                </c:pt>
                <c:pt idx="1023">
                  <c:v>39839</c:v>
                </c:pt>
                <c:pt idx="1024">
                  <c:v>39840</c:v>
                </c:pt>
                <c:pt idx="1025">
                  <c:v>39841</c:v>
                </c:pt>
                <c:pt idx="1026">
                  <c:v>39842</c:v>
                </c:pt>
                <c:pt idx="1027">
                  <c:v>39843</c:v>
                </c:pt>
                <c:pt idx="1028">
                  <c:v>39846</c:v>
                </c:pt>
                <c:pt idx="1029">
                  <c:v>39847</c:v>
                </c:pt>
                <c:pt idx="1030">
                  <c:v>39848</c:v>
                </c:pt>
                <c:pt idx="1031">
                  <c:v>39849</c:v>
                </c:pt>
                <c:pt idx="1032">
                  <c:v>39850</c:v>
                </c:pt>
                <c:pt idx="1033">
                  <c:v>39853</c:v>
                </c:pt>
                <c:pt idx="1034">
                  <c:v>39854</c:v>
                </c:pt>
                <c:pt idx="1035">
                  <c:v>39855</c:v>
                </c:pt>
                <c:pt idx="1036">
                  <c:v>39856</c:v>
                </c:pt>
                <c:pt idx="1037">
                  <c:v>39857</c:v>
                </c:pt>
                <c:pt idx="1038">
                  <c:v>39861</c:v>
                </c:pt>
                <c:pt idx="1039">
                  <c:v>39862</c:v>
                </c:pt>
                <c:pt idx="1040">
                  <c:v>39863</c:v>
                </c:pt>
                <c:pt idx="1041">
                  <c:v>39864</c:v>
                </c:pt>
                <c:pt idx="1042">
                  <c:v>39867</c:v>
                </c:pt>
                <c:pt idx="1043">
                  <c:v>39868</c:v>
                </c:pt>
                <c:pt idx="1044">
                  <c:v>39869</c:v>
                </c:pt>
                <c:pt idx="1045">
                  <c:v>39870</c:v>
                </c:pt>
                <c:pt idx="1046">
                  <c:v>39871</c:v>
                </c:pt>
                <c:pt idx="1047">
                  <c:v>39874</c:v>
                </c:pt>
                <c:pt idx="1048">
                  <c:v>39875</c:v>
                </c:pt>
                <c:pt idx="1049">
                  <c:v>39876</c:v>
                </c:pt>
                <c:pt idx="1050">
                  <c:v>39877</c:v>
                </c:pt>
                <c:pt idx="1051">
                  <c:v>39878</c:v>
                </c:pt>
                <c:pt idx="1052">
                  <c:v>39881</c:v>
                </c:pt>
                <c:pt idx="1053">
                  <c:v>39882</c:v>
                </c:pt>
                <c:pt idx="1054">
                  <c:v>39883</c:v>
                </c:pt>
                <c:pt idx="1055">
                  <c:v>39884</c:v>
                </c:pt>
                <c:pt idx="1056">
                  <c:v>39885</c:v>
                </c:pt>
                <c:pt idx="1057">
                  <c:v>39888</c:v>
                </c:pt>
                <c:pt idx="1058">
                  <c:v>39889</c:v>
                </c:pt>
                <c:pt idx="1059">
                  <c:v>39890</c:v>
                </c:pt>
                <c:pt idx="1060">
                  <c:v>39891</c:v>
                </c:pt>
                <c:pt idx="1061">
                  <c:v>39892</c:v>
                </c:pt>
                <c:pt idx="1062">
                  <c:v>39895</c:v>
                </c:pt>
                <c:pt idx="1063">
                  <c:v>39896</c:v>
                </c:pt>
                <c:pt idx="1064">
                  <c:v>39897</c:v>
                </c:pt>
                <c:pt idx="1065">
                  <c:v>39898</c:v>
                </c:pt>
                <c:pt idx="1066">
                  <c:v>39899</c:v>
                </c:pt>
                <c:pt idx="1067">
                  <c:v>39902</c:v>
                </c:pt>
                <c:pt idx="1068">
                  <c:v>39903</c:v>
                </c:pt>
                <c:pt idx="1069">
                  <c:v>39904</c:v>
                </c:pt>
                <c:pt idx="1070">
                  <c:v>39905</c:v>
                </c:pt>
                <c:pt idx="1071">
                  <c:v>39906</c:v>
                </c:pt>
                <c:pt idx="1072">
                  <c:v>39909</c:v>
                </c:pt>
                <c:pt idx="1073">
                  <c:v>39910</c:v>
                </c:pt>
                <c:pt idx="1074">
                  <c:v>39911</c:v>
                </c:pt>
                <c:pt idx="1075">
                  <c:v>39912</c:v>
                </c:pt>
                <c:pt idx="1076">
                  <c:v>39916</c:v>
                </c:pt>
                <c:pt idx="1077">
                  <c:v>39917</c:v>
                </c:pt>
                <c:pt idx="1078">
                  <c:v>39918</c:v>
                </c:pt>
                <c:pt idx="1079">
                  <c:v>39919</c:v>
                </c:pt>
                <c:pt idx="1080">
                  <c:v>39920</c:v>
                </c:pt>
                <c:pt idx="1081">
                  <c:v>39923</c:v>
                </c:pt>
                <c:pt idx="1082">
                  <c:v>39924</c:v>
                </c:pt>
                <c:pt idx="1083">
                  <c:v>39925</c:v>
                </c:pt>
                <c:pt idx="1084">
                  <c:v>39926</c:v>
                </c:pt>
                <c:pt idx="1085">
                  <c:v>39927</c:v>
                </c:pt>
                <c:pt idx="1086">
                  <c:v>39930</c:v>
                </c:pt>
                <c:pt idx="1087">
                  <c:v>39931</c:v>
                </c:pt>
                <c:pt idx="1088">
                  <c:v>39932</c:v>
                </c:pt>
                <c:pt idx="1089">
                  <c:v>39933</c:v>
                </c:pt>
                <c:pt idx="1090">
                  <c:v>39934</c:v>
                </c:pt>
                <c:pt idx="1091">
                  <c:v>39937</c:v>
                </c:pt>
                <c:pt idx="1092">
                  <c:v>39938</c:v>
                </c:pt>
                <c:pt idx="1093">
                  <c:v>39939</c:v>
                </c:pt>
                <c:pt idx="1094">
                  <c:v>39940</c:v>
                </c:pt>
                <c:pt idx="1095">
                  <c:v>39941</c:v>
                </c:pt>
                <c:pt idx="1096">
                  <c:v>39944</c:v>
                </c:pt>
                <c:pt idx="1097">
                  <c:v>39945</c:v>
                </c:pt>
                <c:pt idx="1098">
                  <c:v>39946</c:v>
                </c:pt>
                <c:pt idx="1099">
                  <c:v>39947</c:v>
                </c:pt>
                <c:pt idx="1100">
                  <c:v>39948</c:v>
                </c:pt>
                <c:pt idx="1101">
                  <c:v>39951</c:v>
                </c:pt>
                <c:pt idx="1102">
                  <c:v>39952</c:v>
                </c:pt>
                <c:pt idx="1103">
                  <c:v>39953</c:v>
                </c:pt>
                <c:pt idx="1104">
                  <c:v>39954</c:v>
                </c:pt>
                <c:pt idx="1105">
                  <c:v>39955</c:v>
                </c:pt>
                <c:pt idx="1106">
                  <c:v>39959</c:v>
                </c:pt>
                <c:pt idx="1107">
                  <c:v>39960</c:v>
                </c:pt>
                <c:pt idx="1108">
                  <c:v>39961</c:v>
                </c:pt>
                <c:pt idx="1109">
                  <c:v>39962</c:v>
                </c:pt>
                <c:pt idx="1110">
                  <c:v>39965</c:v>
                </c:pt>
                <c:pt idx="1111">
                  <c:v>39966</c:v>
                </c:pt>
                <c:pt idx="1112">
                  <c:v>39967</c:v>
                </c:pt>
                <c:pt idx="1113">
                  <c:v>39968</c:v>
                </c:pt>
                <c:pt idx="1114">
                  <c:v>39969</c:v>
                </c:pt>
                <c:pt idx="1115">
                  <c:v>39972</c:v>
                </c:pt>
                <c:pt idx="1116">
                  <c:v>39973</c:v>
                </c:pt>
                <c:pt idx="1117">
                  <c:v>39974</c:v>
                </c:pt>
                <c:pt idx="1118">
                  <c:v>39975</c:v>
                </c:pt>
                <c:pt idx="1119">
                  <c:v>39976</c:v>
                </c:pt>
                <c:pt idx="1120">
                  <c:v>39979</c:v>
                </c:pt>
                <c:pt idx="1121">
                  <c:v>39980</c:v>
                </c:pt>
                <c:pt idx="1122">
                  <c:v>39981</c:v>
                </c:pt>
                <c:pt idx="1123">
                  <c:v>39982</c:v>
                </c:pt>
                <c:pt idx="1124">
                  <c:v>39983</c:v>
                </c:pt>
                <c:pt idx="1125">
                  <c:v>39986</c:v>
                </c:pt>
                <c:pt idx="1126">
                  <c:v>39987</c:v>
                </c:pt>
                <c:pt idx="1127">
                  <c:v>39988</c:v>
                </c:pt>
                <c:pt idx="1128">
                  <c:v>39989</c:v>
                </c:pt>
                <c:pt idx="1129">
                  <c:v>39990</c:v>
                </c:pt>
                <c:pt idx="1130">
                  <c:v>39993</c:v>
                </c:pt>
                <c:pt idx="1131">
                  <c:v>39994</c:v>
                </c:pt>
                <c:pt idx="1132">
                  <c:v>39995</c:v>
                </c:pt>
                <c:pt idx="1133">
                  <c:v>39996</c:v>
                </c:pt>
                <c:pt idx="1134">
                  <c:v>40000</c:v>
                </c:pt>
                <c:pt idx="1135">
                  <c:v>40001</c:v>
                </c:pt>
                <c:pt idx="1136">
                  <c:v>40002</c:v>
                </c:pt>
                <c:pt idx="1137">
                  <c:v>40003</c:v>
                </c:pt>
                <c:pt idx="1138">
                  <c:v>40004</c:v>
                </c:pt>
                <c:pt idx="1139">
                  <c:v>40007</c:v>
                </c:pt>
                <c:pt idx="1140">
                  <c:v>40008</c:v>
                </c:pt>
                <c:pt idx="1141">
                  <c:v>40009</c:v>
                </c:pt>
                <c:pt idx="1142">
                  <c:v>40010</c:v>
                </c:pt>
                <c:pt idx="1143">
                  <c:v>40011</c:v>
                </c:pt>
                <c:pt idx="1144">
                  <c:v>40014</c:v>
                </c:pt>
                <c:pt idx="1145">
                  <c:v>40015</c:v>
                </c:pt>
                <c:pt idx="1146">
                  <c:v>40016</c:v>
                </c:pt>
                <c:pt idx="1147">
                  <c:v>40017</c:v>
                </c:pt>
                <c:pt idx="1148">
                  <c:v>40018</c:v>
                </c:pt>
                <c:pt idx="1149">
                  <c:v>40021</c:v>
                </c:pt>
                <c:pt idx="1150">
                  <c:v>40022</c:v>
                </c:pt>
                <c:pt idx="1151">
                  <c:v>40023</c:v>
                </c:pt>
                <c:pt idx="1152">
                  <c:v>40024</c:v>
                </c:pt>
                <c:pt idx="1153">
                  <c:v>40025</c:v>
                </c:pt>
                <c:pt idx="1154">
                  <c:v>40028</c:v>
                </c:pt>
                <c:pt idx="1155">
                  <c:v>40029</c:v>
                </c:pt>
                <c:pt idx="1156">
                  <c:v>40030</c:v>
                </c:pt>
                <c:pt idx="1157">
                  <c:v>40031</c:v>
                </c:pt>
                <c:pt idx="1158">
                  <c:v>40032</c:v>
                </c:pt>
                <c:pt idx="1159">
                  <c:v>40035</c:v>
                </c:pt>
                <c:pt idx="1160">
                  <c:v>40036</c:v>
                </c:pt>
                <c:pt idx="1161">
                  <c:v>40037</c:v>
                </c:pt>
                <c:pt idx="1162">
                  <c:v>40038</c:v>
                </c:pt>
                <c:pt idx="1163">
                  <c:v>40039</c:v>
                </c:pt>
                <c:pt idx="1164">
                  <c:v>40042</c:v>
                </c:pt>
                <c:pt idx="1165">
                  <c:v>40043</c:v>
                </c:pt>
                <c:pt idx="1166">
                  <c:v>40044</c:v>
                </c:pt>
                <c:pt idx="1167">
                  <c:v>40045</c:v>
                </c:pt>
                <c:pt idx="1168">
                  <c:v>40046</c:v>
                </c:pt>
                <c:pt idx="1169">
                  <c:v>40049</c:v>
                </c:pt>
                <c:pt idx="1170">
                  <c:v>40050</c:v>
                </c:pt>
                <c:pt idx="1171">
                  <c:v>40051</c:v>
                </c:pt>
                <c:pt idx="1172">
                  <c:v>40052</c:v>
                </c:pt>
                <c:pt idx="1173">
                  <c:v>40053</c:v>
                </c:pt>
                <c:pt idx="1174">
                  <c:v>40056</c:v>
                </c:pt>
                <c:pt idx="1175">
                  <c:v>40057</c:v>
                </c:pt>
                <c:pt idx="1176">
                  <c:v>40058</c:v>
                </c:pt>
                <c:pt idx="1177">
                  <c:v>40059</c:v>
                </c:pt>
                <c:pt idx="1178">
                  <c:v>40060</c:v>
                </c:pt>
                <c:pt idx="1179">
                  <c:v>40064</c:v>
                </c:pt>
                <c:pt idx="1180">
                  <c:v>40065</c:v>
                </c:pt>
                <c:pt idx="1181">
                  <c:v>40066</c:v>
                </c:pt>
                <c:pt idx="1182">
                  <c:v>40067</c:v>
                </c:pt>
                <c:pt idx="1183">
                  <c:v>40070</c:v>
                </c:pt>
                <c:pt idx="1184">
                  <c:v>40071</c:v>
                </c:pt>
                <c:pt idx="1185">
                  <c:v>40072</c:v>
                </c:pt>
                <c:pt idx="1186">
                  <c:v>40073</c:v>
                </c:pt>
                <c:pt idx="1187">
                  <c:v>40074</c:v>
                </c:pt>
                <c:pt idx="1188">
                  <c:v>40077</c:v>
                </c:pt>
                <c:pt idx="1189">
                  <c:v>40078</c:v>
                </c:pt>
                <c:pt idx="1190">
                  <c:v>40079</c:v>
                </c:pt>
                <c:pt idx="1191">
                  <c:v>40080</c:v>
                </c:pt>
                <c:pt idx="1192">
                  <c:v>40081</c:v>
                </c:pt>
                <c:pt idx="1193">
                  <c:v>40084</c:v>
                </c:pt>
                <c:pt idx="1194">
                  <c:v>40085</c:v>
                </c:pt>
                <c:pt idx="1195">
                  <c:v>40086</c:v>
                </c:pt>
                <c:pt idx="1196">
                  <c:v>40087</c:v>
                </c:pt>
                <c:pt idx="1197">
                  <c:v>40088</c:v>
                </c:pt>
                <c:pt idx="1198">
                  <c:v>40091</c:v>
                </c:pt>
                <c:pt idx="1199">
                  <c:v>40092</c:v>
                </c:pt>
                <c:pt idx="1200">
                  <c:v>40093</c:v>
                </c:pt>
                <c:pt idx="1201">
                  <c:v>40094</c:v>
                </c:pt>
                <c:pt idx="1202">
                  <c:v>40095</c:v>
                </c:pt>
                <c:pt idx="1203">
                  <c:v>40098</c:v>
                </c:pt>
                <c:pt idx="1204">
                  <c:v>40099</c:v>
                </c:pt>
                <c:pt idx="1205">
                  <c:v>40100</c:v>
                </c:pt>
                <c:pt idx="1206">
                  <c:v>40101</c:v>
                </c:pt>
                <c:pt idx="1207">
                  <c:v>40102</c:v>
                </c:pt>
                <c:pt idx="1208">
                  <c:v>40105</c:v>
                </c:pt>
                <c:pt idx="1209">
                  <c:v>40106</c:v>
                </c:pt>
                <c:pt idx="1210">
                  <c:v>40107</c:v>
                </c:pt>
                <c:pt idx="1211">
                  <c:v>40108</c:v>
                </c:pt>
                <c:pt idx="1212">
                  <c:v>40109</c:v>
                </c:pt>
                <c:pt idx="1213">
                  <c:v>40112</c:v>
                </c:pt>
                <c:pt idx="1214">
                  <c:v>40113</c:v>
                </c:pt>
                <c:pt idx="1215">
                  <c:v>40114</c:v>
                </c:pt>
                <c:pt idx="1216">
                  <c:v>40115</c:v>
                </c:pt>
                <c:pt idx="1217">
                  <c:v>40116</c:v>
                </c:pt>
                <c:pt idx="1218">
                  <c:v>40119</c:v>
                </c:pt>
                <c:pt idx="1219">
                  <c:v>40120</c:v>
                </c:pt>
                <c:pt idx="1220">
                  <c:v>40121</c:v>
                </c:pt>
                <c:pt idx="1221">
                  <c:v>40122</c:v>
                </c:pt>
                <c:pt idx="1222">
                  <c:v>40123</c:v>
                </c:pt>
                <c:pt idx="1223">
                  <c:v>40126</c:v>
                </c:pt>
                <c:pt idx="1224">
                  <c:v>40127</c:v>
                </c:pt>
                <c:pt idx="1225">
                  <c:v>40128</c:v>
                </c:pt>
                <c:pt idx="1226">
                  <c:v>40129</c:v>
                </c:pt>
                <c:pt idx="1227">
                  <c:v>40130</c:v>
                </c:pt>
                <c:pt idx="1228">
                  <c:v>40133</c:v>
                </c:pt>
                <c:pt idx="1229">
                  <c:v>40134</c:v>
                </c:pt>
                <c:pt idx="1230">
                  <c:v>40135</c:v>
                </c:pt>
                <c:pt idx="1231">
                  <c:v>40136</c:v>
                </c:pt>
                <c:pt idx="1232">
                  <c:v>40137</c:v>
                </c:pt>
                <c:pt idx="1233">
                  <c:v>40140</c:v>
                </c:pt>
                <c:pt idx="1234">
                  <c:v>40141</c:v>
                </c:pt>
                <c:pt idx="1235">
                  <c:v>40142</c:v>
                </c:pt>
                <c:pt idx="1236">
                  <c:v>40144</c:v>
                </c:pt>
                <c:pt idx="1237">
                  <c:v>40147</c:v>
                </c:pt>
                <c:pt idx="1238">
                  <c:v>40148</c:v>
                </c:pt>
                <c:pt idx="1239">
                  <c:v>40149</c:v>
                </c:pt>
                <c:pt idx="1240">
                  <c:v>40150</c:v>
                </c:pt>
                <c:pt idx="1241">
                  <c:v>40151</c:v>
                </c:pt>
                <c:pt idx="1242">
                  <c:v>40154</c:v>
                </c:pt>
                <c:pt idx="1243">
                  <c:v>40155</c:v>
                </c:pt>
                <c:pt idx="1244">
                  <c:v>40156</c:v>
                </c:pt>
                <c:pt idx="1245">
                  <c:v>40157</c:v>
                </c:pt>
                <c:pt idx="1246">
                  <c:v>40158</c:v>
                </c:pt>
                <c:pt idx="1247">
                  <c:v>40161</c:v>
                </c:pt>
                <c:pt idx="1248">
                  <c:v>40162</c:v>
                </c:pt>
                <c:pt idx="1249">
                  <c:v>40163</c:v>
                </c:pt>
                <c:pt idx="1250">
                  <c:v>40164</c:v>
                </c:pt>
                <c:pt idx="1251">
                  <c:v>40165</c:v>
                </c:pt>
                <c:pt idx="1252">
                  <c:v>40168</c:v>
                </c:pt>
                <c:pt idx="1253">
                  <c:v>40169</c:v>
                </c:pt>
                <c:pt idx="1254">
                  <c:v>40170</c:v>
                </c:pt>
                <c:pt idx="1255">
                  <c:v>40171</c:v>
                </c:pt>
                <c:pt idx="1256">
                  <c:v>40175</c:v>
                </c:pt>
                <c:pt idx="1257">
                  <c:v>40176</c:v>
                </c:pt>
                <c:pt idx="1258">
                  <c:v>40177</c:v>
                </c:pt>
                <c:pt idx="1259">
                  <c:v>40178</c:v>
                </c:pt>
                <c:pt idx="1260">
                  <c:v>40182</c:v>
                </c:pt>
                <c:pt idx="1261">
                  <c:v>40183</c:v>
                </c:pt>
                <c:pt idx="1262">
                  <c:v>40184</c:v>
                </c:pt>
                <c:pt idx="1263">
                  <c:v>40185</c:v>
                </c:pt>
                <c:pt idx="1264">
                  <c:v>40186</c:v>
                </c:pt>
                <c:pt idx="1265">
                  <c:v>40189</c:v>
                </c:pt>
                <c:pt idx="1266">
                  <c:v>40190</c:v>
                </c:pt>
                <c:pt idx="1267">
                  <c:v>40191</c:v>
                </c:pt>
                <c:pt idx="1268">
                  <c:v>40192</c:v>
                </c:pt>
                <c:pt idx="1269">
                  <c:v>40193</c:v>
                </c:pt>
                <c:pt idx="1270">
                  <c:v>40197</c:v>
                </c:pt>
                <c:pt idx="1271">
                  <c:v>40198</c:v>
                </c:pt>
                <c:pt idx="1272">
                  <c:v>40199</c:v>
                </c:pt>
                <c:pt idx="1273">
                  <c:v>40200</c:v>
                </c:pt>
                <c:pt idx="1274">
                  <c:v>40203</c:v>
                </c:pt>
                <c:pt idx="1275">
                  <c:v>40204</c:v>
                </c:pt>
                <c:pt idx="1276">
                  <c:v>40205</c:v>
                </c:pt>
                <c:pt idx="1277">
                  <c:v>40206</c:v>
                </c:pt>
                <c:pt idx="1278">
                  <c:v>40207</c:v>
                </c:pt>
                <c:pt idx="1279">
                  <c:v>40210</c:v>
                </c:pt>
                <c:pt idx="1280">
                  <c:v>40211</c:v>
                </c:pt>
                <c:pt idx="1281">
                  <c:v>40212</c:v>
                </c:pt>
                <c:pt idx="1282">
                  <c:v>40213</c:v>
                </c:pt>
                <c:pt idx="1283">
                  <c:v>40214</c:v>
                </c:pt>
                <c:pt idx="1284">
                  <c:v>40217</c:v>
                </c:pt>
                <c:pt idx="1285">
                  <c:v>40218</c:v>
                </c:pt>
                <c:pt idx="1286">
                  <c:v>40219</c:v>
                </c:pt>
                <c:pt idx="1287">
                  <c:v>40220</c:v>
                </c:pt>
                <c:pt idx="1288">
                  <c:v>40221</c:v>
                </c:pt>
                <c:pt idx="1289">
                  <c:v>40225</c:v>
                </c:pt>
                <c:pt idx="1290">
                  <c:v>40226</c:v>
                </c:pt>
                <c:pt idx="1291">
                  <c:v>40227</c:v>
                </c:pt>
                <c:pt idx="1292">
                  <c:v>40228</c:v>
                </c:pt>
                <c:pt idx="1293">
                  <c:v>40231</c:v>
                </c:pt>
                <c:pt idx="1294">
                  <c:v>40232</c:v>
                </c:pt>
                <c:pt idx="1295">
                  <c:v>40233</c:v>
                </c:pt>
                <c:pt idx="1296">
                  <c:v>40234</c:v>
                </c:pt>
                <c:pt idx="1297">
                  <c:v>40235</c:v>
                </c:pt>
                <c:pt idx="1298">
                  <c:v>40238</c:v>
                </c:pt>
                <c:pt idx="1299">
                  <c:v>40239</c:v>
                </c:pt>
                <c:pt idx="1300">
                  <c:v>40240</c:v>
                </c:pt>
                <c:pt idx="1301">
                  <c:v>40241</c:v>
                </c:pt>
                <c:pt idx="1302">
                  <c:v>40242</c:v>
                </c:pt>
                <c:pt idx="1303">
                  <c:v>40245</c:v>
                </c:pt>
                <c:pt idx="1304">
                  <c:v>40246</c:v>
                </c:pt>
                <c:pt idx="1305">
                  <c:v>40247</c:v>
                </c:pt>
                <c:pt idx="1306">
                  <c:v>40248</c:v>
                </c:pt>
                <c:pt idx="1307">
                  <c:v>40249</c:v>
                </c:pt>
                <c:pt idx="1308">
                  <c:v>40252</c:v>
                </c:pt>
                <c:pt idx="1309">
                  <c:v>40253</c:v>
                </c:pt>
                <c:pt idx="1310">
                  <c:v>40254</c:v>
                </c:pt>
                <c:pt idx="1311">
                  <c:v>40255</c:v>
                </c:pt>
                <c:pt idx="1312">
                  <c:v>40256</c:v>
                </c:pt>
                <c:pt idx="1313">
                  <c:v>40259</c:v>
                </c:pt>
                <c:pt idx="1314">
                  <c:v>40260</c:v>
                </c:pt>
                <c:pt idx="1315">
                  <c:v>40261</c:v>
                </c:pt>
                <c:pt idx="1316">
                  <c:v>40262</c:v>
                </c:pt>
                <c:pt idx="1317">
                  <c:v>40263</c:v>
                </c:pt>
                <c:pt idx="1318">
                  <c:v>40266</c:v>
                </c:pt>
                <c:pt idx="1319">
                  <c:v>40267</c:v>
                </c:pt>
                <c:pt idx="1320">
                  <c:v>40268</c:v>
                </c:pt>
                <c:pt idx="1321">
                  <c:v>40269</c:v>
                </c:pt>
                <c:pt idx="1322">
                  <c:v>40273</c:v>
                </c:pt>
                <c:pt idx="1323">
                  <c:v>40274</c:v>
                </c:pt>
                <c:pt idx="1324">
                  <c:v>40275</c:v>
                </c:pt>
                <c:pt idx="1325">
                  <c:v>40276</c:v>
                </c:pt>
                <c:pt idx="1326">
                  <c:v>40277</c:v>
                </c:pt>
                <c:pt idx="1327">
                  <c:v>40280</c:v>
                </c:pt>
                <c:pt idx="1328">
                  <c:v>40281</c:v>
                </c:pt>
                <c:pt idx="1329">
                  <c:v>40282</c:v>
                </c:pt>
                <c:pt idx="1330">
                  <c:v>40283</c:v>
                </c:pt>
                <c:pt idx="1331">
                  <c:v>40284</c:v>
                </c:pt>
                <c:pt idx="1332">
                  <c:v>40287</c:v>
                </c:pt>
                <c:pt idx="1333">
                  <c:v>40288</c:v>
                </c:pt>
                <c:pt idx="1334">
                  <c:v>40289</c:v>
                </c:pt>
                <c:pt idx="1335">
                  <c:v>40290</c:v>
                </c:pt>
                <c:pt idx="1336">
                  <c:v>40291</c:v>
                </c:pt>
                <c:pt idx="1337">
                  <c:v>40294</c:v>
                </c:pt>
                <c:pt idx="1338">
                  <c:v>40295</c:v>
                </c:pt>
                <c:pt idx="1339">
                  <c:v>40296</c:v>
                </c:pt>
                <c:pt idx="1340">
                  <c:v>40297</c:v>
                </c:pt>
                <c:pt idx="1341">
                  <c:v>40298</c:v>
                </c:pt>
                <c:pt idx="1342">
                  <c:v>40301</c:v>
                </c:pt>
                <c:pt idx="1343">
                  <c:v>40302</c:v>
                </c:pt>
                <c:pt idx="1344">
                  <c:v>40303</c:v>
                </c:pt>
                <c:pt idx="1345">
                  <c:v>40304</c:v>
                </c:pt>
                <c:pt idx="1346">
                  <c:v>40305</c:v>
                </c:pt>
                <c:pt idx="1347">
                  <c:v>40308</c:v>
                </c:pt>
                <c:pt idx="1348">
                  <c:v>40309</c:v>
                </c:pt>
                <c:pt idx="1349">
                  <c:v>40310</c:v>
                </c:pt>
                <c:pt idx="1350">
                  <c:v>40311</c:v>
                </c:pt>
                <c:pt idx="1351">
                  <c:v>40312</c:v>
                </c:pt>
                <c:pt idx="1352">
                  <c:v>40315</c:v>
                </c:pt>
                <c:pt idx="1353">
                  <c:v>40316</c:v>
                </c:pt>
                <c:pt idx="1354">
                  <c:v>40317</c:v>
                </c:pt>
                <c:pt idx="1355">
                  <c:v>40318</c:v>
                </c:pt>
                <c:pt idx="1356">
                  <c:v>40319</c:v>
                </c:pt>
                <c:pt idx="1357">
                  <c:v>40322</c:v>
                </c:pt>
                <c:pt idx="1358">
                  <c:v>40323</c:v>
                </c:pt>
                <c:pt idx="1359">
                  <c:v>40324</c:v>
                </c:pt>
                <c:pt idx="1360">
                  <c:v>40325</c:v>
                </c:pt>
                <c:pt idx="1361">
                  <c:v>40326</c:v>
                </c:pt>
                <c:pt idx="1362">
                  <c:v>40330</c:v>
                </c:pt>
                <c:pt idx="1363">
                  <c:v>40331</c:v>
                </c:pt>
                <c:pt idx="1364">
                  <c:v>40332</c:v>
                </c:pt>
                <c:pt idx="1365">
                  <c:v>40333</c:v>
                </c:pt>
                <c:pt idx="1366">
                  <c:v>40336</c:v>
                </c:pt>
                <c:pt idx="1367">
                  <c:v>40337</c:v>
                </c:pt>
                <c:pt idx="1368">
                  <c:v>40338</c:v>
                </c:pt>
                <c:pt idx="1369">
                  <c:v>40339</c:v>
                </c:pt>
                <c:pt idx="1370">
                  <c:v>40340</c:v>
                </c:pt>
                <c:pt idx="1371">
                  <c:v>40343</c:v>
                </c:pt>
                <c:pt idx="1372">
                  <c:v>40344</c:v>
                </c:pt>
                <c:pt idx="1373">
                  <c:v>40345</c:v>
                </c:pt>
                <c:pt idx="1374">
                  <c:v>40346</c:v>
                </c:pt>
                <c:pt idx="1375">
                  <c:v>40347</c:v>
                </c:pt>
                <c:pt idx="1376">
                  <c:v>40350</c:v>
                </c:pt>
                <c:pt idx="1377">
                  <c:v>40351</c:v>
                </c:pt>
                <c:pt idx="1378">
                  <c:v>40352</c:v>
                </c:pt>
                <c:pt idx="1379">
                  <c:v>40353</c:v>
                </c:pt>
                <c:pt idx="1380">
                  <c:v>40354</c:v>
                </c:pt>
                <c:pt idx="1381">
                  <c:v>40357</c:v>
                </c:pt>
                <c:pt idx="1382">
                  <c:v>40358</c:v>
                </c:pt>
                <c:pt idx="1383">
                  <c:v>40359</c:v>
                </c:pt>
                <c:pt idx="1384">
                  <c:v>40360</c:v>
                </c:pt>
                <c:pt idx="1385">
                  <c:v>40361</c:v>
                </c:pt>
                <c:pt idx="1386">
                  <c:v>40365</c:v>
                </c:pt>
                <c:pt idx="1387">
                  <c:v>40366</c:v>
                </c:pt>
                <c:pt idx="1388">
                  <c:v>40367</c:v>
                </c:pt>
                <c:pt idx="1389">
                  <c:v>40368</c:v>
                </c:pt>
                <c:pt idx="1390">
                  <c:v>40371</c:v>
                </c:pt>
                <c:pt idx="1391">
                  <c:v>40372</c:v>
                </c:pt>
                <c:pt idx="1392">
                  <c:v>40373</c:v>
                </c:pt>
                <c:pt idx="1393">
                  <c:v>40374</c:v>
                </c:pt>
                <c:pt idx="1394">
                  <c:v>40375</c:v>
                </c:pt>
                <c:pt idx="1395">
                  <c:v>40378</c:v>
                </c:pt>
                <c:pt idx="1396">
                  <c:v>40379</c:v>
                </c:pt>
                <c:pt idx="1397">
                  <c:v>40380</c:v>
                </c:pt>
                <c:pt idx="1398">
                  <c:v>40381</c:v>
                </c:pt>
                <c:pt idx="1399">
                  <c:v>40382</c:v>
                </c:pt>
                <c:pt idx="1400">
                  <c:v>40385</c:v>
                </c:pt>
                <c:pt idx="1401">
                  <c:v>40386</c:v>
                </c:pt>
                <c:pt idx="1402">
                  <c:v>40387</c:v>
                </c:pt>
                <c:pt idx="1403">
                  <c:v>40388</c:v>
                </c:pt>
                <c:pt idx="1404">
                  <c:v>40389</c:v>
                </c:pt>
                <c:pt idx="1405">
                  <c:v>40392</c:v>
                </c:pt>
                <c:pt idx="1406">
                  <c:v>40393</c:v>
                </c:pt>
                <c:pt idx="1407">
                  <c:v>40394</c:v>
                </c:pt>
                <c:pt idx="1408">
                  <c:v>40395</c:v>
                </c:pt>
                <c:pt idx="1409">
                  <c:v>40396</c:v>
                </c:pt>
                <c:pt idx="1410">
                  <c:v>40399</c:v>
                </c:pt>
                <c:pt idx="1411">
                  <c:v>40400</c:v>
                </c:pt>
                <c:pt idx="1412">
                  <c:v>40401</c:v>
                </c:pt>
                <c:pt idx="1413">
                  <c:v>40402</c:v>
                </c:pt>
                <c:pt idx="1414">
                  <c:v>40403</c:v>
                </c:pt>
                <c:pt idx="1415">
                  <c:v>40406</c:v>
                </c:pt>
                <c:pt idx="1416">
                  <c:v>40407</c:v>
                </c:pt>
                <c:pt idx="1417">
                  <c:v>40408</c:v>
                </c:pt>
                <c:pt idx="1418">
                  <c:v>40409</c:v>
                </c:pt>
                <c:pt idx="1419">
                  <c:v>40410</c:v>
                </c:pt>
                <c:pt idx="1420">
                  <c:v>40413</c:v>
                </c:pt>
                <c:pt idx="1421">
                  <c:v>40414</c:v>
                </c:pt>
              </c:numCache>
            </c:numRef>
          </c:cat>
          <c:val>
            <c:numRef>
              <c:f>Sheet1!$C$2:$C$1423</c:f>
              <c:numCache>
                <c:formatCode>0.00</c:formatCode>
                <c:ptCount val="1422"/>
                <c:pt idx="0">
                  <c:v>1000</c:v>
                </c:pt>
                <c:pt idx="1">
                  <c:v>994.72</c:v>
                </c:pt>
                <c:pt idx="2">
                  <c:v>984.59</c:v>
                </c:pt>
                <c:pt idx="3">
                  <c:v>980.55</c:v>
                </c:pt>
                <c:pt idx="4">
                  <c:v>985.65</c:v>
                </c:pt>
                <c:pt idx="5">
                  <c:v>989.01</c:v>
                </c:pt>
                <c:pt idx="6">
                  <c:v>991.48</c:v>
                </c:pt>
                <c:pt idx="7">
                  <c:v>985.41</c:v>
                </c:pt>
                <c:pt idx="8">
                  <c:v>985.76</c:v>
                </c:pt>
                <c:pt idx="9">
                  <c:v>982.06</c:v>
                </c:pt>
                <c:pt idx="10">
                  <c:v>984.59</c:v>
                </c:pt>
                <c:pt idx="11">
                  <c:v>997.24</c:v>
                </c:pt>
                <c:pt idx="12">
                  <c:v>990.92</c:v>
                </c:pt>
                <c:pt idx="13">
                  <c:v>986.35999999999797</c:v>
                </c:pt>
                <c:pt idx="14">
                  <c:v>990.27000000000055</c:v>
                </c:pt>
                <c:pt idx="15">
                  <c:v>989.92</c:v>
                </c:pt>
                <c:pt idx="16">
                  <c:v>988.88</c:v>
                </c:pt>
                <c:pt idx="17">
                  <c:v>992.24</c:v>
                </c:pt>
                <c:pt idx="18">
                  <c:v>985.16</c:v>
                </c:pt>
                <c:pt idx="19">
                  <c:v>985.85999999999797</c:v>
                </c:pt>
                <c:pt idx="20">
                  <c:v>994.9</c:v>
                </c:pt>
                <c:pt idx="21">
                  <c:v>1006.8599999999979</c:v>
                </c:pt>
                <c:pt idx="22">
                  <c:v>1004.63</c:v>
                </c:pt>
                <c:pt idx="23">
                  <c:v>1007.09</c:v>
                </c:pt>
                <c:pt idx="24">
                  <c:v>1017.7900000000005</c:v>
                </c:pt>
                <c:pt idx="25">
                  <c:v>1021.9399999999994</c:v>
                </c:pt>
                <c:pt idx="26">
                  <c:v>1020.47</c:v>
                </c:pt>
                <c:pt idx="27">
                  <c:v>1013.61</c:v>
                </c:pt>
                <c:pt idx="28">
                  <c:v>1017.9399999999994</c:v>
                </c:pt>
                <c:pt idx="29">
                  <c:v>1030.5899999999999</c:v>
                </c:pt>
                <c:pt idx="30">
                  <c:v>1031.4000000000001</c:v>
                </c:pt>
                <c:pt idx="31">
                  <c:v>1030.8699999999999</c:v>
                </c:pt>
                <c:pt idx="32">
                  <c:v>1024.93</c:v>
                </c:pt>
                <c:pt idx="33">
                  <c:v>1020.47</c:v>
                </c:pt>
                <c:pt idx="34">
                  <c:v>1016.7</c:v>
                </c:pt>
                <c:pt idx="35">
                  <c:v>1008.3599999999979</c:v>
                </c:pt>
                <c:pt idx="36">
                  <c:v>1015.41</c:v>
                </c:pt>
                <c:pt idx="37">
                  <c:v>1015.07</c:v>
                </c:pt>
                <c:pt idx="38">
                  <c:v>1020.9499999999994</c:v>
                </c:pt>
                <c:pt idx="39">
                  <c:v>1015.1</c:v>
                </c:pt>
                <c:pt idx="40">
                  <c:v>1022.3199999999994</c:v>
                </c:pt>
                <c:pt idx="41">
                  <c:v>1020.21</c:v>
                </c:pt>
                <c:pt idx="42">
                  <c:v>1015.48</c:v>
                </c:pt>
                <c:pt idx="43">
                  <c:v>1020.39</c:v>
                </c:pt>
                <c:pt idx="44">
                  <c:v>1024.1499999999999</c:v>
                </c:pt>
                <c:pt idx="45">
                  <c:v>1020.26</c:v>
                </c:pt>
                <c:pt idx="46">
                  <c:v>1019.9499999999994</c:v>
                </c:pt>
                <c:pt idx="47">
                  <c:v>1022.4399999999994</c:v>
                </c:pt>
                <c:pt idx="48">
                  <c:v>1017.9599999999994</c:v>
                </c:pt>
                <c:pt idx="49">
                  <c:v>1024.79</c:v>
                </c:pt>
                <c:pt idx="50">
                  <c:v>1017.23</c:v>
                </c:pt>
                <c:pt idx="51">
                  <c:v>998.45999999999947</c:v>
                </c:pt>
                <c:pt idx="52">
                  <c:v>1003.38</c:v>
                </c:pt>
                <c:pt idx="53">
                  <c:v>994.11</c:v>
                </c:pt>
                <c:pt idx="54">
                  <c:v>989.88</c:v>
                </c:pt>
                <c:pt idx="55">
                  <c:v>978.32999999999947</c:v>
                </c:pt>
                <c:pt idx="56">
                  <c:v>978.81</c:v>
                </c:pt>
                <c:pt idx="57">
                  <c:v>980.21</c:v>
                </c:pt>
                <c:pt idx="58">
                  <c:v>982.87</c:v>
                </c:pt>
                <c:pt idx="59">
                  <c:v>985.81999999999948</c:v>
                </c:pt>
                <c:pt idx="60">
                  <c:v>989.97</c:v>
                </c:pt>
                <c:pt idx="61">
                  <c:v>986.93</c:v>
                </c:pt>
                <c:pt idx="62">
                  <c:v>966.77000000000055</c:v>
                </c:pt>
                <c:pt idx="63">
                  <c:v>980.42</c:v>
                </c:pt>
                <c:pt idx="64">
                  <c:v>983.74</c:v>
                </c:pt>
                <c:pt idx="65">
                  <c:v>984.76</c:v>
                </c:pt>
                <c:pt idx="66">
                  <c:v>982.28000000000054</c:v>
                </c:pt>
                <c:pt idx="67">
                  <c:v>974.73</c:v>
                </c:pt>
                <c:pt idx="68">
                  <c:v>976.77000000000055</c:v>
                </c:pt>
                <c:pt idx="69">
                  <c:v>986.05</c:v>
                </c:pt>
                <c:pt idx="70">
                  <c:v>973.39</c:v>
                </c:pt>
                <c:pt idx="71">
                  <c:v>967.16</c:v>
                </c:pt>
                <c:pt idx="72">
                  <c:v>958.54</c:v>
                </c:pt>
                <c:pt idx="73">
                  <c:v>957.52</c:v>
                </c:pt>
                <c:pt idx="74">
                  <c:v>960.48</c:v>
                </c:pt>
                <c:pt idx="75">
                  <c:v>944.58</c:v>
                </c:pt>
                <c:pt idx="76">
                  <c:v>955.44999999999948</c:v>
                </c:pt>
                <c:pt idx="77">
                  <c:v>946.83999999999946</c:v>
                </c:pt>
                <c:pt idx="78">
                  <c:v>950.55</c:v>
                </c:pt>
                <c:pt idx="79">
                  <c:v>946.09</c:v>
                </c:pt>
                <c:pt idx="80">
                  <c:v>953.79000000000053</c:v>
                </c:pt>
                <c:pt idx="81">
                  <c:v>955.83999999999946</c:v>
                </c:pt>
                <c:pt idx="82">
                  <c:v>969.89</c:v>
                </c:pt>
                <c:pt idx="83">
                  <c:v>975.95999999999947</c:v>
                </c:pt>
                <c:pt idx="84">
                  <c:v>978.07</c:v>
                </c:pt>
                <c:pt idx="85">
                  <c:v>991.09</c:v>
                </c:pt>
                <c:pt idx="86">
                  <c:v>985.53</c:v>
                </c:pt>
                <c:pt idx="87">
                  <c:v>985.15</c:v>
                </c:pt>
                <c:pt idx="88">
                  <c:v>986.08</c:v>
                </c:pt>
                <c:pt idx="89">
                  <c:v>977.88</c:v>
                </c:pt>
                <c:pt idx="90">
                  <c:v>981.11</c:v>
                </c:pt>
                <c:pt idx="91">
                  <c:v>976.98</c:v>
                </c:pt>
                <c:pt idx="92">
                  <c:v>967.38</c:v>
                </c:pt>
                <c:pt idx="93">
                  <c:v>973.52</c:v>
                </c:pt>
                <c:pt idx="94">
                  <c:v>982.4</c:v>
                </c:pt>
                <c:pt idx="95">
                  <c:v>985.81999999999948</c:v>
                </c:pt>
                <c:pt idx="96">
                  <c:v>990.23</c:v>
                </c:pt>
                <c:pt idx="97">
                  <c:v>990.4</c:v>
                </c:pt>
                <c:pt idx="98">
                  <c:v>991.65</c:v>
                </c:pt>
                <c:pt idx="99">
                  <c:v>999.71</c:v>
                </c:pt>
                <c:pt idx="100">
                  <c:v>994.88</c:v>
                </c:pt>
                <c:pt idx="101">
                  <c:v>999.33999999999946</c:v>
                </c:pt>
                <c:pt idx="102">
                  <c:v>1002.3399999999979</c:v>
                </c:pt>
                <c:pt idx="103">
                  <c:v>999.15</c:v>
                </c:pt>
                <c:pt idx="104">
                  <c:v>1003.26</c:v>
                </c:pt>
                <c:pt idx="105">
                  <c:v>1001.97</c:v>
                </c:pt>
                <c:pt idx="106">
                  <c:v>999.26</c:v>
                </c:pt>
                <c:pt idx="107">
                  <c:v>998.93999999999949</c:v>
                </c:pt>
                <c:pt idx="108">
                  <c:v>1002.4</c:v>
                </c:pt>
                <c:pt idx="109">
                  <c:v>998.8</c:v>
                </c:pt>
                <c:pt idx="110">
                  <c:v>1003.59</c:v>
                </c:pt>
                <c:pt idx="111">
                  <c:v>1002.41</c:v>
                </c:pt>
                <c:pt idx="112">
                  <c:v>1005.4599999999994</c:v>
                </c:pt>
                <c:pt idx="113">
                  <c:v>1010.5</c:v>
                </c:pt>
                <c:pt idx="114">
                  <c:v>1009.74</c:v>
                </c:pt>
                <c:pt idx="115">
                  <c:v>1012.4399999999994</c:v>
                </c:pt>
                <c:pt idx="116">
                  <c:v>1008.9399999999994</c:v>
                </c:pt>
                <c:pt idx="117">
                  <c:v>1008.09</c:v>
                </c:pt>
                <c:pt idx="118">
                  <c:v>1013.8</c:v>
                </c:pt>
                <c:pt idx="119">
                  <c:v>1010.19</c:v>
                </c:pt>
                <c:pt idx="120">
                  <c:v>1001.65</c:v>
                </c:pt>
                <c:pt idx="121">
                  <c:v>999.82999999999947</c:v>
                </c:pt>
                <c:pt idx="122">
                  <c:v>1008.55</c:v>
                </c:pt>
                <c:pt idx="123">
                  <c:v>1009.98</c:v>
                </c:pt>
                <c:pt idx="124">
                  <c:v>1012.8399999999979</c:v>
                </c:pt>
                <c:pt idx="125">
                  <c:v>1012.26</c:v>
                </c:pt>
                <c:pt idx="126">
                  <c:v>1016.07</c:v>
                </c:pt>
                <c:pt idx="127">
                  <c:v>1025.29</c:v>
                </c:pt>
                <c:pt idx="128">
                  <c:v>1023.8499999999979</c:v>
                </c:pt>
                <c:pt idx="129">
                  <c:v>1025.08</c:v>
                </c:pt>
                <c:pt idx="130">
                  <c:v>1024.03</c:v>
                </c:pt>
                <c:pt idx="131">
                  <c:v>1030.1599999999999</c:v>
                </c:pt>
                <c:pt idx="132">
                  <c:v>1027.1699999999998</c:v>
                </c:pt>
                <c:pt idx="133">
                  <c:v>1023.65</c:v>
                </c:pt>
                <c:pt idx="134">
                  <c:v>1021.8599999999979</c:v>
                </c:pt>
                <c:pt idx="135">
                  <c:v>1025.7</c:v>
                </c:pt>
                <c:pt idx="136">
                  <c:v>1022.66</c:v>
                </c:pt>
                <c:pt idx="137">
                  <c:v>1026.3599999999999</c:v>
                </c:pt>
                <c:pt idx="138">
                  <c:v>1028.56</c:v>
                </c:pt>
                <c:pt idx="139">
                  <c:v>1022.57</c:v>
                </c:pt>
                <c:pt idx="140">
                  <c:v>1024.52</c:v>
                </c:pt>
                <c:pt idx="141">
                  <c:v>1022.91</c:v>
                </c:pt>
                <c:pt idx="142">
                  <c:v>1025.27</c:v>
                </c:pt>
                <c:pt idx="143">
                  <c:v>1030.2</c:v>
                </c:pt>
                <c:pt idx="144">
                  <c:v>1037.8899999999999</c:v>
                </c:pt>
                <c:pt idx="145">
                  <c:v>1038.6799999999998</c:v>
                </c:pt>
                <c:pt idx="146">
                  <c:v>1038.8699999999999</c:v>
                </c:pt>
                <c:pt idx="147">
                  <c:v>1042.0899999999999</c:v>
                </c:pt>
                <c:pt idx="148">
                  <c:v>1040.97</c:v>
                </c:pt>
                <c:pt idx="149">
                  <c:v>1039.6599999999999</c:v>
                </c:pt>
                <c:pt idx="150">
                  <c:v>1027.92</c:v>
                </c:pt>
                <c:pt idx="151">
                  <c:v>1024.54</c:v>
                </c:pt>
                <c:pt idx="152">
                  <c:v>1025.8399999999999</c:v>
                </c:pt>
                <c:pt idx="153">
                  <c:v>1024.6699999999998</c:v>
                </c:pt>
                <c:pt idx="154">
                  <c:v>1030.4100000000001</c:v>
                </c:pt>
                <c:pt idx="155">
                  <c:v>1028.8</c:v>
                </c:pt>
                <c:pt idx="156">
                  <c:v>1027.99</c:v>
                </c:pt>
                <c:pt idx="157">
                  <c:v>1021.75</c:v>
                </c:pt>
                <c:pt idx="158">
                  <c:v>1021.31</c:v>
                </c:pt>
                <c:pt idx="159">
                  <c:v>1029.0899999999999</c:v>
                </c:pt>
                <c:pt idx="160">
                  <c:v>1033.8499999999999</c:v>
                </c:pt>
                <c:pt idx="161">
                  <c:v>1037.08</c:v>
                </c:pt>
                <c:pt idx="162">
                  <c:v>1036.6699999999998</c:v>
                </c:pt>
                <c:pt idx="163">
                  <c:v>1030.49</c:v>
                </c:pt>
                <c:pt idx="164">
                  <c:v>1030.4000000000001</c:v>
                </c:pt>
                <c:pt idx="165">
                  <c:v>1026.24</c:v>
                </c:pt>
                <c:pt idx="166">
                  <c:v>1024.6599999999999</c:v>
                </c:pt>
                <c:pt idx="167">
                  <c:v>1017.72</c:v>
                </c:pt>
                <c:pt idx="168">
                  <c:v>1016.81</c:v>
                </c:pt>
                <c:pt idx="169">
                  <c:v>1014.43</c:v>
                </c:pt>
                <c:pt idx="170">
                  <c:v>1013.54</c:v>
                </c:pt>
                <c:pt idx="171">
                  <c:v>1022.2</c:v>
                </c:pt>
                <c:pt idx="172">
                  <c:v>1024.4000000000001</c:v>
                </c:pt>
                <c:pt idx="173">
                  <c:v>1017.19</c:v>
                </c:pt>
                <c:pt idx="174">
                  <c:v>1019.3</c:v>
                </c:pt>
                <c:pt idx="175">
                  <c:v>1019.89</c:v>
                </c:pt>
                <c:pt idx="176">
                  <c:v>1024.04</c:v>
                </c:pt>
                <c:pt idx="177">
                  <c:v>1016.39</c:v>
                </c:pt>
                <c:pt idx="178">
                  <c:v>1022.26</c:v>
                </c:pt>
                <c:pt idx="179">
                  <c:v>1032.6099999999999</c:v>
                </c:pt>
                <c:pt idx="180">
                  <c:v>1026.6499999999999</c:v>
                </c:pt>
                <c:pt idx="181">
                  <c:v>1022.11</c:v>
                </c:pt>
                <c:pt idx="182">
                  <c:v>1000.88</c:v>
                </c:pt>
                <c:pt idx="183">
                  <c:v>1002.69</c:v>
                </c:pt>
                <c:pt idx="184">
                  <c:v>1025.52</c:v>
                </c:pt>
                <c:pt idx="185">
                  <c:v>1029.5999999999999</c:v>
                </c:pt>
                <c:pt idx="186">
                  <c:v>1028.46</c:v>
                </c:pt>
                <c:pt idx="187">
                  <c:v>1028.2</c:v>
                </c:pt>
                <c:pt idx="188">
                  <c:v>1034.25</c:v>
                </c:pt>
                <c:pt idx="189">
                  <c:v>1036.53</c:v>
                </c:pt>
                <c:pt idx="190">
                  <c:v>1030.57</c:v>
                </c:pt>
                <c:pt idx="191">
                  <c:v>1029.21</c:v>
                </c:pt>
                <c:pt idx="192">
                  <c:v>1022.7900000000005</c:v>
                </c:pt>
                <c:pt idx="193">
                  <c:v>1022.04</c:v>
                </c:pt>
                <c:pt idx="194">
                  <c:v>1022.09</c:v>
                </c:pt>
                <c:pt idx="195">
                  <c:v>1022.04</c:v>
                </c:pt>
                <c:pt idx="196">
                  <c:v>1017.24</c:v>
                </c:pt>
                <c:pt idx="197">
                  <c:v>1016.3299999999994</c:v>
                </c:pt>
                <c:pt idx="198">
                  <c:v>1016.42</c:v>
                </c:pt>
                <c:pt idx="199">
                  <c:v>1027.8</c:v>
                </c:pt>
                <c:pt idx="200">
                  <c:v>1024.8799999999999</c:v>
                </c:pt>
                <c:pt idx="201">
                  <c:v>1017.53</c:v>
                </c:pt>
                <c:pt idx="202">
                  <c:v>1028.31</c:v>
                </c:pt>
                <c:pt idx="203">
                  <c:v>1018.22</c:v>
                </c:pt>
                <c:pt idx="204">
                  <c:v>1026.99</c:v>
                </c:pt>
                <c:pt idx="205">
                  <c:v>1040.1699999999998</c:v>
                </c:pt>
                <c:pt idx="206">
                  <c:v>1035.49</c:v>
                </c:pt>
                <c:pt idx="207">
                  <c:v>1037.98</c:v>
                </c:pt>
                <c:pt idx="208">
                  <c:v>1034.3699999999999</c:v>
                </c:pt>
                <c:pt idx="209">
                  <c:v>1048.29</c:v>
                </c:pt>
                <c:pt idx="210">
                  <c:v>1060.92</c:v>
                </c:pt>
                <c:pt idx="211">
                  <c:v>1070.6199999999999</c:v>
                </c:pt>
                <c:pt idx="212">
                  <c:v>1085.98</c:v>
                </c:pt>
                <c:pt idx="213">
                  <c:v>1086.25</c:v>
                </c:pt>
                <c:pt idx="214">
                  <c:v>1088.3</c:v>
                </c:pt>
                <c:pt idx="215">
                  <c:v>1099.8899999999999</c:v>
                </c:pt>
                <c:pt idx="216">
                  <c:v>1097.3499999999999</c:v>
                </c:pt>
                <c:pt idx="217">
                  <c:v>1097.0999999999999</c:v>
                </c:pt>
                <c:pt idx="218">
                  <c:v>1113.4000000000001</c:v>
                </c:pt>
                <c:pt idx="219">
                  <c:v>1114.6899999999998</c:v>
                </c:pt>
                <c:pt idx="220">
                  <c:v>1116.28</c:v>
                </c:pt>
                <c:pt idx="221">
                  <c:v>1107.27</c:v>
                </c:pt>
                <c:pt idx="222">
                  <c:v>1099.05</c:v>
                </c:pt>
                <c:pt idx="223">
                  <c:v>1113.9000000000001</c:v>
                </c:pt>
                <c:pt idx="224">
                  <c:v>1113.27</c:v>
                </c:pt>
                <c:pt idx="225">
                  <c:v>1105.43</c:v>
                </c:pt>
                <c:pt idx="226">
                  <c:v>1104.3699999999999</c:v>
                </c:pt>
                <c:pt idx="227">
                  <c:v>1112.53</c:v>
                </c:pt>
                <c:pt idx="228">
                  <c:v>1105.8499999999999</c:v>
                </c:pt>
                <c:pt idx="229">
                  <c:v>1103.27</c:v>
                </c:pt>
                <c:pt idx="230">
                  <c:v>1108.7</c:v>
                </c:pt>
                <c:pt idx="231">
                  <c:v>1108.08</c:v>
                </c:pt>
                <c:pt idx="232">
                  <c:v>1119.1299999999999</c:v>
                </c:pt>
                <c:pt idx="233">
                  <c:v>1117.1499999999999</c:v>
                </c:pt>
                <c:pt idx="234">
                  <c:v>1103.75</c:v>
                </c:pt>
                <c:pt idx="235">
                  <c:v>1102.1499999999999</c:v>
                </c:pt>
                <c:pt idx="236">
                  <c:v>1094.56</c:v>
                </c:pt>
                <c:pt idx="237">
                  <c:v>1094.83</c:v>
                </c:pt>
                <c:pt idx="238">
                  <c:v>1103.71</c:v>
                </c:pt>
                <c:pt idx="239">
                  <c:v>1100.8499999999999</c:v>
                </c:pt>
                <c:pt idx="240">
                  <c:v>1103.46</c:v>
                </c:pt>
                <c:pt idx="241">
                  <c:v>1103.53</c:v>
                </c:pt>
                <c:pt idx="242">
                  <c:v>1097.71</c:v>
                </c:pt>
                <c:pt idx="243">
                  <c:v>1094.57</c:v>
                </c:pt>
                <c:pt idx="244">
                  <c:v>1084.6599999999999</c:v>
                </c:pt>
                <c:pt idx="245">
                  <c:v>1087.8499999999999</c:v>
                </c:pt>
                <c:pt idx="246">
                  <c:v>1089.01</c:v>
                </c:pt>
                <c:pt idx="247">
                  <c:v>1090.32</c:v>
                </c:pt>
                <c:pt idx="248">
                  <c:v>1095.22</c:v>
                </c:pt>
                <c:pt idx="249">
                  <c:v>1089.79</c:v>
                </c:pt>
                <c:pt idx="250">
                  <c:v>1091.5</c:v>
                </c:pt>
                <c:pt idx="251">
                  <c:v>1093.81</c:v>
                </c:pt>
                <c:pt idx="252">
                  <c:v>1089.22</c:v>
                </c:pt>
                <c:pt idx="253">
                  <c:v>1099.95</c:v>
                </c:pt>
                <c:pt idx="254">
                  <c:v>1110.3599999999999</c:v>
                </c:pt>
                <c:pt idx="255">
                  <c:v>1111.1799999999998</c:v>
                </c:pt>
                <c:pt idx="256">
                  <c:v>1112.77</c:v>
                </c:pt>
                <c:pt idx="257">
                  <c:v>1116.24</c:v>
                </c:pt>
                <c:pt idx="258">
                  <c:v>1116.01</c:v>
                </c:pt>
                <c:pt idx="259">
                  <c:v>1120.47</c:v>
                </c:pt>
                <c:pt idx="260">
                  <c:v>1113.1399999999999</c:v>
                </c:pt>
                <c:pt idx="261">
                  <c:v>1113.58</c:v>
                </c:pt>
                <c:pt idx="262">
                  <c:v>1105.07</c:v>
                </c:pt>
                <c:pt idx="263">
                  <c:v>1102.42</c:v>
                </c:pt>
                <c:pt idx="264">
                  <c:v>1100.9100000000001</c:v>
                </c:pt>
                <c:pt idx="265">
                  <c:v>1088.29</c:v>
                </c:pt>
                <c:pt idx="266">
                  <c:v>1089.1099999999999</c:v>
                </c:pt>
                <c:pt idx="267">
                  <c:v>1085.57</c:v>
                </c:pt>
                <c:pt idx="268">
                  <c:v>1083.45</c:v>
                </c:pt>
                <c:pt idx="269">
                  <c:v>1091.96</c:v>
                </c:pt>
                <c:pt idx="270">
                  <c:v>1092.49</c:v>
                </c:pt>
                <c:pt idx="271">
                  <c:v>1095.94</c:v>
                </c:pt>
                <c:pt idx="272">
                  <c:v>1089.6399999999999</c:v>
                </c:pt>
                <c:pt idx="273">
                  <c:v>1090.6899999999998</c:v>
                </c:pt>
                <c:pt idx="274">
                  <c:v>1083.1299999999999</c:v>
                </c:pt>
                <c:pt idx="275">
                  <c:v>1077.81</c:v>
                </c:pt>
                <c:pt idx="276">
                  <c:v>1073.94</c:v>
                </c:pt>
                <c:pt idx="277">
                  <c:v>1070.6799999999998</c:v>
                </c:pt>
                <c:pt idx="278">
                  <c:v>1070.23</c:v>
                </c:pt>
                <c:pt idx="279">
                  <c:v>1064.97</c:v>
                </c:pt>
                <c:pt idx="280">
                  <c:v>1067.8</c:v>
                </c:pt>
                <c:pt idx="281">
                  <c:v>1065.78</c:v>
                </c:pt>
                <c:pt idx="282">
                  <c:v>1079.3599999999999</c:v>
                </c:pt>
                <c:pt idx="283">
                  <c:v>1080.1699999999998</c:v>
                </c:pt>
                <c:pt idx="284">
                  <c:v>1077.21</c:v>
                </c:pt>
                <c:pt idx="285">
                  <c:v>1073.93</c:v>
                </c:pt>
                <c:pt idx="286">
                  <c:v>1072.2</c:v>
                </c:pt>
                <c:pt idx="287">
                  <c:v>1081.25</c:v>
                </c:pt>
                <c:pt idx="288">
                  <c:v>1077.28</c:v>
                </c:pt>
                <c:pt idx="289">
                  <c:v>1075.44</c:v>
                </c:pt>
                <c:pt idx="290">
                  <c:v>1080.1499999999999</c:v>
                </c:pt>
                <c:pt idx="291">
                  <c:v>1075.56</c:v>
                </c:pt>
                <c:pt idx="292">
                  <c:v>1076.48</c:v>
                </c:pt>
                <c:pt idx="293">
                  <c:v>1071.79</c:v>
                </c:pt>
                <c:pt idx="294">
                  <c:v>1072.54</c:v>
                </c:pt>
                <c:pt idx="295">
                  <c:v>1071.28</c:v>
                </c:pt>
                <c:pt idx="296">
                  <c:v>1073.32</c:v>
                </c:pt>
                <c:pt idx="297">
                  <c:v>1073.6499999999999</c:v>
                </c:pt>
                <c:pt idx="298">
                  <c:v>1073.5</c:v>
                </c:pt>
                <c:pt idx="299">
                  <c:v>1077</c:v>
                </c:pt>
                <c:pt idx="300">
                  <c:v>1083.1399999999999</c:v>
                </c:pt>
                <c:pt idx="301">
                  <c:v>1086.6599999999999</c:v>
                </c:pt>
                <c:pt idx="302">
                  <c:v>1087.9000000000001</c:v>
                </c:pt>
                <c:pt idx="303">
                  <c:v>1090.45</c:v>
                </c:pt>
                <c:pt idx="304">
                  <c:v>1084.42</c:v>
                </c:pt>
                <c:pt idx="305">
                  <c:v>1090.08</c:v>
                </c:pt>
                <c:pt idx="306">
                  <c:v>1082.27</c:v>
                </c:pt>
                <c:pt idx="307">
                  <c:v>1080.4100000000001</c:v>
                </c:pt>
                <c:pt idx="308">
                  <c:v>1075.1699999999998</c:v>
                </c:pt>
                <c:pt idx="309">
                  <c:v>1073.06</c:v>
                </c:pt>
                <c:pt idx="310">
                  <c:v>1070.1599999999999</c:v>
                </c:pt>
                <c:pt idx="311">
                  <c:v>1062.96</c:v>
                </c:pt>
                <c:pt idx="312">
                  <c:v>1071.07</c:v>
                </c:pt>
                <c:pt idx="313">
                  <c:v>1071.3</c:v>
                </c:pt>
                <c:pt idx="314">
                  <c:v>1072.83</c:v>
                </c:pt>
                <c:pt idx="315">
                  <c:v>1075.08</c:v>
                </c:pt>
                <c:pt idx="316">
                  <c:v>1075.96</c:v>
                </c:pt>
                <c:pt idx="317">
                  <c:v>1076.7</c:v>
                </c:pt>
                <c:pt idx="318">
                  <c:v>1074.3599999999999</c:v>
                </c:pt>
                <c:pt idx="319">
                  <c:v>1063.56</c:v>
                </c:pt>
                <c:pt idx="320">
                  <c:v>1060.58</c:v>
                </c:pt>
                <c:pt idx="321">
                  <c:v>1053.3799999999999</c:v>
                </c:pt>
                <c:pt idx="322">
                  <c:v>1052.75</c:v>
                </c:pt>
                <c:pt idx="323">
                  <c:v>1048.49</c:v>
                </c:pt>
                <c:pt idx="324">
                  <c:v>1046.23</c:v>
                </c:pt>
                <c:pt idx="325">
                  <c:v>1055.6099999999999</c:v>
                </c:pt>
                <c:pt idx="326">
                  <c:v>1068.56</c:v>
                </c:pt>
                <c:pt idx="327">
                  <c:v>1067.3599999999999</c:v>
                </c:pt>
                <c:pt idx="328">
                  <c:v>1065.45</c:v>
                </c:pt>
                <c:pt idx="329">
                  <c:v>1067.54</c:v>
                </c:pt>
                <c:pt idx="330">
                  <c:v>1064.6699999999998</c:v>
                </c:pt>
                <c:pt idx="331">
                  <c:v>1078.8699999999999</c:v>
                </c:pt>
                <c:pt idx="332">
                  <c:v>1080.1099999999999</c:v>
                </c:pt>
                <c:pt idx="333">
                  <c:v>1089.27</c:v>
                </c:pt>
                <c:pt idx="334">
                  <c:v>1086.74</c:v>
                </c:pt>
                <c:pt idx="335">
                  <c:v>1094.78</c:v>
                </c:pt>
                <c:pt idx="336">
                  <c:v>1093.82</c:v>
                </c:pt>
                <c:pt idx="337">
                  <c:v>1092.57</c:v>
                </c:pt>
                <c:pt idx="338">
                  <c:v>1096.5</c:v>
                </c:pt>
                <c:pt idx="339">
                  <c:v>1097.71</c:v>
                </c:pt>
                <c:pt idx="340">
                  <c:v>1097.3</c:v>
                </c:pt>
                <c:pt idx="341">
                  <c:v>1096.4100000000001</c:v>
                </c:pt>
                <c:pt idx="342">
                  <c:v>1092.28</c:v>
                </c:pt>
                <c:pt idx="343">
                  <c:v>1086.29</c:v>
                </c:pt>
                <c:pt idx="344">
                  <c:v>1092.97</c:v>
                </c:pt>
                <c:pt idx="345">
                  <c:v>1095.8799999999999</c:v>
                </c:pt>
                <c:pt idx="346">
                  <c:v>1087.01</c:v>
                </c:pt>
                <c:pt idx="347">
                  <c:v>1087.82</c:v>
                </c:pt>
                <c:pt idx="348">
                  <c:v>1086.93</c:v>
                </c:pt>
                <c:pt idx="349">
                  <c:v>1089.58</c:v>
                </c:pt>
                <c:pt idx="350">
                  <c:v>1080.99</c:v>
                </c:pt>
                <c:pt idx="351">
                  <c:v>1083.96</c:v>
                </c:pt>
                <c:pt idx="352">
                  <c:v>1086.96</c:v>
                </c:pt>
                <c:pt idx="353">
                  <c:v>1090.45</c:v>
                </c:pt>
                <c:pt idx="354">
                  <c:v>1076.81</c:v>
                </c:pt>
                <c:pt idx="355">
                  <c:v>1088.4100000000001</c:v>
                </c:pt>
                <c:pt idx="356">
                  <c:v>1094.23</c:v>
                </c:pt>
                <c:pt idx="357">
                  <c:v>1089.1599999999999</c:v>
                </c:pt>
                <c:pt idx="358">
                  <c:v>1075.1799999999998</c:v>
                </c:pt>
                <c:pt idx="359">
                  <c:v>1074.2</c:v>
                </c:pt>
                <c:pt idx="360">
                  <c:v>1074.8399999999999</c:v>
                </c:pt>
                <c:pt idx="361">
                  <c:v>1078.06</c:v>
                </c:pt>
                <c:pt idx="362">
                  <c:v>1079.3499999999999</c:v>
                </c:pt>
                <c:pt idx="363">
                  <c:v>1068.03</c:v>
                </c:pt>
                <c:pt idx="364">
                  <c:v>1058.01</c:v>
                </c:pt>
                <c:pt idx="365">
                  <c:v>1055.24</c:v>
                </c:pt>
                <c:pt idx="366">
                  <c:v>1079.31</c:v>
                </c:pt>
                <c:pt idx="367">
                  <c:v>1073.92</c:v>
                </c:pt>
                <c:pt idx="368">
                  <c:v>1075.29</c:v>
                </c:pt>
                <c:pt idx="369">
                  <c:v>1072.8499999999999</c:v>
                </c:pt>
                <c:pt idx="370">
                  <c:v>1075.49</c:v>
                </c:pt>
                <c:pt idx="371">
                  <c:v>1069.27</c:v>
                </c:pt>
                <c:pt idx="372">
                  <c:v>1067.8</c:v>
                </c:pt>
                <c:pt idx="373">
                  <c:v>1073.2</c:v>
                </c:pt>
                <c:pt idx="374">
                  <c:v>1068.27</c:v>
                </c:pt>
                <c:pt idx="375">
                  <c:v>1071.1899999999998</c:v>
                </c:pt>
                <c:pt idx="376">
                  <c:v>1081.96</c:v>
                </c:pt>
                <c:pt idx="377">
                  <c:v>1080.06</c:v>
                </c:pt>
                <c:pt idx="378">
                  <c:v>1084.46</c:v>
                </c:pt>
                <c:pt idx="379">
                  <c:v>1071.03</c:v>
                </c:pt>
                <c:pt idx="380">
                  <c:v>1073.9000000000001</c:v>
                </c:pt>
                <c:pt idx="381">
                  <c:v>1072.28</c:v>
                </c:pt>
                <c:pt idx="382">
                  <c:v>1080.2</c:v>
                </c:pt>
                <c:pt idx="383">
                  <c:v>1078.94</c:v>
                </c:pt>
                <c:pt idx="384">
                  <c:v>1074.06</c:v>
                </c:pt>
                <c:pt idx="385">
                  <c:v>1061.8799999999999</c:v>
                </c:pt>
                <c:pt idx="386">
                  <c:v>1057.6199999999999</c:v>
                </c:pt>
                <c:pt idx="387">
                  <c:v>1059.01</c:v>
                </c:pt>
                <c:pt idx="388">
                  <c:v>1058.1499999999999</c:v>
                </c:pt>
                <c:pt idx="389">
                  <c:v>1072.76</c:v>
                </c:pt>
                <c:pt idx="390">
                  <c:v>1073.5999999999999</c:v>
                </c:pt>
                <c:pt idx="391">
                  <c:v>1067.01</c:v>
                </c:pt>
                <c:pt idx="392">
                  <c:v>1082.02</c:v>
                </c:pt>
                <c:pt idx="393">
                  <c:v>1083.56</c:v>
                </c:pt>
                <c:pt idx="394">
                  <c:v>1090.23</c:v>
                </c:pt>
                <c:pt idx="395">
                  <c:v>1077</c:v>
                </c:pt>
                <c:pt idx="396">
                  <c:v>1086.3599999999999</c:v>
                </c:pt>
                <c:pt idx="397">
                  <c:v>1083.83</c:v>
                </c:pt>
                <c:pt idx="398">
                  <c:v>1074.1399999999999</c:v>
                </c:pt>
                <c:pt idx="399">
                  <c:v>1072.3499999999999</c:v>
                </c:pt>
                <c:pt idx="400">
                  <c:v>1071.3899999999999</c:v>
                </c:pt>
                <c:pt idx="401">
                  <c:v>1071.6099999999999</c:v>
                </c:pt>
                <c:pt idx="402">
                  <c:v>1070</c:v>
                </c:pt>
                <c:pt idx="403">
                  <c:v>1066.21</c:v>
                </c:pt>
                <c:pt idx="404">
                  <c:v>1059.1699999999998</c:v>
                </c:pt>
                <c:pt idx="405">
                  <c:v>1064.6899999999998</c:v>
                </c:pt>
                <c:pt idx="406">
                  <c:v>1061.96</c:v>
                </c:pt>
                <c:pt idx="407">
                  <c:v>1065.1399999999999</c:v>
                </c:pt>
                <c:pt idx="408">
                  <c:v>1073.1199999999999</c:v>
                </c:pt>
                <c:pt idx="409">
                  <c:v>1085.28</c:v>
                </c:pt>
                <c:pt idx="410">
                  <c:v>1091.58</c:v>
                </c:pt>
                <c:pt idx="411">
                  <c:v>1095.26</c:v>
                </c:pt>
                <c:pt idx="412">
                  <c:v>1096.22</c:v>
                </c:pt>
                <c:pt idx="413">
                  <c:v>1089.7</c:v>
                </c:pt>
                <c:pt idx="414">
                  <c:v>1087.28</c:v>
                </c:pt>
                <c:pt idx="415">
                  <c:v>1091.46</c:v>
                </c:pt>
                <c:pt idx="416">
                  <c:v>1087.1399999999999</c:v>
                </c:pt>
                <c:pt idx="417">
                  <c:v>1093.56</c:v>
                </c:pt>
                <c:pt idx="418">
                  <c:v>1097.05</c:v>
                </c:pt>
                <c:pt idx="419">
                  <c:v>1101.3399999999999</c:v>
                </c:pt>
                <c:pt idx="420">
                  <c:v>1109.75</c:v>
                </c:pt>
                <c:pt idx="421">
                  <c:v>1111.6599999999999</c:v>
                </c:pt>
                <c:pt idx="422">
                  <c:v>1112.27</c:v>
                </c:pt>
                <c:pt idx="423">
                  <c:v>1106.1599999999999</c:v>
                </c:pt>
                <c:pt idx="424">
                  <c:v>1107.8699999999999</c:v>
                </c:pt>
                <c:pt idx="425">
                  <c:v>1116.3899999999999</c:v>
                </c:pt>
                <c:pt idx="426">
                  <c:v>1123.21</c:v>
                </c:pt>
                <c:pt idx="427">
                  <c:v>1129.43</c:v>
                </c:pt>
                <c:pt idx="428">
                  <c:v>1135.4000000000001</c:v>
                </c:pt>
                <c:pt idx="429">
                  <c:v>1134.1299999999999</c:v>
                </c:pt>
                <c:pt idx="430">
                  <c:v>1133.1899999999998</c:v>
                </c:pt>
                <c:pt idx="431">
                  <c:v>1127.08</c:v>
                </c:pt>
                <c:pt idx="432">
                  <c:v>1123.96</c:v>
                </c:pt>
                <c:pt idx="433">
                  <c:v>1130.21</c:v>
                </c:pt>
                <c:pt idx="434">
                  <c:v>1124.8699999999999</c:v>
                </c:pt>
                <c:pt idx="435">
                  <c:v>1120.3</c:v>
                </c:pt>
                <c:pt idx="436">
                  <c:v>1128.6099999999999</c:v>
                </c:pt>
                <c:pt idx="437">
                  <c:v>1137.1599999999999</c:v>
                </c:pt>
                <c:pt idx="438">
                  <c:v>1133.73</c:v>
                </c:pt>
                <c:pt idx="439">
                  <c:v>1139.23</c:v>
                </c:pt>
                <c:pt idx="440">
                  <c:v>1136.08</c:v>
                </c:pt>
                <c:pt idx="441">
                  <c:v>1130.81</c:v>
                </c:pt>
                <c:pt idx="442">
                  <c:v>1149.06</c:v>
                </c:pt>
                <c:pt idx="443">
                  <c:v>1158.93</c:v>
                </c:pt>
                <c:pt idx="444">
                  <c:v>1167.47</c:v>
                </c:pt>
                <c:pt idx="445">
                  <c:v>1162.1599999999999</c:v>
                </c:pt>
                <c:pt idx="446">
                  <c:v>1163.21</c:v>
                </c:pt>
                <c:pt idx="447">
                  <c:v>1167.1199999999999</c:v>
                </c:pt>
                <c:pt idx="448">
                  <c:v>1166.9100000000001</c:v>
                </c:pt>
                <c:pt idx="449">
                  <c:v>1172.45</c:v>
                </c:pt>
                <c:pt idx="450">
                  <c:v>1174.72</c:v>
                </c:pt>
                <c:pt idx="451">
                  <c:v>1173.78</c:v>
                </c:pt>
                <c:pt idx="452">
                  <c:v>1171.22</c:v>
                </c:pt>
                <c:pt idx="453">
                  <c:v>1175.28</c:v>
                </c:pt>
                <c:pt idx="454">
                  <c:v>1173.6899999999998</c:v>
                </c:pt>
                <c:pt idx="455">
                  <c:v>1170.3599999999999</c:v>
                </c:pt>
                <c:pt idx="456">
                  <c:v>1175.79</c:v>
                </c:pt>
                <c:pt idx="457">
                  <c:v>1178.1599999999999</c:v>
                </c:pt>
                <c:pt idx="458">
                  <c:v>1180.95</c:v>
                </c:pt>
                <c:pt idx="459">
                  <c:v>1207.05</c:v>
                </c:pt>
                <c:pt idx="460">
                  <c:v>1186.05</c:v>
                </c:pt>
                <c:pt idx="461">
                  <c:v>1197.9100000000001</c:v>
                </c:pt>
                <c:pt idx="462">
                  <c:v>1196.28</c:v>
                </c:pt>
                <c:pt idx="463">
                  <c:v>1188.27</c:v>
                </c:pt>
                <c:pt idx="464">
                  <c:v>1184.04</c:v>
                </c:pt>
                <c:pt idx="465">
                  <c:v>1187.95</c:v>
                </c:pt>
                <c:pt idx="466">
                  <c:v>1203.1599999999999</c:v>
                </c:pt>
                <c:pt idx="467">
                  <c:v>1208.8699999999999</c:v>
                </c:pt>
                <c:pt idx="468">
                  <c:v>1212.8499999999999</c:v>
                </c:pt>
                <c:pt idx="469">
                  <c:v>1205.55</c:v>
                </c:pt>
                <c:pt idx="470">
                  <c:v>1210.4000000000001</c:v>
                </c:pt>
                <c:pt idx="471">
                  <c:v>1207.96</c:v>
                </c:pt>
                <c:pt idx="472">
                  <c:v>1211.1599999999999</c:v>
                </c:pt>
                <c:pt idx="473">
                  <c:v>1213.25</c:v>
                </c:pt>
                <c:pt idx="474">
                  <c:v>1213.8599999999999</c:v>
                </c:pt>
                <c:pt idx="475">
                  <c:v>1214.53</c:v>
                </c:pt>
                <c:pt idx="476">
                  <c:v>1219.1199999999999</c:v>
                </c:pt>
                <c:pt idx="477">
                  <c:v>1218.1699999999998</c:v>
                </c:pt>
                <c:pt idx="478">
                  <c:v>1217.54</c:v>
                </c:pt>
                <c:pt idx="479">
                  <c:v>1215.3599999999999</c:v>
                </c:pt>
                <c:pt idx="480">
                  <c:v>1202.49</c:v>
                </c:pt>
                <c:pt idx="481">
                  <c:v>1200.9100000000001</c:v>
                </c:pt>
                <c:pt idx="482">
                  <c:v>1205.8799999999999</c:v>
                </c:pt>
                <c:pt idx="483">
                  <c:v>1210.3799999999999</c:v>
                </c:pt>
                <c:pt idx="484">
                  <c:v>1205.57</c:v>
                </c:pt>
                <c:pt idx="485">
                  <c:v>1211.79</c:v>
                </c:pt>
                <c:pt idx="486">
                  <c:v>1220.72</c:v>
                </c:pt>
                <c:pt idx="487">
                  <c:v>1230.58</c:v>
                </c:pt>
                <c:pt idx="488">
                  <c:v>1220.42</c:v>
                </c:pt>
                <c:pt idx="489">
                  <c:v>1225.3</c:v>
                </c:pt>
                <c:pt idx="490">
                  <c:v>1227.78</c:v>
                </c:pt>
                <c:pt idx="491">
                  <c:v>1234.78</c:v>
                </c:pt>
                <c:pt idx="492">
                  <c:v>1237.7</c:v>
                </c:pt>
                <c:pt idx="493">
                  <c:v>1242.43</c:v>
                </c:pt>
                <c:pt idx="494">
                  <c:v>1259.8</c:v>
                </c:pt>
                <c:pt idx="495">
                  <c:v>1257.52</c:v>
                </c:pt>
                <c:pt idx="496">
                  <c:v>1256.8599999999999</c:v>
                </c:pt>
                <c:pt idx="497">
                  <c:v>1250.49</c:v>
                </c:pt>
                <c:pt idx="498">
                  <c:v>1243.46</c:v>
                </c:pt>
                <c:pt idx="499">
                  <c:v>1242.01</c:v>
                </c:pt>
                <c:pt idx="500">
                  <c:v>1248.8599999999999</c:v>
                </c:pt>
                <c:pt idx="501">
                  <c:v>1252.6099999999999</c:v>
                </c:pt>
                <c:pt idx="502">
                  <c:v>1249.6599999999999</c:v>
                </c:pt>
                <c:pt idx="503">
                  <c:v>1244.28</c:v>
                </c:pt>
                <c:pt idx="504">
                  <c:v>1241.6199999999999</c:v>
                </c:pt>
                <c:pt idx="505">
                  <c:v>1236.1799999999998</c:v>
                </c:pt>
                <c:pt idx="506">
                  <c:v>1220.78</c:v>
                </c:pt>
                <c:pt idx="507">
                  <c:v>1220.6299999999999</c:v>
                </c:pt>
                <c:pt idx="508">
                  <c:v>1224.02</c:v>
                </c:pt>
                <c:pt idx="509">
                  <c:v>1222.29</c:v>
                </c:pt>
                <c:pt idx="510">
                  <c:v>1226.76</c:v>
                </c:pt>
                <c:pt idx="511">
                  <c:v>1226.1699999999998</c:v>
                </c:pt>
                <c:pt idx="512">
                  <c:v>1220.1599999999999</c:v>
                </c:pt>
                <c:pt idx="513">
                  <c:v>1217.3399999999999</c:v>
                </c:pt>
                <c:pt idx="514">
                  <c:v>1218.8599999999999</c:v>
                </c:pt>
                <c:pt idx="515">
                  <c:v>1219.8599999999999</c:v>
                </c:pt>
                <c:pt idx="516">
                  <c:v>1214.26</c:v>
                </c:pt>
                <c:pt idx="517">
                  <c:v>1216.05</c:v>
                </c:pt>
                <c:pt idx="518">
                  <c:v>1214.6599999999999</c:v>
                </c:pt>
                <c:pt idx="519">
                  <c:v>1206.71</c:v>
                </c:pt>
                <c:pt idx="520">
                  <c:v>1204.31</c:v>
                </c:pt>
                <c:pt idx="521">
                  <c:v>1213.02</c:v>
                </c:pt>
                <c:pt idx="522">
                  <c:v>1220.3699999999999</c:v>
                </c:pt>
                <c:pt idx="523">
                  <c:v>1218.6799999999998</c:v>
                </c:pt>
                <c:pt idx="524">
                  <c:v>1230.05</c:v>
                </c:pt>
                <c:pt idx="525">
                  <c:v>1228.79</c:v>
                </c:pt>
                <c:pt idx="526">
                  <c:v>1229.92</c:v>
                </c:pt>
                <c:pt idx="527">
                  <c:v>1236.31</c:v>
                </c:pt>
                <c:pt idx="528">
                  <c:v>1234.2</c:v>
                </c:pt>
                <c:pt idx="529">
                  <c:v>1235.77</c:v>
                </c:pt>
                <c:pt idx="530">
                  <c:v>1230.7</c:v>
                </c:pt>
                <c:pt idx="531">
                  <c:v>1228.04</c:v>
                </c:pt>
                <c:pt idx="532">
                  <c:v>1229.5</c:v>
                </c:pt>
                <c:pt idx="533">
                  <c:v>1233.97</c:v>
                </c:pt>
                <c:pt idx="534">
                  <c:v>1228.07</c:v>
                </c:pt>
                <c:pt idx="535">
                  <c:v>1234.7</c:v>
                </c:pt>
                <c:pt idx="536">
                  <c:v>1239.6699999999998</c:v>
                </c:pt>
                <c:pt idx="537">
                  <c:v>1236.1399999999999</c:v>
                </c:pt>
                <c:pt idx="538">
                  <c:v>1237.42</c:v>
                </c:pt>
                <c:pt idx="539">
                  <c:v>1229.6899999999998</c:v>
                </c:pt>
                <c:pt idx="540">
                  <c:v>1227.81</c:v>
                </c:pt>
                <c:pt idx="541">
                  <c:v>1201.1399999999999</c:v>
                </c:pt>
                <c:pt idx="542">
                  <c:v>1205.4100000000001</c:v>
                </c:pt>
                <c:pt idx="543">
                  <c:v>1206.33</c:v>
                </c:pt>
                <c:pt idx="544">
                  <c:v>1203.3899999999999</c:v>
                </c:pt>
                <c:pt idx="545">
                  <c:v>1193.4100000000001</c:v>
                </c:pt>
                <c:pt idx="546">
                  <c:v>1202.27</c:v>
                </c:pt>
                <c:pt idx="547">
                  <c:v>1203.8799999999999</c:v>
                </c:pt>
                <c:pt idx="548">
                  <c:v>1211.28</c:v>
                </c:pt>
                <c:pt idx="549">
                  <c:v>1214.55</c:v>
                </c:pt>
                <c:pt idx="550">
                  <c:v>1213.3799999999999</c:v>
                </c:pt>
                <c:pt idx="551">
                  <c:v>1192.71</c:v>
                </c:pt>
                <c:pt idx="552">
                  <c:v>1186.47</c:v>
                </c:pt>
                <c:pt idx="553">
                  <c:v>1189.55</c:v>
                </c:pt>
                <c:pt idx="554">
                  <c:v>1184.52</c:v>
                </c:pt>
                <c:pt idx="555">
                  <c:v>1200.28</c:v>
                </c:pt>
                <c:pt idx="556">
                  <c:v>1208.72</c:v>
                </c:pt>
                <c:pt idx="557">
                  <c:v>1223.0899999999999</c:v>
                </c:pt>
                <c:pt idx="558">
                  <c:v>1217.3599999999999</c:v>
                </c:pt>
                <c:pt idx="559">
                  <c:v>1219.94</c:v>
                </c:pt>
                <c:pt idx="560">
                  <c:v>1221.42</c:v>
                </c:pt>
                <c:pt idx="561">
                  <c:v>1219.31</c:v>
                </c:pt>
                <c:pt idx="562">
                  <c:v>1214.7</c:v>
                </c:pt>
                <c:pt idx="563">
                  <c:v>1215.53</c:v>
                </c:pt>
                <c:pt idx="564">
                  <c:v>1219.56</c:v>
                </c:pt>
                <c:pt idx="565">
                  <c:v>1215.54</c:v>
                </c:pt>
                <c:pt idx="566">
                  <c:v>1222.6199999999999</c:v>
                </c:pt>
                <c:pt idx="567">
                  <c:v>1223.47</c:v>
                </c:pt>
                <c:pt idx="568">
                  <c:v>1225.1199999999999</c:v>
                </c:pt>
                <c:pt idx="569">
                  <c:v>1224.8899999999999</c:v>
                </c:pt>
                <c:pt idx="570">
                  <c:v>1229.6699999999998</c:v>
                </c:pt>
                <c:pt idx="571">
                  <c:v>1230.9100000000001</c:v>
                </c:pt>
                <c:pt idx="572">
                  <c:v>1233.43</c:v>
                </c:pt>
                <c:pt idx="573">
                  <c:v>1237.6199999999999</c:v>
                </c:pt>
                <c:pt idx="574">
                  <c:v>1248.02</c:v>
                </c:pt>
                <c:pt idx="575">
                  <c:v>1248.74</c:v>
                </c:pt>
                <c:pt idx="576">
                  <c:v>1249.25</c:v>
                </c:pt>
                <c:pt idx="577">
                  <c:v>1245.47</c:v>
                </c:pt>
                <c:pt idx="578">
                  <c:v>1250.98</c:v>
                </c:pt>
                <c:pt idx="579">
                  <c:v>1249.42</c:v>
                </c:pt>
                <c:pt idx="580">
                  <c:v>1252.73</c:v>
                </c:pt>
                <c:pt idx="581">
                  <c:v>1264.02</c:v>
                </c:pt>
                <c:pt idx="582">
                  <c:v>1258.98</c:v>
                </c:pt>
                <c:pt idx="583">
                  <c:v>1254.8699999999999</c:v>
                </c:pt>
                <c:pt idx="584">
                  <c:v>1251.47</c:v>
                </c:pt>
                <c:pt idx="585">
                  <c:v>1250.1099999999999</c:v>
                </c:pt>
                <c:pt idx="586">
                  <c:v>1256.3699999999999</c:v>
                </c:pt>
                <c:pt idx="587">
                  <c:v>1258.3</c:v>
                </c:pt>
                <c:pt idx="588">
                  <c:v>1259.77</c:v>
                </c:pt>
                <c:pt idx="589">
                  <c:v>1275.3399999999999</c:v>
                </c:pt>
                <c:pt idx="590">
                  <c:v>1268.32</c:v>
                </c:pt>
                <c:pt idx="591">
                  <c:v>1274.3499999999999</c:v>
                </c:pt>
                <c:pt idx="592">
                  <c:v>1266.8</c:v>
                </c:pt>
                <c:pt idx="593">
                  <c:v>1277.4100000000001</c:v>
                </c:pt>
                <c:pt idx="594">
                  <c:v>1270.05</c:v>
                </c:pt>
                <c:pt idx="595">
                  <c:v>1267.8799999999999</c:v>
                </c:pt>
                <c:pt idx="596">
                  <c:v>1272.03</c:v>
                </c:pt>
                <c:pt idx="597">
                  <c:v>1268.1699999999998</c:v>
                </c:pt>
                <c:pt idx="598">
                  <c:v>1270.3699999999999</c:v>
                </c:pt>
                <c:pt idx="599">
                  <c:v>1272.47</c:v>
                </c:pt>
                <c:pt idx="600">
                  <c:v>1276.81</c:v>
                </c:pt>
                <c:pt idx="601">
                  <c:v>1273.23</c:v>
                </c:pt>
                <c:pt idx="602">
                  <c:v>1262.79</c:v>
                </c:pt>
                <c:pt idx="603">
                  <c:v>1265.47</c:v>
                </c:pt>
                <c:pt idx="604">
                  <c:v>1266.8799999999999</c:v>
                </c:pt>
                <c:pt idx="605">
                  <c:v>1271.6699999999998</c:v>
                </c:pt>
                <c:pt idx="606">
                  <c:v>1274.29</c:v>
                </c:pt>
                <c:pt idx="607">
                  <c:v>1277.43</c:v>
                </c:pt>
                <c:pt idx="608">
                  <c:v>1281.8599999999999</c:v>
                </c:pt>
                <c:pt idx="609">
                  <c:v>1276.08</c:v>
                </c:pt>
                <c:pt idx="610">
                  <c:v>1272.56</c:v>
                </c:pt>
                <c:pt idx="611">
                  <c:v>1261.6599999999999</c:v>
                </c:pt>
                <c:pt idx="612">
                  <c:v>1266.32</c:v>
                </c:pt>
                <c:pt idx="613">
                  <c:v>1271.0899999999999</c:v>
                </c:pt>
                <c:pt idx="614">
                  <c:v>1262.71</c:v>
                </c:pt>
                <c:pt idx="615">
                  <c:v>1268.1499999999999</c:v>
                </c:pt>
                <c:pt idx="616">
                  <c:v>1271.1599999999999</c:v>
                </c:pt>
                <c:pt idx="617">
                  <c:v>1268.24</c:v>
                </c:pt>
                <c:pt idx="618">
                  <c:v>1265.94</c:v>
                </c:pt>
                <c:pt idx="619">
                  <c:v>1271.27</c:v>
                </c:pt>
                <c:pt idx="620">
                  <c:v>1260.54</c:v>
                </c:pt>
                <c:pt idx="621">
                  <c:v>1260.02</c:v>
                </c:pt>
                <c:pt idx="622">
                  <c:v>1254.3799999999999</c:v>
                </c:pt>
                <c:pt idx="623">
                  <c:v>1254.42</c:v>
                </c:pt>
                <c:pt idx="624">
                  <c:v>1254.5899999999999</c:v>
                </c:pt>
                <c:pt idx="625">
                  <c:v>1259.43</c:v>
                </c:pt>
                <c:pt idx="626">
                  <c:v>1268.02</c:v>
                </c:pt>
                <c:pt idx="627">
                  <c:v>1271.0899999999999</c:v>
                </c:pt>
                <c:pt idx="628">
                  <c:v>1281.6599999999999</c:v>
                </c:pt>
                <c:pt idx="629">
                  <c:v>1284.21</c:v>
                </c:pt>
                <c:pt idx="630">
                  <c:v>1283.06</c:v>
                </c:pt>
                <c:pt idx="631">
                  <c:v>1287.05</c:v>
                </c:pt>
                <c:pt idx="632">
                  <c:v>1289.93</c:v>
                </c:pt>
                <c:pt idx="633">
                  <c:v>1270.6299999999999</c:v>
                </c:pt>
                <c:pt idx="634">
                  <c:v>1269.3399999999999</c:v>
                </c:pt>
                <c:pt idx="635">
                  <c:v>1275.1199999999999</c:v>
                </c:pt>
                <c:pt idx="636">
                  <c:v>1272.46</c:v>
                </c:pt>
                <c:pt idx="637">
                  <c:v>1266.98</c:v>
                </c:pt>
                <c:pt idx="638">
                  <c:v>1259.45</c:v>
                </c:pt>
                <c:pt idx="639">
                  <c:v>1254.8599999999999</c:v>
                </c:pt>
                <c:pt idx="640">
                  <c:v>1257.72</c:v>
                </c:pt>
                <c:pt idx="641">
                  <c:v>1241.4100000000001</c:v>
                </c:pt>
                <c:pt idx="642">
                  <c:v>1243.82</c:v>
                </c:pt>
                <c:pt idx="643">
                  <c:v>1216.78</c:v>
                </c:pt>
                <c:pt idx="644">
                  <c:v>1235.72</c:v>
                </c:pt>
                <c:pt idx="645">
                  <c:v>1220.3</c:v>
                </c:pt>
                <c:pt idx="646">
                  <c:v>1208</c:v>
                </c:pt>
                <c:pt idx="647">
                  <c:v>1212.3899999999999</c:v>
                </c:pt>
                <c:pt idx="648">
                  <c:v>1204.6299999999999</c:v>
                </c:pt>
                <c:pt idx="649">
                  <c:v>1210.57</c:v>
                </c:pt>
                <c:pt idx="650">
                  <c:v>1212.2</c:v>
                </c:pt>
                <c:pt idx="651">
                  <c:v>1181.33</c:v>
                </c:pt>
                <c:pt idx="652">
                  <c:v>1215.1799999999998</c:v>
                </c:pt>
                <c:pt idx="653">
                  <c:v>1221.6199999999999</c:v>
                </c:pt>
                <c:pt idx="654">
                  <c:v>1228.0999999999999</c:v>
                </c:pt>
                <c:pt idx="655">
                  <c:v>1200.6199999999999</c:v>
                </c:pt>
                <c:pt idx="656">
                  <c:v>1209.3399999999999</c:v>
                </c:pt>
                <c:pt idx="657">
                  <c:v>1206.3399999999999</c:v>
                </c:pt>
                <c:pt idx="658">
                  <c:v>1186.6799999999998</c:v>
                </c:pt>
                <c:pt idx="659">
                  <c:v>1187.73</c:v>
                </c:pt>
                <c:pt idx="660">
                  <c:v>1217.9100000000001</c:v>
                </c:pt>
                <c:pt idx="661">
                  <c:v>1248.74</c:v>
                </c:pt>
                <c:pt idx="662">
                  <c:v>1254.6899999999998</c:v>
                </c:pt>
                <c:pt idx="663">
                  <c:v>1255.56</c:v>
                </c:pt>
                <c:pt idx="664">
                  <c:v>1259.6299999999999</c:v>
                </c:pt>
                <c:pt idx="665">
                  <c:v>1254.7</c:v>
                </c:pt>
                <c:pt idx="666">
                  <c:v>1268.24</c:v>
                </c:pt>
                <c:pt idx="667">
                  <c:v>1253.56</c:v>
                </c:pt>
                <c:pt idx="668">
                  <c:v>1233.8799999999999</c:v>
                </c:pt>
                <c:pt idx="669">
                  <c:v>1244.81</c:v>
                </c:pt>
                <c:pt idx="670">
                  <c:v>1234.3399999999999</c:v>
                </c:pt>
                <c:pt idx="671">
                  <c:v>1239.46</c:v>
                </c:pt>
                <c:pt idx="672">
                  <c:v>1253.3699999999999</c:v>
                </c:pt>
                <c:pt idx="673">
                  <c:v>1244.76</c:v>
                </c:pt>
                <c:pt idx="674">
                  <c:v>1243.43</c:v>
                </c:pt>
                <c:pt idx="675">
                  <c:v>1231.02</c:v>
                </c:pt>
                <c:pt idx="676">
                  <c:v>1225.04</c:v>
                </c:pt>
                <c:pt idx="677">
                  <c:v>1233.95</c:v>
                </c:pt>
                <c:pt idx="678">
                  <c:v>1227.75</c:v>
                </c:pt>
                <c:pt idx="679">
                  <c:v>1238.1799999999998</c:v>
                </c:pt>
                <c:pt idx="680">
                  <c:v>1242.24</c:v>
                </c:pt>
                <c:pt idx="681">
                  <c:v>1232.3499999999999</c:v>
                </c:pt>
                <c:pt idx="682">
                  <c:v>1257.76</c:v>
                </c:pt>
                <c:pt idx="683">
                  <c:v>1258.9000000000001</c:v>
                </c:pt>
                <c:pt idx="684">
                  <c:v>1246.71</c:v>
                </c:pt>
                <c:pt idx="685">
                  <c:v>1246.32</c:v>
                </c:pt>
                <c:pt idx="686">
                  <c:v>1236.6499999999999</c:v>
                </c:pt>
                <c:pt idx="687">
                  <c:v>1238.8399999999999</c:v>
                </c:pt>
                <c:pt idx="688">
                  <c:v>1240.8599999999999</c:v>
                </c:pt>
                <c:pt idx="689">
                  <c:v>1250.77</c:v>
                </c:pt>
                <c:pt idx="690">
                  <c:v>1260.03</c:v>
                </c:pt>
                <c:pt idx="691">
                  <c:v>1272.55</c:v>
                </c:pt>
                <c:pt idx="692">
                  <c:v>1280.93</c:v>
                </c:pt>
                <c:pt idx="693">
                  <c:v>1276.6899999999998</c:v>
                </c:pt>
                <c:pt idx="694">
                  <c:v>1281.5899999999999</c:v>
                </c:pt>
                <c:pt idx="695">
                  <c:v>1297.3399999999999</c:v>
                </c:pt>
                <c:pt idx="696">
                  <c:v>1304.23</c:v>
                </c:pt>
                <c:pt idx="697">
                  <c:v>1304.97</c:v>
                </c:pt>
                <c:pt idx="698">
                  <c:v>1311.3</c:v>
                </c:pt>
                <c:pt idx="699">
                  <c:v>1307.6799999999998</c:v>
                </c:pt>
                <c:pt idx="700">
                  <c:v>1320.11</c:v>
                </c:pt>
                <c:pt idx="701">
                  <c:v>1306.6899999999998</c:v>
                </c:pt>
                <c:pt idx="702">
                  <c:v>1300.56</c:v>
                </c:pt>
                <c:pt idx="703">
                  <c:v>1309.0999999999999</c:v>
                </c:pt>
                <c:pt idx="704">
                  <c:v>1297.2</c:v>
                </c:pt>
                <c:pt idx="705">
                  <c:v>1272.1699999999998</c:v>
                </c:pt>
                <c:pt idx="706">
                  <c:v>1280.29</c:v>
                </c:pt>
                <c:pt idx="707">
                  <c:v>1284.9000000000001</c:v>
                </c:pt>
                <c:pt idx="708">
                  <c:v>1277.4100000000001</c:v>
                </c:pt>
                <c:pt idx="709">
                  <c:v>1273.8</c:v>
                </c:pt>
                <c:pt idx="710">
                  <c:v>1284.77</c:v>
                </c:pt>
                <c:pt idx="711">
                  <c:v>1290.6599999999999</c:v>
                </c:pt>
                <c:pt idx="712">
                  <c:v>1290.6799999999998</c:v>
                </c:pt>
                <c:pt idx="713">
                  <c:v>1306.1699999999998</c:v>
                </c:pt>
                <c:pt idx="714">
                  <c:v>1285.3499999999999</c:v>
                </c:pt>
                <c:pt idx="715">
                  <c:v>1284.29</c:v>
                </c:pt>
                <c:pt idx="716">
                  <c:v>1280.82</c:v>
                </c:pt>
                <c:pt idx="717">
                  <c:v>1291.78</c:v>
                </c:pt>
                <c:pt idx="718">
                  <c:v>1273.1199999999999</c:v>
                </c:pt>
                <c:pt idx="719">
                  <c:v>1281.1299999999999</c:v>
                </c:pt>
                <c:pt idx="720">
                  <c:v>1279.96</c:v>
                </c:pt>
                <c:pt idx="721">
                  <c:v>1284.49</c:v>
                </c:pt>
                <c:pt idx="722">
                  <c:v>1312.03</c:v>
                </c:pt>
                <c:pt idx="723">
                  <c:v>1316.79</c:v>
                </c:pt>
                <c:pt idx="724">
                  <c:v>1302.0899999999999</c:v>
                </c:pt>
                <c:pt idx="725">
                  <c:v>1301.33</c:v>
                </c:pt>
                <c:pt idx="726">
                  <c:v>1287.71</c:v>
                </c:pt>
                <c:pt idx="727">
                  <c:v>1286.93</c:v>
                </c:pt>
                <c:pt idx="728">
                  <c:v>1265.06</c:v>
                </c:pt>
                <c:pt idx="729">
                  <c:v>1278.3599999999999</c:v>
                </c:pt>
                <c:pt idx="730">
                  <c:v>1271</c:v>
                </c:pt>
                <c:pt idx="731">
                  <c:v>1288.22</c:v>
                </c:pt>
                <c:pt idx="732">
                  <c:v>1308.08</c:v>
                </c:pt>
                <c:pt idx="733">
                  <c:v>1313.98</c:v>
                </c:pt>
                <c:pt idx="734">
                  <c:v>1325.24</c:v>
                </c:pt>
                <c:pt idx="735">
                  <c:v>1338.79</c:v>
                </c:pt>
                <c:pt idx="736">
                  <c:v>1338.76</c:v>
                </c:pt>
                <c:pt idx="737">
                  <c:v>1357.72</c:v>
                </c:pt>
                <c:pt idx="738">
                  <c:v>1375.95</c:v>
                </c:pt>
                <c:pt idx="739">
                  <c:v>1371.79</c:v>
                </c:pt>
                <c:pt idx="740">
                  <c:v>1386.5</c:v>
                </c:pt>
                <c:pt idx="741">
                  <c:v>1358.6299999999999</c:v>
                </c:pt>
                <c:pt idx="742">
                  <c:v>1342.49</c:v>
                </c:pt>
                <c:pt idx="743">
                  <c:v>1334.1</c:v>
                </c:pt>
                <c:pt idx="744">
                  <c:v>1320.8</c:v>
                </c:pt>
                <c:pt idx="745">
                  <c:v>1296.03</c:v>
                </c:pt>
                <c:pt idx="746">
                  <c:v>1295.81</c:v>
                </c:pt>
                <c:pt idx="747">
                  <c:v>1290.03</c:v>
                </c:pt>
                <c:pt idx="748">
                  <c:v>1284.53</c:v>
                </c:pt>
                <c:pt idx="749">
                  <c:v>1299.94</c:v>
                </c:pt>
                <c:pt idx="750">
                  <c:v>1329.52</c:v>
                </c:pt>
                <c:pt idx="751">
                  <c:v>1325.73</c:v>
                </c:pt>
                <c:pt idx="752">
                  <c:v>1312.55</c:v>
                </c:pt>
                <c:pt idx="753">
                  <c:v>1326.77</c:v>
                </c:pt>
                <c:pt idx="754">
                  <c:v>1328.43</c:v>
                </c:pt>
                <c:pt idx="755">
                  <c:v>1304.04</c:v>
                </c:pt>
                <c:pt idx="756">
                  <c:v>1306.83</c:v>
                </c:pt>
                <c:pt idx="757">
                  <c:v>1280.33</c:v>
                </c:pt>
                <c:pt idx="758">
                  <c:v>1282.77</c:v>
                </c:pt>
                <c:pt idx="759">
                  <c:v>1264.27</c:v>
                </c:pt>
                <c:pt idx="760">
                  <c:v>1259.78</c:v>
                </c:pt>
                <c:pt idx="761">
                  <c:v>1285.48</c:v>
                </c:pt>
                <c:pt idx="762">
                  <c:v>1267.1099999999999</c:v>
                </c:pt>
                <c:pt idx="763">
                  <c:v>1261.8</c:v>
                </c:pt>
                <c:pt idx="764">
                  <c:v>1247.53</c:v>
                </c:pt>
                <c:pt idx="765">
                  <c:v>1241.98</c:v>
                </c:pt>
                <c:pt idx="766">
                  <c:v>1231.3599999999999</c:v>
                </c:pt>
                <c:pt idx="767">
                  <c:v>1212.28</c:v>
                </c:pt>
                <c:pt idx="768">
                  <c:v>1236.6699999999998</c:v>
                </c:pt>
                <c:pt idx="769">
                  <c:v>1271.53</c:v>
                </c:pt>
                <c:pt idx="770">
                  <c:v>1266.8499999999999</c:v>
                </c:pt>
                <c:pt idx="771">
                  <c:v>1253.3799999999999</c:v>
                </c:pt>
                <c:pt idx="772">
                  <c:v>1276.31</c:v>
                </c:pt>
                <c:pt idx="773">
                  <c:v>1288.24</c:v>
                </c:pt>
                <c:pt idx="774">
                  <c:v>1276.26</c:v>
                </c:pt>
                <c:pt idx="775">
                  <c:v>1280.55</c:v>
                </c:pt>
                <c:pt idx="776">
                  <c:v>1289.8599999999999</c:v>
                </c:pt>
                <c:pt idx="777">
                  <c:v>1283.96</c:v>
                </c:pt>
                <c:pt idx="778">
                  <c:v>1275.1399999999999</c:v>
                </c:pt>
                <c:pt idx="779">
                  <c:v>1270.54</c:v>
                </c:pt>
                <c:pt idx="780">
                  <c:v>1275.1599999999999</c:v>
                </c:pt>
                <c:pt idx="781">
                  <c:v>1274.54</c:v>
                </c:pt>
                <c:pt idx="782">
                  <c:v>1266.6699999999998</c:v>
                </c:pt>
                <c:pt idx="783">
                  <c:v>1274.6099999999999</c:v>
                </c:pt>
                <c:pt idx="784">
                  <c:v>1293.6599999999999</c:v>
                </c:pt>
                <c:pt idx="785">
                  <c:v>1282.03</c:v>
                </c:pt>
                <c:pt idx="786">
                  <c:v>1292.52</c:v>
                </c:pt>
                <c:pt idx="787">
                  <c:v>1288.4100000000001</c:v>
                </c:pt>
                <c:pt idx="788">
                  <c:v>1294.73</c:v>
                </c:pt>
                <c:pt idx="789">
                  <c:v>1275.52</c:v>
                </c:pt>
                <c:pt idx="790">
                  <c:v>1275.1799999999998</c:v>
                </c:pt>
                <c:pt idx="791">
                  <c:v>1284.76</c:v>
                </c:pt>
                <c:pt idx="792">
                  <c:v>1290.42</c:v>
                </c:pt>
                <c:pt idx="793">
                  <c:v>1296.99</c:v>
                </c:pt>
                <c:pt idx="794">
                  <c:v>1278.6599999999999</c:v>
                </c:pt>
                <c:pt idx="795">
                  <c:v>1260.45</c:v>
                </c:pt>
                <c:pt idx="796">
                  <c:v>1237.33</c:v>
                </c:pt>
                <c:pt idx="797">
                  <c:v>1237.08</c:v>
                </c:pt>
                <c:pt idx="798">
                  <c:v>1244.42</c:v>
                </c:pt>
                <c:pt idx="799">
                  <c:v>1218.4100000000001</c:v>
                </c:pt>
                <c:pt idx="800">
                  <c:v>1216.43</c:v>
                </c:pt>
                <c:pt idx="801">
                  <c:v>1196.8799999999999</c:v>
                </c:pt>
                <c:pt idx="802">
                  <c:v>1222.97</c:v>
                </c:pt>
                <c:pt idx="803">
                  <c:v>1196.6899999999998</c:v>
                </c:pt>
                <c:pt idx="804">
                  <c:v>1199.79</c:v>
                </c:pt>
                <c:pt idx="805">
                  <c:v>1179.8899999999999</c:v>
                </c:pt>
                <c:pt idx="806">
                  <c:v>1171.3699999999999</c:v>
                </c:pt>
                <c:pt idx="807">
                  <c:v>1197.83</c:v>
                </c:pt>
                <c:pt idx="808">
                  <c:v>1182.0899999999999</c:v>
                </c:pt>
                <c:pt idx="809">
                  <c:v>1210.96</c:v>
                </c:pt>
                <c:pt idx="810">
                  <c:v>1208.92</c:v>
                </c:pt>
                <c:pt idx="811">
                  <c:v>1206.3899999999999</c:v>
                </c:pt>
                <c:pt idx="812">
                  <c:v>1196.44</c:v>
                </c:pt>
                <c:pt idx="813">
                  <c:v>1198.47</c:v>
                </c:pt>
                <c:pt idx="814">
                  <c:v>1210.22</c:v>
                </c:pt>
                <c:pt idx="815">
                  <c:v>1213.8699999999999</c:v>
                </c:pt>
                <c:pt idx="816">
                  <c:v>1241.31</c:v>
                </c:pt>
                <c:pt idx="817">
                  <c:v>1233.1799999999998</c:v>
                </c:pt>
                <c:pt idx="818">
                  <c:v>1227.43</c:v>
                </c:pt>
                <c:pt idx="819">
                  <c:v>1221.6599999999999</c:v>
                </c:pt>
                <c:pt idx="820">
                  <c:v>1237.6099999999999</c:v>
                </c:pt>
                <c:pt idx="821">
                  <c:v>1222.6699999999998</c:v>
                </c:pt>
                <c:pt idx="822">
                  <c:v>1219.42</c:v>
                </c:pt>
                <c:pt idx="823">
                  <c:v>1221.49</c:v>
                </c:pt>
                <c:pt idx="824">
                  <c:v>1214.71</c:v>
                </c:pt>
                <c:pt idx="825">
                  <c:v>1203.8699999999999</c:v>
                </c:pt>
                <c:pt idx="826">
                  <c:v>1207.95</c:v>
                </c:pt>
                <c:pt idx="827">
                  <c:v>1221.07</c:v>
                </c:pt>
                <c:pt idx="828">
                  <c:v>1222.06</c:v>
                </c:pt>
                <c:pt idx="829">
                  <c:v>1225.44</c:v>
                </c:pt>
                <c:pt idx="830">
                  <c:v>1215.5899999999999</c:v>
                </c:pt>
                <c:pt idx="831">
                  <c:v>1206.79</c:v>
                </c:pt>
                <c:pt idx="832">
                  <c:v>1210.54</c:v>
                </c:pt>
                <c:pt idx="833">
                  <c:v>1225.1299999999999</c:v>
                </c:pt>
                <c:pt idx="834">
                  <c:v>1224.9000000000001</c:v>
                </c:pt>
                <c:pt idx="835">
                  <c:v>1234.23</c:v>
                </c:pt>
                <c:pt idx="836">
                  <c:v>1241.3399999999999</c:v>
                </c:pt>
                <c:pt idx="837">
                  <c:v>1248.02</c:v>
                </c:pt>
                <c:pt idx="838">
                  <c:v>1266.29</c:v>
                </c:pt>
                <c:pt idx="839">
                  <c:v>1262.6099999999999</c:v>
                </c:pt>
                <c:pt idx="840">
                  <c:v>1240.1199999999999</c:v>
                </c:pt>
                <c:pt idx="841">
                  <c:v>1244.3699999999999</c:v>
                </c:pt>
                <c:pt idx="842">
                  <c:v>1222.6099999999999</c:v>
                </c:pt>
                <c:pt idx="843">
                  <c:v>1224.6599999999999</c:v>
                </c:pt>
                <c:pt idx="844">
                  <c:v>1210.46</c:v>
                </c:pt>
                <c:pt idx="845">
                  <c:v>1210.3799999999999</c:v>
                </c:pt>
                <c:pt idx="846">
                  <c:v>1211.1099999999999</c:v>
                </c:pt>
                <c:pt idx="847">
                  <c:v>1217.6099999999999</c:v>
                </c:pt>
                <c:pt idx="848">
                  <c:v>1214.1399999999999</c:v>
                </c:pt>
                <c:pt idx="849">
                  <c:v>1212.9000000000001</c:v>
                </c:pt>
                <c:pt idx="850">
                  <c:v>1219.3399999999999</c:v>
                </c:pt>
                <c:pt idx="851">
                  <c:v>1212.3399999999999</c:v>
                </c:pt>
                <c:pt idx="852">
                  <c:v>1195.9000000000001</c:v>
                </c:pt>
                <c:pt idx="853">
                  <c:v>1208.4000000000001</c:v>
                </c:pt>
                <c:pt idx="854">
                  <c:v>1201.95</c:v>
                </c:pt>
                <c:pt idx="855">
                  <c:v>1225.57</c:v>
                </c:pt>
                <c:pt idx="856">
                  <c:v>1226.49</c:v>
                </c:pt>
                <c:pt idx="857">
                  <c:v>1249.1299999999999</c:v>
                </c:pt>
                <c:pt idx="858">
                  <c:v>1257.3799999999999</c:v>
                </c:pt>
                <c:pt idx="859">
                  <c:v>1244.03</c:v>
                </c:pt>
                <c:pt idx="860">
                  <c:v>1252.1599999999999</c:v>
                </c:pt>
                <c:pt idx="861">
                  <c:v>1245.42</c:v>
                </c:pt>
                <c:pt idx="862">
                  <c:v>1248.75</c:v>
                </c:pt>
                <c:pt idx="863">
                  <c:v>1220.8599999999999</c:v>
                </c:pt>
                <c:pt idx="864">
                  <c:v>1211.05</c:v>
                </c:pt>
                <c:pt idx="865">
                  <c:v>1213.4100000000001</c:v>
                </c:pt>
                <c:pt idx="866">
                  <c:v>1195.25</c:v>
                </c:pt>
                <c:pt idx="867">
                  <c:v>1205.8899999999999</c:v>
                </c:pt>
                <c:pt idx="868">
                  <c:v>1207.73</c:v>
                </c:pt>
                <c:pt idx="869">
                  <c:v>1203.78</c:v>
                </c:pt>
                <c:pt idx="870">
                  <c:v>1193.23</c:v>
                </c:pt>
                <c:pt idx="871">
                  <c:v>1185.71</c:v>
                </c:pt>
                <c:pt idx="872">
                  <c:v>1183.33</c:v>
                </c:pt>
                <c:pt idx="873">
                  <c:v>1168.81</c:v>
                </c:pt>
                <c:pt idx="874">
                  <c:v>1152.57</c:v>
                </c:pt>
                <c:pt idx="875">
                  <c:v>1154.05</c:v>
                </c:pt>
                <c:pt idx="876">
                  <c:v>1154.49</c:v>
                </c:pt>
                <c:pt idx="877">
                  <c:v>1136.33</c:v>
                </c:pt>
                <c:pt idx="878">
                  <c:v>1130.0999999999999</c:v>
                </c:pt>
                <c:pt idx="879">
                  <c:v>1119.01</c:v>
                </c:pt>
                <c:pt idx="880">
                  <c:v>1123.8699999999999</c:v>
                </c:pt>
                <c:pt idx="881">
                  <c:v>1116.46</c:v>
                </c:pt>
                <c:pt idx="882">
                  <c:v>1106.31</c:v>
                </c:pt>
                <c:pt idx="883">
                  <c:v>1100.1499999999999</c:v>
                </c:pt>
                <c:pt idx="884">
                  <c:v>1123.98</c:v>
                </c:pt>
                <c:pt idx="885">
                  <c:v>1110.1499999999999</c:v>
                </c:pt>
                <c:pt idx="886">
                  <c:v>1102.45</c:v>
                </c:pt>
                <c:pt idx="887">
                  <c:v>1085.82</c:v>
                </c:pt>
                <c:pt idx="888">
                  <c:v>1065.76</c:v>
                </c:pt>
                <c:pt idx="889">
                  <c:v>1047.7</c:v>
                </c:pt>
                <c:pt idx="890">
                  <c:v>1072.1799999999998</c:v>
                </c:pt>
                <c:pt idx="891">
                  <c:v>1085.1399999999999</c:v>
                </c:pt>
                <c:pt idx="892">
                  <c:v>1096.77</c:v>
                </c:pt>
                <c:pt idx="893">
                  <c:v>1087.58</c:v>
                </c:pt>
                <c:pt idx="894">
                  <c:v>1109.78</c:v>
                </c:pt>
                <c:pt idx="895">
                  <c:v>1126.8499999999999</c:v>
                </c:pt>
                <c:pt idx="896">
                  <c:v>1092.6199999999999</c:v>
                </c:pt>
                <c:pt idx="897">
                  <c:v>1076.8599999999999</c:v>
                </c:pt>
                <c:pt idx="898">
                  <c:v>1069.3799999999999</c:v>
                </c:pt>
                <c:pt idx="899">
                  <c:v>1085.3</c:v>
                </c:pt>
                <c:pt idx="900">
                  <c:v>1103.46</c:v>
                </c:pt>
                <c:pt idx="901">
                  <c:v>1106.01</c:v>
                </c:pt>
                <c:pt idx="902">
                  <c:v>1116.3499999999999</c:v>
                </c:pt>
                <c:pt idx="903">
                  <c:v>1107.6699999999998</c:v>
                </c:pt>
                <c:pt idx="904">
                  <c:v>1126.1099999999999</c:v>
                </c:pt>
                <c:pt idx="905">
                  <c:v>1123.8699999999999</c:v>
                </c:pt>
                <c:pt idx="906">
                  <c:v>1106.25</c:v>
                </c:pt>
                <c:pt idx="907">
                  <c:v>1121.96</c:v>
                </c:pt>
                <c:pt idx="908">
                  <c:v>1132.1399999999999</c:v>
                </c:pt>
                <c:pt idx="909">
                  <c:v>1119.01</c:v>
                </c:pt>
                <c:pt idx="910">
                  <c:v>1102.6699999999998</c:v>
                </c:pt>
                <c:pt idx="911">
                  <c:v>1115.92</c:v>
                </c:pt>
                <c:pt idx="912">
                  <c:v>1138.27</c:v>
                </c:pt>
                <c:pt idx="913">
                  <c:v>1113.6599999999999</c:v>
                </c:pt>
                <c:pt idx="914">
                  <c:v>1103.76</c:v>
                </c:pt>
                <c:pt idx="915">
                  <c:v>1104.03</c:v>
                </c:pt>
                <c:pt idx="916">
                  <c:v>1095.45</c:v>
                </c:pt>
                <c:pt idx="917">
                  <c:v>1113.82</c:v>
                </c:pt>
                <c:pt idx="918">
                  <c:v>1101.5899999999999</c:v>
                </c:pt>
                <c:pt idx="919">
                  <c:v>1099.32</c:v>
                </c:pt>
                <c:pt idx="920">
                  <c:v>1108.8599999999999</c:v>
                </c:pt>
                <c:pt idx="921">
                  <c:v>1128.6699999999998</c:v>
                </c:pt>
                <c:pt idx="922">
                  <c:v>1121.71</c:v>
                </c:pt>
                <c:pt idx="923">
                  <c:v>1137.04</c:v>
                </c:pt>
                <c:pt idx="924">
                  <c:v>1142</c:v>
                </c:pt>
                <c:pt idx="925">
                  <c:v>1124.1599999999999</c:v>
                </c:pt>
                <c:pt idx="926">
                  <c:v>1125.51</c:v>
                </c:pt>
                <c:pt idx="927">
                  <c:v>1149.6499999999999</c:v>
                </c:pt>
                <c:pt idx="928">
                  <c:v>1124.97</c:v>
                </c:pt>
                <c:pt idx="929">
                  <c:v>1129.29</c:v>
                </c:pt>
                <c:pt idx="930">
                  <c:v>1126.46</c:v>
                </c:pt>
                <c:pt idx="931">
                  <c:v>1133.3</c:v>
                </c:pt>
                <c:pt idx="932">
                  <c:v>1121.8</c:v>
                </c:pt>
                <c:pt idx="933">
                  <c:v>1186.42</c:v>
                </c:pt>
                <c:pt idx="934">
                  <c:v>1151.98</c:v>
                </c:pt>
                <c:pt idx="935">
                  <c:v>1218.4100000000001</c:v>
                </c:pt>
                <c:pt idx="936">
                  <c:v>1338.48</c:v>
                </c:pt>
                <c:pt idx="937">
                  <c:v>1222.05</c:v>
                </c:pt>
                <c:pt idx="938">
                  <c:v>1196.7</c:v>
                </c:pt>
                <c:pt idx="939">
                  <c:v>1201.07</c:v>
                </c:pt>
                <c:pt idx="940">
                  <c:v>1215.3799999999999</c:v>
                </c:pt>
                <c:pt idx="941">
                  <c:v>1217.8</c:v>
                </c:pt>
                <c:pt idx="942">
                  <c:v>1147.1499999999999</c:v>
                </c:pt>
                <c:pt idx="943">
                  <c:v>1195.24</c:v>
                </c:pt>
                <c:pt idx="944">
                  <c:v>1213.0899999999999</c:v>
                </c:pt>
                <c:pt idx="945">
                  <c:v>1187.3</c:v>
                </c:pt>
                <c:pt idx="946">
                  <c:v>1181.0999999999999</c:v>
                </c:pt>
                <c:pt idx="947">
                  <c:v>1127.33</c:v>
                </c:pt>
                <c:pt idx="948">
                  <c:v>1060.22</c:v>
                </c:pt>
                <c:pt idx="949">
                  <c:v>1010.19</c:v>
                </c:pt>
                <c:pt idx="950">
                  <c:v>938.03</c:v>
                </c:pt>
                <c:pt idx="951">
                  <c:v>946.82999999999947</c:v>
                </c:pt>
                <c:pt idx="952">
                  <c:v>1032</c:v>
                </c:pt>
                <c:pt idx="953">
                  <c:v>1043.03</c:v>
                </c:pt>
                <c:pt idx="954">
                  <c:v>974.14</c:v>
                </c:pt>
                <c:pt idx="955">
                  <c:v>976.44999999999948</c:v>
                </c:pt>
                <c:pt idx="956">
                  <c:v>1011.57</c:v>
                </c:pt>
                <c:pt idx="957">
                  <c:v>1050</c:v>
                </c:pt>
                <c:pt idx="958">
                  <c:v>1037.95</c:v>
                </c:pt>
                <c:pt idx="959">
                  <c:v>1003.58</c:v>
                </c:pt>
                <c:pt idx="960">
                  <c:v>1008.8599999999979</c:v>
                </c:pt>
                <c:pt idx="961">
                  <c:v>998.19</c:v>
                </c:pt>
                <c:pt idx="962">
                  <c:v>939.1</c:v>
                </c:pt>
                <c:pt idx="963">
                  <c:v>985.21</c:v>
                </c:pt>
                <c:pt idx="964">
                  <c:v>1016.51</c:v>
                </c:pt>
                <c:pt idx="965">
                  <c:v>1025.58</c:v>
                </c:pt>
                <c:pt idx="966">
                  <c:v>1064.08</c:v>
                </c:pt>
                <c:pt idx="967">
                  <c:v>1065.1699999999998</c:v>
                </c:pt>
                <c:pt idx="968">
                  <c:v>1075.08</c:v>
                </c:pt>
                <c:pt idx="969">
                  <c:v>1042.58</c:v>
                </c:pt>
                <c:pt idx="970">
                  <c:v>998.99</c:v>
                </c:pt>
                <c:pt idx="971">
                  <c:v>1023.98</c:v>
                </c:pt>
                <c:pt idx="972">
                  <c:v>996.11</c:v>
                </c:pt>
                <c:pt idx="973">
                  <c:v>983.83999999999946</c:v>
                </c:pt>
                <c:pt idx="974">
                  <c:v>953.81999999999948</c:v>
                </c:pt>
                <c:pt idx="975">
                  <c:v>1002.64</c:v>
                </c:pt>
                <c:pt idx="976">
                  <c:v>972.34999999999798</c:v>
                </c:pt>
                <c:pt idx="977">
                  <c:v>935.11</c:v>
                </c:pt>
                <c:pt idx="978">
                  <c:v>940.19</c:v>
                </c:pt>
                <c:pt idx="979">
                  <c:v>840.31</c:v>
                </c:pt>
                <c:pt idx="980">
                  <c:v>781.66</c:v>
                </c:pt>
                <c:pt idx="981">
                  <c:v>871.4</c:v>
                </c:pt>
                <c:pt idx="982">
                  <c:v>890.67000000000053</c:v>
                </c:pt>
                <c:pt idx="983">
                  <c:v>939.79000000000053</c:v>
                </c:pt>
                <c:pt idx="984">
                  <c:v>981.35999999999797</c:v>
                </c:pt>
                <c:pt idx="985">
                  <c:v>1008.91</c:v>
                </c:pt>
                <c:pt idx="986">
                  <c:v>916.55</c:v>
                </c:pt>
                <c:pt idx="987">
                  <c:v>959.81</c:v>
                </c:pt>
                <c:pt idx="988">
                  <c:v>977.08</c:v>
                </c:pt>
                <c:pt idx="989">
                  <c:v>951.64</c:v>
                </c:pt>
                <c:pt idx="990">
                  <c:v>1008.37</c:v>
                </c:pt>
                <c:pt idx="991">
                  <c:v>1028.53</c:v>
                </c:pt>
                <c:pt idx="992">
                  <c:v>1012.03</c:v>
                </c:pt>
                <c:pt idx="993">
                  <c:v>997.66</c:v>
                </c:pt>
                <c:pt idx="994">
                  <c:v>959.5</c:v>
                </c:pt>
                <c:pt idx="995">
                  <c:v>971.92</c:v>
                </c:pt>
                <c:pt idx="996">
                  <c:v>950.44999999999948</c:v>
                </c:pt>
                <c:pt idx="997">
                  <c:v>1015.26</c:v>
                </c:pt>
                <c:pt idx="998">
                  <c:v>992.43999999999949</c:v>
                </c:pt>
                <c:pt idx="999">
                  <c:v>987.74</c:v>
                </c:pt>
                <c:pt idx="1000">
                  <c:v>986.14</c:v>
                </c:pt>
                <c:pt idx="1001">
                  <c:v>968.48</c:v>
                </c:pt>
                <c:pt idx="1002">
                  <c:v>976.1</c:v>
                </c:pt>
                <c:pt idx="1003">
                  <c:v>963.62</c:v>
                </c:pt>
                <c:pt idx="1004">
                  <c:v>966.56</c:v>
                </c:pt>
                <c:pt idx="1005">
                  <c:v>966.64</c:v>
                </c:pt>
                <c:pt idx="1006">
                  <c:v>978.79000000000053</c:v>
                </c:pt>
                <c:pt idx="1007">
                  <c:v>1006.3</c:v>
                </c:pt>
                <c:pt idx="1008" formatCode="General">
                  <c:v>1019.8399999999979</c:v>
                </c:pt>
                <c:pt idx="1009" formatCode="General">
                  <c:v>1028.29</c:v>
                </c:pt>
                <c:pt idx="1010" formatCode="General">
                  <c:v>1015.13</c:v>
                </c:pt>
                <c:pt idx="1011" formatCode="General">
                  <c:v>979.68000000000052</c:v>
                </c:pt>
                <c:pt idx="1012" formatCode="General">
                  <c:v>997.55</c:v>
                </c:pt>
                <c:pt idx="1013" formatCode="General">
                  <c:v>969.92</c:v>
                </c:pt>
                <c:pt idx="1014" formatCode="General">
                  <c:v>957.06</c:v>
                </c:pt>
                <c:pt idx="1015" formatCode="General">
                  <c:v>971.54</c:v>
                </c:pt>
                <c:pt idx="1016" formatCode="General">
                  <c:v>939.75</c:v>
                </c:pt>
                <c:pt idx="1017" formatCode="General">
                  <c:v>944.09</c:v>
                </c:pt>
                <c:pt idx="1018" formatCode="General">
                  <c:v>944.8</c:v>
                </c:pt>
                <c:pt idx="1019" formatCode="General">
                  <c:v>891.4</c:v>
                </c:pt>
                <c:pt idx="1020" formatCode="General">
                  <c:v>923.13</c:v>
                </c:pt>
                <c:pt idx="1021" formatCode="General">
                  <c:v>897.44999999999948</c:v>
                </c:pt>
                <c:pt idx="1022" formatCode="General">
                  <c:v>884.01</c:v>
                </c:pt>
                <c:pt idx="1023" formatCode="General">
                  <c:v>877.2</c:v>
                </c:pt>
                <c:pt idx="1024" formatCode="General">
                  <c:v>894.51</c:v>
                </c:pt>
                <c:pt idx="1025" formatCode="General">
                  <c:v>935.27000000000055</c:v>
                </c:pt>
                <c:pt idx="1026" formatCode="General">
                  <c:v>892.25</c:v>
                </c:pt>
                <c:pt idx="1027" formatCode="General">
                  <c:v>890.74</c:v>
                </c:pt>
                <c:pt idx="1028" formatCode="General">
                  <c:v>892.81</c:v>
                </c:pt>
                <c:pt idx="1029" formatCode="General">
                  <c:v>901.62</c:v>
                </c:pt>
                <c:pt idx="1030" formatCode="General">
                  <c:v>898.24</c:v>
                </c:pt>
                <c:pt idx="1031" formatCode="General">
                  <c:v>886.78000000000054</c:v>
                </c:pt>
                <c:pt idx="1032" formatCode="General">
                  <c:v>909.97</c:v>
                </c:pt>
                <c:pt idx="1033" formatCode="General">
                  <c:v>916.13</c:v>
                </c:pt>
                <c:pt idx="1034" formatCode="General">
                  <c:v>882.02</c:v>
                </c:pt>
                <c:pt idx="1035" formatCode="General">
                  <c:v>911.16</c:v>
                </c:pt>
                <c:pt idx="1036" formatCode="General">
                  <c:v>916.06</c:v>
                </c:pt>
                <c:pt idx="1037" formatCode="General">
                  <c:v>899.04</c:v>
                </c:pt>
                <c:pt idx="1038" formatCode="General">
                  <c:v>860.7</c:v>
                </c:pt>
                <c:pt idx="1039" formatCode="General">
                  <c:v>842.4</c:v>
                </c:pt>
                <c:pt idx="1040" formatCode="General">
                  <c:v>829.4</c:v>
                </c:pt>
                <c:pt idx="1041" formatCode="General">
                  <c:v>816.12</c:v>
                </c:pt>
                <c:pt idx="1042" formatCode="General">
                  <c:v>790.12</c:v>
                </c:pt>
                <c:pt idx="1043" formatCode="General">
                  <c:v>832.67000000000053</c:v>
                </c:pt>
                <c:pt idx="1044" formatCode="General">
                  <c:v>821.48</c:v>
                </c:pt>
                <c:pt idx="1045" formatCode="General">
                  <c:v>808.07</c:v>
                </c:pt>
                <c:pt idx="1046" formatCode="General">
                  <c:v>801.05</c:v>
                </c:pt>
                <c:pt idx="1047" formatCode="General">
                  <c:v>777.54</c:v>
                </c:pt>
                <c:pt idx="1048" formatCode="General">
                  <c:v>758</c:v>
                </c:pt>
                <c:pt idx="1049" formatCode="General">
                  <c:v>765.18000000000052</c:v>
                </c:pt>
                <c:pt idx="1050" formatCode="General">
                  <c:v>726.75</c:v>
                </c:pt>
                <c:pt idx="1051" formatCode="General">
                  <c:v>736.69</c:v>
                </c:pt>
                <c:pt idx="1052" formatCode="General">
                  <c:v>725.51</c:v>
                </c:pt>
                <c:pt idx="1053" formatCode="General">
                  <c:v>801.27000000000055</c:v>
                </c:pt>
                <c:pt idx="1054" formatCode="General">
                  <c:v>791.21</c:v>
                </c:pt>
                <c:pt idx="1055" formatCode="General">
                  <c:v>822.08</c:v>
                </c:pt>
                <c:pt idx="1056" formatCode="General">
                  <c:v>824.14</c:v>
                </c:pt>
                <c:pt idx="1057" formatCode="General">
                  <c:v>810.12</c:v>
                </c:pt>
                <c:pt idx="1058" formatCode="General">
                  <c:v>836.6</c:v>
                </c:pt>
                <c:pt idx="1059" formatCode="General">
                  <c:v>861.74</c:v>
                </c:pt>
                <c:pt idx="1060" formatCode="General">
                  <c:v>853.81</c:v>
                </c:pt>
                <c:pt idx="1061" formatCode="General">
                  <c:v>848.37</c:v>
                </c:pt>
                <c:pt idx="1062" formatCode="General">
                  <c:v>901.76</c:v>
                </c:pt>
                <c:pt idx="1063" formatCode="General">
                  <c:v>868.61</c:v>
                </c:pt>
                <c:pt idx="1064" formatCode="General">
                  <c:v>876.15</c:v>
                </c:pt>
                <c:pt idx="1065" formatCode="General">
                  <c:v>901.82999999999947</c:v>
                </c:pt>
                <c:pt idx="1066" formatCode="General">
                  <c:v>884.74</c:v>
                </c:pt>
                <c:pt idx="1067" formatCode="General">
                  <c:v>850.64</c:v>
                </c:pt>
                <c:pt idx="1068" formatCode="General">
                  <c:v>875.63</c:v>
                </c:pt>
                <c:pt idx="1069" formatCode="General">
                  <c:v>890.43</c:v>
                </c:pt>
                <c:pt idx="1070" formatCode="General">
                  <c:v>905.99</c:v>
                </c:pt>
                <c:pt idx="1071" formatCode="General">
                  <c:v>924.28000000000054</c:v>
                </c:pt>
                <c:pt idx="1072" formatCode="General">
                  <c:v>913.6</c:v>
                </c:pt>
                <c:pt idx="1073" formatCode="General">
                  <c:v>893.58</c:v>
                </c:pt>
                <c:pt idx="1074" formatCode="General">
                  <c:v>903.43</c:v>
                </c:pt>
                <c:pt idx="1075" formatCode="General">
                  <c:v>938.76</c:v>
                </c:pt>
                <c:pt idx="1076" formatCode="General">
                  <c:v>947.98</c:v>
                </c:pt>
                <c:pt idx="1077" formatCode="General">
                  <c:v>910.27000000000055</c:v>
                </c:pt>
                <c:pt idx="1078" formatCode="General">
                  <c:v>935.16</c:v>
                </c:pt>
                <c:pt idx="1079" formatCode="General">
                  <c:v>935.88</c:v>
                </c:pt>
                <c:pt idx="1080" formatCode="General">
                  <c:v>923.97</c:v>
                </c:pt>
                <c:pt idx="1081" formatCode="General">
                  <c:v>891.81</c:v>
                </c:pt>
                <c:pt idx="1082" formatCode="General">
                  <c:v>916.05</c:v>
                </c:pt>
                <c:pt idx="1083" formatCode="General">
                  <c:v>876.93</c:v>
                </c:pt>
                <c:pt idx="1084" formatCode="General">
                  <c:v>881.92</c:v>
                </c:pt>
                <c:pt idx="1085" formatCode="General">
                  <c:v>890.1</c:v>
                </c:pt>
                <c:pt idx="1086" formatCode="General">
                  <c:v>898.14</c:v>
                </c:pt>
                <c:pt idx="1087" formatCode="General">
                  <c:v>898.4</c:v>
                </c:pt>
                <c:pt idx="1088" formatCode="General">
                  <c:v>929.79000000000053</c:v>
                </c:pt>
                <c:pt idx="1089" formatCode="General">
                  <c:v>925.31</c:v>
                </c:pt>
                <c:pt idx="1090" formatCode="General">
                  <c:v>913.83999999999946</c:v>
                </c:pt>
                <c:pt idx="1091" formatCode="General">
                  <c:v>931.94999999999948</c:v>
                </c:pt>
                <c:pt idx="1092" formatCode="General">
                  <c:v>921.63</c:v>
                </c:pt>
                <c:pt idx="1093" formatCode="General">
                  <c:v>926.45999999999947</c:v>
                </c:pt>
                <c:pt idx="1094" formatCode="General">
                  <c:v>911.92</c:v>
                </c:pt>
                <c:pt idx="1095" formatCode="General">
                  <c:v>937.05</c:v>
                </c:pt>
                <c:pt idx="1096" formatCode="General">
                  <c:v>895.19</c:v>
                </c:pt>
                <c:pt idx="1097" formatCode="General">
                  <c:v>898.03</c:v>
                </c:pt>
                <c:pt idx="1098" formatCode="General">
                  <c:v>884.44999999999948</c:v>
                </c:pt>
                <c:pt idx="1099" formatCode="General">
                  <c:v>903.13</c:v>
                </c:pt>
                <c:pt idx="1100" formatCode="General">
                  <c:v>892.32999999999947</c:v>
                </c:pt>
                <c:pt idx="1101" formatCode="General">
                  <c:v>922.33999999999946</c:v>
                </c:pt>
                <c:pt idx="1102" formatCode="General">
                  <c:v>907.7</c:v>
                </c:pt>
                <c:pt idx="1103" formatCode="General">
                  <c:v>904.61</c:v>
                </c:pt>
                <c:pt idx="1104" formatCode="General">
                  <c:v>893.04</c:v>
                </c:pt>
                <c:pt idx="1105" formatCode="General">
                  <c:v>890.68000000000052</c:v>
                </c:pt>
                <c:pt idx="1106" formatCode="General">
                  <c:v>914.87</c:v>
                </c:pt>
                <c:pt idx="1107" formatCode="General">
                  <c:v>890.93999999999949</c:v>
                </c:pt>
                <c:pt idx="1108" formatCode="General">
                  <c:v>895.82999999999947</c:v>
                </c:pt>
                <c:pt idx="1109" formatCode="General">
                  <c:v>907.76</c:v>
                </c:pt>
                <c:pt idx="1110" formatCode="General">
                  <c:v>919.44999999999948</c:v>
                </c:pt>
                <c:pt idx="1111" formatCode="General">
                  <c:v>931.02</c:v>
                </c:pt>
                <c:pt idx="1112" formatCode="General">
                  <c:v>915.42</c:v>
                </c:pt>
                <c:pt idx="1113" formatCode="General">
                  <c:v>925.12</c:v>
                </c:pt>
                <c:pt idx="1114" formatCode="General">
                  <c:v>924.05</c:v>
                </c:pt>
                <c:pt idx="1115" formatCode="General">
                  <c:v>926.73</c:v>
                </c:pt>
                <c:pt idx="1116" formatCode="General">
                  <c:v>930.84999999999798</c:v>
                </c:pt>
                <c:pt idx="1117" formatCode="General">
                  <c:v>924.09</c:v>
                </c:pt>
                <c:pt idx="1118" formatCode="General">
                  <c:v>929.72</c:v>
                </c:pt>
                <c:pt idx="1119" formatCode="General">
                  <c:v>920.14</c:v>
                </c:pt>
                <c:pt idx="1120" formatCode="General">
                  <c:v>910.97</c:v>
                </c:pt>
                <c:pt idx="1121" formatCode="General">
                  <c:v>901.65</c:v>
                </c:pt>
                <c:pt idx="1122" formatCode="General">
                  <c:v>893.66</c:v>
                </c:pt>
                <c:pt idx="1123" formatCode="General">
                  <c:v>893.93</c:v>
                </c:pt>
                <c:pt idx="1124" formatCode="General">
                  <c:v>893.92</c:v>
                </c:pt>
                <c:pt idx="1125" formatCode="General">
                  <c:v>879.75</c:v>
                </c:pt>
                <c:pt idx="1126" formatCode="General">
                  <c:v>877.42</c:v>
                </c:pt>
                <c:pt idx="1127" formatCode="General">
                  <c:v>884.68000000000052</c:v>
                </c:pt>
                <c:pt idx="1128" formatCode="General">
                  <c:v>889.29000000000053</c:v>
                </c:pt>
                <c:pt idx="1129" formatCode="General">
                  <c:v>886.08</c:v>
                </c:pt>
                <c:pt idx="1130" formatCode="General">
                  <c:v>901.27000000000055</c:v>
                </c:pt>
                <c:pt idx="1131" formatCode="General">
                  <c:v>907.02</c:v>
                </c:pt>
                <c:pt idx="1132" formatCode="General">
                  <c:v>917.29000000000053</c:v>
                </c:pt>
                <c:pt idx="1133" formatCode="General">
                  <c:v>892.32999999999947</c:v>
                </c:pt>
                <c:pt idx="1134" formatCode="General">
                  <c:v>898.31</c:v>
                </c:pt>
                <c:pt idx="1135" formatCode="General">
                  <c:v>881.95999999999947</c:v>
                </c:pt>
                <c:pt idx="1136" formatCode="General">
                  <c:v>879.81</c:v>
                </c:pt>
                <c:pt idx="1137" formatCode="General">
                  <c:v>875.4</c:v>
                </c:pt>
                <c:pt idx="1138" formatCode="General">
                  <c:v>870.57</c:v>
                </c:pt>
                <c:pt idx="1139" formatCode="General">
                  <c:v>904.98</c:v>
                </c:pt>
                <c:pt idx="1140" formatCode="General">
                  <c:v>903.16</c:v>
                </c:pt>
                <c:pt idx="1141" formatCode="General">
                  <c:v>920.48</c:v>
                </c:pt>
                <c:pt idx="1142" formatCode="General">
                  <c:v>920.72</c:v>
                </c:pt>
                <c:pt idx="1143" formatCode="General">
                  <c:v>918.3</c:v>
                </c:pt>
                <c:pt idx="1144" formatCode="General">
                  <c:v>922.58</c:v>
                </c:pt>
                <c:pt idx="1145" formatCode="General">
                  <c:v>928.77000000000055</c:v>
                </c:pt>
                <c:pt idx="1146" formatCode="General">
                  <c:v>939.45999999999947</c:v>
                </c:pt>
                <c:pt idx="1147" formatCode="General">
                  <c:v>958.02</c:v>
                </c:pt>
                <c:pt idx="1148" formatCode="General">
                  <c:v>972.85999999999797</c:v>
                </c:pt>
                <c:pt idx="1149" formatCode="General">
                  <c:v>976.21</c:v>
                </c:pt>
                <c:pt idx="1150" formatCode="General">
                  <c:v>975.22</c:v>
                </c:pt>
                <c:pt idx="1151" formatCode="General">
                  <c:v>969.81</c:v>
                </c:pt>
                <c:pt idx="1152" formatCode="General">
                  <c:v>977</c:v>
                </c:pt>
                <c:pt idx="1153" formatCode="General">
                  <c:v>986.12</c:v>
                </c:pt>
                <c:pt idx="1154" formatCode="General">
                  <c:v>1013</c:v>
                </c:pt>
                <c:pt idx="1155" formatCode="General">
                  <c:v>1022.53</c:v>
                </c:pt>
                <c:pt idx="1156" formatCode="General">
                  <c:v>1041.73</c:v>
                </c:pt>
                <c:pt idx="1157" formatCode="General">
                  <c:v>1045.0999999999999</c:v>
                </c:pt>
                <c:pt idx="1158" formatCode="General">
                  <c:v>1057.28</c:v>
                </c:pt>
                <c:pt idx="1159" formatCode="General">
                  <c:v>1035.52</c:v>
                </c:pt>
                <c:pt idx="1160" formatCode="General">
                  <c:v>1012.8299999999994</c:v>
                </c:pt>
                <c:pt idx="1161" formatCode="General">
                  <c:v>1027.33</c:v>
                </c:pt>
                <c:pt idx="1162" formatCode="General">
                  <c:v>1040.23</c:v>
                </c:pt>
                <c:pt idx="1163" formatCode="General">
                  <c:v>1032.8899999999999</c:v>
                </c:pt>
                <c:pt idx="1164" formatCode="General">
                  <c:v>1012.48</c:v>
                </c:pt>
                <c:pt idx="1165" formatCode="General">
                  <c:v>1025.83</c:v>
                </c:pt>
                <c:pt idx="1166" formatCode="General">
                  <c:v>1026.45</c:v>
                </c:pt>
                <c:pt idx="1167" formatCode="General">
                  <c:v>1028.32</c:v>
                </c:pt>
                <c:pt idx="1168" formatCode="General">
                  <c:v>1042.94</c:v>
                </c:pt>
                <c:pt idx="1169" formatCode="General">
                  <c:v>1037.8399999999999</c:v>
                </c:pt>
                <c:pt idx="1170" formatCode="General">
                  <c:v>1045.6099999999999</c:v>
                </c:pt>
                <c:pt idx="1171" formatCode="General">
                  <c:v>1042.55</c:v>
                </c:pt>
                <c:pt idx="1172" formatCode="General">
                  <c:v>1043.74</c:v>
                </c:pt>
                <c:pt idx="1173" formatCode="General">
                  <c:v>1048.8499999999999</c:v>
                </c:pt>
                <c:pt idx="1174" formatCode="General">
                  <c:v>1052.83</c:v>
                </c:pt>
                <c:pt idx="1175" formatCode="General">
                  <c:v>1030.07</c:v>
                </c:pt>
                <c:pt idx="1176" formatCode="General">
                  <c:v>1025.79</c:v>
                </c:pt>
                <c:pt idx="1177" formatCode="General">
                  <c:v>1034.53</c:v>
                </c:pt>
                <c:pt idx="1178" formatCode="General">
                  <c:v>1036.6699999999998</c:v>
                </c:pt>
                <c:pt idx="1179" formatCode="General">
                  <c:v>1030.81</c:v>
                </c:pt>
                <c:pt idx="1180" formatCode="General">
                  <c:v>1036.77</c:v>
                </c:pt>
                <c:pt idx="1181" formatCode="General">
                  <c:v>1039.53</c:v>
                </c:pt>
                <c:pt idx="1182" formatCode="General">
                  <c:v>1040.3799999999999</c:v>
                </c:pt>
                <c:pt idx="1183" formatCode="General">
                  <c:v>1044.01</c:v>
                </c:pt>
                <c:pt idx="1184" formatCode="General">
                  <c:v>1048.22</c:v>
                </c:pt>
                <c:pt idx="1185" formatCode="General">
                  <c:v>1067.81</c:v>
                </c:pt>
                <c:pt idx="1186" formatCode="General">
                  <c:v>1060.8599999999999</c:v>
                </c:pt>
                <c:pt idx="1187" formatCode="General">
                  <c:v>1055.49</c:v>
                </c:pt>
                <c:pt idx="1188" formatCode="General">
                  <c:v>1048.57</c:v>
                </c:pt>
                <c:pt idx="1189" formatCode="General">
                  <c:v>1055.1299999999999</c:v>
                </c:pt>
                <c:pt idx="1190" formatCode="General">
                  <c:v>1046.98</c:v>
                </c:pt>
                <c:pt idx="1191" formatCode="General">
                  <c:v>1041.51</c:v>
                </c:pt>
                <c:pt idx="1192" formatCode="General">
                  <c:v>1036.54</c:v>
                </c:pt>
                <c:pt idx="1193" formatCode="General">
                  <c:v>1062.21</c:v>
                </c:pt>
                <c:pt idx="1194" formatCode="General">
                  <c:v>1066.8499999999999</c:v>
                </c:pt>
                <c:pt idx="1195" formatCode="General">
                  <c:v>1060.23</c:v>
                </c:pt>
                <c:pt idx="1196" formatCode="General">
                  <c:v>1048.0899999999999</c:v>
                </c:pt>
                <c:pt idx="1197" formatCode="General">
                  <c:v>1048.07</c:v>
                </c:pt>
                <c:pt idx="1198" formatCode="General">
                  <c:v>1054.8</c:v>
                </c:pt>
                <c:pt idx="1199" formatCode="General">
                  <c:v>1065.02</c:v>
                </c:pt>
                <c:pt idx="1200" formatCode="General">
                  <c:v>1066.26</c:v>
                </c:pt>
                <c:pt idx="1201" formatCode="General">
                  <c:v>1064.93</c:v>
                </c:pt>
                <c:pt idx="1202" formatCode="General">
                  <c:v>1064.95</c:v>
                </c:pt>
                <c:pt idx="1203" formatCode="General">
                  <c:v>1066.6099999999999</c:v>
                </c:pt>
                <c:pt idx="1204" formatCode="General">
                  <c:v>1063.1499999999999</c:v>
                </c:pt>
                <c:pt idx="1205" formatCode="General">
                  <c:v>1079.3799999999999</c:v>
                </c:pt>
                <c:pt idx="1206" formatCode="General">
                  <c:v>1080.1599999999999</c:v>
                </c:pt>
                <c:pt idx="1207" formatCode="General">
                  <c:v>1067.6199999999999</c:v>
                </c:pt>
                <c:pt idx="1208" formatCode="General">
                  <c:v>1074.3599999999999</c:v>
                </c:pt>
                <c:pt idx="1209" formatCode="General">
                  <c:v>1063.6599999999999</c:v>
                </c:pt>
                <c:pt idx="1210" formatCode="General">
                  <c:v>1055.3699999999999</c:v>
                </c:pt>
                <c:pt idx="1211" formatCode="General">
                  <c:v>1077.73</c:v>
                </c:pt>
                <c:pt idx="1212" formatCode="General">
                  <c:v>1063.3699999999999</c:v>
                </c:pt>
                <c:pt idx="1213" formatCode="General">
                  <c:v>1053.92</c:v>
                </c:pt>
                <c:pt idx="1214" formatCode="General">
                  <c:v>1052.98</c:v>
                </c:pt>
                <c:pt idx="1215" formatCode="General">
                  <c:v>1042.08</c:v>
                </c:pt>
                <c:pt idx="1216" formatCode="General">
                  <c:v>1056.9000000000001</c:v>
                </c:pt>
                <c:pt idx="1217" formatCode="General">
                  <c:v>1034.72</c:v>
                </c:pt>
                <c:pt idx="1218" formatCode="General">
                  <c:v>1037.22</c:v>
                </c:pt>
                <c:pt idx="1219" formatCode="General">
                  <c:v>1044.6199999999999</c:v>
                </c:pt>
                <c:pt idx="1220" formatCode="General">
                  <c:v>1047.55</c:v>
                </c:pt>
                <c:pt idx="1221" formatCode="General">
                  <c:v>1055.02</c:v>
                </c:pt>
                <c:pt idx="1222" formatCode="General">
                  <c:v>1061.75</c:v>
                </c:pt>
                <c:pt idx="1223" formatCode="General">
                  <c:v>1076.3399999999999</c:v>
                </c:pt>
                <c:pt idx="1224" formatCode="General">
                  <c:v>1072.05</c:v>
                </c:pt>
                <c:pt idx="1225" formatCode="General">
                  <c:v>1076.05</c:v>
                </c:pt>
                <c:pt idx="1226" formatCode="General">
                  <c:v>1067.3499999999999</c:v>
                </c:pt>
                <c:pt idx="1227" formatCode="General">
                  <c:v>1070.0899999999999</c:v>
                </c:pt>
                <c:pt idx="1228" formatCode="General">
                  <c:v>1076.52</c:v>
                </c:pt>
                <c:pt idx="1229" formatCode="General">
                  <c:v>1078.48</c:v>
                </c:pt>
                <c:pt idx="1230" formatCode="General">
                  <c:v>1080.42</c:v>
                </c:pt>
                <c:pt idx="1231" formatCode="General">
                  <c:v>1074.47</c:v>
                </c:pt>
                <c:pt idx="1232" formatCode="General">
                  <c:v>1069.79</c:v>
                </c:pt>
                <c:pt idx="1233" formatCode="General">
                  <c:v>1075.97</c:v>
                </c:pt>
                <c:pt idx="1234" formatCode="General">
                  <c:v>1072.8899999999999</c:v>
                </c:pt>
                <c:pt idx="1235" formatCode="General">
                  <c:v>1067.73</c:v>
                </c:pt>
                <c:pt idx="1236" formatCode="General">
                  <c:v>1049.21</c:v>
                </c:pt>
                <c:pt idx="1237" formatCode="General">
                  <c:v>1055.3599999999999</c:v>
                </c:pt>
                <c:pt idx="1238" formatCode="General">
                  <c:v>1057.78</c:v>
                </c:pt>
                <c:pt idx="1239" formatCode="General">
                  <c:v>1055.6499999999999</c:v>
                </c:pt>
                <c:pt idx="1240" formatCode="General">
                  <c:v>1041.3599999999999</c:v>
                </c:pt>
                <c:pt idx="1241" formatCode="General">
                  <c:v>1047.73</c:v>
                </c:pt>
                <c:pt idx="1242" formatCode="General">
                  <c:v>1046.04</c:v>
                </c:pt>
                <c:pt idx="1243" formatCode="General">
                  <c:v>1043.07</c:v>
                </c:pt>
                <c:pt idx="1244" formatCode="General">
                  <c:v>1040.0999999999999</c:v>
                </c:pt>
                <c:pt idx="1245" formatCode="General">
                  <c:v>1042.49</c:v>
                </c:pt>
                <c:pt idx="1246" formatCode="General">
                  <c:v>1049.45</c:v>
                </c:pt>
                <c:pt idx="1247" formatCode="General">
                  <c:v>1055.6799999999998</c:v>
                </c:pt>
                <c:pt idx="1248" formatCode="General">
                  <c:v>1048.8599999999999</c:v>
                </c:pt>
                <c:pt idx="1249" formatCode="General">
                  <c:v>1048.77</c:v>
                </c:pt>
                <c:pt idx="1250" formatCode="General">
                  <c:v>1036.56</c:v>
                </c:pt>
                <c:pt idx="1251" formatCode="General">
                  <c:v>1046.7</c:v>
                </c:pt>
                <c:pt idx="1252" formatCode="General">
                  <c:v>1040.6799999999998</c:v>
                </c:pt>
                <c:pt idx="1253" formatCode="General">
                  <c:v>1045.1599999999999</c:v>
                </c:pt>
                <c:pt idx="1254" formatCode="General">
                  <c:v>1045.82</c:v>
                </c:pt>
                <c:pt idx="1255" formatCode="General">
                  <c:v>1052.01</c:v>
                </c:pt>
                <c:pt idx="1256" formatCode="General">
                  <c:v>1050.3399999999999</c:v>
                </c:pt>
                <c:pt idx="1257" formatCode="General">
                  <c:v>1051.28</c:v>
                </c:pt>
                <c:pt idx="1258" formatCode="General">
                  <c:v>1052.92</c:v>
                </c:pt>
                <c:pt idx="1259" formatCode="General">
                  <c:v>1051.02</c:v>
                </c:pt>
                <c:pt idx="1260" formatCode="General">
                  <c:v>1053.8399999999999</c:v>
                </c:pt>
                <c:pt idx="1261" formatCode="General">
                  <c:v>1045.2</c:v>
                </c:pt>
                <c:pt idx="1262" formatCode="General">
                  <c:v>1040.8799999999999</c:v>
                </c:pt>
                <c:pt idx="1263" formatCode="General">
                  <c:v>1044.8599999999999</c:v>
                </c:pt>
                <c:pt idx="1264" formatCode="General">
                  <c:v>1044.22</c:v>
                </c:pt>
                <c:pt idx="1265" formatCode="General">
                  <c:v>1043.5899999999999</c:v>
                </c:pt>
                <c:pt idx="1266" formatCode="General">
                  <c:v>1040.27</c:v>
                </c:pt>
                <c:pt idx="1267" formatCode="General">
                  <c:v>1045.26</c:v>
                </c:pt>
                <c:pt idx="1268" formatCode="General">
                  <c:v>1045.6299999999999</c:v>
                </c:pt>
                <c:pt idx="1269" formatCode="General">
                  <c:v>1032.1799999999998</c:v>
                </c:pt>
                <c:pt idx="1270" formatCode="General">
                  <c:v>1051.53</c:v>
                </c:pt>
                <c:pt idx="1271" formatCode="General">
                  <c:v>1066.83</c:v>
                </c:pt>
                <c:pt idx="1272" formatCode="General">
                  <c:v>1082.77</c:v>
                </c:pt>
                <c:pt idx="1273" formatCode="General">
                  <c:v>1056.33</c:v>
                </c:pt>
                <c:pt idx="1274" formatCode="General">
                  <c:v>1053.07</c:v>
                </c:pt>
                <c:pt idx="1275" formatCode="General">
                  <c:v>1049.3499999999999</c:v>
                </c:pt>
                <c:pt idx="1276" formatCode="General">
                  <c:v>1079.28</c:v>
                </c:pt>
                <c:pt idx="1277" formatCode="General">
                  <c:v>1090.1299999999999</c:v>
                </c:pt>
                <c:pt idx="1278" formatCode="General">
                  <c:v>1107.82</c:v>
                </c:pt>
                <c:pt idx="1279" formatCode="General">
                  <c:v>1101.26</c:v>
                </c:pt>
                <c:pt idx="1280" formatCode="General">
                  <c:v>1104.26</c:v>
                </c:pt>
                <c:pt idx="1281" formatCode="General">
                  <c:v>1094.47</c:v>
                </c:pt>
                <c:pt idx="1282" formatCode="General">
                  <c:v>1070.9100000000001</c:v>
                </c:pt>
                <c:pt idx="1283" formatCode="General">
                  <c:v>1079.8799999999999</c:v>
                </c:pt>
                <c:pt idx="1284" formatCode="General">
                  <c:v>1077.79</c:v>
                </c:pt>
                <c:pt idx="1285" formatCode="General">
                  <c:v>1087.1799999999998</c:v>
                </c:pt>
                <c:pt idx="1286" formatCode="General">
                  <c:v>1088.8499999999999</c:v>
                </c:pt>
                <c:pt idx="1287" formatCode="General">
                  <c:v>1107.3599999999999</c:v>
                </c:pt>
                <c:pt idx="1288" formatCode="General">
                  <c:v>1107.1399999999999</c:v>
                </c:pt>
                <c:pt idx="1289" formatCode="General">
                  <c:v>1110.04</c:v>
                </c:pt>
                <c:pt idx="1290" formatCode="General">
                  <c:v>1113.3799999999999</c:v>
                </c:pt>
                <c:pt idx="1291" formatCode="General">
                  <c:v>1125.5899999999999</c:v>
                </c:pt>
                <c:pt idx="1292" formatCode="General">
                  <c:v>1143.1299999999999</c:v>
                </c:pt>
                <c:pt idx="1293" formatCode="General">
                  <c:v>1150.3</c:v>
                </c:pt>
                <c:pt idx="1294" formatCode="General">
                  <c:v>1142.8699999999999</c:v>
                </c:pt>
                <c:pt idx="1295" formatCode="General">
                  <c:v>1151.7</c:v>
                </c:pt>
                <c:pt idx="1296" formatCode="General">
                  <c:v>1149.58</c:v>
                </c:pt>
                <c:pt idx="1297" formatCode="General">
                  <c:v>1151.3799999999999</c:v>
                </c:pt>
                <c:pt idx="1298" formatCode="General">
                  <c:v>1168.0999999999999</c:v>
                </c:pt>
                <c:pt idx="1299" formatCode="General">
                  <c:v>1161.45</c:v>
                </c:pt>
                <c:pt idx="1300" formatCode="General">
                  <c:v>1175.8899999999999</c:v>
                </c:pt>
                <c:pt idx="1301" formatCode="General">
                  <c:v>1176.98</c:v>
                </c:pt>
                <c:pt idx="1302" formatCode="General">
                  <c:v>1184.76</c:v>
                </c:pt>
                <c:pt idx="1303" formatCode="General">
                  <c:v>1182.78</c:v>
                </c:pt>
                <c:pt idx="1304" formatCode="General">
                  <c:v>1176.9000000000001</c:v>
                </c:pt>
                <c:pt idx="1305" formatCode="General">
                  <c:v>1171.05</c:v>
                </c:pt>
                <c:pt idx="1306" formatCode="General">
                  <c:v>1175.8899999999999</c:v>
                </c:pt>
                <c:pt idx="1307" formatCode="General">
                  <c:v>1173.1599999999999</c:v>
                </c:pt>
                <c:pt idx="1308" formatCode="General">
                  <c:v>1172.56</c:v>
                </c:pt>
                <c:pt idx="1309" formatCode="General">
                  <c:v>1176.6699999999998</c:v>
                </c:pt>
                <c:pt idx="1310" formatCode="General">
                  <c:v>1182.3599999999999</c:v>
                </c:pt>
                <c:pt idx="1311" formatCode="General">
                  <c:v>1182.1499999999999</c:v>
                </c:pt>
                <c:pt idx="1312" formatCode="General">
                  <c:v>1181.42</c:v>
                </c:pt>
                <c:pt idx="1313" formatCode="General">
                  <c:v>1182.96</c:v>
                </c:pt>
                <c:pt idx="1314" formatCode="General">
                  <c:v>1186.6099999999999</c:v>
                </c:pt>
                <c:pt idx="1315" formatCode="General">
                  <c:v>1180.25</c:v>
                </c:pt>
                <c:pt idx="1316" formatCode="General">
                  <c:v>1181.22</c:v>
                </c:pt>
                <c:pt idx="1317" formatCode="General">
                  <c:v>1181.43</c:v>
                </c:pt>
                <c:pt idx="1318" formatCode="General">
                  <c:v>1187.03</c:v>
                </c:pt>
                <c:pt idx="1319" formatCode="General">
                  <c:v>1182.6599999999999</c:v>
                </c:pt>
                <c:pt idx="1320" formatCode="General">
                  <c:v>1180.9100000000001</c:v>
                </c:pt>
                <c:pt idx="1321" formatCode="General">
                  <c:v>1185.3599999999999</c:v>
                </c:pt>
                <c:pt idx="1322" formatCode="General">
                  <c:v>1181.72</c:v>
                </c:pt>
                <c:pt idx="1323" formatCode="General">
                  <c:v>1179.21</c:v>
                </c:pt>
                <c:pt idx="1324" formatCode="General">
                  <c:v>1175.01</c:v>
                </c:pt>
                <c:pt idx="1325" formatCode="General">
                  <c:v>1170.6599999999999</c:v>
                </c:pt>
                <c:pt idx="1326" formatCode="General">
                  <c:v>1176.42</c:v>
                </c:pt>
                <c:pt idx="1327" formatCode="General">
                  <c:v>1175.1399999999999</c:v>
                </c:pt>
                <c:pt idx="1328" formatCode="General">
                  <c:v>1177.22</c:v>
                </c:pt>
                <c:pt idx="1329" formatCode="General">
                  <c:v>1191.46</c:v>
                </c:pt>
                <c:pt idx="1330" formatCode="General">
                  <c:v>1185.1399999999999</c:v>
                </c:pt>
                <c:pt idx="1331" formatCode="General">
                  <c:v>1167.74</c:v>
                </c:pt>
                <c:pt idx="1332" formatCode="General">
                  <c:v>1177.04</c:v>
                </c:pt>
                <c:pt idx="1333" formatCode="General">
                  <c:v>1185.0999999999999</c:v>
                </c:pt>
                <c:pt idx="1334" formatCode="General">
                  <c:v>1174.77</c:v>
                </c:pt>
                <c:pt idx="1335" formatCode="General">
                  <c:v>1177.6899999999998</c:v>
                </c:pt>
                <c:pt idx="1336" formatCode="General">
                  <c:v>1184.02</c:v>
                </c:pt>
                <c:pt idx="1337" formatCode="General">
                  <c:v>1180.1699999999998</c:v>
                </c:pt>
                <c:pt idx="1338" formatCode="General">
                  <c:v>1147.01</c:v>
                </c:pt>
                <c:pt idx="1339" formatCode="General">
                  <c:v>1157.3699999999999</c:v>
                </c:pt>
                <c:pt idx="1340" formatCode="General">
                  <c:v>1164.27</c:v>
                </c:pt>
                <c:pt idx="1341" formatCode="General">
                  <c:v>1149.1499999999999</c:v>
                </c:pt>
                <c:pt idx="1342" formatCode="General">
                  <c:v>1161.5999999999999</c:v>
                </c:pt>
                <c:pt idx="1343" formatCode="General">
                  <c:v>1136</c:v>
                </c:pt>
                <c:pt idx="1344" formatCode="General">
                  <c:v>1139.29</c:v>
                </c:pt>
                <c:pt idx="1345" formatCode="General">
                  <c:v>1110.1299999999999</c:v>
                </c:pt>
                <c:pt idx="1346" formatCode="General">
                  <c:v>1103.95</c:v>
                </c:pt>
                <c:pt idx="1347" formatCode="General">
                  <c:v>1147.8899999999999</c:v>
                </c:pt>
                <c:pt idx="1348" formatCode="General">
                  <c:v>1142.8499999999999</c:v>
                </c:pt>
                <c:pt idx="1349" formatCode="General">
                  <c:v>1157.1699999999998</c:v>
                </c:pt>
                <c:pt idx="1350" formatCode="General">
                  <c:v>1150.51</c:v>
                </c:pt>
                <c:pt idx="1351" formatCode="General">
                  <c:v>1135.21</c:v>
                </c:pt>
                <c:pt idx="1352" formatCode="General">
                  <c:v>1139.8699999999999</c:v>
                </c:pt>
                <c:pt idx="1353" formatCode="General">
                  <c:v>1127.6599999999999</c:v>
                </c:pt>
                <c:pt idx="1354" formatCode="General">
                  <c:v>1131.6899999999998</c:v>
                </c:pt>
                <c:pt idx="1355" formatCode="General">
                  <c:v>1084.06</c:v>
                </c:pt>
                <c:pt idx="1356" formatCode="General">
                  <c:v>1093.78</c:v>
                </c:pt>
                <c:pt idx="1357" formatCode="General">
                  <c:v>1070.43</c:v>
                </c:pt>
                <c:pt idx="1358" formatCode="General">
                  <c:v>1070.51</c:v>
                </c:pt>
                <c:pt idx="1359" formatCode="General">
                  <c:v>1063.6699999999998</c:v>
                </c:pt>
                <c:pt idx="1360" formatCode="General">
                  <c:v>1105.5899999999999</c:v>
                </c:pt>
                <c:pt idx="1361" formatCode="General">
                  <c:v>1080.1499999999999</c:v>
                </c:pt>
                <c:pt idx="1362" formatCode="General">
                  <c:v>1065.3</c:v>
                </c:pt>
                <c:pt idx="1363" formatCode="General">
                  <c:v>1092.9000000000001</c:v>
                </c:pt>
                <c:pt idx="1364" formatCode="General">
                  <c:v>1094.3899999999999</c:v>
                </c:pt>
                <c:pt idx="1365" formatCode="General">
                  <c:v>1061.53</c:v>
                </c:pt>
                <c:pt idx="1366" formatCode="General">
                  <c:v>1057.1599999999999</c:v>
                </c:pt>
                <c:pt idx="1367" formatCode="General">
                  <c:v>1082.83</c:v>
                </c:pt>
                <c:pt idx="1368" formatCode="General">
                  <c:v>1073.8899999999999</c:v>
                </c:pt>
                <c:pt idx="1369" formatCode="General">
                  <c:v>1103.47</c:v>
                </c:pt>
                <c:pt idx="1370" formatCode="General">
                  <c:v>1110.8799999999999</c:v>
                </c:pt>
                <c:pt idx="1371" formatCode="General">
                  <c:v>1114.04</c:v>
                </c:pt>
                <c:pt idx="1372" formatCode="General">
                  <c:v>1143.82</c:v>
                </c:pt>
                <c:pt idx="1373" formatCode="General">
                  <c:v>1143.9000000000001</c:v>
                </c:pt>
                <c:pt idx="1374" formatCode="General">
                  <c:v>1160.75</c:v>
                </c:pt>
                <c:pt idx="1375" formatCode="General">
                  <c:v>1167.8899999999999</c:v>
                </c:pt>
                <c:pt idx="1376" formatCode="General">
                  <c:v>1162.44</c:v>
                </c:pt>
                <c:pt idx="1377" formatCode="General">
                  <c:v>1157.78</c:v>
                </c:pt>
                <c:pt idx="1378" formatCode="General">
                  <c:v>1151.32</c:v>
                </c:pt>
                <c:pt idx="1379" formatCode="General">
                  <c:v>1142.9000000000001</c:v>
                </c:pt>
                <c:pt idx="1380" formatCode="General">
                  <c:v>1172.72</c:v>
                </c:pt>
                <c:pt idx="1381" formatCode="General">
                  <c:v>1164.6199999999999</c:v>
                </c:pt>
                <c:pt idx="1382" formatCode="General">
                  <c:v>1140.82</c:v>
                </c:pt>
                <c:pt idx="1383" formatCode="General">
                  <c:v>1134.06</c:v>
                </c:pt>
                <c:pt idx="1384" formatCode="General">
                  <c:v>1124.98</c:v>
                </c:pt>
                <c:pt idx="1385" formatCode="General">
                  <c:v>1111.57</c:v>
                </c:pt>
                <c:pt idx="1386" formatCode="General">
                  <c:v>1113.0999999999999</c:v>
                </c:pt>
                <c:pt idx="1387" formatCode="General">
                  <c:v>1145.03</c:v>
                </c:pt>
                <c:pt idx="1388" formatCode="General">
                  <c:v>1147.0999999999999</c:v>
                </c:pt>
                <c:pt idx="1389" formatCode="General">
                  <c:v>1161.32</c:v>
                </c:pt>
                <c:pt idx="1390" formatCode="General">
                  <c:v>1157.06</c:v>
                </c:pt>
                <c:pt idx="1391" formatCode="General">
                  <c:v>1167.78</c:v>
                </c:pt>
                <c:pt idx="1392" formatCode="General">
                  <c:v>1163.3499999999999</c:v>
                </c:pt>
                <c:pt idx="1393" formatCode="General">
                  <c:v>1161.58</c:v>
                </c:pt>
                <c:pt idx="1394" formatCode="General">
                  <c:v>1128.1699999999998</c:v>
                </c:pt>
                <c:pt idx="1395" formatCode="General">
                  <c:v>1131.21</c:v>
                </c:pt>
                <c:pt idx="1396" formatCode="General">
                  <c:v>1144.1199999999999</c:v>
                </c:pt>
                <c:pt idx="1397" formatCode="General">
                  <c:v>1124.8</c:v>
                </c:pt>
                <c:pt idx="1398" formatCode="General">
                  <c:v>1144.7</c:v>
                </c:pt>
                <c:pt idx="1399" formatCode="General">
                  <c:v>1152.3799999999999</c:v>
                </c:pt>
                <c:pt idx="1400" formatCode="General">
                  <c:v>1158.6099999999999</c:v>
                </c:pt>
                <c:pt idx="1401" formatCode="General">
                  <c:v>1157.4000000000001</c:v>
                </c:pt>
                <c:pt idx="1402" formatCode="General">
                  <c:v>1144.5999999999999</c:v>
                </c:pt>
                <c:pt idx="1403" formatCode="General">
                  <c:v>1148.79</c:v>
                </c:pt>
                <c:pt idx="1404" formatCode="General">
                  <c:v>1148.57</c:v>
                </c:pt>
                <c:pt idx="1405" formatCode="General">
                  <c:v>1167.49</c:v>
                </c:pt>
                <c:pt idx="1406" formatCode="General">
                  <c:v>1161.04</c:v>
                </c:pt>
                <c:pt idx="1407" formatCode="General">
                  <c:v>1174.1399999999999</c:v>
                </c:pt>
                <c:pt idx="1408" formatCode="General">
                  <c:v>1172.83</c:v>
                </c:pt>
                <c:pt idx="1409" formatCode="General">
                  <c:v>1168.43</c:v>
                </c:pt>
                <c:pt idx="1410" formatCode="General">
                  <c:v>1176.3699999999999</c:v>
                </c:pt>
                <c:pt idx="1411" formatCode="General">
                  <c:v>1163.43</c:v>
                </c:pt>
                <c:pt idx="1412" formatCode="General">
                  <c:v>1133.44</c:v>
                </c:pt>
                <c:pt idx="1413" formatCode="General">
                  <c:v>1132.5</c:v>
                </c:pt>
                <c:pt idx="1414" formatCode="General">
                  <c:v>1131.1499999999999</c:v>
                </c:pt>
                <c:pt idx="1415" formatCode="General">
                  <c:v>1132.58</c:v>
                </c:pt>
                <c:pt idx="1416" formatCode="General">
                  <c:v>1143.1699999999998</c:v>
                </c:pt>
                <c:pt idx="1417" formatCode="General">
                  <c:v>1154.48</c:v>
                </c:pt>
                <c:pt idx="1418" formatCode="General">
                  <c:v>1138.01</c:v>
                </c:pt>
                <c:pt idx="1419" formatCode="General">
                  <c:v>1141.03</c:v>
                </c:pt>
                <c:pt idx="1420" formatCode="General">
                  <c:v>1135.25</c:v>
                </c:pt>
                <c:pt idx="1421" formatCode="General">
                  <c:v>1128.21</c:v>
                </c:pt>
              </c:numCache>
            </c:numRef>
          </c:val>
        </c:ser>
        <c:ser>
          <c:idx val="2"/>
          <c:order val="2"/>
          <c:tx>
            <c:strRef>
              <c:f>Sheet1!$D$1</c:f>
              <c:strCache>
                <c:ptCount val="1"/>
                <c:pt idx="0">
                  <c:v>S&amp;P</c:v>
                </c:pt>
              </c:strCache>
            </c:strRef>
          </c:tx>
          <c:spPr>
            <a:ln>
              <a:solidFill>
                <a:srgbClr val="080808"/>
              </a:solidFill>
            </a:ln>
          </c:spPr>
          <c:marker>
            <c:symbol val="none"/>
          </c:marker>
          <c:cat>
            <c:numRef>
              <c:f>Sheet1!$A$2:$A$1423</c:f>
              <c:numCache>
                <c:formatCode>m/d/yyyy</c:formatCode>
                <c:ptCount val="1422"/>
                <c:pt idx="0">
                  <c:v>38352</c:v>
                </c:pt>
                <c:pt idx="1">
                  <c:v>38355</c:v>
                </c:pt>
                <c:pt idx="2">
                  <c:v>38356</c:v>
                </c:pt>
                <c:pt idx="3">
                  <c:v>38357</c:v>
                </c:pt>
                <c:pt idx="4">
                  <c:v>38358</c:v>
                </c:pt>
                <c:pt idx="5">
                  <c:v>38359</c:v>
                </c:pt>
                <c:pt idx="6">
                  <c:v>38362</c:v>
                </c:pt>
                <c:pt idx="7">
                  <c:v>38363</c:v>
                </c:pt>
                <c:pt idx="8">
                  <c:v>38364</c:v>
                </c:pt>
                <c:pt idx="9">
                  <c:v>38365</c:v>
                </c:pt>
                <c:pt idx="10">
                  <c:v>38366</c:v>
                </c:pt>
                <c:pt idx="11">
                  <c:v>38370</c:v>
                </c:pt>
                <c:pt idx="12">
                  <c:v>38371</c:v>
                </c:pt>
                <c:pt idx="13">
                  <c:v>38372</c:v>
                </c:pt>
                <c:pt idx="14">
                  <c:v>38373</c:v>
                </c:pt>
                <c:pt idx="15">
                  <c:v>38376</c:v>
                </c:pt>
                <c:pt idx="16">
                  <c:v>38377</c:v>
                </c:pt>
                <c:pt idx="17">
                  <c:v>38378</c:v>
                </c:pt>
                <c:pt idx="18">
                  <c:v>38379</c:v>
                </c:pt>
                <c:pt idx="19">
                  <c:v>38380</c:v>
                </c:pt>
                <c:pt idx="20">
                  <c:v>38383</c:v>
                </c:pt>
                <c:pt idx="21">
                  <c:v>38384</c:v>
                </c:pt>
                <c:pt idx="22">
                  <c:v>38385</c:v>
                </c:pt>
                <c:pt idx="23">
                  <c:v>38386</c:v>
                </c:pt>
                <c:pt idx="24">
                  <c:v>38387</c:v>
                </c:pt>
                <c:pt idx="25">
                  <c:v>38390</c:v>
                </c:pt>
                <c:pt idx="26">
                  <c:v>38391</c:v>
                </c:pt>
                <c:pt idx="27">
                  <c:v>38392</c:v>
                </c:pt>
                <c:pt idx="28">
                  <c:v>38393</c:v>
                </c:pt>
                <c:pt idx="29">
                  <c:v>38394</c:v>
                </c:pt>
                <c:pt idx="30">
                  <c:v>38397</c:v>
                </c:pt>
                <c:pt idx="31">
                  <c:v>38398</c:v>
                </c:pt>
                <c:pt idx="32">
                  <c:v>38399</c:v>
                </c:pt>
                <c:pt idx="33">
                  <c:v>38400</c:v>
                </c:pt>
                <c:pt idx="34">
                  <c:v>38401</c:v>
                </c:pt>
                <c:pt idx="35">
                  <c:v>38405</c:v>
                </c:pt>
                <c:pt idx="36">
                  <c:v>38406</c:v>
                </c:pt>
                <c:pt idx="37">
                  <c:v>38407</c:v>
                </c:pt>
                <c:pt idx="38">
                  <c:v>38408</c:v>
                </c:pt>
                <c:pt idx="39">
                  <c:v>38411</c:v>
                </c:pt>
                <c:pt idx="40">
                  <c:v>38412</c:v>
                </c:pt>
                <c:pt idx="41">
                  <c:v>38413</c:v>
                </c:pt>
                <c:pt idx="42">
                  <c:v>38414</c:v>
                </c:pt>
                <c:pt idx="43">
                  <c:v>38415</c:v>
                </c:pt>
                <c:pt idx="44">
                  <c:v>38418</c:v>
                </c:pt>
                <c:pt idx="45">
                  <c:v>38419</c:v>
                </c:pt>
                <c:pt idx="46">
                  <c:v>38420</c:v>
                </c:pt>
                <c:pt idx="47">
                  <c:v>38421</c:v>
                </c:pt>
                <c:pt idx="48">
                  <c:v>38422</c:v>
                </c:pt>
                <c:pt idx="49">
                  <c:v>38425</c:v>
                </c:pt>
                <c:pt idx="50">
                  <c:v>38426</c:v>
                </c:pt>
                <c:pt idx="51">
                  <c:v>38427</c:v>
                </c:pt>
                <c:pt idx="52">
                  <c:v>38428</c:v>
                </c:pt>
                <c:pt idx="53">
                  <c:v>38429</c:v>
                </c:pt>
                <c:pt idx="54">
                  <c:v>38432</c:v>
                </c:pt>
                <c:pt idx="55">
                  <c:v>38433</c:v>
                </c:pt>
                <c:pt idx="56">
                  <c:v>38434</c:v>
                </c:pt>
                <c:pt idx="57">
                  <c:v>38435</c:v>
                </c:pt>
                <c:pt idx="58">
                  <c:v>38439</c:v>
                </c:pt>
                <c:pt idx="59">
                  <c:v>38440</c:v>
                </c:pt>
                <c:pt idx="60">
                  <c:v>38441</c:v>
                </c:pt>
                <c:pt idx="61">
                  <c:v>38442</c:v>
                </c:pt>
                <c:pt idx="62">
                  <c:v>38443</c:v>
                </c:pt>
                <c:pt idx="63">
                  <c:v>38446</c:v>
                </c:pt>
                <c:pt idx="64">
                  <c:v>38447</c:v>
                </c:pt>
                <c:pt idx="65">
                  <c:v>38448</c:v>
                </c:pt>
                <c:pt idx="66">
                  <c:v>38449</c:v>
                </c:pt>
                <c:pt idx="67">
                  <c:v>38450</c:v>
                </c:pt>
                <c:pt idx="68">
                  <c:v>38453</c:v>
                </c:pt>
                <c:pt idx="69">
                  <c:v>38454</c:v>
                </c:pt>
                <c:pt idx="70">
                  <c:v>38455</c:v>
                </c:pt>
                <c:pt idx="71">
                  <c:v>38456</c:v>
                </c:pt>
                <c:pt idx="72">
                  <c:v>38457</c:v>
                </c:pt>
                <c:pt idx="73">
                  <c:v>38460</c:v>
                </c:pt>
                <c:pt idx="74">
                  <c:v>38461</c:v>
                </c:pt>
                <c:pt idx="75">
                  <c:v>38462</c:v>
                </c:pt>
                <c:pt idx="76">
                  <c:v>38463</c:v>
                </c:pt>
                <c:pt idx="77">
                  <c:v>38464</c:v>
                </c:pt>
                <c:pt idx="78">
                  <c:v>38467</c:v>
                </c:pt>
                <c:pt idx="79">
                  <c:v>38468</c:v>
                </c:pt>
                <c:pt idx="80">
                  <c:v>38469</c:v>
                </c:pt>
                <c:pt idx="81">
                  <c:v>38470</c:v>
                </c:pt>
                <c:pt idx="82">
                  <c:v>38471</c:v>
                </c:pt>
                <c:pt idx="83">
                  <c:v>38474</c:v>
                </c:pt>
                <c:pt idx="84">
                  <c:v>38475</c:v>
                </c:pt>
                <c:pt idx="85">
                  <c:v>38476</c:v>
                </c:pt>
                <c:pt idx="86">
                  <c:v>38477</c:v>
                </c:pt>
                <c:pt idx="87">
                  <c:v>38478</c:v>
                </c:pt>
                <c:pt idx="88">
                  <c:v>38481</c:v>
                </c:pt>
                <c:pt idx="89">
                  <c:v>38482</c:v>
                </c:pt>
                <c:pt idx="90">
                  <c:v>38483</c:v>
                </c:pt>
                <c:pt idx="91">
                  <c:v>38484</c:v>
                </c:pt>
                <c:pt idx="92">
                  <c:v>38485</c:v>
                </c:pt>
                <c:pt idx="93">
                  <c:v>38488</c:v>
                </c:pt>
                <c:pt idx="94">
                  <c:v>38489</c:v>
                </c:pt>
                <c:pt idx="95">
                  <c:v>38490</c:v>
                </c:pt>
                <c:pt idx="96">
                  <c:v>38491</c:v>
                </c:pt>
                <c:pt idx="97">
                  <c:v>38492</c:v>
                </c:pt>
                <c:pt idx="98">
                  <c:v>38495</c:v>
                </c:pt>
                <c:pt idx="99">
                  <c:v>38496</c:v>
                </c:pt>
                <c:pt idx="100">
                  <c:v>38497</c:v>
                </c:pt>
                <c:pt idx="101">
                  <c:v>38498</c:v>
                </c:pt>
                <c:pt idx="102">
                  <c:v>38499</c:v>
                </c:pt>
                <c:pt idx="103">
                  <c:v>38503</c:v>
                </c:pt>
                <c:pt idx="104">
                  <c:v>38504</c:v>
                </c:pt>
                <c:pt idx="105">
                  <c:v>38505</c:v>
                </c:pt>
                <c:pt idx="106">
                  <c:v>38506</c:v>
                </c:pt>
                <c:pt idx="107">
                  <c:v>38509</c:v>
                </c:pt>
                <c:pt idx="108">
                  <c:v>38510</c:v>
                </c:pt>
                <c:pt idx="109">
                  <c:v>38511</c:v>
                </c:pt>
                <c:pt idx="110">
                  <c:v>38512</c:v>
                </c:pt>
                <c:pt idx="111">
                  <c:v>38513</c:v>
                </c:pt>
                <c:pt idx="112">
                  <c:v>38516</c:v>
                </c:pt>
                <c:pt idx="113">
                  <c:v>38517</c:v>
                </c:pt>
                <c:pt idx="114">
                  <c:v>38518</c:v>
                </c:pt>
                <c:pt idx="115">
                  <c:v>38519</c:v>
                </c:pt>
                <c:pt idx="116">
                  <c:v>38520</c:v>
                </c:pt>
                <c:pt idx="117">
                  <c:v>38523</c:v>
                </c:pt>
                <c:pt idx="118">
                  <c:v>38524</c:v>
                </c:pt>
                <c:pt idx="119">
                  <c:v>38525</c:v>
                </c:pt>
                <c:pt idx="120">
                  <c:v>38526</c:v>
                </c:pt>
                <c:pt idx="121">
                  <c:v>38527</c:v>
                </c:pt>
                <c:pt idx="122">
                  <c:v>38530</c:v>
                </c:pt>
                <c:pt idx="123">
                  <c:v>38531</c:v>
                </c:pt>
                <c:pt idx="124">
                  <c:v>38532</c:v>
                </c:pt>
                <c:pt idx="125">
                  <c:v>38533</c:v>
                </c:pt>
                <c:pt idx="126">
                  <c:v>38534</c:v>
                </c:pt>
                <c:pt idx="127">
                  <c:v>38538</c:v>
                </c:pt>
                <c:pt idx="128">
                  <c:v>38539</c:v>
                </c:pt>
                <c:pt idx="129">
                  <c:v>38540</c:v>
                </c:pt>
                <c:pt idx="130">
                  <c:v>38541</c:v>
                </c:pt>
                <c:pt idx="131">
                  <c:v>38544</c:v>
                </c:pt>
                <c:pt idx="132">
                  <c:v>38545</c:v>
                </c:pt>
                <c:pt idx="133">
                  <c:v>38546</c:v>
                </c:pt>
                <c:pt idx="134">
                  <c:v>38547</c:v>
                </c:pt>
                <c:pt idx="135">
                  <c:v>38548</c:v>
                </c:pt>
                <c:pt idx="136">
                  <c:v>38551</c:v>
                </c:pt>
                <c:pt idx="137">
                  <c:v>38552</c:v>
                </c:pt>
                <c:pt idx="138">
                  <c:v>38553</c:v>
                </c:pt>
                <c:pt idx="139">
                  <c:v>38554</c:v>
                </c:pt>
                <c:pt idx="140">
                  <c:v>38555</c:v>
                </c:pt>
                <c:pt idx="141">
                  <c:v>38558</c:v>
                </c:pt>
                <c:pt idx="142">
                  <c:v>38559</c:v>
                </c:pt>
                <c:pt idx="143">
                  <c:v>38560</c:v>
                </c:pt>
                <c:pt idx="144">
                  <c:v>38561</c:v>
                </c:pt>
                <c:pt idx="145">
                  <c:v>38562</c:v>
                </c:pt>
                <c:pt idx="146">
                  <c:v>38565</c:v>
                </c:pt>
                <c:pt idx="147">
                  <c:v>38566</c:v>
                </c:pt>
                <c:pt idx="148">
                  <c:v>38567</c:v>
                </c:pt>
                <c:pt idx="149">
                  <c:v>38568</c:v>
                </c:pt>
                <c:pt idx="150">
                  <c:v>38569</c:v>
                </c:pt>
                <c:pt idx="151">
                  <c:v>38572</c:v>
                </c:pt>
                <c:pt idx="152">
                  <c:v>38573</c:v>
                </c:pt>
                <c:pt idx="153">
                  <c:v>38574</c:v>
                </c:pt>
                <c:pt idx="154">
                  <c:v>38575</c:v>
                </c:pt>
                <c:pt idx="155">
                  <c:v>38576</c:v>
                </c:pt>
                <c:pt idx="156">
                  <c:v>38579</c:v>
                </c:pt>
                <c:pt idx="157">
                  <c:v>38580</c:v>
                </c:pt>
                <c:pt idx="158">
                  <c:v>38581</c:v>
                </c:pt>
                <c:pt idx="159">
                  <c:v>38582</c:v>
                </c:pt>
                <c:pt idx="160">
                  <c:v>38583</c:v>
                </c:pt>
                <c:pt idx="161">
                  <c:v>38586</c:v>
                </c:pt>
                <c:pt idx="162">
                  <c:v>38587</c:v>
                </c:pt>
                <c:pt idx="163">
                  <c:v>38588</c:v>
                </c:pt>
                <c:pt idx="164">
                  <c:v>38589</c:v>
                </c:pt>
                <c:pt idx="165">
                  <c:v>38590</c:v>
                </c:pt>
                <c:pt idx="166">
                  <c:v>38593</c:v>
                </c:pt>
                <c:pt idx="167">
                  <c:v>38594</c:v>
                </c:pt>
                <c:pt idx="168">
                  <c:v>38595</c:v>
                </c:pt>
                <c:pt idx="169">
                  <c:v>38596</c:v>
                </c:pt>
                <c:pt idx="170">
                  <c:v>38597</c:v>
                </c:pt>
                <c:pt idx="171">
                  <c:v>38601</c:v>
                </c:pt>
                <c:pt idx="172">
                  <c:v>38602</c:v>
                </c:pt>
                <c:pt idx="173">
                  <c:v>38603</c:v>
                </c:pt>
                <c:pt idx="174">
                  <c:v>38604</c:v>
                </c:pt>
                <c:pt idx="175">
                  <c:v>38607</c:v>
                </c:pt>
                <c:pt idx="176">
                  <c:v>38608</c:v>
                </c:pt>
                <c:pt idx="177">
                  <c:v>38609</c:v>
                </c:pt>
                <c:pt idx="178">
                  <c:v>38610</c:v>
                </c:pt>
                <c:pt idx="179">
                  <c:v>38611</c:v>
                </c:pt>
                <c:pt idx="180">
                  <c:v>38614</c:v>
                </c:pt>
                <c:pt idx="181">
                  <c:v>38615</c:v>
                </c:pt>
                <c:pt idx="182">
                  <c:v>38616</c:v>
                </c:pt>
                <c:pt idx="183">
                  <c:v>38617</c:v>
                </c:pt>
                <c:pt idx="184">
                  <c:v>38618</c:v>
                </c:pt>
                <c:pt idx="185">
                  <c:v>38621</c:v>
                </c:pt>
                <c:pt idx="186">
                  <c:v>38622</c:v>
                </c:pt>
                <c:pt idx="187">
                  <c:v>38623</c:v>
                </c:pt>
                <c:pt idx="188">
                  <c:v>38624</c:v>
                </c:pt>
                <c:pt idx="189">
                  <c:v>38625</c:v>
                </c:pt>
                <c:pt idx="190">
                  <c:v>38628</c:v>
                </c:pt>
                <c:pt idx="191">
                  <c:v>38629</c:v>
                </c:pt>
                <c:pt idx="192">
                  <c:v>38630</c:v>
                </c:pt>
                <c:pt idx="193">
                  <c:v>38631</c:v>
                </c:pt>
                <c:pt idx="194">
                  <c:v>38632</c:v>
                </c:pt>
                <c:pt idx="195">
                  <c:v>38635</c:v>
                </c:pt>
                <c:pt idx="196">
                  <c:v>38636</c:v>
                </c:pt>
                <c:pt idx="197">
                  <c:v>38637</c:v>
                </c:pt>
                <c:pt idx="198">
                  <c:v>38638</c:v>
                </c:pt>
                <c:pt idx="199">
                  <c:v>38639</c:v>
                </c:pt>
                <c:pt idx="200">
                  <c:v>38642</c:v>
                </c:pt>
                <c:pt idx="201">
                  <c:v>38643</c:v>
                </c:pt>
                <c:pt idx="202">
                  <c:v>38644</c:v>
                </c:pt>
                <c:pt idx="203">
                  <c:v>38645</c:v>
                </c:pt>
                <c:pt idx="204">
                  <c:v>38646</c:v>
                </c:pt>
                <c:pt idx="205">
                  <c:v>38649</c:v>
                </c:pt>
                <c:pt idx="206">
                  <c:v>38650</c:v>
                </c:pt>
                <c:pt idx="207">
                  <c:v>38651</c:v>
                </c:pt>
                <c:pt idx="208">
                  <c:v>38652</c:v>
                </c:pt>
                <c:pt idx="209">
                  <c:v>38653</c:v>
                </c:pt>
                <c:pt idx="210">
                  <c:v>38656</c:v>
                </c:pt>
                <c:pt idx="211">
                  <c:v>38657</c:v>
                </c:pt>
                <c:pt idx="212">
                  <c:v>38658</c:v>
                </c:pt>
                <c:pt idx="213">
                  <c:v>38659</c:v>
                </c:pt>
                <c:pt idx="214">
                  <c:v>38660</c:v>
                </c:pt>
                <c:pt idx="215">
                  <c:v>38663</c:v>
                </c:pt>
                <c:pt idx="216">
                  <c:v>38664</c:v>
                </c:pt>
                <c:pt idx="217">
                  <c:v>38665</c:v>
                </c:pt>
                <c:pt idx="218">
                  <c:v>38666</c:v>
                </c:pt>
                <c:pt idx="219">
                  <c:v>38667</c:v>
                </c:pt>
                <c:pt idx="220">
                  <c:v>38670</c:v>
                </c:pt>
                <c:pt idx="221">
                  <c:v>38671</c:v>
                </c:pt>
                <c:pt idx="222">
                  <c:v>38672</c:v>
                </c:pt>
                <c:pt idx="223">
                  <c:v>38673</c:v>
                </c:pt>
                <c:pt idx="224">
                  <c:v>38674</c:v>
                </c:pt>
                <c:pt idx="225">
                  <c:v>38677</c:v>
                </c:pt>
                <c:pt idx="226">
                  <c:v>38678</c:v>
                </c:pt>
                <c:pt idx="227">
                  <c:v>38679</c:v>
                </c:pt>
                <c:pt idx="228">
                  <c:v>38681</c:v>
                </c:pt>
                <c:pt idx="229">
                  <c:v>38684</c:v>
                </c:pt>
                <c:pt idx="230">
                  <c:v>38685</c:v>
                </c:pt>
                <c:pt idx="231">
                  <c:v>38686</c:v>
                </c:pt>
                <c:pt idx="232">
                  <c:v>38687</c:v>
                </c:pt>
                <c:pt idx="233">
                  <c:v>38688</c:v>
                </c:pt>
                <c:pt idx="234">
                  <c:v>38691</c:v>
                </c:pt>
                <c:pt idx="235">
                  <c:v>38692</c:v>
                </c:pt>
                <c:pt idx="236">
                  <c:v>38693</c:v>
                </c:pt>
                <c:pt idx="237">
                  <c:v>38694</c:v>
                </c:pt>
                <c:pt idx="238">
                  <c:v>38695</c:v>
                </c:pt>
                <c:pt idx="239">
                  <c:v>38698</c:v>
                </c:pt>
                <c:pt idx="240">
                  <c:v>38699</c:v>
                </c:pt>
                <c:pt idx="241">
                  <c:v>38700</c:v>
                </c:pt>
                <c:pt idx="242">
                  <c:v>38701</c:v>
                </c:pt>
                <c:pt idx="243">
                  <c:v>38702</c:v>
                </c:pt>
                <c:pt idx="244">
                  <c:v>38705</c:v>
                </c:pt>
                <c:pt idx="245">
                  <c:v>38706</c:v>
                </c:pt>
                <c:pt idx="246">
                  <c:v>38707</c:v>
                </c:pt>
                <c:pt idx="247">
                  <c:v>38708</c:v>
                </c:pt>
                <c:pt idx="248">
                  <c:v>38709</c:v>
                </c:pt>
                <c:pt idx="249">
                  <c:v>38713</c:v>
                </c:pt>
                <c:pt idx="250">
                  <c:v>38714</c:v>
                </c:pt>
                <c:pt idx="251">
                  <c:v>38715</c:v>
                </c:pt>
                <c:pt idx="252">
                  <c:v>38716</c:v>
                </c:pt>
                <c:pt idx="253">
                  <c:v>38720</c:v>
                </c:pt>
                <c:pt idx="254">
                  <c:v>38721</c:v>
                </c:pt>
                <c:pt idx="255">
                  <c:v>38722</c:v>
                </c:pt>
                <c:pt idx="256">
                  <c:v>38723</c:v>
                </c:pt>
                <c:pt idx="257">
                  <c:v>38726</c:v>
                </c:pt>
                <c:pt idx="258">
                  <c:v>38727</c:v>
                </c:pt>
                <c:pt idx="259">
                  <c:v>38728</c:v>
                </c:pt>
                <c:pt idx="260">
                  <c:v>38729</c:v>
                </c:pt>
                <c:pt idx="261">
                  <c:v>38730</c:v>
                </c:pt>
                <c:pt idx="262">
                  <c:v>38734</c:v>
                </c:pt>
                <c:pt idx="263">
                  <c:v>38735</c:v>
                </c:pt>
                <c:pt idx="264">
                  <c:v>38736</c:v>
                </c:pt>
                <c:pt idx="265">
                  <c:v>38737</c:v>
                </c:pt>
                <c:pt idx="266">
                  <c:v>38740</c:v>
                </c:pt>
                <c:pt idx="267">
                  <c:v>38741</c:v>
                </c:pt>
                <c:pt idx="268">
                  <c:v>38742</c:v>
                </c:pt>
                <c:pt idx="269">
                  <c:v>38743</c:v>
                </c:pt>
                <c:pt idx="270">
                  <c:v>38744</c:v>
                </c:pt>
                <c:pt idx="271">
                  <c:v>38747</c:v>
                </c:pt>
                <c:pt idx="272">
                  <c:v>38748</c:v>
                </c:pt>
                <c:pt idx="273">
                  <c:v>38749</c:v>
                </c:pt>
                <c:pt idx="274">
                  <c:v>38750</c:v>
                </c:pt>
                <c:pt idx="275">
                  <c:v>38751</c:v>
                </c:pt>
                <c:pt idx="276">
                  <c:v>38754</c:v>
                </c:pt>
                <c:pt idx="277">
                  <c:v>38755</c:v>
                </c:pt>
                <c:pt idx="278">
                  <c:v>38756</c:v>
                </c:pt>
                <c:pt idx="279">
                  <c:v>38757</c:v>
                </c:pt>
                <c:pt idx="280">
                  <c:v>38758</c:v>
                </c:pt>
                <c:pt idx="281">
                  <c:v>38761</c:v>
                </c:pt>
                <c:pt idx="282">
                  <c:v>38762</c:v>
                </c:pt>
                <c:pt idx="283">
                  <c:v>38763</c:v>
                </c:pt>
                <c:pt idx="284">
                  <c:v>38764</c:v>
                </c:pt>
                <c:pt idx="285">
                  <c:v>38765</c:v>
                </c:pt>
                <c:pt idx="286">
                  <c:v>38769</c:v>
                </c:pt>
                <c:pt idx="287">
                  <c:v>38770</c:v>
                </c:pt>
                <c:pt idx="288">
                  <c:v>38771</c:v>
                </c:pt>
                <c:pt idx="289">
                  <c:v>38772</c:v>
                </c:pt>
                <c:pt idx="290">
                  <c:v>38775</c:v>
                </c:pt>
                <c:pt idx="291">
                  <c:v>38776</c:v>
                </c:pt>
                <c:pt idx="292">
                  <c:v>38777</c:v>
                </c:pt>
                <c:pt idx="293">
                  <c:v>38778</c:v>
                </c:pt>
                <c:pt idx="294">
                  <c:v>38779</c:v>
                </c:pt>
                <c:pt idx="295">
                  <c:v>38782</c:v>
                </c:pt>
                <c:pt idx="296">
                  <c:v>38783</c:v>
                </c:pt>
                <c:pt idx="297">
                  <c:v>38784</c:v>
                </c:pt>
                <c:pt idx="298">
                  <c:v>38785</c:v>
                </c:pt>
                <c:pt idx="299">
                  <c:v>38786</c:v>
                </c:pt>
                <c:pt idx="300">
                  <c:v>38789</c:v>
                </c:pt>
                <c:pt idx="301">
                  <c:v>38790</c:v>
                </c:pt>
                <c:pt idx="302">
                  <c:v>38791</c:v>
                </c:pt>
                <c:pt idx="303">
                  <c:v>38792</c:v>
                </c:pt>
                <c:pt idx="304">
                  <c:v>38793</c:v>
                </c:pt>
                <c:pt idx="305">
                  <c:v>38796</c:v>
                </c:pt>
                <c:pt idx="306">
                  <c:v>38797</c:v>
                </c:pt>
                <c:pt idx="307">
                  <c:v>38798</c:v>
                </c:pt>
                <c:pt idx="308">
                  <c:v>38799</c:v>
                </c:pt>
                <c:pt idx="309">
                  <c:v>38800</c:v>
                </c:pt>
                <c:pt idx="310">
                  <c:v>38803</c:v>
                </c:pt>
                <c:pt idx="311">
                  <c:v>38804</c:v>
                </c:pt>
                <c:pt idx="312">
                  <c:v>38805</c:v>
                </c:pt>
                <c:pt idx="313">
                  <c:v>38806</c:v>
                </c:pt>
                <c:pt idx="314">
                  <c:v>38807</c:v>
                </c:pt>
                <c:pt idx="315">
                  <c:v>38810</c:v>
                </c:pt>
                <c:pt idx="316">
                  <c:v>38811</c:v>
                </c:pt>
                <c:pt idx="317">
                  <c:v>38812</c:v>
                </c:pt>
                <c:pt idx="318">
                  <c:v>38813</c:v>
                </c:pt>
                <c:pt idx="319">
                  <c:v>38814</c:v>
                </c:pt>
                <c:pt idx="320">
                  <c:v>38817</c:v>
                </c:pt>
                <c:pt idx="321">
                  <c:v>38818</c:v>
                </c:pt>
                <c:pt idx="322">
                  <c:v>38819</c:v>
                </c:pt>
                <c:pt idx="323">
                  <c:v>38820</c:v>
                </c:pt>
                <c:pt idx="324">
                  <c:v>38824</c:v>
                </c:pt>
                <c:pt idx="325">
                  <c:v>38825</c:v>
                </c:pt>
                <c:pt idx="326">
                  <c:v>38826</c:v>
                </c:pt>
                <c:pt idx="327">
                  <c:v>38827</c:v>
                </c:pt>
                <c:pt idx="328">
                  <c:v>38828</c:v>
                </c:pt>
                <c:pt idx="329">
                  <c:v>38831</c:v>
                </c:pt>
                <c:pt idx="330">
                  <c:v>38832</c:v>
                </c:pt>
                <c:pt idx="331">
                  <c:v>38833</c:v>
                </c:pt>
                <c:pt idx="332">
                  <c:v>38834</c:v>
                </c:pt>
                <c:pt idx="333">
                  <c:v>38835</c:v>
                </c:pt>
                <c:pt idx="334">
                  <c:v>38838</c:v>
                </c:pt>
                <c:pt idx="335">
                  <c:v>38839</c:v>
                </c:pt>
                <c:pt idx="336">
                  <c:v>38840</c:v>
                </c:pt>
                <c:pt idx="337">
                  <c:v>38841</c:v>
                </c:pt>
                <c:pt idx="338">
                  <c:v>38842</c:v>
                </c:pt>
                <c:pt idx="339">
                  <c:v>38845</c:v>
                </c:pt>
                <c:pt idx="340">
                  <c:v>38846</c:v>
                </c:pt>
                <c:pt idx="341">
                  <c:v>38847</c:v>
                </c:pt>
                <c:pt idx="342">
                  <c:v>38848</c:v>
                </c:pt>
                <c:pt idx="343">
                  <c:v>38849</c:v>
                </c:pt>
                <c:pt idx="344">
                  <c:v>38852</c:v>
                </c:pt>
                <c:pt idx="345">
                  <c:v>38853</c:v>
                </c:pt>
                <c:pt idx="346">
                  <c:v>38854</c:v>
                </c:pt>
                <c:pt idx="347">
                  <c:v>38855</c:v>
                </c:pt>
                <c:pt idx="348">
                  <c:v>38856</c:v>
                </c:pt>
                <c:pt idx="349">
                  <c:v>38859</c:v>
                </c:pt>
                <c:pt idx="350">
                  <c:v>38860</c:v>
                </c:pt>
                <c:pt idx="351">
                  <c:v>38861</c:v>
                </c:pt>
                <c:pt idx="352">
                  <c:v>38862</c:v>
                </c:pt>
                <c:pt idx="353">
                  <c:v>38863</c:v>
                </c:pt>
                <c:pt idx="354">
                  <c:v>38867</c:v>
                </c:pt>
                <c:pt idx="355">
                  <c:v>38868</c:v>
                </c:pt>
                <c:pt idx="356">
                  <c:v>38869</c:v>
                </c:pt>
                <c:pt idx="357">
                  <c:v>38870</c:v>
                </c:pt>
                <c:pt idx="358">
                  <c:v>38873</c:v>
                </c:pt>
                <c:pt idx="359">
                  <c:v>38874</c:v>
                </c:pt>
                <c:pt idx="360">
                  <c:v>38875</c:v>
                </c:pt>
                <c:pt idx="361">
                  <c:v>38876</c:v>
                </c:pt>
                <c:pt idx="362">
                  <c:v>38877</c:v>
                </c:pt>
                <c:pt idx="363">
                  <c:v>38880</c:v>
                </c:pt>
                <c:pt idx="364">
                  <c:v>38881</c:v>
                </c:pt>
                <c:pt idx="365">
                  <c:v>38882</c:v>
                </c:pt>
                <c:pt idx="366">
                  <c:v>38883</c:v>
                </c:pt>
                <c:pt idx="367">
                  <c:v>38884</c:v>
                </c:pt>
                <c:pt idx="368">
                  <c:v>38887</c:v>
                </c:pt>
                <c:pt idx="369">
                  <c:v>38888</c:v>
                </c:pt>
                <c:pt idx="370">
                  <c:v>38889</c:v>
                </c:pt>
                <c:pt idx="371">
                  <c:v>38890</c:v>
                </c:pt>
                <c:pt idx="372">
                  <c:v>38891</c:v>
                </c:pt>
                <c:pt idx="373">
                  <c:v>38894</c:v>
                </c:pt>
                <c:pt idx="374">
                  <c:v>38895</c:v>
                </c:pt>
                <c:pt idx="375">
                  <c:v>38896</c:v>
                </c:pt>
                <c:pt idx="376">
                  <c:v>38897</c:v>
                </c:pt>
                <c:pt idx="377">
                  <c:v>38898</c:v>
                </c:pt>
                <c:pt idx="378">
                  <c:v>38901</c:v>
                </c:pt>
                <c:pt idx="379">
                  <c:v>38903</c:v>
                </c:pt>
                <c:pt idx="380">
                  <c:v>38904</c:v>
                </c:pt>
                <c:pt idx="381">
                  <c:v>38905</c:v>
                </c:pt>
                <c:pt idx="382">
                  <c:v>38908</c:v>
                </c:pt>
                <c:pt idx="383">
                  <c:v>38909</c:v>
                </c:pt>
                <c:pt idx="384">
                  <c:v>38910</c:v>
                </c:pt>
                <c:pt idx="385">
                  <c:v>38911</c:v>
                </c:pt>
                <c:pt idx="386">
                  <c:v>38912</c:v>
                </c:pt>
                <c:pt idx="387">
                  <c:v>38915</c:v>
                </c:pt>
                <c:pt idx="388">
                  <c:v>38916</c:v>
                </c:pt>
                <c:pt idx="389">
                  <c:v>38917</c:v>
                </c:pt>
                <c:pt idx="390">
                  <c:v>38918</c:v>
                </c:pt>
                <c:pt idx="391">
                  <c:v>38919</c:v>
                </c:pt>
                <c:pt idx="392">
                  <c:v>38922</c:v>
                </c:pt>
                <c:pt idx="393">
                  <c:v>38923</c:v>
                </c:pt>
                <c:pt idx="394">
                  <c:v>38924</c:v>
                </c:pt>
                <c:pt idx="395">
                  <c:v>38925</c:v>
                </c:pt>
                <c:pt idx="396">
                  <c:v>38926</c:v>
                </c:pt>
                <c:pt idx="397">
                  <c:v>38929</c:v>
                </c:pt>
                <c:pt idx="398">
                  <c:v>38930</c:v>
                </c:pt>
                <c:pt idx="399">
                  <c:v>38931</c:v>
                </c:pt>
                <c:pt idx="400">
                  <c:v>38932</c:v>
                </c:pt>
                <c:pt idx="401">
                  <c:v>38933</c:v>
                </c:pt>
                <c:pt idx="402">
                  <c:v>38936</c:v>
                </c:pt>
                <c:pt idx="403">
                  <c:v>38937</c:v>
                </c:pt>
                <c:pt idx="404">
                  <c:v>38938</c:v>
                </c:pt>
                <c:pt idx="405">
                  <c:v>38939</c:v>
                </c:pt>
                <c:pt idx="406">
                  <c:v>38940</c:v>
                </c:pt>
                <c:pt idx="407">
                  <c:v>38943</c:v>
                </c:pt>
                <c:pt idx="408">
                  <c:v>38944</c:v>
                </c:pt>
                <c:pt idx="409">
                  <c:v>38945</c:v>
                </c:pt>
                <c:pt idx="410">
                  <c:v>38946</c:v>
                </c:pt>
                <c:pt idx="411">
                  <c:v>38947</c:v>
                </c:pt>
                <c:pt idx="412">
                  <c:v>38950</c:v>
                </c:pt>
                <c:pt idx="413">
                  <c:v>38951</c:v>
                </c:pt>
                <c:pt idx="414">
                  <c:v>38952</c:v>
                </c:pt>
                <c:pt idx="415">
                  <c:v>38953</c:v>
                </c:pt>
                <c:pt idx="416">
                  <c:v>38954</c:v>
                </c:pt>
                <c:pt idx="417">
                  <c:v>38957</c:v>
                </c:pt>
                <c:pt idx="418">
                  <c:v>38958</c:v>
                </c:pt>
                <c:pt idx="419">
                  <c:v>38959</c:v>
                </c:pt>
                <c:pt idx="420">
                  <c:v>38960</c:v>
                </c:pt>
                <c:pt idx="421">
                  <c:v>38961</c:v>
                </c:pt>
                <c:pt idx="422">
                  <c:v>38965</c:v>
                </c:pt>
                <c:pt idx="423">
                  <c:v>38966</c:v>
                </c:pt>
                <c:pt idx="424">
                  <c:v>38967</c:v>
                </c:pt>
                <c:pt idx="425">
                  <c:v>38968</c:v>
                </c:pt>
                <c:pt idx="426">
                  <c:v>38971</c:v>
                </c:pt>
                <c:pt idx="427">
                  <c:v>38972</c:v>
                </c:pt>
                <c:pt idx="428">
                  <c:v>38973</c:v>
                </c:pt>
                <c:pt idx="429">
                  <c:v>38974</c:v>
                </c:pt>
                <c:pt idx="430">
                  <c:v>38975</c:v>
                </c:pt>
                <c:pt idx="431">
                  <c:v>38978</c:v>
                </c:pt>
                <c:pt idx="432">
                  <c:v>38979</c:v>
                </c:pt>
                <c:pt idx="433">
                  <c:v>38980</c:v>
                </c:pt>
                <c:pt idx="434">
                  <c:v>38981</c:v>
                </c:pt>
                <c:pt idx="435">
                  <c:v>38982</c:v>
                </c:pt>
                <c:pt idx="436">
                  <c:v>38985</c:v>
                </c:pt>
                <c:pt idx="437">
                  <c:v>38986</c:v>
                </c:pt>
                <c:pt idx="438">
                  <c:v>38987</c:v>
                </c:pt>
                <c:pt idx="439">
                  <c:v>38988</c:v>
                </c:pt>
                <c:pt idx="440">
                  <c:v>38989</c:v>
                </c:pt>
                <c:pt idx="441">
                  <c:v>38992</c:v>
                </c:pt>
                <c:pt idx="442">
                  <c:v>38993</c:v>
                </c:pt>
                <c:pt idx="443">
                  <c:v>38994</c:v>
                </c:pt>
                <c:pt idx="444">
                  <c:v>38995</c:v>
                </c:pt>
                <c:pt idx="445">
                  <c:v>38996</c:v>
                </c:pt>
                <c:pt idx="446">
                  <c:v>38999</c:v>
                </c:pt>
                <c:pt idx="447">
                  <c:v>39000</c:v>
                </c:pt>
                <c:pt idx="448">
                  <c:v>39001</c:v>
                </c:pt>
                <c:pt idx="449">
                  <c:v>39002</c:v>
                </c:pt>
                <c:pt idx="450">
                  <c:v>39003</c:v>
                </c:pt>
                <c:pt idx="451">
                  <c:v>39006</c:v>
                </c:pt>
                <c:pt idx="452">
                  <c:v>39007</c:v>
                </c:pt>
                <c:pt idx="453">
                  <c:v>39008</c:v>
                </c:pt>
                <c:pt idx="454">
                  <c:v>39009</c:v>
                </c:pt>
                <c:pt idx="455">
                  <c:v>39010</c:v>
                </c:pt>
                <c:pt idx="456">
                  <c:v>39013</c:v>
                </c:pt>
                <c:pt idx="457">
                  <c:v>39014</c:v>
                </c:pt>
                <c:pt idx="458">
                  <c:v>39015</c:v>
                </c:pt>
                <c:pt idx="459">
                  <c:v>39016</c:v>
                </c:pt>
                <c:pt idx="460">
                  <c:v>39017</c:v>
                </c:pt>
                <c:pt idx="461">
                  <c:v>39020</c:v>
                </c:pt>
                <c:pt idx="462">
                  <c:v>39021</c:v>
                </c:pt>
                <c:pt idx="463">
                  <c:v>39022</c:v>
                </c:pt>
                <c:pt idx="464">
                  <c:v>39023</c:v>
                </c:pt>
                <c:pt idx="465">
                  <c:v>39024</c:v>
                </c:pt>
                <c:pt idx="466">
                  <c:v>39027</c:v>
                </c:pt>
                <c:pt idx="467">
                  <c:v>39028</c:v>
                </c:pt>
                <c:pt idx="468">
                  <c:v>39029</c:v>
                </c:pt>
                <c:pt idx="469">
                  <c:v>39030</c:v>
                </c:pt>
                <c:pt idx="470">
                  <c:v>39031</c:v>
                </c:pt>
                <c:pt idx="471">
                  <c:v>39034</c:v>
                </c:pt>
                <c:pt idx="472">
                  <c:v>39035</c:v>
                </c:pt>
                <c:pt idx="473">
                  <c:v>39036</c:v>
                </c:pt>
                <c:pt idx="474">
                  <c:v>39037</c:v>
                </c:pt>
                <c:pt idx="475">
                  <c:v>39038</c:v>
                </c:pt>
                <c:pt idx="476">
                  <c:v>39041</c:v>
                </c:pt>
                <c:pt idx="477">
                  <c:v>39042</c:v>
                </c:pt>
                <c:pt idx="478">
                  <c:v>39043</c:v>
                </c:pt>
                <c:pt idx="479">
                  <c:v>39045</c:v>
                </c:pt>
                <c:pt idx="480">
                  <c:v>39048</c:v>
                </c:pt>
                <c:pt idx="481">
                  <c:v>39049</c:v>
                </c:pt>
                <c:pt idx="482">
                  <c:v>39050</c:v>
                </c:pt>
                <c:pt idx="483">
                  <c:v>39051</c:v>
                </c:pt>
                <c:pt idx="484">
                  <c:v>39052</c:v>
                </c:pt>
                <c:pt idx="485">
                  <c:v>39055</c:v>
                </c:pt>
                <c:pt idx="486">
                  <c:v>39056</c:v>
                </c:pt>
                <c:pt idx="487">
                  <c:v>39057</c:v>
                </c:pt>
                <c:pt idx="488">
                  <c:v>39058</c:v>
                </c:pt>
                <c:pt idx="489">
                  <c:v>39059</c:v>
                </c:pt>
                <c:pt idx="490">
                  <c:v>39062</c:v>
                </c:pt>
                <c:pt idx="491">
                  <c:v>39063</c:v>
                </c:pt>
                <c:pt idx="492">
                  <c:v>39064</c:v>
                </c:pt>
                <c:pt idx="493">
                  <c:v>39065</c:v>
                </c:pt>
                <c:pt idx="494">
                  <c:v>39066</c:v>
                </c:pt>
                <c:pt idx="495">
                  <c:v>39069</c:v>
                </c:pt>
                <c:pt idx="496">
                  <c:v>39070</c:v>
                </c:pt>
                <c:pt idx="497">
                  <c:v>39071</c:v>
                </c:pt>
                <c:pt idx="498">
                  <c:v>39072</c:v>
                </c:pt>
                <c:pt idx="499">
                  <c:v>39073</c:v>
                </c:pt>
                <c:pt idx="500">
                  <c:v>39077</c:v>
                </c:pt>
                <c:pt idx="501">
                  <c:v>39078</c:v>
                </c:pt>
                <c:pt idx="502">
                  <c:v>39079</c:v>
                </c:pt>
                <c:pt idx="503">
                  <c:v>39080</c:v>
                </c:pt>
                <c:pt idx="504">
                  <c:v>39085</c:v>
                </c:pt>
                <c:pt idx="505">
                  <c:v>39086</c:v>
                </c:pt>
                <c:pt idx="506">
                  <c:v>39087</c:v>
                </c:pt>
                <c:pt idx="507">
                  <c:v>39090</c:v>
                </c:pt>
                <c:pt idx="508">
                  <c:v>39091</c:v>
                </c:pt>
                <c:pt idx="509">
                  <c:v>39092</c:v>
                </c:pt>
                <c:pt idx="510">
                  <c:v>39093</c:v>
                </c:pt>
                <c:pt idx="511">
                  <c:v>39094</c:v>
                </c:pt>
                <c:pt idx="512">
                  <c:v>39098</c:v>
                </c:pt>
                <c:pt idx="513">
                  <c:v>39099</c:v>
                </c:pt>
                <c:pt idx="514">
                  <c:v>39100</c:v>
                </c:pt>
                <c:pt idx="515">
                  <c:v>39101</c:v>
                </c:pt>
                <c:pt idx="516">
                  <c:v>39104</c:v>
                </c:pt>
                <c:pt idx="517">
                  <c:v>39105</c:v>
                </c:pt>
                <c:pt idx="518">
                  <c:v>39106</c:v>
                </c:pt>
                <c:pt idx="519">
                  <c:v>39107</c:v>
                </c:pt>
                <c:pt idx="520">
                  <c:v>39108</c:v>
                </c:pt>
                <c:pt idx="521">
                  <c:v>39111</c:v>
                </c:pt>
                <c:pt idx="522">
                  <c:v>39112</c:v>
                </c:pt>
                <c:pt idx="523">
                  <c:v>39113</c:v>
                </c:pt>
                <c:pt idx="524">
                  <c:v>39114</c:v>
                </c:pt>
                <c:pt idx="525">
                  <c:v>39115</c:v>
                </c:pt>
                <c:pt idx="526">
                  <c:v>39118</c:v>
                </c:pt>
                <c:pt idx="527">
                  <c:v>39119</c:v>
                </c:pt>
                <c:pt idx="528">
                  <c:v>39120</c:v>
                </c:pt>
                <c:pt idx="529">
                  <c:v>39121</c:v>
                </c:pt>
                <c:pt idx="530">
                  <c:v>39122</c:v>
                </c:pt>
                <c:pt idx="531">
                  <c:v>39125</c:v>
                </c:pt>
                <c:pt idx="532">
                  <c:v>39126</c:v>
                </c:pt>
                <c:pt idx="533">
                  <c:v>39127</c:v>
                </c:pt>
                <c:pt idx="534">
                  <c:v>39128</c:v>
                </c:pt>
                <c:pt idx="535">
                  <c:v>39129</c:v>
                </c:pt>
                <c:pt idx="536">
                  <c:v>39133</c:v>
                </c:pt>
                <c:pt idx="537">
                  <c:v>39134</c:v>
                </c:pt>
                <c:pt idx="538">
                  <c:v>39135</c:v>
                </c:pt>
                <c:pt idx="539">
                  <c:v>39136</c:v>
                </c:pt>
                <c:pt idx="540">
                  <c:v>39139</c:v>
                </c:pt>
                <c:pt idx="541">
                  <c:v>39140</c:v>
                </c:pt>
                <c:pt idx="542">
                  <c:v>39141</c:v>
                </c:pt>
                <c:pt idx="543">
                  <c:v>39142</c:v>
                </c:pt>
                <c:pt idx="544">
                  <c:v>39143</c:v>
                </c:pt>
                <c:pt idx="545">
                  <c:v>39146</c:v>
                </c:pt>
                <c:pt idx="546">
                  <c:v>39147</c:v>
                </c:pt>
                <c:pt idx="547">
                  <c:v>39148</c:v>
                </c:pt>
                <c:pt idx="548">
                  <c:v>39149</c:v>
                </c:pt>
                <c:pt idx="549">
                  <c:v>39150</c:v>
                </c:pt>
                <c:pt idx="550">
                  <c:v>39153</c:v>
                </c:pt>
                <c:pt idx="551">
                  <c:v>39154</c:v>
                </c:pt>
                <c:pt idx="552">
                  <c:v>39155</c:v>
                </c:pt>
                <c:pt idx="553">
                  <c:v>39156</c:v>
                </c:pt>
                <c:pt idx="554">
                  <c:v>39157</c:v>
                </c:pt>
                <c:pt idx="555">
                  <c:v>39160</c:v>
                </c:pt>
                <c:pt idx="556">
                  <c:v>39161</c:v>
                </c:pt>
                <c:pt idx="557">
                  <c:v>39162</c:v>
                </c:pt>
                <c:pt idx="558">
                  <c:v>39163</c:v>
                </c:pt>
                <c:pt idx="559">
                  <c:v>39164</c:v>
                </c:pt>
                <c:pt idx="560">
                  <c:v>39167</c:v>
                </c:pt>
                <c:pt idx="561">
                  <c:v>39168</c:v>
                </c:pt>
                <c:pt idx="562">
                  <c:v>39169</c:v>
                </c:pt>
                <c:pt idx="563">
                  <c:v>39170</c:v>
                </c:pt>
                <c:pt idx="564">
                  <c:v>39171</c:v>
                </c:pt>
                <c:pt idx="565">
                  <c:v>39174</c:v>
                </c:pt>
                <c:pt idx="566">
                  <c:v>39175</c:v>
                </c:pt>
                <c:pt idx="567">
                  <c:v>39176</c:v>
                </c:pt>
                <c:pt idx="568">
                  <c:v>39177</c:v>
                </c:pt>
                <c:pt idx="569">
                  <c:v>39181</c:v>
                </c:pt>
                <c:pt idx="570">
                  <c:v>39182</c:v>
                </c:pt>
                <c:pt idx="571">
                  <c:v>39183</c:v>
                </c:pt>
                <c:pt idx="572">
                  <c:v>39184</c:v>
                </c:pt>
                <c:pt idx="573">
                  <c:v>39185</c:v>
                </c:pt>
                <c:pt idx="574">
                  <c:v>39188</c:v>
                </c:pt>
                <c:pt idx="575">
                  <c:v>39189</c:v>
                </c:pt>
                <c:pt idx="576">
                  <c:v>39190</c:v>
                </c:pt>
                <c:pt idx="577">
                  <c:v>39191</c:v>
                </c:pt>
                <c:pt idx="578">
                  <c:v>39192</c:v>
                </c:pt>
                <c:pt idx="579">
                  <c:v>39195</c:v>
                </c:pt>
                <c:pt idx="580">
                  <c:v>39196</c:v>
                </c:pt>
                <c:pt idx="581">
                  <c:v>39197</c:v>
                </c:pt>
                <c:pt idx="582">
                  <c:v>39198</c:v>
                </c:pt>
                <c:pt idx="583">
                  <c:v>39199</c:v>
                </c:pt>
                <c:pt idx="584">
                  <c:v>39202</c:v>
                </c:pt>
                <c:pt idx="585">
                  <c:v>39203</c:v>
                </c:pt>
                <c:pt idx="586">
                  <c:v>39204</c:v>
                </c:pt>
                <c:pt idx="587">
                  <c:v>39205</c:v>
                </c:pt>
                <c:pt idx="588">
                  <c:v>39206</c:v>
                </c:pt>
                <c:pt idx="589">
                  <c:v>39209</c:v>
                </c:pt>
                <c:pt idx="590">
                  <c:v>39210</c:v>
                </c:pt>
                <c:pt idx="591">
                  <c:v>39211</c:v>
                </c:pt>
                <c:pt idx="592">
                  <c:v>39212</c:v>
                </c:pt>
                <c:pt idx="593">
                  <c:v>39213</c:v>
                </c:pt>
                <c:pt idx="594">
                  <c:v>39216</c:v>
                </c:pt>
                <c:pt idx="595">
                  <c:v>39217</c:v>
                </c:pt>
                <c:pt idx="596">
                  <c:v>39218</c:v>
                </c:pt>
                <c:pt idx="597">
                  <c:v>39219</c:v>
                </c:pt>
                <c:pt idx="598">
                  <c:v>39220</c:v>
                </c:pt>
                <c:pt idx="599">
                  <c:v>39223</c:v>
                </c:pt>
                <c:pt idx="600">
                  <c:v>39224</c:v>
                </c:pt>
                <c:pt idx="601">
                  <c:v>39225</c:v>
                </c:pt>
                <c:pt idx="602">
                  <c:v>39226</c:v>
                </c:pt>
                <c:pt idx="603">
                  <c:v>39227</c:v>
                </c:pt>
                <c:pt idx="604">
                  <c:v>39231</c:v>
                </c:pt>
                <c:pt idx="605">
                  <c:v>39232</c:v>
                </c:pt>
                <c:pt idx="606">
                  <c:v>39233</c:v>
                </c:pt>
                <c:pt idx="607">
                  <c:v>39234</c:v>
                </c:pt>
                <c:pt idx="608">
                  <c:v>39237</c:v>
                </c:pt>
                <c:pt idx="609">
                  <c:v>39238</c:v>
                </c:pt>
                <c:pt idx="610">
                  <c:v>39239</c:v>
                </c:pt>
                <c:pt idx="611">
                  <c:v>39240</c:v>
                </c:pt>
                <c:pt idx="612">
                  <c:v>39241</c:v>
                </c:pt>
                <c:pt idx="613">
                  <c:v>39244</c:v>
                </c:pt>
                <c:pt idx="614">
                  <c:v>39245</c:v>
                </c:pt>
                <c:pt idx="615">
                  <c:v>39246</c:v>
                </c:pt>
                <c:pt idx="616">
                  <c:v>39247</c:v>
                </c:pt>
                <c:pt idx="617">
                  <c:v>39248</c:v>
                </c:pt>
                <c:pt idx="618">
                  <c:v>39251</c:v>
                </c:pt>
                <c:pt idx="619">
                  <c:v>39252</c:v>
                </c:pt>
                <c:pt idx="620">
                  <c:v>39253</c:v>
                </c:pt>
                <c:pt idx="621">
                  <c:v>39254</c:v>
                </c:pt>
                <c:pt idx="622">
                  <c:v>39255</c:v>
                </c:pt>
                <c:pt idx="623">
                  <c:v>39258</c:v>
                </c:pt>
                <c:pt idx="624">
                  <c:v>39259</c:v>
                </c:pt>
                <c:pt idx="625">
                  <c:v>39260</c:v>
                </c:pt>
                <c:pt idx="626">
                  <c:v>39261</c:v>
                </c:pt>
                <c:pt idx="627">
                  <c:v>39262</c:v>
                </c:pt>
                <c:pt idx="628">
                  <c:v>39265</c:v>
                </c:pt>
                <c:pt idx="629">
                  <c:v>39266</c:v>
                </c:pt>
                <c:pt idx="630">
                  <c:v>39268</c:v>
                </c:pt>
                <c:pt idx="631">
                  <c:v>39269</c:v>
                </c:pt>
                <c:pt idx="632">
                  <c:v>39272</c:v>
                </c:pt>
                <c:pt idx="633">
                  <c:v>39273</c:v>
                </c:pt>
                <c:pt idx="634">
                  <c:v>39274</c:v>
                </c:pt>
                <c:pt idx="635">
                  <c:v>39275</c:v>
                </c:pt>
                <c:pt idx="636">
                  <c:v>39276</c:v>
                </c:pt>
                <c:pt idx="637">
                  <c:v>39279</c:v>
                </c:pt>
                <c:pt idx="638">
                  <c:v>39280</c:v>
                </c:pt>
                <c:pt idx="639">
                  <c:v>39281</c:v>
                </c:pt>
                <c:pt idx="640">
                  <c:v>39282</c:v>
                </c:pt>
                <c:pt idx="641">
                  <c:v>39283</c:v>
                </c:pt>
                <c:pt idx="642">
                  <c:v>39286</c:v>
                </c:pt>
                <c:pt idx="643">
                  <c:v>39287</c:v>
                </c:pt>
                <c:pt idx="644">
                  <c:v>39288</c:v>
                </c:pt>
                <c:pt idx="645">
                  <c:v>39289</c:v>
                </c:pt>
                <c:pt idx="646">
                  <c:v>39290</c:v>
                </c:pt>
                <c:pt idx="647">
                  <c:v>39293</c:v>
                </c:pt>
                <c:pt idx="648">
                  <c:v>39294</c:v>
                </c:pt>
                <c:pt idx="649">
                  <c:v>39295</c:v>
                </c:pt>
                <c:pt idx="650">
                  <c:v>39296</c:v>
                </c:pt>
                <c:pt idx="651">
                  <c:v>39297</c:v>
                </c:pt>
                <c:pt idx="652">
                  <c:v>39300</c:v>
                </c:pt>
                <c:pt idx="653">
                  <c:v>39301</c:v>
                </c:pt>
                <c:pt idx="654">
                  <c:v>39302</c:v>
                </c:pt>
                <c:pt idx="655">
                  <c:v>39303</c:v>
                </c:pt>
                <c:pt idx="656">
                  <c:v>39304</c:v>
                </c:pt>
                <c:pt idx="657">
                  <c:v>39307</c:v>
                </c:pt>
                <c:pt idx="658">
                  <c:v>39308</c:v>
                </c:pt>
                <c:pt idx="659">
                  <c:v>39309</c:v>
                </c:pt>
                <c:pt idx="660">
                  <c:v>39310</c:v>
                </c:pt>
                <c:pt idx="661">
                  <c:v>39311</c:v>
                </c:pt>
                <c:pt idx="662">
                  <c:v>39314</c:v>
                </c:pt>
                <c:pt idx="663">
                  <c:v>39315</c:v>
                </c:pt>
                <c:pt idx="664">
                  <c:v>39316</c:v>
                </c:pt>
                <c:pt idx="665">
                  <c:v>39317</c:v>
                </c:pt>
                <c:pt idx="666">
                  <c:v>39318</c:v>
                </c:pt>
                <c:pt idx="667">
                  <c:v>39321</c:v>
                </c:pt>
                <c:pt idx="668">
                  <c:v>39322</c:v>
                </c:pt>
                <c:pt idx="669">
                  <c:v>39323</c:v>
                </c:pt>
                <c:pt idx="670">
                  <c:v>39324</c:v>
                </c:pt>
                <c:pt idx="671">
                  <c:v>39325</c:v>
                </c:pt>
                <c:pt idx="672">
                  <c:v>39329</c:v>
                </c:pt>
                <c:pt idx="673">
                  <c:v>39330</c:v>
                </c:pt>
                <c:pt idx="674">
                  <c:v>39331</c:v>
                </c:pt>
                <c:pt idx="675">
                  <c:v>39332</c:v>
                </c:pt>
                <c:pt idx="676">
                  <c:v>39335</c:v>
                </c:pt>
                <c:pt idx="677">
                  <c:v>39336</c:v>
                </c:pt>
                <c:pt idx="678">
                  <c:v>39337</c:v>
                </c:pt>
                <c:pt idx="679">
                  <c:v>39338</c:v>
                </c:pt>
                <c:pt idx="680">
                  <c:v>39339</c:v>
                </c:pt>
                <c:pt idx="681">
                  <c:v>39342</c:v>
                </c:pt>
                <c:pt idx="682">
                  <c:v>39343</c:v>
                </c:pt>
                <c:pt idx="683">
                  <c:v>39344</c:v>
                </c:pt>
                <c:pt idx="684">
                  <c:v>39345</c:v>
                </c:pt>
                <c:pt idx="685">
                  <c:v>39346</c:v>
                </c:pt>
                <c:pt idx="686">
                  <c:v>39349</c:v>
                </c:pt>
                <c:pt idx="687">
                  <c:v>39350</c:v>
                </c:pt>
                <c:pt idx="688">
                  <c:v>39351</c:v>
                </c:pt>
                <c:pt idx="689">
                  <c:v>39352</c:v>
                </c:pt>
                <c:pt idx="690">
                  <c:v>39353</c:v>
                </c:pt>
                <c:pt idx="691">
                  <c:v>39356</c:v>
                </c:pt>
                <c:pt idx="692">
                  <c:v>39357</c:v>
                </c:pt>
                <c:pt idx="693">
                  <c:v>39358</c:v>
                </c:pt>
                <c:pt idx="694">
                  <c:v>39359</c:v>
                </c:pt>
                <c:pt idx="695">
                  <c:v>39360</c:v>
                </c:pt>
                <c:pt idx="696">
                  <c:v>39363</c:v>
                </c:pt>
                <c:pt idx="697">
                  <c:v>39364</c:v>
                </c:pt>
                <c:pt idx="698">
                  <c:v>39365</c:v>
                </c:pt>
                <c:pt idx="699">
                  <c:v>39366</c:v>
                </c:pt>
                <c:pt idx="700">
                  <c:v>39367</c:v>
                </c:pt>
                <c:pt idx="701">
                  <c:v>39370</c:v>
                </c:pt>
                <c:pt idx="702">
                  <c:v>39371</c:v>
                </c:pt>
                <c:pt idx="703">
                  <c:v>39372</c:v>
                </c:pt>
                <c:pt idx="704">
                  <c:v>39373</c:v>
                </c:pt>
                <c:pt idx="705">
                  <c:v>39374</c:v>
                </c:pt>
                <c:pt idx="706">
                  <c:v>39377</c:v>
                </c:pt>
                <c:pt idx="707">
                  <c:v>39378</c:v>
                </c:pt>
                <c:pt idx="708">
                  <c:v>39379</c:v>
                </c:pt>
                <c:pt idx="709">
                  <c:v>39380</c:v>
                </c:pt>
                <c:pt idx="710">
                  <c:v>39381</c:v>
                </c:pt>
                <c:pt idx="711">
                  <c:v>39384</c:v>
                </c:pt>
                <c:pt idx="712">
                  <c:v>39385</c:v>
                </c:pt>
                <c:pt idx="713">
                  <c:v>39386</c:v>
                </c:pt>
                <c:pt idx="714">
                  <c:v>39387</c:v>
                </c:pt>
                <c:pt idx="715">
                  <c:v>39388</c:v>
                </c:pt>
                <c:pt idx="716">
                  <c:v>39391</c:v>
                </c:pt>
                <c:pt idx="717">
                  <c:v>39392</c:v>
                </c:pt>
                <c:pt idx="718">
                  <c:v>39393</c:v>
                </c:pt>
                <c:pt idx="719">
                  <c:v>39394</c:v>
                </c:pt>
                <c:pt idx="720">
                  <c:v>39395</c:v>
                </c:pt>
                <c:pt idx="721">
                  <c:v>39398</c:v>
                </c:pt>
                <c:pt idx="722">
                  <c:v>39399</c:v>
                </c:pt>
                <c:pt idx="723">
                  <c:v>39400</c:v>
                </c:pt>
                <c:pt idx="724">
                  <c:v>39401</c:v>
                </c:pt>
                <c:pt idx="725">
                  <c:v>39402</c:v>
                </c:pt>
                <c:pt idx="726">
                  <c:v>39405</c:v>
                </c:pt>
                <c:pt idx="727">
                  <c:v>39406</c:v>
                </c:pt>
                <c:pt idx="728">
                  <c:v>39407</c:v>
                </c:pt>
                <c:pt idx="729">
                  <c:v>39409</c:v>
                </c:pt>
                <c:pt idx="730">
                  <c:v>39412</c:v>
                </c:pt>
                <c:pt idx="731">
                  <c:v>39413</c:v>
                </c:pt>
                <c:pt idx="732">
                  <c:v>39414</c:v>
                </c:pt>
                <c:pt idx="733">
                  <c:v>39415</c:v>
                </c:pt>
                <c:pt idx="734">
                  <c:v>39416</c:v>
                </c:pt>
                <c:pt idx="735">
                  <c:v>39419</c:v>
                </c:pt>
                <c:pt idx="736">
                  <c:v>39420</c:v>
                </c:pt>
                <c:pt idx="737">
                  <c:v>39421</c:v>
                </c:pt>
                <c:pt idx="738">
                  <c:v>39422</c:v>
                </c:pt>
                <c:pt idx="739">
                  <c:v>39423</c:v>
                </c:pt>
                <c:pt idx="740">
                  <c:v>39426</c:v>
                </c:pt>
                <c:pt idx="741">
                  <c:v>39427</c:v>
                </c:pt>
                <c:pt idx="742">
                  <c:v>39428</c:v>
                </c:pt>
                <c:pt idx="743">
                  <c:v>39429</c:v>
                </c:pt>
                <c:pt idx="744">
                  <c:v>39430</c:v>
                </c:pt>
                <c:pt idx="745">
                  <c:v>39433</c:v>
                </c:pt>
                <c:pt idx="746">
                  <c:v>39434</c:v>
                </c:pt>
                <c:pt idx="747">
                  <c:v>39435</c:v>
                </c:pt>
                <c:pt idx="748">
                  <c:v>39436</c:v>
                </c:pt>
                <c:pt idx="749">
                  <c:v>39437</c:v>
                </c:pt>
                <c:pt idx="750">
                  <c:v>39440</c:v>
                </c:pt>
                <c:pt idx="751">
                  <c:v>39442</c:v>
                </c:pt>
                <c:pt idx="752">
                  <c:v>39443</c:v>
                </c:pt>
                <c:pt idx="753">
                  <c:v>39444</c:v>
                </c:pt>
                <c:pt idx="754">
                  <c:v>39447</c:v>
                </c:pt>
                <c:pt idx="755">
                  <c:v>39449</c:v>
                </c:pt>
                <c:pt idx="756">
                  <c:v>39450</c:v>
                </c:pt>
                <c:pt idx="757">
                  <c:v>39451</c:v>
                </c:pt>
                <c:pt idx="758">
                  <c:v>39454</c:v>
                </c:pt>
                <c:pt idx="759">
                  <c:v>39455</c:v>
                </c:pt>
                <c:pt idx="760">
                  <c:v>39456</c:v>
                </c:pt>
                <c:pt idx="761">
                  <c:v>39457</c:v>
                </c:pt>
                <c:pt idx="762">
                  <c:v>39458</c:v>
                </c:pt>
                <c:pt idx="763">
                  <c:v>39461</c:v>
                </c:pt>
                <c:pt idx="764">
                  <c:v>39462</c:v>
                </c:pt>
                <c:pt idx="765">
                  <c:v>39463</c:v>
                </c:pt>
                <c:pt idx="766">
                  <c:v>39464</c:v>
                </c:pt>
                <c:pt idx="767">
                  <c:v>39465</c:v>
                </c:pt>
                <c:pt idx="768">
                  <c:v>39469</c:v>
                </c:pt>
                <c:pt idx="769">
                  <c:v>39470</c:v>
                </c:pt>
                <c:pt idx="770">
                  <c:v>39471</c:v>
                </c:pt>
                <c:pt idx="771">
                  <c:v>39472</c:v>
                </c:pt>
                <c:pt idx="772">
                  <c:v>39475</c:v>
                </c:pt>
                <c:pt idx="773">
                  <c:v>39476</c:v>
                </c:pt>
                <c:pt idx="774">
                  <c:v>39477</c:v>
                </c:pt>
                <c:pt idx="775">
                  <c:v>39478</c:v>
                </c:pt>
                <c:pt idx="776">
                  <c:v>39479</c:v>
                </c:pt>
                <c:pt idx="777">
                  <c:v>39482</c:v>
                </c:pt>
                <c:pt idx="778">
                  <c:v>39483</c:v>
                </c:pt>
                <c:pt idx="779">
                  <c:v>39484</c:v>
                </c:pt>
                <c:pt idx="780">
                  <c:v>39485</c:v>
                </c:pt>
                <c:pt idx="781">
                  <c:v>39486</c:v>
                </c:pt>
                <c:pt idx="782">
                  <c:v>39489</c:v>
                </c:pt>
                <c:pt idx="783">
                  <c:v>39490</c:v>
                </c:pt>
                <c:pt idx="784">
                  <c:v>39491</c:v>
                </c:pt>
                <c:pt idx="785">
                  <c:v>39492</c:v>
                </c:pt>
                <c:pt idx="786">
                  <c:v>39493</c:v>
                </c:pt>
                <c:pt idx="787">
                  <c:v>39497</c:v>
                </c:pt>
                <c:pt idx="788">
                  <c:v>39498</c:v>
                </c:pt>
                <c:pt idx="789">
                  <c:v>39499</c:v>
                </c:pt>
                <c:pt idx="790">
                  <c:v>39500</c:v>
                </c:pt>
                <c:pt idx="791">
                  <c:v>39503</c:v>
                </c:pt>
                <c:pt idx="792">
                  <c:v>39504</c:v>
                </c:pt>
                <c:pt idx="793">
                  <c:v>39505</c:v>
                </c:pt>
                <c:pt idx="794">
                  <c:v>39506</c:v>
                </c:pt>
                <c:pt idx="795">
                  <c:v>39507</c:v>
                </c:pt>
                <c:pt idx="796">
                  <c:v>39510</c:v>
                </c:pt>
                <c:pt idx="797">
                  <c:v>39511</c:v>
                </c:pt>
                <c:pt idx="798">
                  <c:v>39512</c:v>
                </c:pt>
                <c:pt idx="799">
                  <c:v>39513</c:v>
                </c:pt>
                <c:pt idx="800">
                  <c:v>39514</c:v>
                </c:pt>
                <c:pt idx="801">
                  <c:v>39517</c:v>
                </c:pt>
                <c:pt idx="802">
                  <c:v>39518</c:v>
                </c:pt>
                <c:pt idx="803">
                  <c:v>39519</c:v>
                </c:pt>
                <c:pt idx="804">
                  <c:v>39520</c:v>
                </c:pt>
                <c:pt idx="805">
                  <c:v>39521</c:v>
                </c:pt>
                <c:pt idx="806">
                  <c:v>39524</c:v>
                </c:pt>
                <c:pt idx="807">
                  <c:v>39525</c:v>
                </c:pt>
                <c:pt idx="808">
                  <c:v>39526</c:v>
                </c:pt>
                <c:pt idx="809">
                  <c:v>39527</c:v>
                </c:pt>
                <c:pt idx="810">
                  <c:v>39531</c:v>
                </c:pt>
                <c:pt idx="811">
                  <c:v>39532</c:v>
                </c:pt>
                <c:pt idx="812">
                  <c:v>39533</c:v>
                </c:pt>
                <c:pt idx="813">
                  <c:v>39534</c:v>
                </c:pt>
                <c:pt idx="814">
                  <c:v>39535</c:v>
                </c:pt>
                <c:pt idx="815">
                  <c:v>39538</c:v>
                </c:pt>
                <c:pt idx="816">
                  <c:v>39539</c:v>
                </c:pt>
                <c:pt idx="817">
                  <c:v>39540</c:v>
                </c:pt>
                <c:pt idx="818">
                  <c:v>39541</c:v>
                </c:pt>
                <c:pt idx="819">
                  <c:v>39542</c:v>
                </c:pt>
                <c:pt idx="820">
                  <c:v>39545</c:v>
                </c:pt>
                <c:pt idx="821">
                  <c:v>39546</c:v>
                </c:pt>
                <c:pt idx="822">
                  <c:v>39547</c:v>
                </c:pt>
                <c:pt idx="823">
                  <c:v>39548</c:v>
                </c:pt>
                <c:pt idx="824">
                  <c:v>39549</c:v>
                </c:pt>
                <c:pt idx="825">
                  <c:v>39552</c:v>
                </c:pt>
                <c:pt idx="826">
                  <c:v>39553</c:v>
                </c:pt>
                <c:pt idx="827">
                  <c:v>39554</c:v>
                </c:pt>
                <c:pt idx="828">
                  <c:v>39555</c:v>
                </c:pt>
                <c:pt idx="829">
                  <c:v>39556</c:v>
                </c:pt>
                <c:pt idx="830">
                  <c:v>39559</c:v>
                </c:pt>
                <c:pt idx="831">
                  <c:v>39560</c:v>
                </c:pt>
                <c:pt idx="832">
                  <c:v>39561</c:v>
                </c:pt>
                <c:pt idx="833">
                  <c:v>39562</c:v>
                </c:pt>
                <c:pt idx="834">
                  <c:v>39563</c:v>
                </c:pt>
                <c:pt idx="835">
                  <c:v>39566</c:v>
                </c:pt>
                <c:pt idx="836">
                  <c:v>39567</c:v>
                </c:pt>
                <c:pt idx="837">
                  <c:v>39568</c:v>
                </c:pt>
                <c:pt idx="838">
                  <c:v>39569</c:v>
                </c:pt>
                <c:pt idx="839">
                  <c:v>39570</c:v>
                </c:pt>
                <c:pt idx="840">
                  <c:v>39573</c:v>
                </c:pt>
                <c:pt idx="841">
                  <c:v>39574</c:v>
                </c:pt>
                <c:pt idx="842">
                  <c:v>39575</c:v>
                </c:pt>
                <c:pt idx="843">
                  <c:v>39576</c:v>
                </c:pt>
                <c:pt idx="844">
                  <c:v>39577</c:v>
                </c:pt>
                <c:pt idx="845">
                  <c:v>39580</c:v>
                </c:pt>
                <c:pt idx="846">
                  <c:v>39581</c:v>
                </c:pt>
                <c:pt idx="847">
                  <c:v>39582</c:v>
                </c:pt>
                <c:pt idx="848">
                  <c:v>39583</c:v>
                </c:pt>
                <c:pt idx="849">
                  <c:v>39584</c:v>
                </c:pt>
                <c:pt idx="850">
                  <c:v>39587</c:v>
                </c:pt>
                <c:pt idx="851">
                  <c:v>39588</c:v>
                </c:pt>
                <c:pt idx="852">
                  <c:v>39589</c:v>
                </c:pt>
                <c:pt idx="853">
                  <c:v>39590</c:v>
                </c:pt>
                <c:pt idx="854">
                  <c:v>39591</c:v>
                </c:pt>
                <c:pt idx="855">
                  <c:v>39595</c:v>
                </c:pt>
                <c:pt idx="856">
                  <c:v>39596</c:v>
                </c:pt>
                <c:pt idx="857">
                  <c:v>39597</c:v>
                </c:pt>
                <c:pt idx="858">
                  <c:v>39598</c:v>
                </c:pt>
                <c:pt idx="859">
                  <c:v>39601</c:v>
                </c:pt>
                <c:pt idx="860">
                  <c:v>39602</c:v>
                </c:pt>
                <c:pt idx="861">
                  <c:v>39603</c:v>
                </c:pt>
                <c:pt idx="862">
                  <c:v>39604</c:v>
                </c:pt>
                <c:pt idx="863">
                  <c:v>39605</c:v>
                </c:pt>
                <c:pt idx="864">
                  <c:v>39608</c:v>
                </c:pt>
                <c:pt idx="865">
                  <c:v>39609</c:v>
                </c:pt>
                <c:pt idx="866">
                  <c:v>39610</c:v>
                </c:pt>
                <c:pt idx="867">
                  <c:v>39611</c:v>
                </c:pt>
                <c:pt idx="868">
                  <c:v>39612</c:v>
                </c:pt>
                <c:pt idx="869">
                  <c:v>39615</c:v>
                </c:pt>
                <c:pt idx="870">
                  <c:v>39616</c:v>
                </c:pt>
                <c:pt idx="871">
                  <c:v>39617</c:v>
                </c:pt>
                <c:pt idx="872">
                  <c:v>39618</c:v>
                </c:pt>
                <c:pt idx="873">
                  <c:v>39619</c:v>
                </c:pt>
                <c:pt idx="874">
                  <c:v>39622</c:v>
                </c:pt>
                <c:pt idx="875">
                  <c:v>39623</c:v>
                </c:pt>
                <c:pt idx="876">
                  <c:v>39624</c:v>
                </c:pt>
                <c:pt idx="877">
                  <c:v>39625</c:v>
                </c:pt>
                <c:pt idx="878">
                  <c:v>39626</c:v>
                </c:pt>
                <c:pt idx="879">
                  <c:v>39629</c:v>
                </c:pt>
                <c:pt idx="880">
                  <c:v>39630</c:v>
                </c:pt>
                <c:pt idx="881">
                  <c:v>39631</c:v>
                </c:pt>
                <c:pt idx="882">
                  <c:v>39632</c:v>
                </c:pt>
                <c:pt idx="883">
                  <c:v>39636</c:v>
                </c:pt>
                <c:pt idx="884">
                  <c:v>39637</c:v>
                </c:pt>
                <c:pt idx="885">
                  <c:v>39638</c:v>
                </c:pt>
                <c:pt idx="886">
                  <c:v>39639</c:v>
                </c:pt>
                <c:pt idx="887">
                  <c:v>39640</c:v>
                </c:pt>
                <c:pt idx="888">
                  <c:v>39643</c:v>
                </c:pt>
                <c:pt idx="889">
                  <c:v>39644</c:v>
                </c:pt>
                <c:pt idx="890">
                  <c:v>39645</c:v>
                </c:pt>
                <c:pt idx="891">
                  <c:v>39646</c:v>
                </c:pt>
                <c:pt idx="892">
                  <c:v>39647</c:v>
                </c:pt>
                <c:pt idx="893">
                  <c:v>39650</c:v>
                </c:pt>
                <c:pt idx="894">
                  <c:v>39651</c:v>
                </c:pt>
                <c:pt idx="895">
                  <c:v>39652</c:v>
                </c:pt>
                <c:pt idx="896">
                  <c:v>39653</c:v>
                </c:pt>
                <c:pt idx="897">
                  <c:v>39654</c:v>
                </c:pt>
                <c:pt idx="898">
                  <c:v>39657</c:v>
                </c:pt>
                <c:pt idx="899">
                  <c:v>39658</c:v>
                </c:pt>
                <c:pt idx="900">
                  <c:v>39659</c:v>
                </c:pt>
                <c:pt idx="901">
                  <c:v>39660</c:v>
                </c:pt>
                <c:pt idx="902">
                  <c:v>39661</c:v>
                </c:pt>
                <c:pt idx="903">
                  <c:v>39664</c:v>
                </c:pt>
                <c:pt idx="904">
                  <c:v>39665</c:v>
                </c:pt>
                <c:pt idx="905">
                  <c:v>39666</c:v>
                </c:pt>
                <c:pt idx="906">
                  <c:v>39667</c:v>
                </c:pt>
                <c:pt idx="907">
                  <c:v>39668</c:v>
                </c:pt>
                <c:pt idx="908">
                  <c:v>39671</c:v>
                </c:pt>
                <c:pt idx="909">
                  <c:v>39672</c:v>
                </c:pt>
                <c:pt idx="910">
                  <c:v>39673</c:v>
                </c:pt>
                <c:pt idx="911">
                  <c:v>39674</c:v>
                </c:pt>
                <c:pt idx="912">
                  <c:v>39675</c:v>
                </c:pt>
                <c:pt idx="913">
                  <c:v>39678</c:v>
                </c:pt>
                <c:pt idx="914">
                  <c:v>39679</c:v>
                </c:pt>
                <c:pt idx="915">
                  <c:v>39680</c:v>
                </c:pt>
                <c:pt idx="916">
                  <c:v>39681</c:v>
                </c:pt>
                <c:pt idx="917">
                  <c:v>39682</c:v>
                </c:pt>
                <c:pt idx="918">
                  <c:v>39685</c:v>
                </c:pt>
                <c:pt idx="919">
                  <c:v>39686</c:v>
                </c:pt>
                <c:pt idx="920">
                  <c:v>39687</c:v>
                </c:pt>
                <c:pt idx="921">
                  <c:v>39688</c:v>
                </c:pt>
                <c:pt idx="922">
                  <c:v>39689</c:v>
                </c:pt>
                <c:pt idx="923">
                  <c:v>39693</c:v>
                </c:pt>
                <c:pt idx="924">
                  <c:v>39694</c:v>
                </c:pt>
                <c:pt idx="925">
                  <c:v>39695</c:v>
                </c:pt>
                <c:pt idx="926">
                  <c:v>39696</c:v>
                </c:pt>
                <c:pt idx="927">
                  <c:v>39699</c:v>
                </c:pt>
                <c:pt idx="928">
                  <c:v>39700</c:v>
                </c:pt>
                <c:pt idx="929">
                  <c:v>39701</c:v>
                </c:pt>
                <c:pt idx="930">
                  <c:v>39702</c:v>
                </c:pt>
                <c:pt idx="931">
                  <c:v>39703</c:v>
                </c:pt>
                <c:pt idx="932">
                  <c:v>39706</c:v>
                </c:pt>
                <c:pt idx="933">
                  <c:v>39707</c:v>
                </c:pt>
                <c:pt idx="934">
                  <c:v>39708</c:v>
                </c:pt>
                <c:pt idx="935">
                  <c:v>39709</c:v>
                </c:pt>
                <c:pt idx="936">
                  <c:v>39710</c:v>
                </c:pt>
                <c:pt idx="937">
                  <c:v>39713</c:v>
                </c:pt>
                <c:pt idx="938">
                  <c:v>39714</c:v>
                </c:pt>
                <c:pt idx="939">
                  <c:v>39715</c:v>
                </c:pt>
                <c:pt idx="940">
                  <c:v>39716</c:v>
                </c:pt>
                <c:pt idx="941">
                  <c:v>39717</c:v>
                </c:pt>
                <c:pt idx="942">
                  <c:v>39720</c:v>
                </c:pt>
                <c:pt idx="943">
                  <c:v>39721</c:v>
                </c:pt>
                <c:pt idx="944">
                  <c:v>39722</c:v>
                </c:pt>
                <c:pt idx="945">
                  <c:v>39723</c:v>
                </c:pt>
                <c:pt idx="946">
                  <c:v>39724</c:v>
                </c:pt>
                <c:pt idx="947">
                  <c:v>39727</c:v>
                </c:pt>
                <c:pt idx="948">
                  <c:v>39728</c:v>
                </c:pt>
                <c:pt idx="949">
                  <c:v>39729</c:v>
                </c:pt>
                <c:pt idx="950">
                  <c:v>39730</c:v>
                </c:pt>
                <c:pt idx="951">
                  <c:v>39731</c:v>
                </c:pt>
                <c:pt idx="952">
                  <c:v>39734</c:v>
                </c:pt>
                <c:pt idx="953">
                  <c:v>39735</c:v>
                </c:pt>
                <c:pt idx="954">
                  <c:v>39736</c:v>
                </c:pt>
                <c:pt idx="955">
                  <c:v>39737</c:v>
                </c:pt>
                <c:pt idx="956">
                  <c:v>39738</c:v>
                </c:pt>
                <c:pt idx="957">
                  <c:v>39741</c:v>
                </c:pt>
                <c:pt idx="958">
                  <c:v>39742</c:v>
                </c:pt>
                <c:pt idx="959">
                  <c:v>39743</c:v>
                </c:pt>
                <c:pt idx="960">
                  <c:v>39744</c:v>
                </c:pt>
                <c:pt idx="961">
                  <c:v>39745</c:v>
                </c:pt>
                <c:pt idx="962">
                  <c:v>39748</c:v>
                </c:pt>
                <c:pt idx="963">
                  <c:v>39749</c:v>
                </c:pt>
                <c:pt idx="964">
                  <c:v>39750</c:v>
                </c:pt>
                <c:pt idx="965">
                  <c:v>39751</c:v>
                </c:pt>
                <c:pt idx="966">
                  <c:v>39752</c:v>
                </c:pt>
                <c:pt idx="967">
                  <c:v>39755</c:v>
                </c:pt>
                <c:pt idx="968">
                  <c:v>39756</c:v>
                </c:pt>
                <c:pt idx="969">
                  <c:v>39757</c:v>
                </c:pt>
                <c:pt idx="970">
                  <c:v>39758</c:v>
                </c:pt>
                <c:pt idx="971">
                  <c:v>39759</c:v>
                </c:pt>
                <c:pt idx="972">
                  <c:v>39762</c:v>
                </c:pt>
                <c:pt idx="973">
                  <c:v>39763</c:v>
                </c:pt>
                <c:pt idx="974">
                  <c:v>39764</c:v>
                </c:pt>
                <c:pt idx="975">
                  <c:v>39765</c:v>
                </c:pt>
                <c:pt idx="976">
                  <c:v>39766</c:v>
                </c:pt>
                <c:pt idx="977">
                  <c:v>39769</c:v>
                </c:pt>
                <c:pt idx="978">
                  <c:v>39770</c:v>
                </c:pt>
                <c:pt idx="979">
                  <c:v>39771</c:v>
                </c:pt>
                <c:pt idx="980">
                  <c:v>39772</c:v>
                </c:pt>
                <c:pt idx="981">
                  <c:v>39773</c:v>
                </c:pt>
                <c:pt idx="982">
                  <c:v>39776</c:v>
                </c:pt>
                <c:pt idx="983">
                  <c:v>39777</c:v>
                </c:pt>
                <c:pt idx="984">
                  <c:v>39778</c:v>
                </c:pt>
                <c:pt idx="985">
                  <c:v>39780</c:v>
                </c:pt>
                <c:pt idx="986">
                  <c:v>39783</c:v>
                </c:pt>
                <c:pt idx="987">
                  <c:v>39784</c:v>
                </c:pt>
                <c:pt idx="988">
                  <c:v>39785</c:v>
                </c:pt>
                <c:pt idx="989">
                  <c:v>39786</c:v>
                </c:pt>
                <c:pt idx="990">
                  <c:v>39787</c:v>
                </c:pt>
                <c:pt idx="991">
                  <c:v>39790</c:v>
                </c:pt>
                <c:pt idx="992">
                  <c:v>39791</c:v>
                </c:pt>
                <c:pt idx="993">
                  <c:v>39792</c:v>
                </c:pt>
                <c:pt idx="994">
                  <c:v>39793</c:v>
                </c:pt>
                <c:pt idx="995">
                  <c:v>39794</c:v>
                </c:pt>
                <c:pt idx="996">
                  <c:v>39797</c:v>
                </c:pt>
                <c:pt idx="997">
                  <c:v>39798</c:v>
                </c:pt>
                <c:pt idx="998">
                  <c:v>39799</c:v>
                </c:pt>
                <c:pt idx="999">
                  <c:v>39800</c:v>
                </c:pt>
                <c:pt idx="1000">
                  <c:v>39801</c:v>
                </c:pt>
                <c:pt idx="1001">
                  <c:v>39804</c:v>
                </c:pt>
                <c:pt idx="1002">
                  <c:v>39805</c:v>
                </c:pt>
                <c:pt idx="1003">
                  <c:v>39806</c:v>
                </c:pt>
                <c:pt idx="1004">
                  <c:v>39808</c:v>
                </c:pt>
                <c:pt idx="1005">
                  <c:v>39811</c:v>
                </c:pt>
                <c:pt idx="1006">
                  <c:v>39812</c:v>
                </c:pt>
                <c:pt idx="1007">
                  <c:v>39813</c:v>
                </c:pt>
                <c:pt idx="1008">
                  <c:v>39815</c:v>
                </c:pt>
                <c:pt idx="1009">
                  <c:v>39818</c:v>
                </c:pt>
                <c:pt idx="1010">
                  <c:v>39819</c:v>
                </c:pt>
                <c:pt idx="1011">
                  <c:v>39820</c:v>
                </c:pt>
                <c:pt idx="1012">
                  <c:v>39821</c:v>
                </c:pt>
                <c:pt idx="1013">
                  <c:v>39822</c:v>
                </c:pt>
                <c:pt idx="1014">
                  <c:v>39825</c:v>
                </c:pt>
                <c:pt idx="1015">
                  <c:v>39826</c:v>
                </c:pt>
                <c:pt idx="1016">
                  <c:v>39827</c:v>
                </c:pt>
                <c:pt idx="1017">
                  <c:v>39828</c:v>
                </c:pt>
                <c:pt idx="1018">
                  <c:v>39829</c:v>
                </c:pt>
                <c:pt idx="1019">
                  <c:v>39833</c:v>
                </c:pt>
                <c:pt idx="1020">
                  <c:v>39834</c:v>
                </c:pt>
                <c:pt idx="1021">
                  <c:v>39835</c:v>
                </c:pt>
                <c:pt idx="1022">
                  <c:v>39836</c:v>
                </c:pt>
                <c:pt idx="1023">
                  <c:v>39839</c:v>
                </c:pt>
                <c:pt idx="1024">
                  <c:v>39840</c:v>
                </c:pt>
                <c:pt idx="1025">
                  <c:v>39841</c:v>
                </c:pt>
                <c:pt idx="1026">
                  <c:v>39842</c:v>
                </c:pt>
                <c:pt idx="1027">
                  <c:v>39843</c:v>
                </c:pt>
                <c:pt idx="1028">
                  <c:v>39846</c:v>
                </c:pt>
                <c:pt idx="1029">
                  <c:v>39847</c:v>
                </c:pt>
                <c:pt idx="1030">
                  <c:v>39848</c:v>
                </c:pt>
                <c:pt idx="1031">
                  <c:v>39849</c:v>
                </c:pt>
                <c:pt idx="1032">
                  <c:v>39850</c:v>
                </c:pt>
                <c:pt idx="1033">
                  <c:v>39853</c:v>
                </c:pt>
                <c:pt idx="1034">
                  <c:v>39854</c:v>
                </c:pt>
                <c:pt idx="1035">
                  <c:v>39855</c:v>
                </c:pt>
                <c:pt idx="1036">
                  <c:v>39856</c:v>
                </c:pt>
                <c:pt idx="1037">
                  <c:v>39857</c:v>
                </c:pt>
                <c:pt idx="1038">
                  <c:v>39861</c:v>
                </c:pt>
                <c:pt idx="1039">
                  <c:v>39862</c:v>
                </c:pt>
                <c:pt idx="1040">
                  <c:v>39863</c:v>
                </c:pt>
                <c:pt idx="1041">
                  <c:v>39864</c:v>
                </c:pt>
                <c:pt idx="1042">
                  <c:v>39867</c:v>
                </c:pt>
                <c:pt idx="1043">
                  <c:v>39868</c:v>
                </c:pt>
                <c:pt idx="1044">
                  <c:v>39869</c:v>
                </c:pt>
                <c:pt idx="1045">
                  <c:v>39870</c:v>
                </c:pt>
                <c:pt idx="1046">
                  <c:v>39871</c:v>
                </c:pt>
                <c:pt idx="1047">
                  <c:v>39874</c:v>
                </c:pt>
                <c:pt idx="1048">
                  <c:v>39875</c:v>
                </c:pt>
                <c:pt idx="1049">
                  <c:v>39876</c:v>
                </c:pt>
                <c:pt idx="1050">
                  <c:v>39877</c:v>
                </c:pt>
                <c:pt idx="1051">
                  <c:v>39878</c:v>
                </c:pt>
                <c:pt idx="1052">
                  <c:v>39881</c:v>
                </c:pt>
                <c:pt idx="1053">
                  <c:v>39882</c:v>
                </c:pt>
                <c:pt idx="1054">
                  <c:v>39883</c:v>
                </c:pt>
                <c:pt idx="1055">
                  <c:v>39884</c:v>
                </c:pt>
                <c:pt idx="1056">
                  <c:v>39885</c:v>
                </c:pt>
                <c:pt idx="1057">
                  <c:v>39888</c:v>
                </c:pt>
                <c:pt idx="1058">
                  <c:v>39889</c:v>
                </c:pt>
                <c:pt idx="1059">
                  <c:v>39890</c:v>
                </c:pt>
                <c:pt idx="1060">
                  <c:v>39891</c:v>
                </c:pt>
                <c:pt idx="1061">
                  <c:v>39892</c:v>
                </c:pt>
                <c:pt idx="1062">
                  <c:v>39895</c:v>
                </c:pt>
                <c:pt idx="1063">
                  <c:v>39896</c:v>
                </c:pt>
                <c:pt idx="1064">
                  <c:v>39897</c:v>
                </c:pt>
                <c:pt idx="1065">
                  <c:v>39898</c:v>
                </c:pt>
                <c:pt idx="1066">
                  <c:v>39899</c:v>
                </c:pt>
                <c:pt idx="1067">
                  <c:v>39902</c:v>
                </c:pt>
                <c:pt idx="1068">
                  <c:v>39903</c:v>
                </c:pt>
                <c:pt idx="1069">
                  <c:v>39904</c:v>
                </c:pt>
                <c:pt idx="1070">
                  <c:v>39905</c:v>
                </c:pt>
                <c:pt idx="1071">
                  <c:v>39906</c:v>
                </c:pt>
                <c:pt idx="1072">
                  <c:v>39909</c:v>
                </c:pt>
                <c:pt idx="1073">
                  <c:v>39910</c:v>
                </c:pt>
                <c:pt idx="1074">
                  <c:v>39911</c:v>
                </c:pt>
                <c:pt idx="1075">
                  <c:v>39912</c:v>
                </c:pt>
                <c:pt idx="1076">
                  <c:v>39916</c:v>
                </c:pt>
                <c:pt idx="1077">
                  <c:v>39917</c:v>
                </c:pt>
                <c:pt idx="1078">
                  <c:v>39918</c:v>
                </c:pt>
                <c:pt idx="1079">
                  <c:v>39919</c:v>
                </c:pt>
                <c:pt idx="1080">
                  <c:v>39920</c:v>
                </c:pt>
                <c:pt idx="1081">
                  <c:v>39923</c:v>
                </c:pt>
                <c:pt idx="1082">
                  <c:v>39924</c:v>
                </c:pt>
                <c:pt idx="1083">
                  <c:v>39925</c:v>
                </c:pt>
                <c:pt idx="1084">
                  <c:v>39926</c:v>
                </c:pt>
                <c:pt idx="1085">
                  <c:v>39927</c:v>
                </c:pt>
                <c:pt idx="1086">
                  <c:v>39930</c:v>
                </c:pt>
                <c:pt idx="1087">
                  <c:v>39931</c:v>
                </c:pt>
                <c:pt idx="1088">
                  <c:v>39932</c:v>
                </c:pt>
                <c:pt idx="1089">
                  <c:v>39933</c:v>
                </c:pt>
                <c:pt idx="1090">
                  <c:v>39934</c:v>
                </c:pt>
                <c:pt idx="1091">
                  <c:v>39937</c:v>
                </c:pt>
                <c:pt idx="1092">
                  <c:v>39938</c:v>
                </c:pt>
                <c:pt idx="1093">
                  <c:v>39939</c:v>
                </c:pt>
                <c:pt idx="1094">
                  <c:v>39940</c:v>
                </c:pt>
                <c:pt idx="1095">
                  <c:v>39941</c:v>
                </c:pt>
                <c:pt idx="1096">
                  <c:v>39944</c:v>
                </c:pt>
                <c:pt idx="1097">
                  <c:v>39945</c:v>
                </c:pt>
                <c:pt idx="1098">
                  <c:v>39946</c:v>
                </c:pt>
                <c:pt idx="1099">
                  <c:v>39947</c:v>
                </c:pt>
                <c:pt idx="1100">
                  <c:v>39948</c:v>
                </c:pt>
                <c:pt idx="1101">
                  <c:v>39951</c:v>
                </c:pt>
                <c:pt idx="1102">
                  <c:v>39952</c:v>
                </c:pt>
                <c:pt idx="1103">
                  <c:v>39953</c:v>
                </c:pt>
                <c:pt idx="1104">
                  <c:v>39954</c:v>
                </c:pt>
                <c:pt idx="1105">
                  <c:v>39955</c:v>
                </c:pt>
                <c:pt idx="1106">
                  <c:v>39959</c:v>
                </c:pt>
                <c:pt idx="1107">
                  <c:v>39960</c:v>
                </c:pt>
                <c:pt idx="1108">
                  <c:v>39961</c:v>
                </c:pt>
                <c:pt idx="1109">
                  <c:v>39962</c:v>
                </c:pt>
                <c:pt idx="1110">
                  <c:v>39965</c:v>
                </c:pt>
                <c:pt idx="1111">
                  <c:v>39966</c:v>
                </c:pt>
                <c:pt idx="1112">
                  <c:v>39967</c:v>
                </c:pt>
                <c:pt idx="1113">
                  <c:v>39968</c:v>
                </c:pt>
                <c:pt idx="1114">
                  <c:v>39969</c:v>
                </c:pt>
                <c:pt idx="1115">
                  <c:v>39972</c:v>
                </c:pt>
                <c:pt idx="1116">
                  <c:v>39973</c:v>
                </c:pt>
                <c:pt idx="1117">
                  <c:v>39974</c:v>
                </c:pt>
                <c:pt idx="1118">
                  <c:v>39975</c:v>
                </c:pt>
                <c:pt idx="1119">
                  <c:v>39976</c:v>
                </c:pt>
                <c:pt idx="1120">
                  <c:v>39979</c:v>
                </c:pt>
                <c:pt idx="1121">
                  <c:v>39980</c:v>
                </c:pt>
                <c:pt idx="1122">
                  <c:v>39981</c:v>
                </c:pt>
                <c:pt idx="1123">
                  <c:v>39982</c:v>
                </c:pt>
                <c:pt idx="1124">
                  <c:v>39983</c:v>
                </c:pt>
                <c:pt idx="1125">
                  <c:v>39986</c:v>
                </c:pt>
                <c:pt idx="1126">
                  <c:v>39987</c:v>
                </c:pt>
                <c:pt idx="1127">
                  <c:v>39988</c:v>
                </c:pt>
                <c:pt idx="1128">
                  <c:v>39989</c:v>
                </c:pt>
                <c:pt idx="1129">
                  <c:v>39990</c:v>
                </c:pt>
                <c:pt idx="1130">
                  <c:v>39993</c:v>
                </c:pt>
                <c:pt idx="1131">
                  <c:v>39994</c:v>
                </c:pt>
                <c:pt idx="1132">
                  <c:v>39995</c:v>
                </c:pt>
                <c:pt idx="1133">
                  <c:v>39996</c:v>
                </c:pt>
                <c:pt idx="1134">
                  <c:v>40000</c:v>
                </c:pt>
                <c:pt idx="1135">
                  <c:v>40001</c:v>
                </c:pt>
                <c:pt idx="1136">
                  <c:v>40002</c:v>
                </c:pt>
                <c:pt idx="1137">
                  <c:v>40003</c:v>
                </c:pt>
                <c:pt idx="1138">
                  <c:v>40004</c:v>
                </c:pt>
                <c:pt idx="1139">
                  <c:v>40007</c:v>
                </c:pt>
                <c:pt idx="1140">
                  <c:v>40008</c:v>
                </c:pt>
                <c:pt idx="1141">
                  <c:v>40009</c:v>
                </c:pt>
                <c:pt idx="1142">
                  <c:v>40010</c:v>
                </c:pt>
                <c:pt idx="1143">
                  <c:v>40011</c:v>
                </c:pt>
                <c:pt idx="1144">
                  <c:v>40014</c:v>
                </c:pt>
                <c:pt idx="1145">
                  <c:v>40015</c:v>
                </c:pt>
                <c:pt idx="1146">
                  <c:v>40016</c:v>
                </c:pt>
                <c:pt idx="1147">
                  <c:v>40017</c:v>
                </c:pt>
                <c:pt idx="1148">
                  <c:v>40018</c:v>
                </c:pt>
                <c:pt idx="1149">
                  <c:v>40021</c:v>
                </c:pt>
                <c:pt idx="1150">
                  <c:v>40022</c:v>
                </c:pt>
                <c:pt idx="1151">
                  <c:v>40023</c:v>
                </c:pt>
                <c:pt idx="1152">
                  <c:v>40024</c:v>
                </c:pt>
                <c:pt idx="1153">
                  <c:v>40025</c:v>
                </c:pt>
                <c:pt idx="1154">
                  <c:v>40028</c:v>
                </c:pt>
                <c:pt idx="1155">
                  <c:v>40029</c:v>
                </c:pt>
                <c:pt idx="1156">
                  <c:v>40030</c:v>
                </c:pt>
                <c:pt idx="1157">
                  <c:v>40031</c:v>
                </c:pt>
                <c:pt idx="1158">
                  <c:v>40032</c:v>
                </c:pt>
                <c:pt idx="1159">
                  <c:v>40035</c:v>
                </c:pt>
                <c:pt idx="1160">
                  <c:v>40036</c:v>
                </c:pt>
                <c:pt idx="1161">
                  <c:v>40037</c:v>
                </c:pt>
                <c:pt idx="1162">
                  <c:v>40038</c:v>
                </c:pt>
                <c:pt idx="1163">
                  <c:v>40039</c:v>
                </c:pt>
                <c:pt idx="1164">
                  <c:v>40042</c:v>
                </c:pt>
                <c:pt idx="1165">
                  <c:v>40043</c:v>
                </c:pt>
                <c:pt idx="1166">
                  <c:v>40044</c:v>
                </c:pt>
                <c:pt idx="1167">
                  <c:v>40045</c:v>
                </c:pt>
                <c:pt idx="1168">
                  <c:v>40046</c:v>
                </c:pt>
                <c:pt idx="1169">
                  <c:v>40049</c:v>
                </c:pt>
                <c:pt idx="1170">
                  <c:v>40050</c:v>
                </c:pt>
                <c:pt idx="1171">
                  <c:v>40051</c:v>
                </c:pt>
                <c:pt idx="1172">
                  <c:v>40052</c:v>
                </c:pt>
                <c:pt idx="1173">
                  <c:v>40053</c:v>
                </c:pt>
                <c:pt idx="1174">
                  <c:v>40056</c:v>
                </c:pt>
                <c:pt idx="1175">
                  <c:v>40057</c:v>
                </c:pt>
                <c:pt idx="1176">
                  <c:v>40058</c:v>
                </c:pt>
                <c:pt idx="1177">
                  <c:v>40059</c:v>
                </c:pt>
                <c:pt idx="1178">
                  <c:v>40060</c:v>
                </c:pt>
                <c:pt idx="1179">
                  <c:v>40064</c:v>
                </c:pt>
                <c:pt idx="1180">
                  <c:v>40065</c:v>
                </c:pt>
                <c:pt idx="1181">
                  <c:v>40066</c:v>
                </c:pt>
                <c:pt idx="1182">
                  <c:v>40067</c:v>
                </c:pt>
                <c:pt idx="1183">
                  <c:v>40070</c:v>
                </c:pt>
                <c:pt idx="1184">
                  <c:v>40071</c:v>
                </c:pt>
                <c:pt idx="1185">
                  <c:v>40072</c:v>
                </c:pt>
                <c:pt idx="1186">
                  <c:v>40073</c:v>
                </c:pt>
                <c:pt idx="1187">
                  <c:v>40074</c:v>
                </c:pt>
                <c:pt idx="1188">
                  <c:v>40077</c:v>
                </c:pt>
                <c:pt idx="1189">
                  <c:v>40078</c:v>
                </c:pt>
                <c:pt idx="1190">
                  <c:v>40079</c:v>
                </c:pt>
                <c:pt idx="1191">
                  <c:v>40080</c:v>
                </c:pt>
                <c:pt idx="1192">
                  <c:v>40081</c:v>
                </c:pt>
                <c:pt idx="1193">
                  <c:v>40084</c:v>
                </c:pt>
                <c:pt idx="1194">
                  <c:v>40085</c:v>
                </c:pt>
                <c:pt idx="1195">
                  <c:v>40086</c:v>
                </c:pt>
                <c:pt idx="1196">
                  <c:v>40087</c:v>
                </c:pt>
                <c:pt idx="1197">
                  <c:v>40088</c:v>
                </c:pt>
                <c:pt idx="1198">
                  <c:v>40091</c:v>
                </c:pt>
                <c:pt idx="1199">
                  <c:v>40092</c:v>
                </c:pt>
                <c:pt idx="1200">
                  <c:v>40093</c:v>
                </c:pt>
                <c:pt idx="1201">
                  <c:v>40094</c:v>
                </c:pt>
                <c:pt idx="1202">
                  <c:v>40095</c:v>
                </c:pt>
                <c:pt idx="1203">
                  <c:v>40098</c:v>
                </c:pt>
                <c:pt idx="1204">
                  <c:v>40099</c:v>
                </c:pt>
                <c:pt idx="1205">
                  <c:v>40100</c:v>
                </c:pt>
                <c:pt idx="1206">
                  <c:v>40101</c:v>
                </c:pt>
                <c:pt idx="1207">
                  <c:v>40102</c:v>
                </c:pt>
                <c:pt idx="1208">
                  <c:v>40105</c:v>
                </c:pt>
                <c:pt idx="1209">
                  <c:v>40106</c:v>
                </c:pt>
                <c:pt idx="1210">
                  <c:v>40107</c:v>
                </c:pt>
                <c:pt idx="1211">
                  <c:v>40108</c:v>
                </c:pt>
                <c:pt idx="1212">
                  <c:v>40109</c:v>
                </c:pt>
                <c:pt idx="1213">
                  <c:v>40112</c:v>
                </c:pt>
                <c:pt idx="1214">
                  <c:v>40113</c:v>
                </c:pt>
                <c:pt idx="1215">
                  <c:v>40114</c:v>
                </c:pt>
                <c:pt idx="1216">
                  <c:v>40115</c:v>
                </c:pt>
                <c:pt idx="1217">
                  <c:v>40116</c:v>
                </c:pt>
                <c:pt idx="1218">
                  <c:v>40119</c:v>
                </c:pt>
                <c:pt idx="1219">
                  <c:v>40120</c:v>
                </c:pt>
                <c:pt idx="1220">
                  <c:v>40121</c:v>
                </c:pt>
                <c:pt idx="1221">
                  <c:v>40122</c:v>
                </c:pt>
                <c:pt idx="1222">
                  <c:v>40123</c:v>
                </c:pt>
                <c:pt idx="1223">
                  <c:v>40126</c:v>
                </c:pt>
                <c:pt idx="1224">
                  <c:v>40127</c:v>
                </c:pt>
                <c:pt idx="1225">
                  <c:v>40128</c:v>
                </c:pt>
                <c:pt idx="1226">
                  <c:v>40129</c:v>
                </c:pt>
                <c:pt idx="1227">
                  <c:v>40130</c:v>
                </c:pt>
                <c:pt idx="1228">
                  <c:v>40133</c:v>
                </c:pt>
                <c:pt idx="1229">
                  <c:v>40134</c:v>
                </c:pt>
                <c:pt idx="1230">
                  <c:v>40135</c:v>
                </c:pt>
                <c:pt idx="1231">
                  <c:v>40136</c:v>
                </c:pt>
                <c:pt idx="1232">
                  <c:v>40137</c:v>
                </c:pt>
                <c:pt idx="1233">
                  <c:v>40140</c:v>
                </c:pt>
                <c:pt idx="1234">
                  <c:v>40141</c:v>
                </c:pt>
                <c:pt idx="1235">
                  <c:v>40142</c:v>
                </c:pt>
                <c:pt idx="1236">
                  <c:v>40144</c:v>
                </c:pt>
                <c:pt idx="1237">
                  <c:v>40147</c:v>
                </c:pt>
                <c:pt idx="1238">
                  <c:v>40148</c:v>
                </c:pt>
                <c:pt idx="1239">
                  <c:v>40149</c:v>
                </c:pt>
                <c:pt idx="1240">
                  <c:v>40150</c:v>
                </c:pt>
                <c:pt idx="1241">
                  <c:v>40151</c:v>
                </c:pt>
                <c:pt idx="1242">
                  <c:v>40154</c:v>
                </c:pt>
                <c:pt idx="1243">
                  <c:v>40155</c:v>
                </c:pt>
                <c:pt idx="1244">
                  <c:v>40156</c:v>
                </c:pt>
                <c:pt idx="1245">
                  <c:v>40157</c:v>
                </c:pt>
                <c:pt idx="1246">
                  <c:v>40158</c:v>
                </c:pt>
                <c:pt idx="1247">
                  <c:v>40161</c:v>
                </c:pt>
                <c:pt idx="1248">
                  <c:v>40162</c:v>
                </c:pt>
                <c:pt idx="1249">
                  <c:v>40163</c:v>
                </c:pt>
                <c:pt idx="1250">
                  <c:v>40164</c:v>
                </c:pt>
                <c:pt idx="1251">
                  <c:v>40165</c:v>
                </c:pt>
                <c:pt idx="1252">
                  <c:v>40168</c:v>
                </c:pt>
                <c:pt idx="1253">
                  <c:v>40169</c:v>
                </c:pt>
                <c:pt idx="1254">
                  <c:v>40170</c:v>
                </c:pt>
                <c:pt idx="1255">
                  <c:v>40171</c:v>
                </c:pt>
                <c:pt idx="1256">
                  <c:v>40175</c:v>
                </c:pt>
                <c:pt idx="1257">
                  <c:v>40176</c:v>
                </c:pt>
                <c:pt idx="1258">
                  <c:v>40177</c:v>
                </c:pt>
                <c:pt idx="1259">
                  <c:v>40178</c:v>
                </c:pt>
                <c:pt idx="1260">
                  <c:v>40182</c:v>
                </c:pt>
                <c:pt idx="1261">
                  <c:v>40183</c:v>
                </c:pt>
                <c:pt idx="1262">
                  <c:v>40184</c:v>
                </c:pt>
                <c:pt idx="1263">
                  <c:v>40185</c:v>
                </c:pt>
                <c:pt idx="1264">
                  <c:v>40186</c:v>
                </c:pt>
                <c:pt idx="1265">
                  <c:v>40189</c:v>
                </c:pt>
                <c:pt idx="1266">
                  <c:v>40190</c:v>
                </c:pt>
                <c:pt idx="1267">
                  <c:v>40191</c:v>
                </c:pt>
                <c:pt idx="1268">
                  <c:v>40192</c:v>
                </c:pt>
                <c:pt idx="1269">
                  <c:v>40193</c:v>
                </c:pt>
                <c:pt idx="1270">
                  <c:v>40197</c:v>
                </c:pt>
                <c:pt idx="1271">
                  <c:v>40198</c:v>
                </c:pt>
                <c:pt idx="1272">
                  <c:v>40199</c:v>
                </c:pt>
                <c:pt idx="1273">
                  <c:v>40200</c:v>
                </c:pt>
                <c:pt idx="1274">
                  <c:v>40203</c:v>
                </c:pt>
                <c:pt idx="1275">
                  <c:v>40204</c:v>
                </c:pt>
                <c:pt idx="1276">
                  <c:v>40205</c:v>
                </c:pt>
                <c:pt idx="1277">
                  <c:v>40206</c:v>
                </c:pt>
                <c:pt idx="1278">
                  <c:v>40207</c:v>
                </c:pt>
                <c:pt idx="1279">
                  <c:v>40210</c:v>
                </c:pt>
                <c:pt idx="1280">
                  <c:v>40211</c:v>
                </c:pt>
                <c:pt idx="1281">
                  <c:v>40212</c:v>
                </c:pt>
                <c:pt idx="1282">
                  <c:v>40213</c:v>
                </c:pt>
                <c:pt idx="1283">
                  <c:v>40214</c:v>
                </c:pt>
                <c:pt idx="1284">
                  <c:v>40217</c:v>
                </c:pt>
                <c:pt idx="1285">
                  <c:v>40218</c:v>
                </c:pt>
                <c:pt idx="1286">
                  <c:v>40219</c:v>
                </c:pt>
                <c:pt idx="1287">
                  <c:v>40220</c:v>
                </c:pt>
                <c:pt idx="1288">
                  <c:v>40221</c:v>
                </c:pt>
                <c:pt idx="1289">
                  <c:v>40225</c:v>
                </c:pt>
                <c:pt idx="1290">
                  <c:v>40226</c:v>
                </c:pt>
                <c:pt idx="1291">
                  <c:v>40227</c:v>
                </c:pt>
                <c:pt idx="1292">
                  <c:v>40228</c:v>
                </c:pt>
                <c:pt idx="1293">
                  <c:v>40231</c:v>
                </c:pt>
                <c:pt idx="1294">
                  <c:v>40232</c:v>
                </c:pt>
                <c:pt idx="1295">
                  <c:v>40233</c:v>
                </c:pt>
                <c:pt idx="1296">
                  <c:v>40234</c:v>
                </c:pt>
                <c:pt idx="1297">
                  <c:v>40235</c:v>
                </c:pt>
                <c:pt idx="1298">
                  <c:v>40238</c:v>
                </c:pt>
                <c:pt idx="1299">
                  <c:v>40239</c:v>
                </c:pt>
                <c:pt idx="1300">
                  <c:v>40240</c:v>
                </c:pt>
                <c:pt idx="1301">
                  <c:v>40241</c:v>
                </c:pt>
                <c:pt idx="1302">
                  <c:v>40242</c:v>
                </c:pt>
                <c:pt idx="1303">
                  <c:v>40245</c:v>
                </c:pt>
                <c:pt idx="1304">
                  <c:v>40246</c:v>
                </c:pt>
                <c:pt idx="1305">
                  <c:v>40247</c:v>
                </c:pt>
                <c:pt idx="1306">
                  <c:v>40248</c:v>
                </c:pt>
                <c:pt idx="1307">
                  <c:v>40249</c:v>
                </c:pt>
                <c:pt idx="1308">
                  <c:v>40252</c:v>
                </c:pt>
                <c:pt idx="1309">
                  <c:v>40253</c:v>
                </c:pt>
                <c:pt idx="1310">
                  <c:v>40254</c:v>
                </c:pt>
                <c:pt idx="1311">
                  <c:v>40255</c:v>
                </c:pt>
                <c:pt idx="1312">
                  <c:v>40256</c:v>
                </c:pt>
                <c:pt idx="1313">
                  <c:v>40259</c:v>
                </c:pt>
                <c:pt idx="1314">
                  <c:v>40260</c:v>
                </c:pt>
                <c:pt idx="1315">
                  <c:v>40261</c:v>
                </c:pt>
                <c:pt idx="1316">
                  <c:v>40262</c:v>
                </c:pt>
                <c:pt idx="1317">
                  <c:v>40263</c:v>
                </c:pt>
                <c:pt idx="1318">
                  <c:v>40266</c:v>
                </c:pt>
                <c:pt idx="1319">
                  <c:v>40267</c:v>
                </c:pt>
                <c:pt idx="1320">
                  <c:v>40268</c:v>
                </c:pt>
                <c:pt idx="1321">
                  <c:v>40269</c:v>
                </c:pt>
                <c:pt idx="1322">
                  <c:v>40273</c:v>
                </c:pt>
                <c:pt idx="1323">
                  <c:v>40274</c:v>
                </c:pt>
                <c:pt idx="1324">
                  <c:v>40275</c:v>
                </c:pt>
                <c:pt idx="1325">
                  <c:v>40276</c:v>
                </c:pt>
                <c:pt idx="1326">
                  <c:v>40277</c:v>
                </c:pt>
                <c:pt idx="1327">
                  <c:v>40280</c:v>
                </c:pt>
                <c:pt idx="1328">
                  <c:v>40281</c:v>
                </c:pt>
                <c:pt idx="1329">
                  <c:v>40282</c:v>
                </c:pt>
                <c:pt idx="1330">
                  <c:v>40283</c:v>
                </c:pt>
                <c:pt idx="1331">
                  <c:v>40284</c:v>
                </c:pt>
                <c:pt idx="1332">
                  <c:v>40287</c:v>
                </c:pt>
                <c:pt idx="1333">
                  <c:v>40288</c:v>
                </c:pt>
                <c:pt idx="1334">
                  <c:v>40289</c:v>
                </c:pt>
                <c:pt idx="1335">
                  <c:v>40290</c:v>
                </c:pt>
                <c:pt idx="1336">
                  <c:v>40291</c:v>
                </c:pt>
                <c:pt idx="1337">
                  <c:v>40294</c:v>
                </c:pt>
                <c:pt idx="1338">
                  <c:v>40295</c:v>
                </c:pt>
                <c:pt idx="1339">
                  <c:v>40296</c:v>
                </c:pt>
                <c:pt idx="1340">
                  <c:v>40297</c:v>
                </c:pt>
                <c:pt idx="1341">
                  <c:v>40298</c:v>
                </c:pt>
                <c:pt idx="1342">
                  <c:v>40301</c:v>
                </c:pt>
                <c:pt idx="1343">
                  <c:v>40302</c:v>
                </c:pt>
                <c:pt idx="1344">
                  <c:v>40303</c:v>
                </c:pt>
                <c:pt idx="1345">
                  <c:v>40304</c:v>
                </c:pt>
                <c:pt idx="1346">
                  <c:v>40305</c:v>
                </c:pt>
                <c:pt idx="1347">
                  <c:v>40308</c:v>
                </c:pt>
                <c:pt idx="1348">
                  <c:v>40309</c:v>
                </c:pt>
                <c:pt idx="1349">
                  <c:v>40310</c:v>
                </c:pt>
                <c:pt idx="1350">
                  <c:v>40311</c:v>
                </c:pt>
                <c:pt idx="1351">
                  <c:v>40312</c:v>
                </c:pt>
                <c:pt idx="1352">
                  <c:v>40315</c:v>
                </c:pt>
                <c:pt idx="1353">
                  <c:v>40316</c:v>
                </c:pt>
                <c:pt idx="1354">
                  <c:v>40317</c:v>
                </c:pt>
                <c:pt idx="1355">
                  <c:v>40318</c:v>
                </c:pt>
                <c:pt idx="1356">
                  <c:v>40319</c:v>
                </c:pt>
                <c:pt idx="1357">
                  <c:v>40322</c:v>
                </c:pt>
                <c:pt idx="1358">
                  <c:v>40323</c:v>
                </c:pt>
                <c:pt idx="1359">
                  <c:v>40324</c:v>
                </c:pt>
                <c:pt idx="1360">
                  <c:v>40325</c:v>
                </c:pt>
                <c:pt idx="1361">
                  <c:v>40326</c:v>
                </c:pt>
                <c:pt idx="1362">
                  <c:v>40330</c:v>
                </c:pt>
                <c:pt idx="1363">
                  <c:v>40331</c:v>
                </c:pt>
                <c:pt idx="1364">
                  <c:v>40332</c:v>
                </c:pt>
                <c:pt idx="1365">
                  <c:v>40333</c:v>
                </c:pt>
                <c:pt idx="1366">
                  <c:v>40336</c:v>
                </c:pt>
                <c:pt idx="1367">
                  <c:v>40337</c:v>
                </c:pt>
                <c:pt idx="1368">
                  <c:v>40338</c:v>
                </c:pt>
                <c:pt idx="1369">
                  <c:v>40339</c:v>
                </c:pt>
                <c:pt idx="1370">
                  <c:v>40340</c:v>
                </c:pt>
                <c:pt idx="1371">
                  <c:v>40343</c:v>
                </c:pt>
                <c:pt idx="1372">
                  <c:v>40344</c:v>
                </c:pt>
                <c:pt idx="1373">
                  <c:v>40345</c:v>
                </c:pt>
                <c:pt idx="1374">
                  <c:v>40346</c:v>
                </c:pt>
                <c:pt idx="1375">
                  <c:v>40347</c:v>
                </c:pt>
                <c:pt idx="1376">
                  <c:v>40350</c:v>
                </c:pt>
                <c:pt idx="1377">
                  <c:v>40351</c:v>
                </c:pt>
                <c:pt idx="1378">
                  <c:v>40352</c:v>
                </c:pt>
                <c:pt idx="1379">
                  <c:v>40353</c:v>
                </c:pt>
                <c:pt idx="1380">
                  <c:v>40354</c:v>
                </c:pt>
                <c:pt idx="1381">
                  <c:v>40357</c:v>
                </c:pt>
                <c:pt idx="1382">
                  <c:v>40358</c:v>
                </c:pt>
                <c:pt idx="1383">
                  <c:v>40359</c:v>
                </c:pt>
                <c:pt idx="1384">
                  <c:v>40360</c:v>
                </c:pt>
                <c:pt idx="1385">
                  <c:v>40361</c:v>
                </c:pt>
                <c:pt idx="1386">
                  <c:v>40365</c:v>
                </c:pt>
                <c:pt idx="1387">
                  <c:v>40366</c:v>
                </c:pt>
                <c:pt idx="1388">
                  <c:v>40367</c:v>
                </c:pt>
                <c:pt idx="1389">
                  <c:v>40368</c:v>
                </c:pt>
                <c:pt idx="1390">
                  <c:v>40371</c:v>
                </c:pt>
                <c:pt idx="1391">
                  <c:v>40372</c:v>
                </c:pt>
                <c:pt idx="1392">
                  <c:v>40373</c:v>
                </c:pt>
                <c:pt idx="1393">
                  <c:v>40374</c:v>
                </c:pt>
                <c:pt idx="1394">
                  <c:v>40375</c:v>
                </c:pt>
                <c:pt idx="1395">
                  <c:v>40378</c:v>
                </c:pt>
                <c:pt idx="1396">
                  <c:v>40379</c:v>
                </c:pt>
                <c:pt idx="1397">
                  <c:v>40380</c:v>
                </c:pt>
                <c:pt idx="1398">
                  <c:v>40381</c:v>
                </c:pt>
                <c:pt idx="1399">
                  <c:v>40382</c:v>
                </c:pt>
                <c:pt idx="1400">
                  <c:v>40385</c:v>
                </c:pt>
                <c:pt idx="1401">
                  <c:v>40386</c:v>
                </c:pt>
                <c:pt idx="1402">
                  <c:v>40387</c:v>
                </c:pt>
                <c:pt idx="1403">
                  <c:v>40388</c:v>
                </c:pt>
                <c:pt idx="1404">
                  <c:v>40389</c:v>
                </c:pt>
                <c:pt idx="1405">
                  <c:v>40392</c:v>
                </c:pt>
                <c:pt idx="1406">
                  <c:v>40393</c:v>
                </c:pt>
                <c:pt idx="1407">
                  <c:v>40394</c:v>
                </c:pt>
                <c:pt idx="1408">
                  <c:v>40395</c:v>
                </c:pt>
                <c:pt idx="1409">
                  <c:v>40396</c:v>
                </c:pt>
                <c:pt idx="1410">
                  <c:v>40399</c:v>
                </c:pt>
                <c:pt idx="1411">
                  <c:v>40400</c:v>
                </c:pt>
                <c:pt idx="1412">
                  <c:v>40401</c:v>
                </c:pt>
                <c:pt idx="1413">
                  <c:v>40402</c:v>
                </c:pt>
                <c:pt idx="1414">
                  <c:v>40403</c:v>
                </c:pt>
                <c:pt idx="1415">
                  <c:v>40406</c:v>
                </c:pt>
                <c:pt idx="1416">
                  <c:v>40407</c:v>
                </c:pt>
                <c:pt idx="1417">
                  <c:v>40408</c:v>
                </c:pt>
                <c:pt idx="1418">
                  <c:v>40409</c:v>
                </c:pt>
                <c:pt idx="1419">
                  <c:v>40410</c:v>
                </c:pt>
                <c:pt idx="1420">
                  <c:v>40413</c:v>
                </c:pt>
                <c:pt idx="1421">
                  <c:v>40414</c:v>
                </c:pt>
              </c:numCache>
            </c:numRef>
          </c:cat>
          <c:val>
            <c:numRef>
              <c:f>Sheet1!$D$2:$D$1423</c:f>
              <c:numCache>
                <c:formatCode>General</c:formatCode>
                <c:ptCount val="1422"/>
                <c:pt idx="0">
                  <c:v>999.99999999999989</c:v>
                </c:pt>
                <c:pt idx="1">
                  <c:v>991.88065218826296</c:v>
                </c:pt>
                <c:pt idx="2">
                  <c:v>980.30398046075652</c:v>
                </c:pt>
                <c:pt idx="3">
                  <c:v>976.74764010825788</c:v>
                </c:pt>
                <c:pt idx="4">
                  <c:v>980.17195854511851</c:v>
                </c:pt>
                <c:pt idx="5">
                  <c:v>978.76922569146177</c:v>
                </c:pt>
                <c:pt idx="6">
                  <c:v>982.11928180077848</c:v>
                </c:pt>
                <c:pt idx="7">
                  <c:v>976.12878737870824</c:v>
                </c:pt>
                <c:pt idx="8">
                  <c:v>980.01518252029859</c:v>
                </c:pt>
                <c:pt idx="9">
                  <c:v>971.55752854973798</c:v>
                </c:pt>
                <c:pt idx="10">
                  <c:v>977.39124694699319</c:v>
                </c:pt>
                <c:pt idx="11">
                  <c:v>986.84731665456297</c:v>
                </c:pt>
                <c:pt idx="12">
                  <c:v>977.48201201399297</c:v>
                </c:pt>
                <c:pt idx="13">
                  <c:v>969.87424912535448</c:v>
                </c:pt>
                <c:pt idx="14">
                  <c:v>963.65271635091347</c:v>
                </c:pt>
                <c:pt idx="15">
                  <c:v>960.25315202323577</c:v>
                </c:pt>
                <c:pt idx="16">
                  <c:v>964.09829031619552</c:v>
                </c:pt>
                <c:pt idx="17">
                  <c:v>968.76856558188661</c:v>
                </c:pt>
                <c:pt idx="18">
                  <c:v>969.16463132880051</c:v>
                </c:pt>
                <c:pt idx="19">
                  <c:v>966.53244438576746</c:v>
                </c:pt>
                <c:pt idx="20">
                  <c:v>974.70955178559632</c:v>
                </c:pt>
                <c:pt idx="21">
                  <c:v>981.42616674367798</c:v>
                </c:pt>
                <c:pt idx="22">
                  <c:v>984.54518450062801</c:v>
                </c:pt>
                <c:pt idx="23">
                  <c:v>981.82223249059246</c:v>
                </c:pt>
                <c:pt idx="24">
                  <c:v>992.6645323123638</c:v>
                </c:pt>
                <c:pt idx="25">
                  <c:v>991.58360287807852</c:v>
                </c:pt>
                <c:pt idx="26">
                  <c:v>992.06218232226547</c:v>
                </c:pt>
                <c:pt idx="27">
                  <c:v>983.55502013334149</c:v>
                </c:pt>
                <c:pt idx="28">
                  <c:v>987.69720773648419</c:v>
                </c:pt>
                <c:pt idx="29">
                  <c:v>994.5375932404778</c:v>
                </c:pt>
                <c:pt idx="30">
                  <c:v>995.23070829757853</c:v>
                </c:pt>
                <c:pt idx="31">
                  <c:v>998.51475344907305</c:v>
                </c:pt>
                <c:pt idx="32">
                  <c:v>998.69628358307477</c:v>
                </c:pt>
                <c:pt idx="33">
                  <c:v>990.7832200145225</c:v>
                </c:pt>
                <c:pt idx="34">
                  <c:v>991.4763350716247</c:v>
                </c:pt>
                <c:pt idx="35">
                  <c:v>977.09419763680853</c:v>
                </c:pt>
                <c:pt idx="36">
                  <c:v>982.57310713578443</c:v>
                </c:pt>
                <c:pt idx="37">
                  <c:v>990.32939467951803</c:v>
                </c:pt>
                <c:pt idx="38">
                  <c:v>999.54617466499428</c:v>
                </c:pt>
                <c:pt idx="39">
                  <c:v>993.13486038682413</c:v>
                </c:pt>
                <c:pt idx="40">
                  <c:v>998.75404317116852</c:v>
                </c:pt>
                <c:pt idx="41">
                  <c:v>998.48174797016634</c:v>
                </c:pt>
                <c:pt idx="42">
                  <c:v>998.80355138953041</c:v>
                </c:pt>
                <c:pt idx="43">
                  <c:v>1008.4163971219222</c:v>
                </c:pt>
                <c:pt idx="44">
                  <c:v>1011.0485840649548</c:v>
                </c:pt>
                <c:pt idx="45">
                  <c:v>1006.1967786652585</c:v>
                </c:pt>
                <c:pt idx="46">
                  <c:v>995.9485774638589</c:v>
                </c:pt>
                <c:pt idx="47">
                  <c:v>997.79688428279155</c:v>
                </c:pt>
                <c:pt idx="48">
                  <c:v>990.23037824279072</c:v>
                </c:pt>
                <c:pt idx="49">
                  <c:v>995.80005280876617</c:v>
                </c:pt>
                <c:pt idx="50">
                  <c:v>988.30780909630948</c:v>
                </c:pt>
                <c:pt idx="51">
                  <c:v>980.32048320021113</c:v>
                </c:pt>
                <c:pt idx="52">
                  <c:v>982.0862763218696</c:v>
                </c:pt>
                <c:pt idx="53">
                  <c:v>981.62419961713852</c:v>
                </c:pt>
                <c:pt idx="54">
                  <c:v>976.78064558717051</c:v>
                </c:pt>
                <c:pt idx="55">
                  <c:v>966.82124232622607</c:v>
                </c:pt>
                <c:pt idx="56">
                  <c:v>967.49785464387082</c:v>
                </c:pt>
                <c:pt idx="57">
                  <c:v>966.58195260413254</c:v>
                </c:pt>
                <c:pt idx="58">
                  <c:v>968.94184434616352</c:v>
                </c:pt>
                <c:pt idx="59">
                  <c:v>961.58162254934314</c:v>
                </c:pt>
                <c:pt idx="60">
                  <c:v>974.8250709617796</c:v>
                </c:pt>
                <c:pt idx="61">
                  <c:v>974.14845864413485</c:v>
                </c:pt>
                <c:pt idx="62">
                  <c:v>967.81965806323797</c:v>
                </c:pt>
                <c:pt idx="63">
                  <c:v>970.46009637599798</c:v>
                </c:pt>
                <c:pt idx="64">
                  <c:v>974.80856822232488</c:v>
                </c:pt>
                <c:pt idx="65">
                  <c:v>977.01993530926154</c:v>
                </c:pt>
                <c:pt idx="66">
                  <c:v>982.85365370651527</c:v>
                </c:pt>
                <c:pt idx="67">
                  <c:v>974.65179219750439</c:v>
                </c:pt>
                <c:pt idx="68">
                  <c:v>974.66004356723352</c:v>
                </c:pt>
                <c:pt idx="69">
                  <c:v>980.06469073866253</c:v>
                </c:pt>
                <c:pt idx="70">
                  <c:v>968.53752722951947</c:v>
                </c:pt>
                <c:pt idx="71">
                  <c:v>958.8504191695821</c:v>
                </c:pt>
                <c:pt idx="72">
                  <c:v>942.81800778929289</c:v>
                </c:pt>
                <c:pt idx="73">
                  <c:v>945.59046801769352</c:v>
                </c:pt>
                <c:pt idx="74">
                  <c:v>951.20139943230572</c:v>
                </c:pt>
                <c:pt idx="75">
                  <c:v>938.59330648887851</c:v>
                </c:pt>
                <c:pt idx="76">
                  <c:v>957.11763152683352</c:v>
                </c:pt>
                <c:pt idx="77">
                  <c:v>950.65680903029897</c:v>
                </c:pt>
                <c:pt idx="78">
                  <c:v>958.89167601821896</c:v>
                </c:pt>
                <c:pt idx="79">
                  <c:v>950.41751930820249</c:v>
                </c:pt>
                <c:pt idx="80">
                  <c:v>954.17189253416393</c:v>
                </c:pt>
                <c:pt idx="81">
                  <c:v>943.31308997293559</c:v>
                </c:pt>
                <c:pt idx="82">
                  <c:v>954.55970691134803</c:v>
                </c:pt>
                <c:pt idx="83">
                  <c:v>958.94118423658324</c:v>
                </c:pt>
                <c:pt idx="84">
                  <c:v>958.12429863357306</c:v>
                </c:pt>
                <c:pt idx="85">
                  <c:v>970.07228199881172</c:v>
                </c:pt>
                <c:pt idx="86">
                  <c:v>967.58036834114455</c:v>
                </c:pt>
                <c:pt idx="87">
                  <c:v>966.52419301604061</c:v>
                </c:pt>
                <c:pt idx="88">
                  <c:v>972.70446894184454</c:v>
                </c:pt>
                <c:pt idx="89">
                  <c:v>962.29124034589802</c:v>
                </c:pt>
                <c:pt idx="90">
                  <c:v>966.32616014258247</c:v>
                </c:pt>
                <c:pt idx="91">
                  <c:v>956.6308007129179</c:v>
                </c:pt>
                <c:pt idx="92">
                  <c:v>952.24932338768303</c:v>
                </c:pt>
                <c:pt idx="93">
                  <c:v>961.85391775034645</c:v>
                </c:pt>
                <c:pt idx="94">
                  <c:v>968.54577859924802</c:v>
                </c:pt>
                <c:pt idx="95">
                  <c:v>978.24938939864285</c:v>
                </c:pt>
                <c:pt idx="96">
                  <c:v>982.80414548815099</c:v>
                </c:pt>
                <c:pt idx="97">
                  <c:v>981.31889893722359</c:v>
                </c:pt>
                <c:pt idx="98">
                  <c:v>985.09802627236354</c:v>
                </c:pt>
                <c:pt idx="99">
                  <c:v>985.27130503664011</c:v>
                </c:pt>
                <c:pt idx="100">
                  <c:v>981.92124892732193</c:v>
                </c:pt>
                <c:pt idx="101">
                  <c:v>988.20054128985453</c:v>
                </c:pt>
                <c:pt idx="102">
                  <c:v>989.15770017822956</c:v>
                </c:pt>
                <c:pt idx="103">
                  <c:v>983.15070301670073</c:v>
                </c:pt>
                <c:pt idx="104">
                  <c:v>991.99617136444658</c:v>
                </c:pt>
                <c:pt idx="105">
                  <c:v>993.7042048980129</c:v>
                </c:pt>
                <c:pt idx="106">
                  <c:v>986.88032213347299</c:v>
                </c:pt>
                <c:pt idx="107">
                  <c:v>988.10977622285634</c:v>
                </c:pt>
                <c:pt idx="108">
                  <c:v>987.90349197967225</c:v>
                </c:pt>
                <c:pt idx="109">
                  <c:v>985.7663872202786</c:v>
                </c:pt>
                <c:pt idx="110">
                  <c:v>990.93174466961761</c:v>
                </c:pt>
                <c:pt idx="111">
                  <c:v>988.60485840649551</c:v>
                </c:pt>
                <c:pt idx="112">
                  <c:v>990.84097960261397</c:v>
                </c:pt>
                <c:pt idx="113">
                  <c:v>993.39065284837272</c:v>
                </c:pt>
                <c:pt idx="114">
                  <c:v>995.5937685655847</c:v>
                </c:pt>
                <c:pt idx="115">
                  <c:v>999.20786850617355</c:v>
                </c:pt>
                <c:pt idx="116">
                  <c:v>1004.1586903425975</c:v>
                </c:pt>
                <c:pt idx="117">
                  <c:v>1003.449072546045</c:v>
                </c:pt>
                <c:pt idx="118">
                  <c:v>1001.3944814839263</c:v>
                </c:pt>
                <c:pt idx="119">
                  <c:v>1001.6172684665654</c:v>
                </c:pt>
                <c:pt idx="120">
                  <c:v>990.76671727506755</c:v>
                </c:pt>
                <c:pt idx="121">
                  <c:v>983.20846260479254</c:v>
                </c:pt>
                <c:pt idx="122">
                  <c:v>982.48234206878351</c:v>
                </c:pt>
                <c:pt idx="123">
                  <c:v>991.45983233216805</c:v>
                </c:pt>
                <c:pt idx="124">
                  <c:v>990.0405967390584</c:v>
                </c:pt>
                <c:pt idx="125">
                  <c:v>983.01042973133531</c:v>
                </c:pt>
                <c:pt idx="126">
                  <c:v>985.5766057165489</c:v>
                </c:pt>
                <c:pt idx="127">
                  <c:v>994.28180077892955</c:v>
                </c:pt>
                <c:pt idx="128">
                  <c:v>985.98917420291764</c:v>
                </c:pt>
                <c:pt idx="129">
                  <c:v>988.40682553303839</c:v>
                </c:pt>
                <c:pt idx="130">
                  <c:v>999.95049178163549</c:v>
                </c:pt>
                <c:pt idx="131">
                  <c:v>1006.2050300349857</c:v>
                </c:pt>
                <c:pt idx="132">
                  <c:v>1008.4906594494684</c:v>
                </c:pt>
                <c:pt idx="133">
                  <c:v>1009.3818073800251</c:v>
                </c:pt>
                <c:pt idx="134">
                  <c:v>1012.0304970625125</c:v>
                </c:pt>
                <c:pt idx="135">
                  <c:v>1013.2021915637995</c:v>
                </c:pt>
                <c:pt idx="136">
                  <c:v>1007.5995115189125</c:v>
                </c:pt>
                <c:pt idx="137">
                  <c:v>1014.3821374348129</c:v>
                </c:pt>
                <c:pt idx="138">
                  <c:v>1019.2091887253283</c:v>
                </c:pt>
                <c:pt idx="139">
                  <c:v>1012.4760710277931</c:v>
                </c:pt>
                <c:pt idx="140">
                  <c:v>1017.9549805267685</c:v>
                </c:pt>
                <c:pt idx="141">
                  <c:v>1014.1180936035381</c:v>
                </c:pt>
                <c:pt idx="142">
                  <c:v>1015.8756353554684</c:v>
                </c:pt>
                <c:pt idx="143">
                  <c:v>1020.521156511981</c:v>
                </c:pt>
                <c:pt idx="144">
                  <c:v>1026.2393557330515</c:v>
                </c:pt>
                <c:pt idx="145">
                  <c:v>1018.3675490131334</c:v>
                </c:pt>
                <c:pt idx="146">
                  <c:v>1019.3329592712379</c:v>
                </c:pt>
                <c:pt idx="147">
                  <c:v>1026.5694105221448</c:v>
                </c:pt>
                <c:pt idx="148">
                  <c:v>1027.3285365370648</c:v>
                </c:pt>
                <c:pt idx="149">
                  <c:v>1019.7537791273386</c:v>
                </c:pt>
                <c:pt idx="150">
                  <c:v>1011.9644861046933</c:v>
                </c:pt>
                <c:pt idx="151">
                  <c:v>1009.2497854643885</c:v>
                </c:pt>
                <c:pt idx="152">
                  <c:v>1016.0571654894667</c:v>
                </c:pt>
                <c:pt idx="153">
                  <c:v>1014.2006073008118</c:v>
                </c:pt>
                <c:pt idx="154">
                  <c:v>1021.3627962241732</c:v>
                </c:pt>
                <c:pt idx="155">
                  <c:v>1015.2402798864611</c:v>
                </c:pt>
                <c:pt idx="156">
                  <c:v>1018.1117565515885</c:v>
                </c:pt>
                <c:pt idx="157">
                  <c:v>1006.122516337712</c:v>
                </c:pt>
                <c:pt idx="158">
                  <c:v>1006.8651396131758</c:v>
                </c:pt>
                <c:pt idx="159">
                  <c:v>1005.858472506438</c:v>
                </c:pt>
                <c:pt idx="160">
                  <c:v>1006.4278170176249</c:v>
                </c:pt>
                <c:pt idx="161">
                  <c:v>1008.0945937025546</c:v>
                </c:pt>
                <c:pt idx="162">
                  <c:v>1004.6785266354215</c:v>
                </c:pt>
                <c:pt idx="163">
                  <c:v>998.07743085352161</c:v>
                </c:pt>
                <c:pt idx="164">
                  <c:v>1000.371311637733</c:v>
                </c:pt>
                <c:pt idx="165">
                  <c:v>994.37256584592649</c:v>
                </c:pt>
                <c:pt idx="166">
                  <c:v>1000.297049310188</c:v>
                </c:pt>
                <c:pt idx="167">
                  <c:v>997.10376922569355</c:v>
                </c:pt>
                <c:pt idx="168">
                  <c:v>1006.9394019407225</c:v>
                </c:pt>
                <c:pt idx="169">
                  <c:v>1007.9790745263762</c:v>
                </c:pt>
                <c:pt idx="170">
                  <c:v>1005.0333355337011</c:v>
                </c:pt>
                <c:pt idx="171">
                  <c:v>1017.7156908046734</c:v>
                </c:pt>
                <c:pt idx="172">
                  <c:v>1020.1663476137034</c:v>
                </c:pt>
                <c:pt idx="173">
                  <c:v>1016.2964552115675</c:v>
                </c:pt>
                <c:pt idx="174">
                  <c:v>1024.391048914114</c:v>
                </c:pt>
                <c:pt idx="175">
                  <c:v>1023.6319228991994</c:v>
                </c:pt>
                <c:pt idx="176">
                  <c:v>1015.9086408343784</c:v>
                </c:pt>
                <c:pt idx="177">
                  <c:v>1012.575087464519</c:v>
                </c:pt>
                <c:pt idx="178">
                  <c:v>1013.0454155389795</c:v>
                </c:pt>
                <c:pt idx="179">
                  <c:v>1021.4453099214469</c:v>
                </c:pt>
                <c:pt idx="180">
                  <c:v>1015.7601161792857</c:v>
                </c:pt>
                <c:pt idx="181">
                  <c:v>1007.7727902831897</c:v>
                </c:pt>
                <c:pt idx="182">
                  <c:v>998.58076440689354</c:v>
                </c:pt>
                <c:pt idx="183">
                  <c:v>1002.2278698263915</c:v>
                </c:pt>
                <c:pt idx="184">
                  <c:v>1002.7807115981292</c:v>
                </c:pt>
                <c:pt idx="185">
                  <c:v>1003.0612581688554</c:v>
                </c:pt>
                <c:pt idx="186">
                  <c:v>1003.0860122780385</c:v>
                </c:pt>
                <c:pt idx="187">
                  <c:v>1004.1009307545055</c:v>
                </c:pt>
                <c:pt idx="188">
                  <c:v>1013.0041586903426</c:v>
                </c:pt>
                <c:pt idx="189">
                  <c:v>1013.9365634695354</c:v>
                </c:pt>
                <c:pt idx="190">
                  <c:v>1012.1955244570598</c:v>
                </c:pt>
                <c:pt idx="191">
                  <c:v>1002.1040992804805</c:v>
                </c:pt>
                <c:pt idx="192">
                  <c:v>987.185622813387</c:v>
                </c:pt>
                <c:pt idx="193">
                  <c:v>983.14245164697331</c:v>
                </c:pt>
                <c:pt idx="194">
                  <c:v>986.78130569674806</c:v>
                </c:pt>
                <c:pt idx="195">
                  <c:v>979.70988184038856</c:v>
                </c:pt>
                <c:pt idx="196">
                  <c:v>977.68004488745123</c:v>
                </c:pt>
                <c:pt idx="197">
                  <c:v>971.74731005346848</c:v>
                </c:pt>
                <c:pt idx="198">
                  <c:v>971.05419499636935</c:v>
                </c:pt>
                <c:pt idx="199">
                  <c:v>979.08277774110775</c:v>
                </c:pt>
                <c:pt idx="200">
                  <c:v>981.99551125486823</c:v>
                </c:pt>
                <c:pt idx="201">
                  <c:v>972.12687306092801</c:v>
                </c:pt>
                <c:pt idx="202">
                  <c:v>986.66578652056353</c:v>
                </c:pt>
                <c:pt idx="203">
                  <c:v>971.84632649019727</c:v>
                </c:pt>
                <c:pt idx="204">
                  <c:v>973.32332167139805</c:v>
                </c:pt>
                <c:pt idx="205">
                  <c:v>989.65278236187305</c:v>
                </c:pt>
                <c:pt idx="206">
                  <c:v>987.30939335929804</c:v>
                </c:pt>
                <c:pt idx="207">
                  <c:v>983.05168657997251</c:v>
                </c:pt>
                <c:pt idx="208">
                  <c:v>972.75397716020859</c:v>
                </c:pt>
                <c:pt idx="209">
                  <c:v>988.85239949831646</c:v>
                </c:pt>
                <c:pt idx="210">
                  <c:v>995.9485774638589</c:v>
                </c:pt>
                <c:pt idx="211">
                  <c:v>992.44174532972443</c:v>
                </c:pt>
                <c:pt idx="212">
                  <c:v>1002.3433890025743</c:v>
                </c:pt>
                <c:pt idx="213">
                  <c:v>1006.6175985213545</c:v>
                </c:pt>
                <c:pt idx="214">
                  <c:v>1006.7826259158999</c:v>
                </c:pt>
                <c:pt idx="215">
                  <c:v>1008.9857416331135</c:v>
                </c:pt>
                <c:pt idx="216">
                  <c:v>1005.5036636081589</c:v>
                </c:pt>
                <c:pt idx="217">
                  <c:v>1007.2034457719985</c:v>
                </c:pt>
                <c:pt idx="218">
                  <c:v>1015.7106079609215</c:v>
                </c:pt>
                <c:pt idx="219">
                  <c:v>1018.8131229784143</c:v>
                </c:pt>
                <c:pt idx="220">
                  <c:v>1018.0209914845864</c:v>
                </c:pt>
                <c:pt idx="221">
                  <c:v>1014.1015908640834</c:v>
                </c:pt>
                <c:pt idx="222">
                  <c:v>1015.9168922041058</c:v>
                </c:pt>
                <c:pt idx="223">
                  <c:v>1025.4802297181332</c:v>
                </c:pt>
                <c:pt idx="224">
                  <c:v>1029.9937289590048</c:v>
                </c:pt>
                <c:pt idx="225">
                  <c:v>1035.4231302396145</c:v>
                </c:pt>
                <c:pt idx="226">
                  <c:v>1040.6875041256851</c:v>
                </c:pt>
                <c:pt idx="227">
                  <c:v>1044.3016040662751</c:v>
                </c:pt>
                <c:pt idx="228">
                  <c:v>1046.4799656743019</c:v>
                </c:pt>
                <c:pt idx="229">
                  <c:v>1037.5767377384645</c:v>
                </c:pt>
                <c:pt idx="230">
                  <c:v>1037.5932404779123</c:v>
                </c:pt>
                <c:pt idx="231">
                  <c:v>1030.992144696015</c:v>
                </c:pt>
                <c:pt idx="232">
                  <c:v>1043.5259753119017</c:v>
                </c:pt>
                <c:pt idx="233">
                  <c:v>1043.8642814707241</c:v>
                </c:pt>
                <c:pt idx="234">
                  <c:v>1041.3971219222401</c:v>
                </c:pt>
                <c:pt idx="235">
                  <c:v>1042.7255924483463</c:v>
                </c:pt>
                <c:pt idx="236">
                  <c:v>1037.5024754109179</c:v>
                </c:pt>
                <c:pt idx="237">
                  <c:v>1036.2400158426301</c:v>
                </c:pt>
                <c:pt idx="238">
                  <c:v>1039.1527493563874</c:v>
                </c:pt>
                <c:pt idx="239">
                  <c:v>1040.0273945474949</c:v>
                </c:pt>
                <c:pt idx="240">
                  <c:v>1045.8033533566572</c:v>
                </c:pt>
                <c:pt idx="241">
                  <c:v>1050.1848306818879</c:v>
                </c:pt>
                <c:pt idx="242">
                  <c:v>1048.6995841309656</c:v>
                </c:pt>
                <c:pt idx="243">
                  <c:v>1045.712588289656</c:v>
                </c:pt>
                <c:pt idx="244">
                  <c:v>1039.6065746913987</c:v>
                </c:pt>
                <c:pt idx="245">
                  <c:v>1039.3590335995748</c:v>
                </c:pt>
                <c:pt idx="246">
                  <c:v>1041.9747178031553</c:v>
                </c:pt>
                <c:pt idx="247">
                  <c:v>1046.3726978678458</c:v>
                </c:pt>
                <c:pt idx="248">
                  <c:v>1046.8182718331243</c:v>
                </c:pt>
                <c:pt idx="249">
                  <c:v>1036.817611723551</c:v>
                </c:pt>
                <c:pt idx="250">
                  <c:v>1038.1625849891082</c:v>
                </c:pt>
                <c:pt idx="251">
                  <c:v>1035.0683213413427</c:v>
                </c:pt>
                <c:pt idx="252">
                  <c:v>1030.0102316984608</c:v>
                </c:pt>
                <c:pt idx="253">
                  <c:v>1046.9337910093075</c:v>
                </c:pt>
                <c:pt idx="254">
                  <c:v>1050.7789293022661</c:v>
                </c:pt>
                <c:pt idx="255">
                  <c:v>1050.7954320417189</c:v>
                </c:pt>
                <c:pt idx="256">
                  <c:v>1060.6723216053813</c:v>
                </c:pt>
                <c:pt idx="257">
                  <c:v>1064.5504653772525</c:v>
                </c:pt>
                <c:pt idx="258">
                  <c:v>1064.1709023697929</c:v>
                </c:pt>
                <c:pt idx="259">
                  <c:v>1067.875767377385</c:v>
                </c:pt>
                <c:pt idx="260">
                  <c:v>1061.1756551587614</c:v>
                </c:pt>
                <c:pt idx="261">
                  <c:v>1062.4546174665011</c:v>
                </c:pt>
                <c:pt idx="262">
                  <c:v>1058.6754901313598</c:v>
                </c:pt>
                <c:pt idx="263">
                  <c:v>1054.4672915704007</c:v>
                </c:pt>
                <c:pt idx="264">
                  <c:v>1060.3340154465641</c:v>
                </c:pt>
                <c:pt idx="265">
                  <c:v>1040.9020397385966</c:v>
                </c:pt>
                <c:pt idx="266">
                  <c:v>1042.8246088850749</c:v>
                </c:pt>
                <c:pt idx="267">
                  <c:v>1045.3330252821968</c:v>
                </c:pt>
                <c:pt idx="268">
                  <c:v>1043.534226681629</c:v>
                </c:pt>
                <c:pt idx="269">
                  <c:v>1051.084229982177</c:v>
                </c:pt>
                <c:pt idx="270">
                  <c:v>1059.2448346425506</c:v>
                </c:pt>
                <c:pt idx="271">
                  <c:v>1060.4577859924761</c:v>
                </c:pt>
                <c:pt idx="272">
                  <c:v>1056.2413360617859</c:v>
                </c:pt>
                <c:pt idx="273">
                  <c:v>1058.2051620569014</c:v>
                </c:pt>
                <c:pt idx="274">
                  <c:v>1048.6170704336919</c:v>
                </c:pt>
                <c:pt idx="275">
                  <c:v>1042.9978876493501</c:v>
                </c:pt>
                <c:pt idx="276">
                  <c:v>1043.8147732523598</c:v>
                </c:pt>
                <c:pt idx="277">
                  <c:v>1035.3653706515279</c:v>
                </c:pt>
                <c:pt idx="278">
                  <c:v>1044.3346095451845</c:v>
                </c:pt>
                <c:pt idx="279">
                  <c:v>1042.7916034061661</c:v>
                </c:pt>
                <c:pt idx="280">
                  <c:v>1045.4402930886531</c:v>
                </c:pt>
                <c:pt idx="281">
                  <c:v>1042.0324773912469</c:v>
                </c:pt>
                <c:pt idx="282">
                  <c:v>1052.4869628358306</c:v>
                </c:pt>
                <c:pt idx="283">
                  <c:v>1056.1753251039672</c:v>
                </c:pt>
                <c:pt idx="284">
                  <c:v>1063.9151099082505</c:v>
                </c:pt>
                <c:pt idx="285">
                  <c:v>1062.1493167865858</c:v>
                </c:pt>
                <c:pt idx="286">
                  <c:v>1058.6754901313598</c:v>
                </c:pt>
                <c:pt idx="287">
                  <c:v>1066.6298105485498</c:v>
                </c:pt>
                <c:pt idx="288">
                  <c:v>1062.6031421215898</c:v>
                </c:pt>
                <c:pt idx="289">
                  <c:v>1063.9563667568816</c:v>
                </c:pt>
                <c:pt idx="290">
                  <c:v>1067.8262591590203</c:v>
                </c:pt>
                <c:pt idx="291">
                  <c:v>1056.7199155059739</c:v>
                </c:pt>
                <c:pt idx="292">
                  <c:v>1065.4498646775364</c:v>
                </c:pt>
                <c:pt idx="293">
                  <c:v>1063.7170770347911</c:v>
                </c:pt>
                <c:pt idx="294">
                  <c:v>1062.1410654168592</c:v>
                </c:pt>
                <c:pt idx="295">
                  <c:v>1054.7395867714051</c:v>
                </c:pt>
                <c:pt idx="296">
                  <c:v>1052.7757607762949</c:v>
                </c:pt>
                <c:pt idx="297">
                  <c:v>1054.9128655356787</c:v>
                </c:pt>
                <c:pt idx="298">
                  <c:v>1049.764010825797</c:v>
                </c:pt>
                <c:pt idx="299">
                  <c:v>1057.3470196052551</c:v>
                </c:pt>
                <c:pt idx="300">
                  <c:v>1059.5831408013655</c:v>
                </c:pt>
                <c:pt idx="301">
                  <c:v>1070.5987193874182</c:v>
                </c:pt>
                <c:pt idx="302">
                  <c:v>1075.1699782163764</c:v>
                </c:pt>
                <c:pt idx="303">
                  <c:v>1077.0760446234074</c:v>
                </c:pt>
                <c:pt idx="304">
                  <c:v>1078.6603076110628</c:v>
                </c:pt>
                <c:pt idx="305">
                  <c:v>1076.8697603802261</c:v>
                </c:pt>
                <c:pt idx="306">
                  <c:v>1070.3924351442338</c:v>
                </c:pt>
                <c:pt idx="307">
                  <c:v>1076.8367549013135</c:v>
                </c:pt>
                <c:pt idx="308">
                  <c:v>1074.0560433031883</c:v>
                </c:pt>
                <c:pt idx="309">
                  <c:v>1075.1122186282898</c:v>
                </c:pt>
                <c:pt idx="310">
                  <c:v>1074.0065350848251</c:v>
                </c:pt>
                <c:pt idx="311">
                  <c:v>1067.0918872532841</c:v>
                </c:pt>
                <c:pt idx="312">
                  <c:v>1075.0627104099278</c:v>
                </c:pt>
                <c:pt idx="313">
                  <c:v>1072.8843488018915</c:v>
                </c:pt>
                <c:pt idx="314">
                  <c:v>1068.4451118885761</c:v>
                </c:pt>
                <c:pt idx="315">
                  <c:v>1070.8710145884165</c:v>
                </c:pt>
                <c:pt idx="316">
                  <c:v>1077.5711268070449</c:v>
                </c:pt>
                <c:pt idx="317">
                  <c:v>1082.2166479635669</c:v>
                </c:pt>
                <c:pt idx="318">
                  <c:v>1080.1373027922634</c:v>
                </c:pt>
                <c:pt idx="319">
                  <c:v>1068.9649481813979</c:v>
                </c:pt>
                <c:pt idx="320">
                  <c:v>1069.8891015908628</c:v>
                </c:pt>
                <c:pt idx="321">
                  <c:v>1061.5964750148498</c:v>
                </c:pt>
                <c:pt idx="322">
                  <c:v>1062.8754373225954</c:v>
                </c:pt>
                <c:pt idx="323">
                  <c:v>1063.7005742953329</c:v>
                </c:pt>
                <c:pt idx="324">
                  <c:v>1060.573305168658</c:v>
                </c:pt>
                <c:pt idx="325">
                  <c:v>1078.6850617202517</c:v>
                </c:pt>
                <c:pt idx="326">
                  <c:v>1080.8716746979999</c:v>
                </c:pt>
                <c:pt idx="327">
                  <c:v>1082.1341342662831</c:v>
                </c:pt>
                <c:pt idx="328">
                  <c:v>1081.9856096112003</c:v>
                </c:pt>
                <c:pt idx="329">
                  <c:v>1079.3699254076175</c:v>
                </c:pt>
                <c:pt idx="330">
                  <c:v>1074.1138028912799</c:v>
                </c:pt>
                <c:pt idx="331">
                  <c:v>1077.1420555812265</c:v>
                </c:pt>
                <c:pt idx="332">
                  <c:v>1080.6983959337249</c:v>
                </c:pt>
                <c:pt idx="333">
                  <c:v>1081.4327678394609</c:v>
                </c:pt>
                <c:pt idx="334">
                  <c:v>1076.9605254472303</c:v>
                </c:pt>
                <c:pt idx="335">
                  <c:v>1083.5781239685787</c:v>
                </c:pt>
                <c:pt idx="336">
                  <c:v>1079.3781767773448</c:v>
                </c:pt>
                <c:pt idx="337">
                  <c:v>1082.7859924747511</c:v>
                </c:pt>
                <c:pt idx="338">
                  <c:v>1093.9335929764341</c:v>
                </c:pt>
                <c:pt idx="339">
                  <c:v>1093.0259423064228</c:v>
                </c:pt>
                <c:pt idx="340">
                  <c:v>1093.4220080533348</c:v>
                </c:pt>
                <c:pt idx="341">
                  <c:v>1091.5324443857678</c:v>
                </c:pt>
                <c:pt idx="342">
                  <c:v>1077.5628754373224</c:v>
                </c:pt>
                <c:pt idx="343">
                  <c:v>1065.4498646775364</c:v>
                </c:pt>
                <c:pt idx="344">
                  <c:v>1068.1398112086606</c:v>
                </c:pt>
                <c:pt idx="345">
                  <c:v>1066.1429797346359</c:v>
                </c:pt>
                <c:pt idx="346">
                  <c:v>1048.1879992078648</c:v>
                </c:pt>
                <c:pt idx="347">
                  <c:v>1041.1660835698726</c:v>
                </c:pt>
                <c:pt idx="348">
                  <c:v>1045.4732985675598</c:v>
                </c:pt>
                <c:pt idx="349">
                  <c:v>1041.3806191827894</c:v>
                </c:pt>
                <c:pt idx="350">
                  <c:v>1036.8506172024556</c:v>
                </c:pt>
                <c:pt idx="351">
                  <c:v>1038.4926397782031</c:v>
                </c:pt>
                <c:pt idx="352">
                  <c:v>1050.3003498580713</c:v>
                </c:pt>
                <c:pt idx="353">
                  <c:v>1056.3073470196048</c:v>
                </c:pt>
                <c:pt idx="354">
                  <c:v>1039.5653178427619</c:v>
                </c:pt>
                <c:pt idx="355">
                  <c:v>1047.9982177041411</c:v>
                </c:pt>
                <c:pt idx="356">
                  <c:v>1060.8868572182982</c:v>
                </c:pt>
                <c:pt idx="357">
                  <c:v>1062.9579510198691</c:v>
                </c:pt>
                <c:pt idx="358">
                  <c:v>1044.0375602349989</c:v>
                </c:pt>
                <c:pt idx="359">
                  <c:v>1042.849362994257</c:v>
                </c:pt>
                <c:pt idx="360">
                  <c:v>1036.4958083041811</c:v>
                </c:pt>
                <c:pt idx="361">
                  <c:v>1037.964552115651</c:v>
                </c:pt>
                <c:pt idx="362">
                  <c:v>1033.3190309591378</c:v>
                </c:pt>
                <c:pt idx="363">
                  <c:v>1021.0574955442603</c:v>
                </c:pt>
                <c:pt idx="364">
                  <c:v>1009.7118621691205</c:v>
                </c:pt>
                <c:pt idx="365">
                  <c:v>1014.951481946003</c:v>
                </c:pt>
                <c:pt idx="366">
                  <c:v>1036.5040596739059</c:v>
                </c:pt>
                <c:pt idx="367">
                  <c:v>1032.6919268598485</c:v>
                </c:pt>
                <c:pt idx="368">
                  <c:v>1023.2771140009229</c:v>
                </c:pt>
                <c:pt idx="369">
                  <c:v>1023.2688626311985</c:v>
                </c:pt>
                <c:pt idx="370">
                  <c:v>1033.2365172618661</c:v>
                </c:pt>
                <c:pt idx="371">
                  <c:v>1027.7906132418</c:v>
                </c:pt>
                <c:pt idx="372">
                  <c:v>1026.8829625717858</c:v>
                </c:pt>
                <c:pt idx="373">
                  <c:v>1031.8832926265748</c:v>
                </c:pt>
                <c:pt idx="374">
                  <c:v>1022.5097366162813</c:v>
                </c:pt>
                <c:pt idx="375">
                  <c:v>1028.1206680308928</c:v>
                </c:pt>
                <c:pt idx="376">
                  <c:v>1050.292098488349</c:v>
                </c:pt>
                <c:pt idx="377">
                  <c:v>1048.0889827711401</c:v>
                </c:pt>
                <c:pt idx="378">
                  <c:v>1056.3321011287881</c:v>
                </c:pt>
                <c:pt idx="379">
                  <c:v>1048.6748300217828</c:v>
                </c:pt>
                <c:pt idx="380">
                  <c:v>1051.2905142253608</c:v>
                </c:pt>
                <c:pt idx="381">
                  <c:v>1044.1943362598049</c:v>
                </c:pt>
                <c:pt idx="382">
                  <c:v>1045.729091029111</c:v>
                </c:pt>
                <c:pt idx="383">
                  <c:v>1049.9290382203444</c:v>
                </c:pt>
                <c:pt idx="384">
                  <c:v>1038.5173938873852</c:v>
                </c:pt>
                <c:pt idx="385">
                  <c:v>1025.0511584923097</c:v>
                </c:pt>
                <c:pt idx="386">
                  <c:v>1020.0343256980658</c:v>
                </c:pt>
                <c:pt idx="387">
                  <c:v>1018.6233414746881</c:v>
                </c:pt>
                <c:pt idx="388">
                  <c:v>1020.5789161000725</c:v>
                </c:pt>
                <c:pt idx="389">
                  <c:v>1039.5158096243981</c:v>
                </c:pt>
                <c:pt idx="390">
                  <c:v>1030.7033467555598</c:v>
                </c:pt>
                <c:pt idx="391">
                  <c:v>1023.4091359165635</c:v>
                </c:pt>
                <c:pt idx="392">
                  <c:v>1040.4234602944048</c:v>
                </c:pt>
                <c:pt idx="393">
                  <c:v>1046.9998019671311</c:v>
                </c:pt>
                <c:pt idx="394">
                  <c:v>1046.6037362202126</c:v>
                </c:pt>
                <c:pt idx="395">
                  <c:v>1042.3130239619777</c:v>
                </c:pt>
                <c:pt idx="396">
                  <c:v>1054.9788764934981</c:v>
                </c:pt>
                <c:pt idx="397">
                  <c:v>1053.4193676150239</c:v>
                </c:pt>
                <c:pt idx="398">
                  <c:v>1048.6830813915108</c:v>
                </c:pt>
                <c:pt idx="399">
                  <c:v>1054.0382203445772</c:v>
                </c:pt>
                <c:pt idx="400">
                  <c:v>1056.3981120866058</c:v>
                </c:pt>
                <c:pt idx="401">
                  <c:v>1055.6472374414152</c:v>
                </c:pt>
                <c:pt idx="402">
                  <c:v>1052.6849957092877</c:v>
                </c:pt>
                <c:pt idx="403">
                  <c:v>1049.1451580962439</c:v>
                </c:pt>
                <c:pt idx="404">
                  <c:v>1044.5821506370048</c:v>
                </c:pt>
                <c:pt idx="405">
                  <c:v>1049.4174532972481</c:v>
                </c:pt>
                <c:pt idx="406">
                  <c:v>1045.2340088454678</c:v>
                </c:pt>
                <c:pt idx="407">
                  <c:v>1046.4469601953931</c:v>
                </c:pt>
                <c:pt idx="408">
                  <c:v>1060.7795894118431</c:v>
                </c:pt>
                <c:pt idx="409">
                  <c:v>1068.9071885933058</c:v>
                </c:pt>
                <c:pt idx="410">
                  <c:v>1070.5987193874182</c:v>
                </c:pt>
                <c:pt idx="411">
                  <c:v>1074.575879596013</c:v>
                </c:pt>
                <c:pt idx="412">
                  <c:v>1070.6317248663227</c:v>
                </c:pt>
                <c:pt idx="413">
                  <c:v>1071.7044029308815</c:v>
                </c:pt>
                <c:pt idx="414">
                  <c:v>1066.8938543798217</c:v>
                </c:pt>
                <c:pt idx="415">
                  <c:v>1069.427024886131</c:v>
                </c:pt>
                <c:pt idx="416">
                  <c:v>1068.6266420225757</c:v>
                </c:pt>
                <c:pt idx="417">
                  <c:v>1074.1468083701893</c:v>
                </c:pt>
                <c:pt idx="418">
                  <c:v>1076.2096508020331</c:v>
                </c:pt>
                <c:pt idx="419">
                  <c:v>1077.1090501023168</c:v>
                </c:pt>
                <c:pt idx="420">
                  <c:v>1075.8300877945737</c:v>
                </c:pt>
                <c:pt idx="421">
                  <c:v>1081.7628226285558</c:v>
                </c:pt>
                <c:pt idx="422">
                  <c:v>1083.6111294474879</c:v>
                </c:pt>
                <c:pt idx="423">
                  <c:v>1072.8926001716284</c:v>
                </c:pt>
                <c:pt idx="424">
                  <c:v>1067.7437454617511</c:v>
                </c:pt>
                <c:pt idx="425">
                  <c:v>1071.7869166281603</c:v>
                </c:pt>
                <c:pt idx="426">
                  <c:v>1072.2985015512581</c:v>
                </c:pt>
                <c:pt idx="427">
                  <c:v>1083.4048452043028</c:v>
                </c:pt>
                <c:pt idx="428">
                  <c:v>1087.5882896560829</c:v>
                </c:pt>
                <c:pt idx="429">
                  <c:v>1086.1112944748782</c:v>
                </c:pt>
                <c:pt idx="430">
                  <c:v>1088.9002574427439</c:v>
                </c:pt>
                <c:pt idx="431">
                  <c:v>1090.1544656412964</c:v>
                </c:pt>
                <c:pt idx="432">
                  <c:v>1087.2334807578006</c:v>
                </c:pt>
                <c:pt idx="433">
                  <c:v>1093.4550135322463</c:v>
                </c:pt>
                <c:pt idx="434">
                  <c:v>1087.5552841771732</c:v>
                </c:pt>
                <c:pt idx="435">
                  <c:v>1084.8735890157766</c:v>
                </c:pt>
                <c:pt idx="436">
                  <c:v>1094.4369265298028</c:v>
                </c:pt>
                <c:pt idx="437">
                  <c:v>1102.6717935177228</c:v>
                </c:pt>
                <c:pt idx="438">
                  <c:v>1102.8698263911808</c:v>
                </c:pt>
                <c:pt idx="439">
                  <c:v>1104.7593900587497</c:v>
                </c:pt>
                <c:pt idx="440">
                  <c:v>1102.2592250313548</c:v>
                </c:pt>
                <c:pt idx="441">
                  <c:v>1098.5213545448544</c:v>
                </c:pt>
                <c:pt idx="442">
                  <c:v>1100.8234866987898</c:v>
                </c:pt>
                <c:pt idx="443">
                  <c:v>1114.0999405901348</c:v>
                </c:pt>
                <c:pt idx="444">
                  <c:v>1116.5918542478048</c:v>
                </c:pt>
                <c:pt idx="445">
                  <c:v>1113.5966070367681</c:v>
                </c:pt>
                <c:pt idx="446">
                  <c:v>1114.4795035975981</c:v>
                </c:pt>
                <c:pt idx="447">
                  <c:v>1116.7568816423561</c:v>
                </c:pt>
                <c:pt idx="448">
                  <c:v>1113.8936563469529</c:v>
                </c:pt>
                <c:pt idx="449">
                  <c:v>1124.5214205558036</c:v>
                </c:pt>
                <c:pt idx="450">
                  <c:v>1126.8235527097511</c:v>
                </c:pt>
                <c:pt idx="451">
                  <c:v>1129.6620238959613</c:v>
                </c:pt>
                <c:pt idx="452">
                  <c:v>1125.5280876625561</c:v>
                </c:pt>
                <c:pt idx="453">
                  <c:v>1126.972077364843</c:v>
                </c:pt>
                <c:pt idx="454">
                  <c:v>1127.9292362532178</c:v>
                </c:pt>
                <c:pt idx="455">
                  <c:v>1129.2824608885048</c:v>
                </c:pt>
                <c:pt idx="456">
                  <c:v>1136.2301141989558</c:v>
                </c:pt>
                <c:pt idx="457">
                  <c:v>1136.5271635091431</c:v>
                </c:pt>
                <c:pt idx="458">
                  <c:v>1140.5208264571918</c:v>
                </c:pt>
                <c:pt idx="459">
                  <c:v>1146.1812660901708</c:v>
                </c:pt>
                <c:pt idx="460">
                  <c:v>1136.4941580302329</c:v>
                </c:pt>
                <c:pt idx="461">
                  <c:v>1136.980988844148</c:v>
                </c:pt>
                <c:pt idx="462">
                  <c:v>1136.9892402138685</c:v>
                </c:pt>
                <c:pt idx="463">
                  <c:v>1128.6306026800451</c:v>
                </c:pt>
                <c:pt idx="464">
                  <c:v>1128.2427883028579</c:v>
                </c:pt>
                <c:pt idx="465">
                  <c:v>1125.7343719057362</c:v>
                </c:pt>
                <c:pt idx="466">
                  <c:v>1138.5074922437125</c:v>
                </c:pt>
                <c:pt idx="467">
                  <c:v>1141.0324113802901</c:v>
                </c:pt>
                <c:pt idx="468">
                  <c:v>1143.4088058617797</c:v>
                </c:pt>
                <c:pt idx="469">
                  <c:v>1137.3110436332429</c:v>
                </c:pt>
                <c:pt idx="470">
                  <c:v>1139.4316456531783</c:v>
                </c:pt>
                <c:pt idx="471">
                  <c:v>1142.3361277972151</c:v>
                </c:pt>
                <c:pt idx="472">
                  <c:v>1149.5973331573</c:v>
                </c:pt>
                <c:pt idx="473">
                  <c:v>1152.3615420159695</c:v>
                </c:pt>
                <c:pt idx="474">
                  <c:v>1154.9937289590048</c:v>
                </c:pt>
                <c:pt idx="475">
                  <c:v>1156.1819261997448</c:v>
                </c:pt>
                <c:pt idx="476">
                  <c:v>1155.6043303188217</c:v>
                </c:pt>
                <c:pt idx="477">
                  <c:v>1157.5103967258558</c:v>
                </c:pt>
                <c:pt idx="478">
                  <c:v>1160.2168459964353</c:v>
                </c:pt>
                <c:pt idx="479">
                  <c:v>1155.9756419565651</c:v>
                </c:pt>
                <c:pt idx="480">
                  <c:v>1140.3062908442801</c:v>
                </c:pt>
                <c:pt idx="481">
                  <c:v>1144.2339428345047</c:v>
                </c:pt>
                <c:pt idx="482">
                  <c:v>1154.7626906066407</c:v>
                </c:pt>
                <c:pt idx="483">
                  <c:v>1155.7115981252937</c:v>
                </c:pt>
                <c:pt idx="484">
                  <c:v>1152.4770611921647</c:v>
                </c:pt>
                <c:pt idx="485">
                  <c:v>1162.7170110238301</c:v>
                </c:pt>
                <c:pt idx="486">
                  <c:v>1167.3707835500693</c:v>
                </c:pt>
                <c:pt idx="487">
                  <c:v>1165.8360287807811</c:v>
                </c:pt>
                <c:pt idx="488">
                  <c:v>1161.2070103637211</c:v>
                </c:pt>
                <c:pt idx="489">
                  <c:v>1163.311109644201</c:v>
                </c:pt>
                <c:pt idx="490">
                  <c:v>1165.9515479569609</c:v>
                </c:pt>
                <c:pt idx="491">
                  <c:v>1164.7303452373023</c:v>
                </c:pt>
                <c:pt idx="492">
                  <c:v>1166.0918212423258</c:v>
                </c:pt>
                <c:pt idx="493">
                  <c:v>1176.2245032675423</c:v>
                </c:pt>
                <c:pt idx="494">
                  <c:v>1177.5447224239224</c:v>
                </c:pt>
                <c:pt idx="495">
                  <c:v>1173.7408409796026</c:v>
                </c:pt>
                <c:pt idx="496">
                  <c:v>1176.2740114859066</c:v>
                </c:pt>
                <c:pt idx="497">
                  <c:v>1174.6072348009748</c:v>
                </c:pt>
                <c:pt idx="498">
                  <c:v>1170.29176843356</c:v>
                </c:pt>
                <c:pt idx="499">
                  <c:v>1164.0702356591194</c:v>
                </c:pt>
                <c:pt idx="500">
                  <c:v>1169.1365766717281</c:v>
                </c:pt>
                <c:pt idx="501">
                  <c:v>1177.338438180738</c:v>
                </c:pt>
                <c:pt idx="502">
                  <c:v>1175.5973991682631</c:v>
                </c:pt>
                <c:pt idx="503">
                  <c:v>1170.29176843356</c:v>
                </c:pt>
                <c:pt idx="504">
                  <c:v>1168.8890355799003</c:v>
                </c:pt>
                <c:pt idx="505">
                  <c:v>1170.3247739124695</c:v>
                </c:pt>
                <c:pt idx="506">
                  <c:v>1163.2038418377449</c:v>
                </c:pt>
                <c:pt idx="507">
                  <c:v>1165.7865205624132</c:v>
                </c:pt>
                <c:pt idx="508">
                  <c:v>1165.1841705723064</c:v>
                </c:pt>
                <c:pt idx="509">
                  <c:v>1167.4450458776157</c:v>
                </c:pt>
                <c:pt idx="510">
                  <c:v>1174.8465245230707</c:v>
                </c:pt>
                <c:pt idx="511">
                  <c:v>1180.5482210046866</c:v>
                </c:pt>
                <c:pt idx="512">
                  <c:v>1181.5136312627901</c:v>
                </c:pt>
                <c:pt idx="513">
                  <c:v>1180.4574559376861</c:v>
                </c:pt>
                <c:pt idx="514">
                  <c:v>1176.9506238035513</c:v>
                </c:pt>
                <c:pt idx="515">
                  <c:v>1180.3584395009548</c:v>
                </c:pt>
                <c:pt idx="516">
                  <c:v>1174.1286553567911</c:v>
                </c:pt>
                <c:pt idx="517">
                  <c:v>1178.2873456993848</c:v>
                </c:pt>
                <c:pt idx="518">
                  <c:v>1188.3045085484148</c:v>
                </c:pt>
                <c:pt idx="519">
                  <c:v>1174.9125354808946</c:v>
                </c:pt>
                <c:pt idx="520">
                  <c:v>1173.4932998877814</c:v>
                </c:pt>
                <c:pt idx="521">
                  <c:v>1172.2060862103108</c:v>
                </c:pt>
                <c:pt idx="522">
                  <c:v>1178.9722093867581</c:v>
                </c:pt>
                <c:pt idx="523">
                  <c:v>1186.7449996699452</c:v>
                </c:pt>
                <c:pt idx="524">
                  <c:v>1193.0985543600261</c:v>
                </c:pt>
                <c:pt idx="525">
                  <c:v>1195.1201399432305</c:v>
                </c:pt>
                <c:pt idx="526">
                  <c:v>1193.9649481813979</c:v>
                </c:pt>
                <c:pt idx="527">
                  <c:v>1194.7983365238576</c:v>
                </c:pt>
                <c:pt idx="528">
                  <c:v>1196.4651132087931</c:v>
                </c:pt>
                <c:pt idx="529">
                  <c:v>1195.0541289854098</c:v>
                </c:pt>
                <c:pt idx="530">
                  <c:v>1186.5964750148498</c:v>
                </c:pt>
                <c:pt idx="531">
                  <c:v>1182.7265826127161</c:v>
                </c:pt>
                <c:pt idx="532">
                  <c:v>1191.712324245819</c:v>
                </c:pt>
                <c:pt idx="533">
                  <c:v>1200.8218364248448</c:v>
                </c:pt>
                <c:pt idx="534">
                  <c:v>1202.0677932536801</c:v>
                </c:pt>
                <c:pt idx="535">
                  <c:v>1201.0198692983029</c:v>
                </c:pt>
                <c:pt idx="536">
                  <c:v>1204.4359363654366</c:v>
                </c:pt>
                <c:pt idx="537">
                  <c:v>1202.7444055713197</c:v>
                </c:pt>
                <c:pt idx="538">
                  <c:v>1201.7129843554028</c:v>
                </c:pt>
                <c:pt idx="539">
                  <c:v>1197.4305234668961</c:v>
                </c:pt>
                <c:pt idx="540">
                  <c:v>1195.9287741765131</c:v>
                </c:pt>
                <c:pt idx="541">
                  <c:v>1154.3996303386348</c:v>
                </c:pt>
                <c:pt idx="542">
                  <c:v>1160.8191959865337</c:v>
                </c:pt>
                <c:pt idx="543">
                  <c:v>1157.8074460360356</c:v>
                </c:pt>
                <c:pt idx="544">
                  <c:v>1144.6052544722431</c:v>
                </c:pt>
                <c:pt idx="545">
                  <c:v>1133.8372169780178</c:v>
                </c:pt>
                <c:pt idx="546">
                  <c:v>1151.4043831276001</c:v>
                </c:pt>
                <c:pt idx="547">
                  <c:v>1148.5659119413831</c:v>
                </c:pt>
                <c:pt idx="548">
                  <c:v>1156.7512707109379</c:v>
                </c:pt>
                <c:pt idx="549">
                  <c:v>1157.5351508350386</c:v>
                </c:pt>
                <c:pt idx="550">
                  <c:v>1160.6376658525314</c:v>
                </c:pt>
                <c:pt idx="551">
                  <c:v>1136.9974915836031</c:v>
                </c:pt>
                <c:pt idx="552">
                  <c:v>1144.6052544722431</c:v>
                </c:pt>
                <c:pt idx="553">
                  <c:v>1148.8217044029309</c:v>
                </c:pt>
                <c:pt idx="554">
                  <c:v>1144.4237243382402</c:v>
                </c:pt>
                <c:pt idx="555">
                  <c:v>1156.8915439963</c:v>
                </c:pt>
                <c:pt idx="556">
                  <c:v>1164.2187603142131</c:v>
                </c:pt>
                <c:pt idx="557">
                  <c:v>1184.1045613571853</c:v>
                </c:pt>
                <c:pt idx="558">
                  <c:v>1183.6919928708091</c:v>
                </c:pt>
                <c:pt idx="559">
                  <c:v>1184.9874579180143</c:v>
                </c:pt>
                <c:pt idx="560">
                  <c:v>1186.1343983101137</c:v>
                </c:pt>
                <c:pt idx="561">
                  <c:v>1178.7989306224829</c:v>
                </c:pt>
                <c:pt idx="562">
                  <c:v>1169.4088718727357</c:v>
                </c:pt>
                <c:pt idx="563">
                  <c:v>1173.7820978282393</c:v>
                </c:pt>
                <c:pt idx="564">
                  <c:v>1172.4041190837681</c:v>
                </c:pt>
                <c:pt idx="565">
                  <c:v>1175.4488745131691</c:v>
                </c:pt>
                <c:pt idx="566">
                  <c:v>1186.3571852927585</c:v>
                </c:pt>
                <c:pt idx="567">
                  <c:v>1187.6774044491378</c:v>
                </c:pt>
                <c:pt idx="568">
                  <c:v>1191.299755759456</c:v>
                </c:pt>
                <c:pt idx="569">
                  <c:v>1192.0011221862831</c:v>
                </c:pt>
                <c:pt idx="570">
                  <c:v>1195.1201399432305</c:v>
                </c:pt>
                <c:pt idx="571">
                  <c:v>1187.2648359627701</c:v>
                </c:pt>
                <c:pt idx="572">
                  <c:v>1194.6333091293106</c:v>
                </c:pt>
                <c:pt idx="573">
                  <c:v>1198.80025084164</c:v>
                </c:pt>
                <c:pt idx="574">
                  <c:v>1211.5733711796158</c:v>
                </c:pt>
                <c:pt idx="575">
                  <c:v>1214.1725526437401</c:v>
                </c:pt>
                <c:pt idx="576">
                  <c:v>1215.0141923559261</c:v>
                </c:pt>
                <c:pt idx="577">
                  <c:v>1213.5536999141857</c:v>
                </c:pt>
                <c:pt idx="578">
                  <c:v>1224.7920654828711</c:v>
                </c:pt>
                <c:pt idx="579">
                  <c:v>1221.970097036108</c:v>
                </c:pt>
                <c:pt idx="580">
                  <c:v>1221.5410258102845</c:v>
                </c:pt>
                <c:pt idx="581">
                  <c:v>1233.9263317710761</c:v>
                </c:pt>
                <c:pt idx="582">
                  <c:v>1232.9609215129708</c:v>
                </c:pt>
                <c:pt idx="583">
                  <c:v>1232.8123968578695</c:v>
                </c:pt>
                <c:pt idx="584">
                  <c:v>1223.1582942768421</c:v>
                </c:pt>
                <c:pt idx="585">
                  <c:v>1226.4010825797079</c:v>
                </c:pt>
                <c:pt idx="586">
                  <c:v>1234.3389002574377</c:v>
                </c:pt>
                <c:pt idx="587">
                  <c:v>1239.6775364710541</c:v>
                </c:pt>
                <c:pt idx="588">
                  <c:v>1242.3427288929911</c:v>
                </c:pt>
                <c:pt idx="589">
                  <c:v>1245.5277576077692</c:v>
                </c:pt>
                <c:pt idx="590">
                  <c:v>1244.075516535745</c:v>
                </c:pt>
                <c:pt idx="591">
                  <c:v>1248.0856822232511</c:v>
                </c:pt>
                <c:pt idx="592">
                  <c:v>1230.6670407287609</c:v>
                </c:pt>
                <c:pt idx="593">
                  <c:v>1242.5325103967257</c:v>
                </c:pt>
                <c:pt idx="594">
                  <c:v>1240.3046405703287</c:v>
                </c:pt>
                <c:pt idx="595">
                  <c:v>1238.6873721037691</c:v>
                </c:pt>
                <c:pt idx="596">
                  <c:v>1249.3728959007201</c:v>
                </c:pt>
                <c:pt idx="597">
                  <c:v>1248.2259555086189</c:v>
                </c:pt>
                <c:pt idx="598">
                  <c:v>1256.4773252359892</c:v>
                </c:pt>
                <c:pt idx="599">
                  <c:v>1258.4163971219261</c:v>
                </c:pt>
                <c:pt idx="600">
                  <c:v>1257.6077628886401</c:v>
                </c:pt>
                <c:pt idx="601">
                  <c:v>1256.0895108587999</c:v>
                </c:pt>
                <c:pt idx="602">
                  <c:v>1243.90223777147</c:v>
                </c:pt>
                <c:pt idx="603">
                  <c:v>1250.6848636873708</c:v>
                </c:pt>
                <c:pt idx="604">
                  <c:v>1252.6486896824881</c:v>
                </c:pt>
                <c:pt idx="605">
                  <c:v>1262.6493497920649</c:v>
                </c:pt>
                <c:pt idx="606">
                  <c:v>1262.9711532114329</c:v>
                </c:pt>
                <c:pt idx="607">
                  <c:v>1267.6909366954853</c:v>
                </c:pt>
                <c:pt idx="608">
                  <c:v>1270.0343256980648</c:v>
                </c:pt>
                <c:pt idx="609">
                  <c:v>1263.2434484124303</c:v>
                </c:pt>
                <c:pt idx="610">
                  <c:v>1252.0463396923888</c:v>
                </c:pt>
                <c:pt idx="611">
                  <c:v>1230.048187999208</c:v>
                </c:pt>
                <c:pt idx="612">
                  <c:v>1244.034259687108</c:v>
                </c:pt>
                <c:pt idx="613">
                  <c:v>1245.2307082975774</c:v>
                </c:pt>
                <c:pt idx="614">
                  <c:v>1231.9295002970493</c:v>
                </c:pt>
                <c:pt idx="615">
                  <c:v>1250.6353554690081</c:v>
                </c:pt>
                <c:pt idx="616">
                  <c:v>1256.6588553699914</c:v>
                </c:pt>
                <c:pt idx="617">
                  <c:v>1264.8607168789968</c:v>
                </c:pt>
                <c:pt idx="618">
                  <c:v>1263.3259621097111</c:v>
                </c:pt>
                <c:pt idx="619">
                  <c:v>1265.5125750874661</c:v>
                </c:pt>
                <c:pt idx="620">
                  <c:v>1248.3002178361608</c:v>
                </c:pt>
                <c:pt idx="621">
                  <c:v>1256.0152485312558</c:v>
                </c:pt>
                <c:pt idx="622">
                  <c:v>1239.81780975642</c:v>
                </c:pt>
                <c:pt idx="623">
                  <c:v>1235.8406495478248</c:v>
                </c:pt>
                <c:pt idx="624">
                  <c:v>1231.8387352300479</c:v>
                </c:pt>
                <c:pt idx="625">
                  <c:v>1242.9368275133672</c:v>
                </c:pt>
                <c:pt idx="626">
                  <c:v>1242.4169912205471</c:v>
                </c:pt>
                <c:pt idx="627">
                  <c:v>1240.4696679648871</c:v>
                </c:pt>
                <c:pt idx="628">
                  <c:v>1253.7378704865052</c:v>
                </c:pt>
                <c:pt idx="629">
                  <c:v>1258.2266156181931</c:v>
                </c:pt>
                <c:pt idx="630">
                  <c:v>1258.6639382137357</c:v>
                </c:pt>
                <c:pt idx="631">
                  <c:v>1262.8226285563335</c:v>
                </c:pt>
                <c:pt idx="632">
                  <c:v>1263.9860716879011</c:v>
                </c:pt>
                <c:pt idx="633">
                  <c:v>1246.0558452703149</c:v>
                </c:pt>
                <c:pt idx="634">
                  <c:v>1253.1850287147658</c:v>
                </c:pt>
                <c:pt idx="635">
                  <c:v>1277.064492705789</c:v>
                </c:pt>
                <c:pt idx="636">
                  <c:v>1281.0251501749301</c:v>
                </c:pt>
                <c:pt idx="637">
                  <c:v>1278.5662419961714</c:v>
                </c:pt>
                <c:pt idx="638">
                  <c:v>1278.4424714502611</c:v>
                </c:pt>
                <c:pt idx="639">
                  <c:v>1275.8020331375008</c:v>
                </c:pt>
                <c:pt idx="640">
                  <c:v>1281.5037296191158</c:v>
                </c:pt>
                <c:pt idx="641">
                  <c:v>1265.8426298765594</c:v>
                </c:pt>
                <c:pt idx="642">
                  <c:v>1272.0064030629085</c:v>
                </c:pt>
                <c:pt idx="643">
                  <c:v>1246.8149712852332</c:v>
                </c:pt>
                <c:pt idx="644">
                  <c:v>1252.6321869430324</c:v>
                </c:pt>
                <c:pt idx="645">
                  <c:v>1223.3975839989437</c:v>
                </c:pt>
                <c:pt idx="646">
                  <c:v>1203.8335863753348</c:v>
                </c:pt>
                <c:pt idx="647">
                  <c:v>1216.177635487491</c:v>
                </c:pt>
                <c:pt idx="648">
                  <c:v>1200.7970823156643</c:v>
                </c:pt>
                <c:pt idx="649">
                  <c:v>1209.4940260083119</c:v>
                </c:pt>
                <c:pt idx="650">
                  <c:v>1214.7666512641163</c:v>
                </c:pt>
                <c:pt idx="651">
                  <c:v>1182.4707901511651</c:v>
                </c:pt>
                <c:pt idx="652">
                  <c:v>1211.0287807776101</c:v>
                </c:pt>
                <c:pt idx="653">
                  <c:v>1218.488019011156</c:v>
                </c:pt>
                <c:pt idx="654">
                  <c:v>1235.6343653046406</c:v>
                </c:pt>
                <c:pt idx="655">
                  <c:v>1198.9982837150967</c:v>
                </c:pt>
                <c:pt idx="656">
                  <c:v>1199.4521090501023</c:v>
                </c:pt>
                <c:pt idx="657">
                  <c:v>1198.8580104297312</c:v>
                </c:pt>
                <c:pt idx="658">
                  <c:v>1177.0908970889168</c:v>
                </c:pt>
                <c:pt idx="659">
                  <c:v>1160.7201795498052</c:v>
                </c:pt>
                <c:pt idx="660">
                  <c:v>1164.4910555152155</c:v>
                </c:pt>
                <c:pt idx="661">
                  <c:v>1193.0985543600261</c:v>
                </c:pt>
                <c:pt idx="662">
                  <c:v>1192.7767509406617</c:v>
                </c:pt>
                <c:pt idx="663">
                  <c:v>1194.072215987854</c:v>
                </c:pt>
                <c:pt idx="664">
                  <c:v>1208.0582876757551</c:v>
                </c:pt>
                <c:pt idx="665">
                  <c:v>1206.7628226285558</c:v>
                </c:pt>
                <c:pt idx="666">
                  <c:v>1220.6828833586374</c:v>
                </c:pt>
                <c:pt idx="667">
                  <c:v>1210.3026602416001</c:v>
                </c:pt>
                <c:pt idx="668">
                  <c:v>1181.8931942702443</c:v>
                </c:pt>
                <c:pt idx="669">
                  <c:v>1207.8024952142048</c:v>
                </c:pt>
                <c:pt idx="670">
                  <c:v>1202.7526569410531</c:v>
                </c:pt>
                <c:pt idx="671">
                  <c:v>1216.2436464453099</c:v>
                </c:pt>
                <c:pt idx="672">
                  <c:v>1228.9755099346542</c:v>
                </c:pt>
                <c:pt idx="673">
                  <c:v>1214.8409135916559</c:v>
                </c:pt>
                <c:pt idx="674">
                  <c:v>1220.0062710409961</c:v>
                </c:pt>
                <c:pt idx="675">
                  <c:v>1199.3778467225559</c:v>
                </c:pt>
                <c:pt idx="676">
                  <c:v>1197.8513433229898</c:v>
                </c:pt>
                <c:pt idx="677">
                  <c:v>1214.1808040134606</c:v>
                </c:pt>
                <c:pt idx="678">
                  <c:v>1214.2385636015654</c:v>
                </c:pt>
                <c:pt idx="679">
                  <c:v>1224.462010693775</c:v>
                </c:pt>
                <c:pt idx="680">
                  <c:v>1224.709551785606</c:v>
                </c:pt>
                <c:pt idx="681">
                  <c:v>1218.4385107927972</c:v>
                </c:pt>
                <c:pt idx="682">
                  <c:v>1254.0266684269611</c:v>
                </c:pt>
                <c:pt idx="683">
                  <c:v>1261.6591854247811</c:v>
                </c:pt>
                <c:pt idx="684">
                  <c:v>1253.1767773450401</c:v>
                </c:pt>
                <c:pt idx="685">
                  <c:v>1258.9527361542016</c:v>
                </c:pt>
                <c:pt idx="686">
                  <c:v>1252.3351376328458</c:v>
                </c:pt>
                <c:pt idx="687">
                  <c:v>1251.9060664070284</c:v>
                </c:pt>
                <c:pt idx="688">
                  <c:v>1258.6804409531921</c:v>
                </c:pt>
                <c:pt idx="689">
                  <c:v>1263.5982573107135</c:v>
                </c:pt>
                <c:pt idx="690">
                  <c:v>1259.7778731269411</c:v>
                </c:pt>
                <c:pt idx="691">
                  <c:v>1276.5199023037831</c:v>
                </c:pt>
                <c:pt idx="692">
                  <c:v>1276.1815961449599</c:v>
                </c:pt>
                <c:pt idx="693">
                  <c:v>1270.3726318568829</c:v>
                </c:pt>
                <c:pt idx="694">
                  <c:v>1273.0543270182848</c:v>
                </c:pt>
                <c:pt idx="695">
                  <c:v>1285.2250973661683</c:v>
                </c:pt>
                <c:pt idx="696">
                  <c:v>1281.0911611327481</c:v>
                </c:pt>
                <c:pt idx="697">
                  <c:v>1291.4631328800579</c:v>
                </c:pt>
                <c:pt idx="698">
                  <c:v>1289.2517657931267</c:v>
                </c:pt>
                <c:pt idx="699">
                  <c:v>1282.6011617928575</c:v>
                </c:pt>
                <c:pt idx="700">
                  <c:v>1288.6989240213848</c:v>
                </c:pt>
                <c:pt idx="701">
                  <c:v>1277.8978810482561</c:v>
                </c:pt>
                <c:pt idx="702">
                  <c:v>1269.4979866657909</c:v>
                </c:pt>
                <c:pt idx="703">
                  <c:v>1271.7341078619049</c:v>
                </c:pt>
                <c:pt idx="704">
                  <c:v>1270.7769489735294</c:v>
                </c:pt>
                <c:pt idx="705">
                  <c:v>1238.2252953990362</c:v>
                </c:pt>
                <c:pt idx="706">
                  <c:v>1242.9285761436468</c:v>
                </c:pt>
                <c:pt idx="707">
                  <c:v>1253.8698924021387</c:v>
                </c:pt>
                <c:pt idx="708">
                  <c:v>1250.8086342332826</c:v>
                </c:pt>
                <c:pt idx="709">
                  <c:v>1249.5874315136298</c:v>
                </c:pt>
                <c:pt idx="710">
                  <c:v>1266.8162915043897</c:v>
                </c:pt>
                <c:pt idx="711">
                  <c:v>1271.5195722489932</c:v>
                </c:pt>
                <c:pt idx="712">
                  <c:v>1263.3012080005278</c:v>
                </c:pt>
                <c:pt idx="713">
                  <c:v>1278.4507228199848</c:v>
                </c:pt>
                <c:pt idx="714">
                  <c:v>1244.6696151561159</c:v>
                </c:pt>
                <c:pt idx="715">
                  <c:v>1245.6680308931248</c:v>
                </c:pt>
                <c:pt idx="716">
                  <c:v>1239.4960063370518</c:v>
                </c:pt>
                <c:pt idx="717">
                  <c:v>1254.4309855436011</c:v>
                </c:pt>
                <c:pt idx="718">
                  <c:v>1217.5886197108719</c:v>
                </c:pt>
                <c:pt idx="719">
                  <c:v>1216.8872532840451</c:v>
                </c:pt>
                <c:pt idx="720">
                  <c:v>1199.5016172684666</c:v>
                </c:pt>
                <c:pt idx="721">
                  <c:v>1187.5206284243184</c:v>
                </c:pt>
                <c:pt idx="722">
                  <c:v>1222.0691134728359</c:v>
                </c:pt>
                <c:pt idx="723">
                  <c:v>1213.4299293682761</c:v>
                </c:pt>
                <c:pt idx="724">
                  <c:v>1197.397517987986</c:v>
                </c:pt>
                <c:pt idx="725">
                  <c:v>1203.6603076110628</c:v>
                </c:pt>
                <c:pt idx="726">
                  <c:v>1182.6440689154342</c:v>
                </c:pt>
                <c:pt idx="727">
                  <c:v>1187.9496996501464</c:v>
                </c:pt>
                <c:pt idx="728">
                  <c:v>1169.0293088652716</c:v>
                </c:pt>
                <c:pt idx="729">
                  <c:v>1188.7748366228748</c:v>
                </c:pt>
                <c:pt idx="730">
                  <c:v>1161.1492507756286</c:v>
                </c:pt>
                <c:pt idx="731">
                  <c:v>1178.4853785728428</c:v>
                </c:pt>
                <c:pt idx="732">
                  <c:v>1212.1427156908046</c:v>
                </c:pt>
                <c:pt idx="733">
                  <c:v>1212.7203115717209</c:v>
                </c:pt>
                <c:pt idx="734">
                  <c:v>1222.1433758003798</c:v>
                </c:pt>
                <c:pt idx="735">
                  <c:v>1214.9481813981131</c:v>
                </c:pt>
                <c:pt idx="736">
                  <c:v>1207.0021123506499</c:v>
                </c:pt>
                <c:pt idx="737">
                  <c:v>1225.3366558848811</c:v>
                </c:pt>
                <c:pt idx="738">
                  <c:v>1243.7619644861061</c:v>
                </c:pt>
                <c:pt idx="739">
                  <c:v>1241.5505973991683</c:v>
                </c:pt>
                <c:pt idx="740">
                  <c:v>1250.8746451911009</c:v>
                </c:pt>
                <c:pt idx="741">
                  <c:v>1219.2636477655301</c:v>
                </c:pt>
                <c:pt idx="742">
                  <c:v>1226.6403723017997</c:v>
                </c:pt>
                <c:pt idx="743">
                  <c:v>1228.1421215921828</c:v>
                </c:pt>
                <c:pt idx="744">
                  <c:v>1211.2598191299755</c:v>
                </c:pt>
                <c:pt idx="745">
                  <c:v>1193.0655488811151</c:v>
                </c:pt>
                <c:pt idx="746">
                  <c:v>1200.5577925935704</c:v>
                </c:pt>
                <c:pt idx="747">
                  <c:v>1198.9240213875503</c:v>
                </c:pt>
                <c:pt idx="748">
                  <c:v>1204.7989966334408</c:v>
                </c:pt>
                <c:pt idx="749">
                  <c:v>1224.8828305498641</c:v>
                </c:pt>
                <c:pt idx="750">
                  <c:v>1234.7762228529928</c:v>
                </c:pt>
                <c:pt idx="751">
                  <c:v>1235.7746385900048</c:v>
                </c:pt>
                <c:pt idx="752">
                  <c:v>1218.1249587431512</c:v>
                </c:pt>
                <c:pt idx="753">
                  <c:v>1219.9567628226332</c:v>
                </c:pt>
                <c:pt idx="754">
                  <c:v>1211.598125288798</c:v>
                </c:pt>
                <c:pt idx="755">
                  <c:v>1194.1052214667661</c:v>
                </c:pt>
                <c:pt idx="756">
                  <c:v>1194.1052214667661</c:v>
                </c:pt>
                <c:pt idx="757">
                  <c:v>1164.7881048254008</c:v>
                </c:pt>
                <c:pt idx="758">
                  <c:v>1168.5424780513508</c:v>
                </c:pt>
                <c:pt idx="759">
                  <c:v>1147.0971681299095</c:v>
                </c:pt>
                <c:pt idx="760">
                  <c:v>1162.7252623935581</c:v>
                </c:pt>
                <c:pt idx="761">
                  <c:v>1171.9667964882228</c:v>
                </c:pt>
                <c:pt idx="762">
                  <c:v>1156.0334015446558</c:v>
                </c:pt>
                <c:pt idx="763">
                  <c:v>1168.6002376394424</c:v>
                </c:pt>
                <c:pt idx="764">
                  <c:v>1139.4729025018148</c:v>
                </c:pt>
                <c:pt idx="765">
                  <c:v>1133.0780909631001</c:v>
                </c:pt>
                <c:pt idx="766">
                  <c:v>1100.113868902238</c:v>
                </c:pt>
                <c:pt idx="767">
                  <c:v>1093.4632649019736</c:v>
                </c:pt>
                <c:pt idx="768">
                  <c:v>1081.3420027724599</c:v>
                </c:pt>
                <c:pt idx="769">
                  <c:v>1104.5283517063831</c:v>
                </c:pt>
                <c:pt idx="770">
                  <c:v>1115.6429467291548</c:v>
                </c:pt>
                <c:pt idx="771">
                  <c:v>1097.9355072942164</c:v>
                </c:pt>
                <c:pt idx="772">
                  <c:v>1117.202455607631</c:v>
                </c:pt>
                <c:pt idx="773">
                  <c:v>1124.0840979602613</c:v>
                </c:pt>
                <c:pt idx="774">
                  <c:v>1118.7289590071998</c:v>
                </c:pt>
                <c:pt idx="775">
                  <c:v>1137.4925737672527</c:v>
                </c:pt>
                <c:pt idx="776">
                  <c:v>1151.4126344973258</c:v>
                </c:pt>
                <c:pt idx="777">
                  <c:v>1139.3656346953594</c:v>
                </c:pt>
                <c:pt idx="778">
                  <c:v>1102.9110832398178</c:v>
                </c:pt>
                <c:pt idx="779">
                  <c:v>1094.5029374876231</c:v>
                </c:pt>
                <c:pt idx="780">
                  <c:v>1103.1338702224548</c:v>
                </c:pt>
                <c:pt idx="781">
                  <c:v>1098.4966004356731</c:v>
                </c:pt>
                <c:pt idx="782">
                  <c:v>1104.9656743019361</c:v>
                </c:pt>
                <c:pt idx="783">
                  <c:v>1112.9942570466701</c:v>
                </c:pt>
                <c:pt idx="784">
                  <c:v>1128.1355204964023</c:v>
                </c:pt>
                <c:pt idx="785">
                  <c:v>1112.9942570466701</c:v>
                </c:pt>
                <c:pt idx="786">
                  <c:v>1113.9266618258678</c:v>
                </c:pt>
                <c:pt idx="787">
                  <c:v>1112.9282460888508</c:v>
                </c:pt>
                <c:pt idx="788">
                  <c:v>1122.2110370321473</c:v>
                </c:pt>
                <c:pt idx="789">
                  <c:v>1107.7711400092408</c:v>
                </c:pt>
                <c:pt idx="790">
                  <c:v>1116.5010891808051</c:v>
                </c:pt>
                <c:pt idx="791">
                  <c:v>1131.9228992012681</c:v>
                </c:pt>
                <c:pt idx="792">
                  <c:v>1139.7534490725448</c:v>
                </c:pt>
                <c:pt idx="793">
                  <c:v>1138.7055251171744</c:v>
                </c:pt>
                <c:pt idx="794">
                  <c:v>1128.5233348735828</c:v>
                </c:pt>
                <c:pt idx="795">
                  <c:v>1097.9520100336656</c:v>
                </c:pt>
                <c:pt idx="796">
                  <c:v>1098.5378572843101</c:v>
                </c:pt>
                <c:pt idx="797">
                  <c:v>1094.750478579439</c:v>
                </c:pt>
                <c:pt idx="798">
                  <c:v>1100.4851805399696</c:v>
                </c:pt>
                <c:pt idx="799">
                  <c:v>1076.2591590203981</c:v>
                </c:pt>
                <c:pt idx="800">
                  <c:v>1067.2074064294673</c:v>
                </c:pt>
                <c:pt idx="801">
                  <c:v>1050.7046669747181</c:v>
                </c:pt>
                <c:pt idx="802">
                  <c:v>1089.7171430457461</c:v>
                </c:pt>
                <c:pt idx="803">
                  <c:v>1079.9145158096251</c:v>
                </c:pt>
                <c:pt idx="804">
                  <c:v>1085.4511848966929</c:v>
                </c:pt>
                <c:pt idx="805">
                  <c:v>1062.8919400620498</c:v>
                </c:pt>
                <c:pt idx="806">
                  <c:v>1053.3698593966601</c:v>
                </c:pt>
                <c:pt idx="807">
                  <c:v>1098.0427751006716</c:v>
                </c:pt>
                <c:pt idx="808">
                  <c:v>1071.3743481417898</c:v>
                </c:pt>
                <c:pt idx="809">
                  <c:v>1097.0278566242011</c:v>
                </c:pt>
                <c:pt idx="810">
                  <c:v>1113.835896758862</c:v>
                </c:pt>
                <c:pt idx="811">
                  <c:v>1116.4020727440761</c:v>
                </c:pt>
                <c:pt idx="812">
                  <c:v>1106.615948247404</c:v>
                </c:pt>
                <c:pt idx="813">
                  <c:v>1093.9335929764341</c:v>
                </c:pt>
                <c:pt idx="814">
                  <c:v>1085.2366492837857</c:v>
                </c:pt>
                <c:pt idx="815">
                  <c:v>1091.4086738398573</c:v>
                </c:pt>
                <c:pt idx="816">
                  <c:v>1130.586177305433</c:v>
                </c:pt>
                <c:pt idx="817">
                  <c:v>1128.3995643276783</c:v>
                </c:pt>
                <c:pt idx="818">
                  <c:v>1129.8683081391498</c:v>
                </c:pt>
                <c:pt idx="819">
                  <c:v>1130.7677074394351</c:v>
                </c:pt>
                <c:pt idx="820">
                  <c:v>1132.533500561093</c:v>
                </c:pt>
                <c:pt idx="821">
                  <c:v>1126.7575417519311</c:v>
                </c:pt>
                <c:pt idx="822">
                  <c:v>1117.6397782031809</c:v>
                </c:pt>
                <c:pt idx="823">
                  <c:v>1122.6401082579637</c:v>
                </c:pt>
                <c:pt idx="824">
                  <c:v>1099.767311373688</c:v>
                </c:pt>
                <c:pt idx="825">
                  <c:v>1096.0459436266419</c:v>
                </c:pt>
                <c:pt idx="826">
                  <c:v>1101.0875305300679</c:v>
                </c:pt>
                <c:pt idx="827">
                  <c:v>1126.0726780645587</c:v>
                </c:pt>
                <c:pt idx="828">
                  <c:v>1126.7740444913848</c:v>
                </c:pt>
                <c:pt idx="829">
                  <c:v>1147.2126873060931</c:v>
                </c:pt>
                <c:pt idx="830">
                  <c:v>1145.4303914449811</c:v>
                </c:pt>
                <c:pt idx="831">
                  <c:v>1135.3389662684006</c:v>
                </c:pt>
                <c:pt idx="832">
                  <c:v>1138.631262789623</c:v>
                </c:pt>
                <c:pt idx="833">
                  <c:v>1145.9667304772611</c:v>
                </c:pt>
                <c:pt idx="834">
                  <c:v>1153.4094659713512</c:v>
                </c:pt>
                <c:pt idx="835">
                  <c:v>1152.196514621427</c:v>
                </c:pt>
                <c:pt idx="836">
                  <c:v>1147.7160208594626</c:v>
                </c:pt>
                <c:pt idx="837">
                  <c:v>1143.3015380553122</c:v>
                </c:pt>
                <c:pt idx="838">
                  <c:v>1162.8985411578308</c:v>
                </c:pt>
                <c:pt idx="839">
                  <c:v>1166.661165753515</c:v>
                </c:pt>
                <c:pt idx="840">
                  <c:v>1161.3720377582679</c:v>
                </c:pt>
                <c:pt idx="841">
                  <c:v>1170.258762954651</c:v>
                </c:pt>
                <c:pt idx="842">
                  <c:v>1149.060994125025</c:v>
                </c:pt>
                <c:pt idx="843">
                  <c:v>1153.2774440557098</c:v>
                </c:pt>
                <c:pt idx="844">
                  <c:v>1145.5211565119798</c:v>
                </c:pt>
                <c:pt idx="845">
                  <c:v>1158.1457521948651</c:v>
                </c:pt>
                <c:pt idx="846">
                  <c:v>1157.7001782295858</c:v>
                </c:pt>
                <c:pt idx="847">
                  <c:v>1162.3374480163623</c:v>
                </c:pt>
                <c:pt idx="848">
                  <c:v>1174.640240279876</c:v>
                </c:pt>
                <c:pt idx="849">
                  <c:v>1176.1089840913592</c:v>
                </c:pt>
                <c:pt idx="850">
                  <c:v>1177.165159416463</c:v>
                </c:pt>
                <c:pt idx="851">
                  <c:v>1166.2485972671509</c:v>
                </c:pt>
                <c:pt idx="852">
                  <c:v>1147.526239355733</c:v>
                </c:pt>
                <c:pt idx="853">
                  <c:v>1150.5297379364974</c:v>
                </c:pt>
                <c:pt idx="854">
                  <c:v>1135.3307148986728</c:v>
                </c:pt>
                <c:pt idx="855">
                  <c:v>1143.1035051818601</c:v>
                </c:pt>
                <c:pt idx="856">
                  <c:v>1147.6335071621911</c:v>
                </c:pt>
                <c:pt idx="857">
                  <c:v>1153.7560234999009</c:v>
                </c:pt>
                <c:pt idx="858">
                  <c:v>1155.5053138821061</c:v>
                </c:pt>
                <c:pt idx="859">
                  <c:v>1143.3675490131359</c:v>
                </c:pt>
                <c:pt idx="860">
                  <c:v>1136.7499504917866</c:v>
                </c:pt>
                <c:pt idx="861">
                  <c:v>1136.3786388540498</c:v>
                </c:pt>
                <c:pt idx="862">
                  <c:v>1158.5335665720509</c:v>
                </c:pt>
                <c:pt idx="863">
                  <c:v>1122.7473760644266</c:v>
                </c:pt>
                <c:pt idx="864">
                  <c:v>1123.6385239949832</c:v>
                </c:pt>
                <c:pt idx="865">
                  <c:v>1120.8990692454947</c:v>
                </c:pt>
                <c:pt idx="866">
                  <c:v>1101.9621757211751</c:v>
                </c:pt>
                <c:pt idx="867">
                  <c:v>1105.5762756617651</c:v>
                </c:pt>
                <c:pt idx="868">
                  <c:v>1122.2110370321473</c:v>
                </c:pt>
                <c:pt idx="869">
                  <c:v>1122.3018020991478</c:v>
                </c:pt>
                <c:pt idx="870">
                  <c:v>1114.7022905802362</c:v>
                </c:pt>
                <c:pt idx="871">
                  <c:v>1103.8764934979206</c:v>
                </c:pt>
                <c:pt idx="872">
                  <c:v>1108.0186811010685</c:v>
                </c:pt>
                <c:pt idx="873">
                  <c:v>1087.4727704798995</c:v>
                </c:pt>
                <c:pt idx="874">
                  <c:v>1087.5305300679909</c:v>
                </c:pt>
                <c:pt idx="875">
                  <c:v>1084.4692718991353</c:v>
                </c:pt>
                <c:pt idx="876">
                  <c:v>1090.8063238497589</c:v>
                </c:pt>
                <c:pt idx="877">
                  <c:v>1058.7745065680899</c:v>
                </c:pt>
                <c:pt idx="878">
                  <c:v>1054.838603208133</c:v>
                </c:pt>
                <c:pt idx="879">
                  <c:v>1056.1753251039672</c:v>
                </c:pt>
                <c:pt idx="880">
                  <c:v>1060.2267476401132</c:v>
                </c:pt>
                <c:pt idx="881">
                  <c:v>1040.9267938477851</c:v>
                </c:pt>
                <c:pt idx="882">
                  <c:v>1042.0654828701558</c:v>
                </c:pt>
                <c:pt idx="883">
                  <c:v>1033.3272823288648</c:v>
                </c:pt>
                <c:pt idx="884">
                  <c:v>1050.9769621757257</c:v>
                </c:pt>
                <c:pt idx="885">
                  <c:v>1027.0397385966048</c:v>
                </c:pt>
                <c:pt idx="886">
                  <c:v>1034.2184302594155</c:v>
                </c:pt>
                <c:pt idx="887">
                  <c:v>1022.749026338373</c:v>
                </c:pt>
                <c:pt idx="888">
                  <c:v>1013.5157436134398</c:v>
                </c:pt>
                <c:pt idx="889">
                  <c:v>1002.4671595484829</c:v>
                </c:pt>
                <c:pt idx="890">
                  <c:v>1027.5925803683408</c:v>
                </c:pt>
                <c:pt idx="891">
                  <c:v>1039.9366294805013</c:v>
                </c:pt>
                <c:pt idx="892">
                  <c:v>1040.2336787906811</c:v>
                </c:pt>
                <c:pt idx="893">
                  <c:v>1039.672585649218</c:v>
                </c:pt>
                <c:pt idx="894">
                  <c:v>1053.699914185755</c:v>
                </c:pt>
                <c:pt idx="895">
                  <c:v>1057.9823750742623</c:v>
                </c:pt>
                <c:pt idx="896">
                  <c:v>1033.5170638325962</c:v>
                </c:pt>
                <c:pt idx="897">
                  <c:v>1037.8242788302848</c:v>
                </c:pt>
                <c:pt idx="898">
                  <c:v>1018.5243250379565</c:v>
                </c:pt>
                <c:pt idx="899">
                  <c:v>1042.3130239619777</c:v>
                </c:pt>
                <c:pt idx="900">
                  <c:v>1059.6904086078207</c:v>
                </c:pt>
                <c:pt idx="901">
                  <c:v>1045.7620965080198</c:v>
                </c:pt>
                <c:pt idx="902">
                  <c:v>1039.9283781107663</c:v>
                </c:pt>
                <c:pt idx="903">
                  <c:v>1030.6043303188217</c:v>
                </c:pt>
                <c:pt idx="904">
                  <c:v>1060.2019935309258</c:v>
                </c:pt>
                <c:pt idx="905">
                  <c:v>1063.7583338834245</c:v>
                </c:pt>
                <c:pt idx="906">
                  <c:v>1044.6811670737343</c:v>
                </c:pt>
                <c:pt idx="907">
                  <c:v>1069.6415604990427</c:v>
                </c:pt>
                <c:pt idx="908">
                  <c:v>1077.0677932536801</c:v>
                </c:pt>
                <c:pt idx="909">
                  <c:v>1064.0883886725196</c:v>
                </c:pt>
                <c:pt idx="910">
                  <c:v>1060.9858736550311</c:v>
                </c:pt>
                <c:pt idx="911">
                  <c:v>1066.8443461614577</c:v>
                </c:pt>
                <c:pt idx="912">
                  <c:v>1071.1928180077878</c:v>
                </c:pt>
                <c:pt idx="913">
                  <c:v>1055.0201333421351</c:v>
                </c:pt>
                <c:pt idx="914">
                  <c:v>1045.1927519968308</c:v>
                </c:pt>
                <c:pt idx="915">
                  <c:v>1051.6700772328156</c:v>
                </c:pt>
                <c:pt idx="916">
                  <c:v>1054.2940128061248</c:v>
                </c:pt>
                <c:pt idx="917">
                  <c:v>1066.2419961713645</c:v>
                </c:pt>
                <c:pt idx="918">
                  <c:v>1045.3165225427431</c:v>
                </c:pt>
                <c:pt idx="919">
                  <c:v>1049.1699122054204</c:v>
                </c:pt>
                <c:pt idx="920">
                  <c:v>1057.5450524787113</c:v>
                </c:pt>
                <c:pt idx="921">
                  <c:v>1073.2391577001854</c:v>
                </c:pt>
                <c:pt idx="922">
                  <c:v>1058.5104627368144</c:v>
                </c:pt>
                <c:pt idx="923">
                  <c:v>1054.1784936299398</c:v>
                </c:pt>
                <c:pt idx="924">
                  <c:v>1052.0331375008248</c:v>
                </c:pt>
                <c:pt idx="925">
                  <c:v>1020.5541619908904</c:v>
                </c:pt>
                <c:pt idx="926">
                  <c:v>1025.0759126014918</c:v>
                </c:pt>
                <c:pt idx="927">
                  <c:v>1046.1004026668377</c:v>
                </c:pt>
                <c:pt idx="928">
                  <c:v>1010.3884744867647</c:v>
                </c:pt>
                <c:pt idx="929">
                  <c:v>1016.6017558914779</c:v>
                </c:pt>
                <c:pt idx="930">
                  <c:v>1030.6373357977423</c:v>
                </c:pt>
                <c:pt idx="931">
                  <c:v>1032.8239487754918</c:v>
                </c:pt>
                <c:pt idx="932">
                  <c:v>984.14086738398305</c:v>
                </c:pt>
                <c:pt idx="933">
                  <c:v>1001.386230114199</c:v>
                </c:pt>
                <c:pt idx="934">
                  <c:v>954.18014390388805</c:v>
                </c:pt>
                <c:pt idx="935">
                  <c:v>995.5360089774905</c:v>
                </c:pt>
                <c:pt idx="936">
                  <c:v>1035.6129117433493</c:v>
                </c:pt>
                <c:pt idx="937">
                  <c:v>996.01458842167801</c:v>
                </c:pt>
                <c:pt idx="938">
                  <c:v>980.44425374612183</c:v>
                </c:pt>
                <c:pt idx="939">
                  <c:v>978.50518186018871</c:v>
                </c:pt>
                <c:pt idx="940">
                  <c:v>997.73912469469929</c:v>
                </c:pt>
                <c:pt idx="941">
                  <c:v>1001.1139349131988</c:v>
                </c:pt>
                <c:pt idx="942">
                  <c:v>912.94804937619972</c:v>
                </c:pt>
                <c:pt idx="943">
                  <c:v>962.40675952208062</c:v>
                </c:pt>
                <c:pt idx="944">
                  <c:v>958.0335335665759</c:v>
                </c:pt>
                <c:pt idx="945">
                  <c:v>919.43362598190993</c:v>
                </c:pt>
                <c:pt idx="946">
                  <c:v>907.0153145422139</c:v>
                </c:pt>
                <c:pt idx="947">
                  <c:v>872.07901511650925</c:v>
                </c:pt>
                <c:pt idx="948">
                  <c:v>822.02620635025346</c:v>
                </c:pt>
                <c:pt idx="949">
                  <c:v>812.71040992804853</c:v>
                </c:pt>
                <c:pt idx="950">
                  <c:v>750.80863423328265</c:v>
                </c:pt>
                <c:pt idx="951">
                  <c:v>741.9796686249914</c:v>
                </c:pt>
                <c:pt idx="952">
                  <c:v>827.90118159614553</c:v>
                </c:pt>
                <c:pt idx="953">
                  <c:v>823.49495016172682</c:v>
                </c:pt>
                <c:pt idx="954">
                  <c:v>749.09234932998868</c:v>
                </c:pt>
                <c:pt idx="955">
                  <c:v>780.93438510792782</c:v>
                </c:pt>
                <c:pt idx="956">
                  <c:v>776.08257970823161</c:v>
                </c:pt>
                <c:pt idx="957">
                  <c:v>813.08997293550851</c:v>
                </c:pt>
                <c:pt idx="958">
                  <c:v>788.04706581292066</c:v>
                </c:pt>
                <c:pt idx="959">
                  <c:v>739.96633441151232</c:v>
                </c:pt>
                <c:pt idx="960">
                  <c:v>749.31513631262783</c:v>
                </c:pt>
                <c:pt idx="961">
                  <c:v>723.4553435870356</c:v>
                </c:pt>
                <c:pt idx="962">
                  <c:v>700.4752788962968</c:v>
                </c:pt>
                <c:pt idx="963">
                  <c:v>776.04957422932353</c:v>
                </c:pt>
                <c:pt idx="964">
                  <c:v>767.4516469733976</c:v>
                </c:pt>
                <c:pt idx="965">
                  <c:v>787.25493431909854</c:v>
                </c:pt>
                <c:pt idx="966">
                  <c:v>799.35144233942799</c:v>
                </c:pt>
                <c:pt idx="967">
                  <c:v>797.3298567562216</c:v>
                </c:pt>
                <c:pt idx="968">
                  <c:v>829.88151033071449</c:v>
                </c:pt>
                <c:pt idx="969">
                  <c:v>786.16575351508345</c:v>
                </c:pt>
                <c:pt idx="970">
                  <c:v>746.64994389068579</c:v>
                </c:pt>
                <c:pt idx="971">
                  <c:v>768.19427024886522</c:v>
                </c:pt>
                <c:pt idx="972">
                  <c:v>758.47415671001386</c:v>
                </c:pt>
                <c:pt idx="973">
                  <c:v>741.75688164235305</c:v>
                </c:pt>
                <c:pt idx="974">
                  <c:v>703.26424186414943</c:v>
                </c:pt>
                <c:pt idx="975">
                  <c:v>751.93907188593016</c:v>
                </c:pt>
                <c:pt idx="976">
                  <c:v>720.58386692190902</c:v>
                </c:pt>
                <c:pt idx="977">
                  <c:v>701.98527955640805</c:v>
                </c:pt>
                <c:pt idx="978">
                  <c:v>708.89167601821896</c:v>
                </c:pt>
                <c:pt idx="979">
                  <c:v>665.53897947059352</c:v>
                </c:pt>
                <c:pt idx="980">
                  <c:v>620.86606376658517</c:v>
                </c:pt>
                <c:pt idx="981">
                  <c:v>660.13433229916484</c:v>
                </c:pt>
                <c:pt idx="982">
                  <c:v>702.85992474750799</c:v>
                </c:pt>
                <c:pt idx="983">
                  <c:v>707.46418905538292</c:v>
                </c:pt>
                <c:pt idx="984">
                  <c:v>732.4575879596016</c:v>
                </c:pt>
                <c:pt idx="985">
                  <c:v>739.52076044623402</c:v>
                </c:pt>
                <c:pt idx="986">
                  <c:v>673.48504851805455</c:v>
                </c:pt>
                <c:pt idx="987">
                  <c:v>700.38451382929566</c:v>
                </c:pt>
                <c:pt idx="988">
                  <c:v>718.47976764142845</c:v>
                </c:pt>
                <c:pt idx="989">
                  <c:v>697.42227209716793</c:v>
                </c:pt>
                <c:pt idx="990">
                  <c:v>722.87774770611952</c:v>
                </c:pt>
                <c:pt idx="991">
                  <c:v>750.62710409928047</c:v>
                </c:pt>
                <c:pt idx="992">
                  <c:v>733.274473562617</c:v>
                </c:pt>
                <c:pt idx="993">
                  <c:v>741.99617136444658</c:v>
                </c:pt>
                <c:pt idx="994">
                  <c:v>720.83140801372747</c:v>
                </c:pt>
                <c:pt idx="995">
                  <c:v>725.8977490263386</c:v>
                </c:pt>
                <c:pt idx="996">
                  <c:v>716.68922041058806</c:v>
                </c:pt>
                <c:pt idx="997">
                  <c:v>753.49858076440682</c:v>
                </c:pt>
                <c:pt idx="998">
                  <c:v>746.27038088322661</c:v>
                </c:pt>
                <c:pt idx="999">
                  <c:v>730.47725922503128</c:v>
                </c:pt>
                <c:pt idx="1000">
                  <c:v>732.62261535414848</c:v>
                </c:pt>
                <c:pt idx="1001">
                  <c:v>719.21413954716957</c:v>
                </c:pt>
                <c:pt idx="1002">
                  <c:v>712.22522938807799</c:v>
                </c:pt>
                <c:pt idx="1003">
                  <c:v>716.34266288203276</c:v>
                </c:pt>
                <c:pt idx="1004">
                  <c:v>720.17954980526758</c:v>
                </c:pt>
                <c:pt idx="1005">
                  <c:v>717.39058683741496</c:v>
                </c:pt>
                <c:pt idx="1006">
                  <c:v>734.89999339890346</c:v>
                </c:pt>
                <c:pt idx="1007">
                  <c:v>745.3049706251237</c:v>
                </c:pt>
                <c:pt idx="1008">
                  <c:v>768.86263119677596</c:v>
                </c:pt>
                <c:pt idx="1009">
                  <c:v>765.27328536537357</c:v>
                </c:pt>
                <c:pt idx="1010">
                  <c:v>771.2555284177173</c:v>
                </c:pt>
                <c:pt idx="1011">
                  <c:v>748.1104363324315</c:v>
                </c:pt>
                <c:pt idx="1012">
                  <c:v>750.65185820846261</c:v>
                </c:pt>
                <c:pt idx="1013">
                  <c:v>734.66070367681334</c:v>
                </c:pt>
                <c:pt idx="1014">
                  <c:v>718.08370189451443</c:v>
                </c:pt>
                <c:pt idx="1015">
                  <c:v>719.34616146280246</c:v>
                </c:pt>
                <c:pt idx="1016">
                  <c:v>695.2769159680538</c:v>
                </c:pt>
                <c:pt idx="1017">
                  <c:v>696.20106937751802</c:v>
                </c:pt>
                <c:pt idx="1018">
                  <c:v>701.46544326358173</c:v>
                </c:pt>
                <c:pt idx="1019">
                  <c:v>664.4167931876691</c:v>
                </c:pt>
                <c:pt idx="1020">
                  <c:v>693.31308997293559</c:v>
                </c:pt>
                <c:pt idx="1021">
                  <c:v>682.80084494026005</c:v>
                </c:pt>
                <c:pt idx="1022">
                  <c:v>686.47270446894254</c:v>
                </c:pt>
                <c:pt idx="1023">
                  <c:v>690.28483728298954</c:v>
                </c:pt>
                <c:pt idx="1024">
                  <c:v>697.82658921380948</c:v>
                </c:pt>
                <c:pt idx="1025">
                  <c:v>721.24397650010258</c:v>
                </c:pt>
                <c:pt idx="1026">
                  <c:v>697.3562611393462</c:v>
                </c:pt>
                <c:pt idx="1027">
                  <c:v>681.46412304442208</c:v>
                </c:pt>
                <c:pt idx="1028">
                  <c:v>681.1010627764208</c:v>
                </c:pt>
                <c:pt idx="1029">
                  <c:v>691.88560301009966</c:v>
                </c:pt>
                <c:pt idx="1030">
                  <c:v>686.70374282130854</c:v>
                </c:pt>
                <c:pt idx="1031">
                  <c:v>697.9421083899897</c:v>
                </c:pt>
                <c:pt idx="1032">
                  <c:v>716.71397451977418</c:v>
                </c:pt>
                <c:pt idx="1033">
                  <c:v>717.77840121460508</c:v>
                </c:pt>
                <c:pt idx="1034">
                  <c:v>682.52029836952931</c:v>
                </c:pt>
                <c:pt idx="1035">
                  <c:v>687.94969965014184</c:v>
                </c:pt>
                <c:pt idx="1036">
                  <c:v>689.14614826061154</c:v>
                </c:pt>
                <c:pt idx="1037">
                  <c:v>682.2562545382533</c:v>
                </c:pt>
                <c:pt idx="1038">
                  <c:v>651.17334477523355</c:v>
                </c:pt>
                <c:pt idx="1039">
                  <c:v>650.55449204567958</c:v>
                </c:pt>
                <c:pt idx="1040">
                  <c:v>642.73219354412834</c:v>
                </c:pt>
                <c:pt idx="1041">
                  <c:v>635.39672585649214</c:v>
                </c:pt>
                <c:pt idx="1042">
                  <c:v>613.34906594494646</c:v>
                </c:pt>
                <c:pt idx="1043">
                  <c:v>637.94639910224828</c:v>
                </c:pt>
                <c:pt idx="1044">
                  <c:v>631.14727044689414</c:v>
                </c:pt>
                <c:pt idx="1045">
                  <c:v>621.18786718595015</c:v>
                </c:pt>
                <c:pt idx="1046">
                  <c:v>606.54993728959005</c:v>
                </c:pt>
                <c:pt idx="1047">
                  <c:v>578.27249323387855</c:v>
                </c:pt>
                <c:pt idx="1048">
                  <c:v>574.56762822628548</c:v>
                </c:pt>
                <c:pt idx="1049">
                  <c:v>588.21539375536361</c:v>
                </c:pt>
                <c:pt idx="1050">
                  <c:v>563.1972407419629</c:v>
                </c:pt>
                <c:pt idx="1051">
                  <c:v>563.88210442933519</c:v>
                </c:pt>
                <c:pt idx="1052">
                  <c:v>558.22991616608351</c:v>
                </c:pt>
                <c:pt idx="1053">
                  <c:v>593.76856558188661</c:v>
                </c:pt>
                <c:pt idx="1054">
                  <c:v>595.22080665390456</c:v>
                </c:pt>
                <c:pt idx="1055">
                  <c:v>619.4633309129315</c:v>
                </c:pt>
                <c:pt idx="1056">
                  <c:v>624.25737672453624</c:v>
                </c:pt>
                <c:pt idx="1057">
                  <c:v>622.06251237705442</c:v>
                </c:pt>
                <c:pt idx="1058">
                  <c:v>642.05558122648358</c:v>
                </c:pt>
                <c:pt idx="1059">
                  <c:v>655.44755429401005</c:v>
                </c:pt>
                <c:pt idx="1060">
                  <c:v>646.94039210508936</c:v>
                </c:pt>
                <c:pt idx="1061">
                  <c:v>634.1507690276585</c:v>
                </c:pt>
                <c:pt idx="1062">
                  <c:v>679.0217176051226</c:v>
                </c:pt>
                <c:pt idx="1063">
                  <c:v>665.26668426958872</c:v>
                </c:pt>
                <c:pt idx="1064">
                  <c:v>671.56247937157559</c:v>
                </c:pt>
                <c:pt idx="1065">
                  <c:v>687.22357911413303</c:v>
                </c:pt>
                <c:pt idx="1066">
                  <c:v>673.26226153541188</c:v>
                </c:pt>
                <c:pt idx="1067">
                  <c:v>649.82012013994063</c:v>
                </c:pt>
                <c:pt idx="1068">
                  <c:v>658.35203643804846</c:v>
                </c:pt>
                <c:pt idx="1069">
                  <c:v>669.25209584791048</c:v>
                </c:pt>
                <c:pt idx="1070">
                  <c:v>688.47778731269455</c:v>
                </c:pt>
                <c:pt idx="1071">
                  <c:v>695.17789953132353</c:v>
                </c:pt>
                <c:pt idx="1072">
                  <c:v>689.38543798270507</c:v>
                </c:pt>
                <c:pt idx="1073">
                  <c:v>672.94045811604724</c:v>
                </c:pt>
                <c:pt idx="1074">
                  <c:v>680.87002442405299</c:v>
                </c:pt>
                <c:pt idx="1075">
                  <c:v>706.77932536801438</c:v>
                </c:pt>
                <c:pt idx="1076">
                  <c:v>708.56987259885352</c:v>
                </c:pt>
                <c:pt idx="1077">
                  <c:v>694.35276255858469</c:v>
                </c:pt>
                <c:pt idx="1078">
                  <c:v>703.06620899069242</c:v>
                </c:pt>
                <c:pt idx="1079">
                  <c:v>713.99102250973658</c:v>
                </c:pt>
                <c:pt idx="1080">
                  <c:v>717.53911149250746</c:v>
                </c:pt>
                <c:pt idx="1081">
                  <c:v>686.83576473694632</c:v>
                </c:pt>
                <c:pt idx="1082">
                  <c:v>701.43243778467217</c:v>
                </c:pt>
                <c:pt idx="1083">
                  <c:v>696.04429335269651</c:v>
                </c:pt>
                <c:pt idx="1084">
                  <c:v>702.95068981450595</c:v>
                </c:pt>
                <c:pt idx="1085">
                  <c:v>714.75839989438259</c:v>
                </c:pt>
                <c:pt idx="1086">
                  <c:v>707.56320549211148</c:v>
                </c:pt>
                <c:pt idx="1087">
                  <c:v>705.62413360618154</c:v>
                </c:pt>
                <c:pt idx="1088">
                  <c:v>720.87266486236706</c:v>
                </c:pt>
                <c:pt idx="1089">
                  <c:v>720.187801174995</c:v>
                </c:pt>
                <c:pt idx="1090">
                  <c:v>724.07419631658854</c:v>
                </c:pt>
                <c:pt idx="1091">
                  <c:v>748.59726714634621</c:v>
                </c:pt>
                <c:pt idx="1092">
                  <c:v>745.75879596013351</c:v>
                </c:pt>
                <c:pt idx="1093">
                  <c:v>758.73820054129055</c:v>
                </c:pt>
                <c:pt idx="1094">
                  <c:v>748.72103769225691</c:v>
                </c:pt>
                <c:pt idx="1095">
                  <c:v>766.74202917684329</c:v>
                </c:pt>
                <c:pt idx="1096">
                  <c:v>750.24754109182118</c:v>
                </c:pt>
                <c:pt idx="1097">
                  <c:v>749.51316918608438</c:v>
                </c:pt>
                <c:pt idx="1098">
                  <c:v>729.35507294210834</c:v>
                </c:pt>
                <c:pt idx="1099">
                  <c:v>736.90507624265854</c:v>
                </c:pt>
                <c:pt idx="1100">
                  <c:v>728.49693049046141</c:v>
                </c:pt>
                <c:pt idx="1101">
                  <c:v>750.635355469008</c:v>
                </c:pt>
                <c:pt idx="1102">
                  <c:v>749.33163905208244</c:v>
                </c:pt>
                <c:pt idx="1103">
                  <c:v>745.48650075912803</c:v>
                </c:pt>
                <c:pt idx="1104">
                  <c:v>732.99392699188058</c:v>
                </c:pt>
                <c:pt idx="1105">
                  <c:v>731.89649481813979</c:v>
                </c:pt>
                <c:pt idx="1106">
                  <c:v>751.14694039210508</c:v>
                </c:pt>
                <c:pt idx="1107">
                  <c:v>736.89682487292748</c:v>
                </c:pt>
                <c:pt idx="1108">
                  <c:v>748.25896098752389</c:v>
                </c:pt>
                <c:pt idx="1109">
                  <c:v>758.41639712192216</c:v>
                </c:pt>
                <c:pt idx="1110">
                  <c:v>777.99689748498247</c:v>
                </c:pt>
                <c:pt idx="1111">
                  <c:v>779.53990362400157</c:v>
                </c:pt>
                <c:pt idx="1112">
                  <c:v>768.82962571786788</c:v>
                </c:pt>
                <c:pt idx="1113">
                  <c:v>777.65859132616333</c:v>
                </c:pt>
                <c:pt idx="1114">
                  <c:v>775.79378176777846</c:v>
                </c:pt>
                <c:pt idx="1115">
                  <c:v>774.91913657667567</c:v>
                </c:pt>
                <c:pt idx="1116">
                  <c:v>777.63383721698074</c:v>
                </c:pt>
                <c:pt idx="1117">
                  <c:v>774.92738794640002</c:v>
                </c:pt>
                <c:pt idx="1118">
                  <c:v>779.6636741699125</c:v>
                </c:pt>
                <c:pt idx="1119">
                  <c:v>780.75285497392542</c:v>
                </c:pt>
                <c:pt idx="1120">
                  <c:v>762.19552445705983</c:v>
                </c:pt>
                <c:pt idx="1121">
                  <c:v>752.50016502739459</c:v>
                </c:pt>
                <c:pt idx="1122">
                  <c:v>751.46049244174526</c:v>
                </c:pt>
                <c:pt idx="1123">
                  <c:v>757.7810416529145</c:v>
                </c:pt>
                <c:pt idx="1124">
                  <c:v>760.14093339494298</c:v>
                </c:pt>
                <c:pt idx="1125">
                  <c:v>736.88032213347299</c:v>
                </c:pt>
                <c:pt idx="1126">
                  <c:v>738.5801042973136</c:v>
                </c:pt>
                <c:pt idx="1127">
                  <c:v>743.39890421810333</c:v>
                </c:pt>
                <c:pt idx="1128">
                  <c:v>759.3405505313882</c:v>
                </c:pt>
                <c:pt idx="1129">
                  <c:v>758.21836424846833</c:v>
                </c:pt>
                <c:pt idx="1130">
                  <c:v>765.09175523136855</c:v>
                </c:pt>
                <c:pt idx="1131">
                  <c:v>758.56492177701489</c:v>
                </c:pt>
                <c:pt idx="1132">
                  <c:v>761.87372103769565</c:v>
                </c:pt>
                <c:pt idx="1133">
                  <c:v>739.66928510132641</c:v>
                </c:pt>
                <c:pt idx="1134">
                  <c:v>741.56710013862289</c:v>
                </c:pt>
                <c:pt idx="1135">
                  <c:v>726.97042709089703</c:v>
                </c:pt>
                <c:pt idx="1136">
                  <c:v>725.75747574097295</c:v>
                </c:pt>
                <c:pt idx="1137">
                  <c:v>728.33190309590941</c:v>
                </c:pt>
                <c:pt idx="1138">
                  <c:v>725.40266684269329</c:v>
                </c:pt>
                <c:pt idx="1139">
                  <c:v>743.48966928510129</c:v>
                </c:pt>
                <c:pt idx="1140">
                  <c:v>747.44207538451246</c:v>
                </c:pt>
                <c:pt idx="1141">
                  <c:v>769.58875173278852</c:v>
                </c:pt>
                <c:pt idx="1142">
                  <c:v>776.23935573305164</c:v>
                </c:pt>
                <c:pt idx="1143">
                  <c:v>775.94230642286618</c:v>
                </c:pt>
                <c:pt idx="1144">
                  <c:v>784.81252887979247</c:v>
                </c:pt>
                <c:pt idx="1145">
                  <c:v>787.65925143573747</c:v>
                </c:pt>
                <c:pt idx="1146">
                  <c:v>787.23843157964802</c:v>
                </c:pt>
                <c:pt idx="1147">
                  <c:v>805.57297511386889</c:v>
                </c:pt>
                <c:pt idx="1148">
                  <c:v>808.02363192289954</c:v>
                </c:pt>
                <c:pt idx="1149">
                  <c:v>810.43303188329241</c:v>
                </c:pt>
                <c:pt idx="1150">
                  <c:v>808.32068123308466</c:v>
                </c:pt>
                <c:pt idx="1151">
                  <c:v>804.6323189649479</c:v>
                </c:pt>
                <c:pt idx="1152">
                  <c:v>814.20390784870301</c:v>
                </c:pt>
                <c:pt idx="1153">
                  <c:v>814.80625783879862</c:v>
                </c:pt>
                <c:pt idx="1154">
                  <c:v>827.30708297577348</c:v>
                </c:pt>
                <c:pt idx="1155">
                  <c:v>829.79899663344304</c:v>
                </c:pt>
                <c:pt idx="1156">
                  <c:v>827.38134530332024</c:v>
                </c:pt>
                <c:pt idx="1157">
                  <c:v>822.72757277708354</c:v>
                </c:pt>
                <c:pt idx="1158">
                  <c:v>833.78440821176355</c:v>
                </c:pt>
                <c:pt idx="1159">
                  <c:v>830.99544524391058</c:v>
                </c:pt>
                <c:pt idx="1160">
                  <c:v>820.47494884150763</c:v>
                </c:pt>
                <c:pt idx="1161">
                  <c:v>829.93101854907911</c:v>
                </c:pt>
                <c:pt idx="1162">
                  <c:v>835.64096640042237</c:v>
                </c:pt>
                <c:pt idx="1163">
                  <c:v>828.5117829559706</c:v>
                </c:pt>
                <c:pt idx="1164">
                  <c:v>808.4114463000858</c:v>
                </c:pt>
                <c:pt idx="1165">
                  <c:v>816.61330780909805</c:v>
                </c:pt>
                <c:pt idx="1166">
                  <c:v>822.21598785398339</c:v>
                </c:pt>
                <c:pt idx="1167">
                  <c:v>831.21823222655303</c:v>
                </c:pt>
                <c:pt idx="1168">
                  <c:v>846.69780183510466</c:v>
                </c:pt>
                <c:pt idx="1169">
                  <c:v>846.23572513037152</c:v>
                </c:pt>
                <c:pt idx="1170">
                  <c:v>848.24080797412364</c:v>
                </c:pt>
                <c:pt idx="1171">
                  <c:v>848.33982441085209</c:v>
                </c:pt>
                <c:pt idx="1172">
                  <c:v>850.69971615288352</c:v>
                </c:pt>
                <c:pt idx="1173">
                  <c:v>849.00818535876965</c:v>
                </c:pt>
                <c:pt idx="1174">
                  <c:v>842.15129711531802</c:v>
                </c:pt>
                <c:pt idx="1175">
                  <c:v>823.51970427090953</c:v>
                </c:pt>
                <c:pt idx="1176">
                  <c:v>820.80500363060264</c:v>
                </c:pt>
                <c:pt idx="1177">
                  <c:v>827.81041652914382</c:v>
                </c:pt>
                <c:pt idx="1178">
                  <c:v>838.66921909036796</c:v>
                </c:pt>
                <c:pt idx="1179">
                  <c:v>846.08720047527788</c:v>
                </c:pt>
                <c:pt idx="1180">
                  <c:v>852.67179351772666</c:v>
                </c:pt>
                <c:pt idx="1181">
                  <c:v>861.55851871410641</c:v>
                </c:pt>
                <c:pt idx="1182">
                  <c:v>860.39507558254661</c:v>
                </c:pt>
                <c:pt idx="1183">
                  <c:v>865.8492309723415</c:v>
                </c:pt>
                <c:pt idx="1184">
                  <c:v>868.56393161264805</c:v>
                </c:pt>
                <c:pt idx="1185">
                  <c:v>881.87339098290306</c:v>
                </c:pt>
                <c:pt idx="1186">
                  <c:v>879.17519308205158</c:v>
                </c:pt>
                <c:pt idx="1187">
                  <c:v>881.49382797544388</c:v>
                </c:pt>
                <c:pt idx="1188">
                  <c:v>878.49032939467941</c:v>
                </c:pt>
                <c:pt idx="1189">
                  <c:v>884.26628820384178</c:v>
                </c:pt>
                <c:pt idx="1190">
                  <c:v>875.36306026800457</c:v>
                </c:pt>
                <c:pt idx="1191">
                  <c:v>867.03742821308299</c:v>
                </c:pt>
                <c:pt idx="1192">
                  <c:v>861.75655158756342</c:v>
                </c:pt>
                <c:pt idx="1193">
                  <c:v>877.10409928048045</c:v>
                </c:pt>
                <c:pt idx="1194">
                  <c:v>875.14852465509273</c:v>
                </c:pt>
                <c:pt idx="1195">
                  <c:v>872.23579114132951</c:v>
                </c:pt>
                <c:pt idx="1196">
                  <c:v>849.76731137368802</c:v>
                </c:pt>
                <c:pt idx="1197">
                  <c:v>845.93867582018652</c:v>
                </c:pt>
                <c:pt idx="1198">
                  <c:v>858.52201465443238</c:v>
                </c:pt>
                <c:pt idx="1199">
                  <c:v>870.28846788566898</c:v>
                </c:pt>
                <c:pt idx="1200">
                  <c:v>872.64835962770053</c:v>
                </c:pt>
                <c:pt idx="1201">
                  <c:v>879.16694171232416</c:v>
                </c:pt>
                <c:pt idx="1202">
                  <c:v>884.12601491847659</c:v>
                </c:pt>
                <c:pt idx="1203">
                  <c:v>888.00415869034259</c:v>
                </c:pt>
                <c:pt idx="1204">
                  <c:v>885.52874777213333</c:v>
                </c:pt>
                <c:pt idx="1205">
                  <c:v>901.06607696877802</c:v>
                </c:pt>
                <c:pt idx="1206">
                  <c:v>904.81219882500079</c:v>
                </c:pt>
                <c:pt idx="1207">
                  <c:v>897.48498250709974</c:v>
                </c:pt>
                <c:pt idx="1208">
                  <c:v>905.92613373820041</c:v>
                </c:pt>
                <c:pt idx="1209">
                  <c:v>900.27394547494873</c:v>
                </c:pt>
                <c:pt idx="1210">
                  <c:v>892.30312231830476</c:v>
                </c:pt>
                <c:pt idx="1211">
                  <c:v>901.80044887451299</c:v>
                </c:pt>
                <c:pt idx="1212">
                  <c:v>890.81787576737804</c:v>
                </c:pt>
                <c:pt idx="1213">
                  <c:v>880.37989306224824</c:v>
                </c:pt>
                <c:pt idx="1214">
                  <c:v>877.45890817875761</c:v>
                </c:pt>
                <c:pt idx="1215">
                  <c:v>860.31256188526754</c:v>
                </c:pt>
                <c:pt idx="1216">
                  <c:v>879.68677800515104</c:v>
                </c:pt>
                <c:pt idx="1217">
                  <c:v>854.99867978084342</c:v>
                </c:pt>
                <c:pt idx="1218">
                  <c:v>860.51884612845754</c:v>
                </c:pt>
                <c:pt idx="1219">
                  <c:v>862.6064426694835</c:v>
                </c:pt>
                <c:pt idx="1220">
                  <c:v>863.50584196976854</c:v>
                </c:pt>
                <c:pt idx="1221">
                  <c:v>880.11584923097303</c:v>
                </c:pt>
                <c:pt idx="1222">
                  <c:v>882.31896494818352</c:v>
                </c:pt>
                <c:pt idx="1223">
                  <c:v>901.94072215987842</c:v>
                </c:pt>
                <c:pt idx="1224">
                  <c:v>901.88296257178683</c:v>
                </c:pt>
                <c:pt idx="1225">
                  <c:v>906.42121592184299</c:v>
                </c:pt>
                <c:pt idx="1226">
                  <c:v>897.12192223909165</c:v>
                </c:pt>
                <c:pt idx="1227">
                  <c:v>902.27077694897832</c:v>
                </c:pt>
                <c:pt idx="1228">
                  <c:v>915.32444385768054</c:v>
                </c:pt>
                <c:pt idx="1229">
                  <c:v>916.16608356987354</c:v>
                </c:pt>
                <c:pt idx="1230">
                  <c:v>915.73701234404848</c:v>
                </c:pt>
                <c:pt idx="1231">
                  <c:v>903.44247145026043</c:v>
                </c:pt>
                <c:pt idx="1232">
                  <c:v>900.5379893062244</c:v>
                </c:pt>
                <c:pt idx="1233">
                  <c:v>912.79952472110369</c:v>
                </c:pt>
                <c:pt idx="1234">
                  <c:v>912.31269390718842</c:v>
                </c:pt>
                <c:pt idx="1235">
                  <c:v>916.42187603142111</c:v>
                </c:pt>
                <c:pt idx="1236">
                  <c:v>900.62875437322805</c:v>
                </c:pt>
                <c:pt idx="1237">
                  <c:v>904.0448214403591</c:v>
                </c:pt>
                <c:pt idx="1238">
                  <c:v>914.96138358967585</c:v>
                </c:pt>
                <c:pt idx="1239">
                  <c:v>915.27493563932035</c:v>
                </c:pt>
                <c:pt idx="1240">
                  <c:v>907.58465905340279</c:v>
                </c:pt>
                <c:pt idx="1241">
                  <c:v>912.58498910819355</c:v>
                </c:pt>
                <c:pt idx="1242">
                  <c:v>910.33236517261798</c:v>
                </c:pt>
                <c:pt idx="1243">
                  <c:v>901.00006601095777</c:v>
                </c:pt>
                <c:pt idx="1244">
                  <c:v>904.30886527163739</c:v>
                </c:pt>
                <c:pt idx="1245">
                  <c:v>909.58974189715775</c:v>
                </c:pt>
                <c:pt idx="1246">
                  <c:v>912.939798006469</c:v>
                </c:pt>
                <c:pt idx="1247">
                  <c:v>919.29335269655064</c:v>
                </c:pt>
                <c:pt idx="1248">
                  <c:v>914.19400620502995</c:v>
                </c:pt>
                <c:pt idx="1249">
                  <c:v>915.22542742095186</c:v>
                </c:pt>
                <c:pt idx="1250">
                  <c:v>904.41613307809155</c:v>
                </c:pt>
                <c:pt idx="1251">
                  <c:v>909.68875833388631</c:v>
                </c:pt>
                <c:pt idx="1252">
                  <c:v>919.24384447818727</c:v>
                </c:pt>
                <c:pt idx="1253">
                  <c:v>922.51963825995153</c:v>
                </c:pt>
                <c:pt idx="1254">
                  <c:v>924.64024027988853</c:v>
                </c:pt>
                <c:pt idx="1255">
                  <c:v>929.50029704931012</c:v>
                </c:pt>
                <c:pt idx="1256">
                  <c:v>930.57297511386889</c:v>
                </c:pt>
                <c:pt idx="1257">
                  <c:v>929.26925869694298</c:v>
                </c:pt>
                <c:pt idx="1258">
                  <c:v>929.45078883094538</c:v>
                </c:pt>
                <c:pt idx="1259">
                  <c:v>920.11023829955764</c:v>
                </c:pt>
                <c:pt idx="1260">
                  <c:v>934.87193874183151</c:v>
                </c:pt>
                <c:pt idx="1261">
                  <c:v>937.78467225559803</c:v>
                </c:pt>
                <c:pt idx="1262">
                  <c:v>938.29625717869305</c:v>
                </c:pt>
                <c:pt idx="1263">
                  <c:v>942.05063040464711</c:v>
                </c:pt>
                <c:pt idx="1264">
                  <c:v>944.76533104495343</c:v>
                </c:pt>
                <c:pt idx="1265">
                  <c:v>946.41560499042748</c:v>
                </c:pt>
                <c:pt idx="1266">
                  <c:v>937.53713116377298</c:v>
                </c:pt>
                <c:pt idx="1267">
                  <c:v>945.34292692586746</c:v>
                </c:pt>
                <c:pt idx="1268">
                  <c:v>947.63680771007978</c:v>
                </c:pt>
                <c:pt idx="1269">
                  <c:v>937.38035513895306</c:v>
                </c:pt>
                <c:pt idx="1270">
                  <c:v>949.09730015182515</c:v>
                </c:pt>
                <c:pt idx="1271">
                  <c:v>939.03888045415783</c:v>
                </c:pt>
                <c:pt idx="1272">
                  <c:v>921.24892732193541</c:v>
                </c:pt>
                <c:pt idx="1273">
                  <c:v>900.85154135586447</c:v>
                </c:pt>
                <c:pt idx="1274">
                  <c:v>904.99372895900854</c:v>
                </c:pt>
                <c:pt idx="1275">
                  <c:v>901.18984751469077</c:v>
                </c:pt>
                <c:pt idx="1276">
                  <c:v>905.58782757937854</c:v>
                </c:pt>
                <c:pt idx="1277">
                  <c:v>894.88580104297307</c:v>
                </c:pt>
                <c:pt idx="1278">
                  <c:v>886.08984091359355</c:v>
                </c:pt>
                <c:pt idx="1279">
                  <c:v>898.73093933592941</c:v>
                </c:pt>
                <c:pt idx="1280">
                  <c:v>910.39012476070798</c:v>
                </c:pt>
                <c:pt idx="1281">
                  <c:v>905.40629744537546</c:v>
                </c:pt>
                <c:pt idx="1282">
                  <c:v>877.21136708693643</c:v>
                </c:pt>
                <c:pt idx="1283">
                  <c:v>879.752788962968</c:v>
                </c:pt>
                <c:pt idx="1284">
                  <c:v>871.95524457059867</c:v>
                </c:pt>
                <c:pt idx="1285">
                  <c:v>883.32563205491874</c:v>
                </c:pt>
                <c:pt idx="1286">
                  <c:v>881.35355469007789</c:v>
                </c:pt>
                <c:pt idx="1287">
                  <c:v>889.88547098818674</c:v>
                </c:pt>
                <c:pt idx="1288">
                  <c:v>887.44306554888351</c:v>
                </c:pt>
                <c:pt idx="1289">
                  <c:v>903.4177173410784</c:v>
                </c:pt>
                <c:pt idx="1290">
                  <c:v>907.24635289458047</c:v>
                </c:pt>
                <c:pt idx="1291">
                  <c:v>913.22034457720372</c:v>
                </c:pt>
                <c:pt idx="1292">
                  <c:v>915.21717605122444</c:v>
                </c:pt>
                <c:pt idx="1293">
                  <c:v>914.26001716284838</c:v>
                </c:pt>
                <c:pt idx="1294">
                  <c:v>903.19493035844266</c:v>
                </c:pt>
                <c:pt idx="1295">
                  <c:v>911.97438774836974</c:v>
                </c:pt>
                <c:pt idx="1296">
                  <c:v>910.07657271107053</c:v>
                </c:pt>
                <c:pt idx="1297">
                  <c:v>911.35553501881293</c:v>
                </c:pt>
                <c:pt idx="1298">
                  <c:v>920.61357185292752</c:v>
                </c:pt>
                <c:pt idx="1299">
                  <c:v>922.75892798204438</c:v>
                </c:pt>
                <c:pt idx="1300">
                  <c:v>923.15499372895897</c:v>
                </c:pt>
                <c:pt idx="1301">
                  <c:v>926.60406627500163</c:v>
                </c:pt>
                <c:pt idx="1302">
                  <c:v>939.58347085616731</c:v>
                </c:pt>
                <c:pt idx="1303">
                  <c:v>939.41844346161452</c:v>
                </c:pt>
                <c:pt idx="1304">
                  <c:v>941.02746055845262</c:v>
                </c:pt>
                <c:pt idx="1305">
                  <c:v>945.28516733777803</c:v>
                </c:pt>
                <c:pt idx="1306">
                  <c:v>949.10555152155302</c:v>
                </c:pt>
                <c:pt idx="1307">
                  <c:v>948.89926727836814</c:v>
                </c:pt>
                <c:pt idx="1308">
                  <c:v>949.32833850419354</c:v>
                </c:pt>
                <c:pt idx="1309">
                  <c:v>956.71331441019481</c:v>
                </c:pt>
                <c:pt idx="1310">
                  <c:v>962.28298897617503</c:v>
                </c:pt>
                <c:pt idx="1311">
                  <c:v>961.96943692652974</c:v>
                </c:pt>
                <c:pt idx="1312">
                  <c:v>957.07637467820132</c:v>
                </c:pt>
                <c:pt idx="1313">
                  <c:v>961.95293418707297</c:v>
                </c:pt>
                <c:pt idx="1314">
                  <c:v>968.85107927916283</c:v>
                </c:pt>
                <c:pt idx="1315">
                  <c:v>963.52894580500299</c:v>
                </c:pt>
                <c:pt idx="1316">
                  <c:v>961.88692322925601</c:v>
                </c:pt>
                <c:pt idx="1317">
                  <c:v>962.59654102581021</c:v>
                </c:pt>
                <c:pt idx="1318">
                  <c:v>968.06719915505676</c:v>
                </c:pt>
                <c:pt idx="1319">
                  <c:v>968.10845600369805</c:v>
                </c:pt>
                <c:pt idx="1320">
                  <c:v>964.93993002838465</c:v>
                </c:pt>
                <c:pt idx="1321">
                  <c:v>972.09386758201856</c:v>
                </c:pt>
                <c:pt idx="1322">
                  <c:v>979.80064690738652</c:v>
                </c:pt>
                <c:pt idx="1323">
                  <c:v>981.45092085286149</c:v>
                </c:pt>
                <c:pt idx="1324">
                  <c:v>975.68321341342642</c:v>
                </c:pt>
                <c:pt idx="1325">
                  <c:v>978.97550993464904</c:v>
                </c:pt>
                <c:pt idx="1326">
                  <c:v>985.51884612845754</c:v>
                </c:pt>
                <c:pt idx="1327">
                  <c:v>987.25988514093331</c:v>
                </c:pt>
                <c:pt idx="1328">
                  <c:v>987.93649745857806</c:v>
                </c:pt>
                <c:pt idx="1329">
                  <c:v>998.95207604462337</c:v>
                </c:pt>
                <c:pt idx="1330">
                  <c:v>999.79371575681989</c:v>
                </c:pt>
                <c:pt idx="1331">
                  <c:v>983.67053930952784</c:v>
                </c:pt>
                <c:pt idx="1332">
                  <c:v>988.11802759258035</c:v>
                </c:pt>
                <c:pt idx="1333">
                  <c:v>996.08059937949804</c:v>
                </c:pt>
                <c:pt idx="1334">
                  <c:v>995.06568090302949</c:v>
                </c:pt>
                <c:pt idx="1335">
                  <c:v>997.31830483860313</c:v>
                </c:pt>
                <c:pt idx="1336">
                  <c:v>1004.422734173873</c:v>
                </c:pt>
                <c:pt idx="1337">
                  <c:v>1000.1072678064529</c:v>
                </c:pt>
                <c:pt idx="1338">
                  <c:v>976.72288599907574</c:v>
                </c:pt>
                <c:pt idx="1339">
                  <c:v>983.03518384051745</c:v>
                </c:pt>
                <c:pt idx="1340">
                  <c:v>995.75879596013351</c:v>
                </c:pt>
                <c:pt idx="1341">
                  <c:v>979.18179417783642</c:v>
                </c:pt>
                <c:pt idx="1342">
                  <c:v>992.02917684335591</c:v>
                </c:pt>
                <c:pt idx="1343">
                  <c:v>968.3807512047</c:v>
                </c:pt>
                <c:pt idx="1344">
                  <c:v>962.00244240543748</c:v>
                </c:pt>
                <c:pt idx="1345">
                  <c:v>930.87827579378177</c:v>
                </c:pt>
                <c:pt idx="1346">
                  <c:v>916.62816027460553</c:v>
                </c:pt>
                <c:pt idx="1347">
                  <c:v>956.93610139282862</c:v>
                </c:pt>
                <c:pt idx="1348">
                  <c:v>953.68506172024559</c:v>
                </c:pt>
                <c:pt idx="1349">
                  <c:v>966.78823684731935</c:v>
                </c:pt>
                <c:pt idx="1350">
                  <c:v>955.04653772526228</c:v>
                </c:pt>
                <c:pt idx="1351">
                  <c:v>937.09155719849446</c:v>
                </c:pt>
                <c:pt idx="1352">
                  <c:v>938.13122978414106</c:v>
                </c:pt>
                <c:pt idx="1353">
                  <c:v>924.81351904416124</c:v>
                </c:pt>
                <c:pt idx="1354">
                  <c:v>920.06898145092077</c:v>
                </c:pt>
                <c:pt idx="1355">
                  <c:v>884.2085286157502</c:v>
                </c:pt>
                <c:pt idx="1356">
                  <c:v>897.49323387682352</c:v>
                </c:pt>
                <c:pt idx="1357">
                  <c:v>885.90831077959183</c:v>
                </c:pt>
                <c:pt idx="1358">
                  <c:v>886.22186282922939</c:v>
                </c:pt>
                <c:pt idx="1359">
                  <c:v>881.20503003498573</c:v>
                </c:pt>
                <c:pt idx="1360">
                  <c:v>910.17558914779852</c:v>
                </c:pt>
                <c:pt idx="1361">
                  <c:v>898.91246946993147</c:v>
                </c:pt>
                <c:pt idx="1362">
                  <c:v>883.4824080797415</c:v>
                </c:pt>
                <c:pt idx="1363">
                  <c:v>906.31394811538712</c:v>
                </c:pt>
                <c:pt idx="1364">
                  <c:v>909.98580764406881</c:v>
                </c:pt>
                <c:pt idx="1365">
                  <c:v>878.67185952868567</c:v>
                </c:pt>
                <c:pt idx="1366">
                  <c:v>866.78163575153474</c:v>
                </c:pt>
                <c:pt idx="1367">
                  <c:v>876.29546504720054</c:v>
                </c:pt>
                <c:pt idx="1368">
                  <c:v>871.08885074922455</c:v>
                </c:pt>
                <c:pt idx="1369">
                  <c:v>896.79186744999663</c:v>
                </c:pt>
                <c:pt idx="1370">
                  <c:v>900.71951944022703</c:v>
                </c:pt>
                <c:pt idx="1371">
                  <c:v>899.09399960393421</c:v>
                </c:pt>
                <c:pt idx="1372">
                  <c:v>920.21750610601339</c:v>
                </c:pt>
                <c:pt idx="1373">
                  <c:v>919.70592118291336</c:v>
                </c:pt>
                <c:pt idx="1374">
                  <c:v>920.88586705393038</c:v>
                </c:pt>
                <c:pt idx="1375">
                  <c:v>922.09881840385503</c:v>
                </c:pt>
                <c:pt idx="1376">
                  <c:v>918.54247805135651</c:v>
                </c:pt>
                <c:pt idx="1377">
                  <c:v>903.78077760908775</c:v>
                </c:pt>
                <c:pt idx="1378">
                  <c:v>901.08257970823161</c:v>
                </c:pt>
                <c:pt idx="1379">
                  <c:v>885.94131625849889</c:v>
                </c:pt>
                <c:pt idx="1380">
                  <c:v>888.47448676480303</c:v>
                </c:pt>
                <c:pt idx="1381">
                  <c:v>886.66743679450747</c:v>
                </c:pt>
                <c:pt idx="1382">
                  <c:v>859.16562149316746</c:v>
                </c:pt>
                <c:pt idx="1383">
                  <c:v>850.47692917024222</c:v>
                </c:pt>
                <c:pt idx="1384">
                  <c:v>847.72097168129892</c:v>
                </c:pt>
                <c:pt idx="1385">
                  <c:v>843.76856558188661</c:v>
                </c:pt>
                <c:pt idx="1386">
                  <c:v>848.29031619248792</c:v>
                </c:pt>
                <c:pt idx="1387">
                  <c:v>874.86797808435927</c:v>
                </c:pt>
                <c:pt idx="1388">
                  <c:v>883.10284507228255</c:v>
                </c:pt>
                <c:pt idx="1389">
                  <c:v>889.4646511320874</c:v>
                </c:pt>
                <c:pt idx="1390">
                  <c:v>890.11650934055058</c:v>
                </c:pt>
                <c:pt idx="1391">
                  <c:v>903.80553171826523</c:v>
                </c:pt>
                <c:pt idx="1392">
                  <c:v>903.66525843289946</c:v>
                </c:pt>
                <c:pt idx="1393">
                  <c:v>904.74618786718804</c:v>
                </c:pt>
                <c:pt idx="1394">
                  <c:v>878.67185952868567</c:v>
                </c:pt>
                <c:pt idx="1395">
                  <c:v>883.92798204501946</c:v>
                </c:pt>
                <c:pt idx="1396">
                  <c:v>894.01940722159873</c:v>
                </c:pt>
                <c:pt idx="1397">
                  <c:v>882.55825467027523</c:v>
                </c:pt>
                <c:pt idx="1398">
                  <c:v>902.42755297379347</c:v>
                </c:pt>
                <c:pt idx="1399">
                  <c:v>909.84553435870339</c:v>
                </c:pt>
                <c:pt idx="1400">
                  <c:v>920.03597597201303</c:v>
                </c:pt>
                <c:pt idx="1401">
                  <c:v>919.07056571390797</c:v>
                </c:pt>
                <c:pt idx="1402">
                  <c:v>912.70875965410539</c:v>
                </c:pt>
                <c:pt idx="1403">
                  <c:v>908.9131295795105</c:v>
                </c:pt>
                <c:pt idx="1404">
                  <c:v>908.97088916760447</c:v>
                </c:pt>
                <c:pt idx="1405">
                  <c:v>928.98871212621304</c:v>
                </c:pt>
                <c:pt idx="1406">
                  <c:v>924.53297247343039</c:v>
                </c:pt>
                <c:pt idx="1407">
                  <c:v>930.12740114859059</c:v>
                </c:pt>
                <c:pt idx="1408">
                  <c:v>928.94745527757652</c:v>
                </c:pt>
                <c:pt idx="1409">
                  <c:v>925.50663410126049</c:v>
                </c:pt>
                <c:pt idx="1410">
                  <c:v>930.58122648359313</c:v>
                </c:pt>
                <c:pt idx="1411">
                  <c:v>925.02805465707354</c:v>
                </c:pt>
                <c:pt idx="1412">
                  <c:v>898.9619776882962</c:v>
                </c:pt>
                <c:pt idx="1413">
                  <c:v>894.12667502805459</c:v>
                </c:pt>
                <c:pt idx="1414">
                  <c:v>890.52907782691921</c:v>
                </c:pt>
                <c:pt idx="1415">
                  <c:v>890.63634563337553</c:v>
                </c:pt>
                <c:pt idx="1416">
                  <c:v>901.49514819459796</c:v>
                </c:pt>
                <c:pt idx="1417">
                  <c:v>902.83187009043297</c:v>
                </c:pt>
                <c:pt idx="1418">
                  <c:v>887.54208198560946</c:v>
                </c:pt>
                <c:pt idx="1419">
                  <c:v>884.29104231302392</c:v>
                </c:pt>
                <c:pt idx="1420">
                  <c:v>880.71819922107306</c:v>
                </c:pt>
                <c:pt idx="1421">
                  <c:v>867.93682751336712</c:v>
                </c:pt>
              </c:numCache>
            </c:numRef>
          </c:val>
        </c:ser>
        <c:ser>
          <c:idx val="3"/>
          <c:order val="3"/>
          <c:tx>
            <c:strRef>
              <c:f>Sheet1!$E$1</c:f>
              <c:strCache>
                <c:ptCount val="1"/>
                <c:pt idx="0">
                  <c:v>S&amp;P Bank</c:v>
                </c:pt>
              </c:strCache>
            </c:strRef>
          </c:tx>
          <c:marker>
            <c:symbol val="none"/>
          </c:marker>
          <c:cat>
            <c:numRef>
              <c:f>Sheet1!$A$2:$A$1423</c:f>
              <c:numCache>
                <c:formatCode>m/d/yyyy</c:formatCode>
                <c:ptCount val="1422"/>
                <c:pt idx="0">
                  <c:v>38352</c:v>
                </c:pt>
                <c:pt idx="1">
                  <c:v>38355</c:v>
                </c:pt>
                <c:pt idx="2">
                  <c:v>38356</c:v>
                </c:pt>
                <c:pt idx="3">
                  <c:v>38357</c:v>
                </c:pt>
                <c:pt idx="4">
                  <c:v>38358</c:v>
                </c:pt>
                <c:pt idx="5">
                  <c:v>38359</c:v>
                </c:pt>
                <c:pt idx="6">
                  <c:v>38362</c:v>
                </c:pt>
                <c:pt idx="7">
                  <c:v>38363</c:v>
                </c:pt>
                <c:pt idx="8">
                  <c:v>38364</c:v>
                </c:pt>
                <c:pt idx="9">
                  <c:v>38365</c:v>
                </c:pt>
                <c:pt idx="10">
                  <c:v>38366</c:v>
                </c:pt>
                <c:pt idx="11">
                  <c:v>38370</c:v>
                </c:pt>
                <c:pt idx="12">
                  <c:v>38371</c:v>
                </c:pt>
                <c:pt idx="13">
                  <c:v>38372</c:v>
                </c:pt>
                <c:pt idx="14">
                  <c:v>38373</c:v>
                </c:pt>
                <c:pt idx="15">
                  <c:v>38376</c:v>
                </c:pt>
                <c:pt idx="16">
                  <c:v>38377</c:v>
                </c:pt>
                <c:pt idx="17">
                  <c:v>38378</c:v>
                </c:pt>
                <c:pt idx="18">
                  <c:v>38379</c:v>
                </c:pt>
                <c:pt idx="19">
                  <c:v>38380</c:v>
                </c:pt>
                <c:pt idx="20">
                  <c:v>38383</c:v>
                </c:pt>
                <c:pt idx="21">
                  <c:v>38384</c:v>
                </c:pt>
                <c:pt idx="22">
                  <c:v>38385</c:v>
                </c:pt>
                <c:pt idx="23">
                  <c:v>38386</c:v>
                </c:pt>
                <c:pt idx="24">
                  <c:v>38387</c:v>
                </c:pt>
                <c:pt idx="25">
                  <c:v>38390</c:v>
                </c:pt>
                <c:pt idx="26">
                  <c:v>38391</c:v>
                </c:pt>
                <c:pt idx="27">
                  <c:v>38392</c:v>
                </c:pt>
                <c:pt idx="28">
                  <c:v>38393</c:v>
                </c:pt>
                <c:pt idx="29">
                  <c:v>38394</c:v>
                </c:pt>
                <c:pt idx="30">
                  <c:v>38397</c:v>
                </c:pt>
                <c:pt idx="31">
                  <c:v>38398</c:v>
                </c:pt>
                <c:pt idx="32">
                  <c:v>38399</c:v>
                </c:pt>
                <c:pt idx="33">
                  <c:v>38400</c:v>
                </c:pt>
                <c:pt idx="34">
                  <c:v>38401</c:v>
                </c:pt>
                <c:pt idx="35">
                  <c:v>38405</c:v>
                </c:pt>
                <c:pt idx="36">
                  <c:v>38406</c:v>
                </c:pt>
                <c:pt idx="37">
                  <c:v>38407</c:v>
                </c:pt>
                <c:pt idx="38">
                  <c:v>38408</c:v>
                </c:pt>
                <c:pt idx="39">
                  <c:v>38411</c:v>
                </c:pt>
                <c:pt idx="40">
                  <c:v>38412</c:v>
                </c:pt>
                <c:pt idx="41">
                  <c:v>38413</c:v>
                </c:pt>
                <c:pt idx="42">
                  <c:v>38414</c:v>
                </c:pt>
                <c:pt idx="43">
                  <c:v>38415</c:v>
                </c:pt>
                <c:pt idx="44">
                  <c:v>38418</c:v>
                </c:pt>
                <c:pt idx="45">
                  <c:v>38419</c:v>
                </c:pt>
                <c:pt idx="46">
                  <c:v>38420</c:v>
                </c:pt>
                <c:pt idx="47">
                  <c:v>38421</c:v>
                </c:pt>
                <c:pt idx="48">
                  <c:v>38422</c:v>
                </c:pt>
                <c:pt idx="49">
                  <c:v>38425</c:v>
                </c:pt>
                <c:pt idx="50">
                  <c:v>38426</c:v>
                </c:pt>
                <c:pt idx="51">
                  <c:v>38427</c:v>
                </c:pt>
                <c:pt idx="52">
                  <c:v>38428</c:v>
                </c:pt>
                <c:pt idx="53">
                  <c:v>38429</c:v>
                </c:pt>
                <c:pt idx="54">
                  <c:v>38432</c:v>
                </c:pt>
                <c:pt idx="55">
                  <c:v>38433</c:v>
                </c:pt>
                <c:pt idx="56">
                  <c:v>38434</c:v>
                </c:pt>
                <c:pt idx="57">
                  <c:v>38435</c:v>
                </c:pt>
                <c:pt idx="58">
                  <c:v>38439</c:v>
                </c:pt>
                <c:pt idx="59">
                  <c:v>38440</c:v>
                </c:pt>
                <c:pt idx="60">
                  <c:v>38441</c:v>
                </c:pt>
                <c:pt idx="61">
                  <c:v>38442</c:v>
                </c:pt>
                <c:pt idx="62">
                  <c:v>38443</c:v>
                </c:pt>
                <c:pt idx="63">
                  <c:v>38446</c:v>
                </c:pt>
                <c:pt idx="64">
                  <c:v>38447</c:v>
                </c:pt>
                <c:pt idx="65">
                  <c:v>38448</c:v>
                </c:pt>
                <c:pt idx="66">
                  <c:v>38449</c:v>
                </c:pt>
                <c:pt idx="67">
                  <c:v>38450</c:v>
                </c:pt>
                <c:pt idx="68">
                  <c:v>38453</c:v>
                </c:pt>
                <c:pt idx="69">
                  <c:v>38454</c:v>
                </c:pt>
                <c:pt idx="70">
                  <c:v>38455</c:v>
                </c:pt>
                <c:pt idx="71">
                  <c:v>38456</c:v>
                </c:pt>
                <c:pt idx="72">
                  <c:v>38457</c:v>
                </c:pt>
                <c:pt idx="73">
                  <c:v>38460</c:v>
                </c:pt>
                <c:pt idx="74">
                  <c:v>38461</c:v>
                </c:pt>
                <c:pt idx="75">
                  <c:v>38462</c:v>
                </c:pt>
                <c:pt idx="76">
                  <c:v>38463</c:v>
                </c:pt>
                <c:pt idx="77">
                  <c:v>38464</c:v>
                </c:pt>
                <c:pt idx="78">
                  <c:v>38467</c:v>
                </c:pt>
                <c:pt idx="79">
                  <c:v>38468</c:v>
                </c:pt>
                <c:pt idx="80">
                  <c:v>38469</c:v>
                </c:pt>
                <c:pt idx="81">
                  <c:v>38470</c:v>
                </c:pt>
                <c:pt idx="82">
                  <c:v>38471</c:v>
                </c:pt>
                <c:pt idx="83">
                  <c:v>38474</c:v>
                </c:pt>
                <c:pt idx="84">
                  <c:v>38475</c:v>
                </c:pt>
                <c:pt idx="85">
                  <c:v>38476</c:v>
                </c:pt>
                <c:pt idx="86">
                  <c:v>38477</c:v>
                </c:pt>
                <c:pt idx="87">
                  <c:v>38478</c:v>
                </c:pt>
                <c:pt idx="88">
                  <c:v>38481</c:v>
                </c:pt>
                <c:pt idx="89">
                  <c:v>38482</c:v>
                </c:pt>
                <c:pt idx="90">
                  <c:v>38483</c:v>
                </c:pt>
                <c:pt idx="91">
                  <c:v>38484</c:v>
                </c:pt>
                <c:pt idx="92">
                  <c:v>38485</c:v>
                </c:pt>
                <c:pt idx="93">
                  <c:v>38488</c:v>
                </c:pt>
                <c:pt idx="94">
                  <c:v>38489</c:v>
                </c:pt>
                <c:pt idx="95">
                  <c:v>38490</c:v>
                </c:pt>
                <c:pt idx="96">
                  <c:v>38491</c:v>
                </c:pt>
                <c:pt idx="97">
                  <c:v>38492</c:v>
                </c:pt>
                <c:pt idx="98">
                  <c:v>38495</c:v>
                </c:pt>
                <c:pt idx="99">
                  <c:v>38496</c:v>
                </c:pt>
                <c:pt idx="100">
                  <c:v>38497</c:v>
                </c:pt>
                <c:pt idx="101">
                  <c:v>38498</c:v>
                </c:pt>
                <c:pt idx="102">
                  <c:v>38499</c:v>
                </c:pt>
                <c:pt idx="103">
                  <c:v>38503</c:v>
                </c:pt>
                <c:pt idx="104">
                  <c:v>38504</c:v>
                </c:pt>
                <c:pt idx="105">
                  <c:v>38505</c:v>
                </c:pt>
                <c:pt idx="106">
                  <c:v>38506</c:v>
                </c:pt>
                <c:pt idx="107">
                  <c:v>38509</c:v>
                </c:pt>
                <c:pt idx="108">
                  <c:v>38510</c:v>
                </c:pt>
                <c:pt idx="109">
                  <c:v>38511</c:v>
                </c:pt>
                <c:pt idx="110">
                  <c:v>38512</c:v>
                </c:pt>
                <c:pt idx="111">
                  <c:v>38513</c:v>
                </c:pt>
                <c:pt idx="112">
                  <c:v>38516</c:v>
                </c:pt>
                <c:pt idx="113">
                  <c:v>38517</c:v>
                </c:pt>
                <c:pt idx="114">
                  <c:v>38518</c:v>
                </c:pt>
                <c:pt idx="115">
                  <c:v>38519</c:v>
                </c:pt>
                <c:pt idx="116">
                  <c:v>38520</c:v>
                </c:pt>
                <c:pt idx="117">
                  <c:v>38523</c:v>
                </c:pt>
                <c:pt idx="118">
                  <c:v>38524</c:v>
                </c:pt>
                <c:pt idx="119">
                  <c:v>38525</c:v>
                </c:pt>
                <c:pt idx="120">
                  <c:v>38526</c:v>
                </c:pt>
                <c:pt idx="121">
                  <c:v>38527</c:v>
                </c:pt>
                <c:pt idx="122">
                  <c:v>38530</c:v>
                </c:pt>
                <c:pt idx="123">
                  <c:v>38531</c:v>
                </c:pt>
                <c:pt idx="124">
                  <c:v>38532</c:v>
                </c:pt>
                <c:pt idx="125">
                  <c:v>38533</c:v>
                </c:pt>
                <c:pt idx="126">
                  <c:v>38534</c:v>
                </c:pt>
                <c:pt idx="127">
                  <c:v>38538</c:v>
                </c:pt>
                <c:pt idx="128">
                  <c:v>38539</c:v>
                </c:pt>
                <c:pt idx="129">
                  <c:v>38540</c:v>
                </c:pt>
                <c:pt idx="130">
                  <c:v>38541</c:v>
                </c:pt>
                <c:pt idx="131">
                  <c:v>38544</c:v>
                </c:pt>
                <c:pt idx="132">
                  <c:v>38545</c:v>
                </c:pt>
                <c:pt idx="133">
                  <c:v>38546</c:v>
                </c:pt>
                <c:pt idx="134">
                  <c:v>38547</c:v>
                </c:pt>
                <c:pt idx="135">
                  <c:v>38548</c:v>
                </c:pt>
                <c:pt idx="136">
                  <c:v>38551</c:v>
                </c:pt>
                <c:pt idx="137">
                  <c:v>38552</c:v>
                </c:pt>
                <c:pt idx="138">
                  <c:v>38553</c:v>
                </c:pt>
                <c:pt idx="139">
                  <c:v>38554</c:v>
                </c:pt>
                <c:pt idx="140">
                  <c:v>38555</c:v>
                </c:pt>
                <c:pt idx="141">
                  <c:v>38558</c:v>
                </c:pt>
                <c:pt idx="142">
                  <c:v>38559</c:v>
                </c:pt>
                <c:pt idx="143">
                  <c:v>38560</c:v>
                </c:pt>
                <c:pt idx="144">
                  <c:v>38561</c:v>
                </c:pt>
                <c:pt idx="145">
                  <c:v>38562</c:v>
                </c:pt>
                <c:pt idx="146">
                  <c:v>38565</c:v>
                </c:pt>
                <c:pt idx="147">
                  <c:v>38566</c:v>
                </c:pt>
                <c:pt idx="148">
                  <c:v>38567</c:v>
                </c:pt>
                <c:pt idx="149">
                  <c:v>38568</c:v>
                </c:pt>
                <c:pt idx="150">
                  <c:v>38569</c:v>
                </c:pt>
                <c:pt idx="151">
                  <c:v>38572</c:v>
                </c:pt>
                <c:pt idx="152">
                  <c:v>38573</c:v>
                </c:pt>
                <c:pt idx="153">
                  <c:v>38574</c:v>
                </c:pt>
                <c:pt idx="154">
                  <c:v>38575</c:v>
                </c:pt>
                <c:pt idx="155">
                  <c:v>38576</c:v>
                </c:pt>
                <c:pt idx="156">
                  <c:v>38579</c:v>
                </c:pt>
                <c:pt idx="157">
                  <c:v>38580</c:v>
                </c:pt>
                <c:pt idx="158">
                  <c:v>38581</c:v>
                </c:pt>
                <c:pt idx="159">
                  <c:v>38582</c:v>
                </c:pt>
                <c:pt idx="160">
                  <c:v>38583</c:v>
                </c:pt>
                <c:pt idx="161">
                  <c:v>38586</c:v>
                </c:pt>
                <c:pt idx="162">
                  <c:v>38587</c:v>
                </c:pt>
                <c:pt idx="163">
                  <c:v>38588</c:v>
                </c:pt>
                <c:pt idx="164">
                  <c:v>38589</c:v>
                </c:pt>
                <c:pt idx="165">
                  <c:v>38590</c:v>
                </c:pt>
                <c:pt idx="166">
                  <c:v>38593</c:v>
                </c:pt>
                <c:pt idx="167">
                  <c:v>38594</c:v>
                </c:pt>
                <c:pt idx="168">
                  <c:v>38595</c:v>
                </c:pt>
                <c:pt idx="169">
                  <c:v>38596</c:v>
                </c:pt>
                <c:pt idx="170">
                  <c:v>38597</c:v>
                </c:pt>
                <c:pt idx="171">
                  <c:v>38601</c:v>
                </c:pt>
                <c:pt idx="172">
                  <c:v>38602</c:v>
                </c:pt>
                <c:pt idx="173">
                  <c:v>38603</c:v>
                </c:pt>
                <c:pt idx="174">
                  <c:v>38604</c:v>
                </c:pt>
                <c:pt idx="175">
                  <c:v>38607</c:v>
                </c:pt>
                <c:pt idx="176">
                  <c:v>38608</c:v>
                </c:pt>
                <c:pt idx="177">
                  <c:v>38609</c:v>
                </c:pt>
                <c:pt idx="178">
                  <c:v>38610</c:v>
                </c:pt>
                <c:pt idx="179">
                  <c:v>38611</c:v>
                </c:pt>
                <c:pt idx="180">
                  <c:v>38614</c:v>
                </c:pt>
                <c:pt idx="181">
                  <c:v>38615</c:v>
                </c:pt>
                <c:pt idx="182">
                  <c:v>38616</c:v>
                </c:pt>
                <c:pt idx="183">
                  <c:v>38617</c:v>
                </c:pt>
                <c:pt idx="184">
                  <c:v>38618</c:v>
                </c:pt>
                <c:pt idx="185">
                  <c:v>38621</c:v>
                </c:pt>
                <c:pt idx="186">
                  <c:v>38622</c:v>
                </c:pt>
                <c:pt idx="187">
                  <c:v>38623</c:v>
                </c:pt>
                <c:pt idx="188">
                  <c:v>38624</c:v>
                </c:pt>
                <c:pt idx="189">
                  <c:v>38625</c:v>
                </c:pt>
                <c:pt idx="190">
                  <c:v>38628</c:v>
                </c:pt>
                <c:pt idx="191">
                  <c:v>38629</c:v>
                </c:pt>
                <c:pt idx="192">
                  <c:v>38630</c:v>
                </c:pt>
                <c:pt idx="193">
                  <c:v>38631</c:v>
                </c:pt>
                <c:pt idx="194">
                  <c:v>38632</c:v>
                </c:pt>
                <c:pt idx="195">
                  <c:v>38635</c:v>
                </c:pt>
                <c:pt idx="196">
                  <c:v>38636</c:v>
                </c:pt>
                <c:pt idx="197">
                  <c:v>38637</c:v>
                </c:pt>
                <c:pt idx="198">
                  <c:v>38638</c:v>
                </c:pt>
                <c:pt idx="199">
                  <c:v>38639</c:v>
                </c:pt>
                <c:pt idx="200">
                  <c:v>38642</c:v>
                </c:pt>
                <c:pt idx="201">
                  <c:v>38643</c:v>
                </c:pt>
                <c:pt idx="202">
                  <c:v>38644</c:v>
                </c:pt>
                <c:pt idx="203">
                  <c:v>38645</c:v>
                </c:pt>
                <c:pt idx="204">
                  <c:v>38646</c:v>
                </c:pt>
                <c:pt idx="205">
                  <c:v>38649</c:v>
                </c:pt>
                <c:pt idx="206">
                  <c:v>38650</c:v>
                </c:pt>
                <c:pt idx="207">
                  <c:v>38651</c:v>
                </c:pt>
                <c:pt idx="208">
                  <c:v>38652</c:v>
                </c:pt>
                <c:pt idx="209">
                  <c:v>38653</c:v>
                </c:pt>
                <c:pt idx="210">
                  <c:v>38656</c:v>
                </c:pt>
                <c:pt idx="211">
                  <c:v>38657</c:v>
                </c:pt>
                <c:pt idx="212">
                  <c:v>38658</c:v>
                </c:pt>
                <c:pt idx="213">
                  <c:v>38659</c:v>
                </c:pt>
                <c:pt idx="214">
                  <c:v>38660</c:v>
                </c:pt>
                <c:pt idx="215">
                  <c:v>38663</c:v>
                </c:pt>
                <c:pt idx="216">
                  <c:v>38664</c:v>
                </c:pt>
                <c:pt idx="217">
                  <c:v>38665</c:v>
                </c:pt>
                <c:pt idx="218">
                  <c:v>38666</c:v>
                </c:pt>
                <c:pt idx="219">
                  <c:v>38667</c:v>
                </c:pt>
                <c:pt idx="220">
                  <c:v>38670</c:v>
                </c:pt>
                <c:pt idx="221">
                  <c:v>38671</c:v>
                </c:pt>
                <c:pt idx="222">
                  <c:v>38672</c:v>
                </c:pt>
                <c:pt idx="223">
                  <c:v>38673</c:v>
                </c:pt>
                <c:pt idx="224">
                  <c:v>38674</c:v>
                </c:pt>
                <c:pt idx="225">
                  <c:v>38677</c:v>
                </c:pt>
                <c:pt idx="226">
                  <c:v>38678</c:v>
                </c:pt>
                <c:pt idx="227">
                  <c:v>38679</c:v>
                </c:pt>
                <c:pt idx="228">
                  <c:v>38681</c:v>
                </c:pt>
                <c:pt idx="229">
                  <c:v>38684</c:v>
                </c:pt>
                <c:pt idx="230">
                  <c:v>38685</c:v>
                </c:pt>
                <c:pt idx="231">
                  <c:v>38686</c:v>
                </c:pt>
                <c:pt idx="232">
                  <c:v>38687</c:v>
                </c:pt>
                <c:pt idx="233">
                  <c:v>38688</c:v>
                </c:pt>
                <c:pt idx="234">
                  <c:v>38691</c:v>
                </c:pt>
                <c:pt idx="235">
                  <c:v>38692</c:v>
                </c:pt>
                <c:pt idx="236">
                  <c:v>38693</c:v>
                </c:pt>
                <c:pt idx="237">
                  <c:v>38694</c:v>
                </c:pt>
                <c:pt idx="238">
                  <c:v>38695</c:v>
                </c:pt>
                <c:pt idx="239">
                  <c:v>38698</c:v>
                </c:pt>
                <c:pt idx="240">
                  <c:v>38699</c:v>
                </c:pt>
                <c:pt idx="241">
                  <c:v>38700</c:v>
                </c:pt>
                <c:pt idx="242">
                  <c:v>38701</c:v>
                </c:pt>
                <c:pt idx="243">
                  <c:v>38702</c:v>
                </c:pt>
                <c:pt idx="244">
                  <c:v>38705</c:v>
                </c:pt>
                <c:pt idx="245">
                  <c:v>38706</c:v>
                </c:pt>
                <c:pt idx="246">
                  <c:v>38707</c:v>
                </c:pt>
                <c:pt idx="247">
                  <c:v>38708</c:v>
                </c:pt>
                <c:pt idx="248">
                  <c:v>38709</c:v>
                </c:pt>
                <c:pt idx="249">
                  <c:v>38713</c:v>
                </c:pt>
                <c:pt idx="250">
                  <c:v>38714</c:v>
                </c:pt>
                <c:pt idx="251">
                  <c:v>38715</c:v>
                </c:pt>
                <c:pt idx="252">
                  <c:v>38716</c:v>
                </c:pt>
                <c:pt idx="253">
                  <c:v>38720</c:v>
                </c:pt>
                <c:pt idx="254">
                  <c:v>38721</c:v>
                </c:pt>
                <c:pt idx="255">
                  <c:v>38722</c:v>
                </c:pt>
                <c:pt idx="256">
                  <c:v>38723</c:v>
                </c:pt>
                <c:pt idx="257">
                  <c:v>38726</c:v>
                </c:pt>
                <c:pt idx="258">
                  <c:v>38727</c:v>
                </c:pt>
                <c:pt idx="259">
                  <c:v>38728</c:v>
                </c:pt>
                <c:pt idx="260">
                  <c:v>38729</c:v>
                </c:pt>
                <c:pt idx="261">
                  <c:v>38730</c:v>
                </c:pt>
                <c:pt idx="262">
                  <c:v>38734</c:v>
                </c:pt>
                <c:pt idx="263">
                  <c:v>38735</c:v>
                </c:pt>
                <c:pt idx="264">
                  <c:v>38736</c:v>
                </c:pt>
                <c:pt idx="265">
                  <c:v>38737</c:v>
                </c:pt>
                <c:pt idx="266">
                  <c:v>38740</c:v>
                </c:pt>
                <c:pt idx="267">
                  <c:v>38741</c:v>
                </c:pt>
                <c:pt idx="268">
                  <c:v>38742</c:v>
                </c:pt>
                <c:pt idx="269">
                  <c:v>38743</c:v>
                </c:pt>
                <c:pt idx="270">
                  <c:v>38744</c:v>
                </c:pt>
                <c:pt idx="271">
                  <c:v>38747</c:v>
                </c:pt>
                <c:pt idx="272">
                  <c:v>38748</c:v>
                </c:pt>
                <c:pt idx="273">
                  <c:v>38749</c:v>
                </c:pt>
                <c:pt idx="274">
                  <c:v>38750</c:v>
                </c:pt>
                <c:pt idx="275">
                  <c:v>38751</c:v>
                </c:pt>
                <c:pt idx="276">
                  <c:v>38754</c:v>
                </c:pt>
                <c:pt idx="277">
                  <c:v>38755</c:v>
                </c:pt>
                <c:pt idx="278">
                  <c:v>38756</c:v>
                </c:pt>
                <c:pt idx="279">
                  <c:v>38757</c:v>
                </c:pt>
                <c:pt idx="280">
                  <c:v>38758</c:v>
                </c:pt>
                <c:pt idx="281">
                  <c:v>38761</c:v>
                </c:pt>
                <c:pt idx="282">
                  <c:v>38762</c:v>
                </c:pt>
                <c:pt idx="283">
                  <c:v>38763</c:v>
                </c:pt>
                <c:pt idx="284">
                  <c:v>38764</c:v>
                </c:pt>
                <c:pt idx="285">
                  <c:v>38765</c:v>
                </c:pt>
                <c:pt idx="286">
                  <c:v>38769</c:v>
                </c:pt>
                <c:pt idx="287">
                  <c:v>38770</c:v>
                </c:pt>
                <c:pt idx="288">
                  <c:v>38771</c:v>
                </c:pt>
                <c:pt idx="289">
                  <c:v>38772</c:v>
                </c:pt>
                <c:pt idx="290">
                  <c:v>38775</c:v>
                </c:pt>
                <c:pt idx="291">
                  <c:v>38776</c:v>
                </c:pt>
                <c:pt idx="292">
                  <c:v>38777</c:v>
                </c:pt>
                <c:pt idx="293">
                  <c:v>38778</c:v>
                </c:pt>
                <c:pt idx="294">
                  <c:v>38779</c:v>
                </c:pt>
                <c:pt idx="295">
                  <c:v>38782</c:v>
                </c:pt>
                <c:pt idx="296">
                  <c:v>38783</c:v>
                </c:pt>
                <c:pt idx="297">
                  <c:v>38784</c:v>
                </c:pt>
                <c:pt idx="298">
                  <c:v>38785</c:v>
                </c:pt>
                <c:pt idx="299">
                  <c:v>38786</c:v>
                </c:pt>
                <c:pt idx="300">
                  <c:v>38789</c:v>
                </c:pt>
                <c:pt idx="301">
                  <c:v>38790</c:v>
                </c:pt>
                <c:pt idx="302">
                  <c:v>38791</c:v>
                </c:pt>
                <c:pt idx="303">
                  <c:v>38792</c:v>
                </c:pt>
                <c:pt idx="304">
                  <c:v>38793</c:v>
                </c:pt>
                <c:pt idx="305">
                  <c:v>38796</c:v>
                </c:pt>
                <c:pt idx="306">
                  <c:v>38797</c:v>
                </c:pt>
                <c:pt idx="307">
                  <c:v>38798</c:v>
                </c:pt>
                <c:pt idx="308">
                  <c:v>38799</c:v>
                </c:pt>
                <c:pt idx="309">
                  <c:v>38800</c:v>
                </c:pt>
                <c:pt idx="310">
                  <c:v>38803</c:v>
                </c:pt>
                <c:pt idx="311">
                  <c:v>38804</c:v>
                </c:pt>
                <c:pt idx="312">
                  <c:v>38805</c:v>
                </c:pt>
                <c:pt idx="313">
                  <c:v>38806</c:v>
                </c:pt>
                <c:pt idx="314">
                  <c:v>38807</c:v>
                </c:pt>
                <c:pt idx="315">
                  <c:v>38810</c:v>
                </c:pt>
                <c:pt idx="316">
                  <c:v>38811</c:v>
                </c:pt>
                <c:pt idx="317">
                  <c:v>38812</c:v>
                </c:pt>
                <c:pt idx="318">
                  <c:v>38813</c:v>
                </c:pt>
                <c:pt idx="319">
                  <c:v>38814</c:v>
                </c:pt>
                <c:pt idx="320">
                  <c:v>38817</c:v>
                </c:pt>
                <c:pt idx="321">
                  <c:v>38818</c:v>
                </c:pt>
                <c:pt idx="322">
                  <c:v>38819</c:v>
                </c:pt>
                <c:pt idx="323">
                  <c:v>38820</c:v>
                </c:pt>
                <c:pt idx="324">
                  <c:v>38824</c:v>
                </c:pt>
                <c:pt idx="325">
                  <c:v>38825</c:v>
                </c:pt>
                <c:pt idx="326">
                  <c:v>38826</c:v>
                </c:pt>
                <c:pt idx="327">
                  <c:v>38827</c:v>
                </c:pt>
                <c:pt idx="328">
                  <c:v>38828</c:v>
                </c:pt>
                <c:pt idx="329">
                  <c:v>38831</c:v>
                </c:pt>
                <c:pt idx="330">
                  <c:v>38832</c:v>
                </c:pt>
                <c:pt idx="331">
                  <c:v>38833</c:v>
                </c:pt>
                <c:pt idx="332">
                  <c:v>38834</c:v>
                </c:pt>
                <c:pt idx="333">
                  <c:v>38835</c:v>
                </c:pt>
                <c:pt idx="334">
                  <c:v>38838</c:v>
                </c:pt>
                <c:pt idx="335">
                  <c:v>38839</c:v>
                </c:pt>
                <c:pt idx="336">
                  <c:v>38840</c:v>
                </c:pt>
                <c:pt idx="337">
                  <c:v>38841</c:v>
                </c:pt>
                <c:pt idx="338">
                  <c:v>38842</c:v>
                </c:pt>
                <c:pt idx="339">
                  <c:v>38845</c:v>
                </c:pt>
                <c:pt idx="340">
                  <c:v>38846</c:v>
                </c:pt>
                <c:pt idx="341">
                  <c:v>38847</c:v>
                </c:pt>
                <c:pt idx="342">
                  <c:v>38848</c:v>
                </c:pt>
                <c:pt idx="343">
                  <c:v>38849</c:v>
                </c:pt>
                <c:pt idx="344">
                  <c:v>38852</c:v>
                </c:pt>
                <c:pt idx="345">
                  <c:v>38853</c:v>
                </c:pt>
                <c:pt idx="346">
                  <c:v>38854</c:v>
                </c:pt>
                <c:pt idx="347">
                  <c:v>38855</c:v>
                </c:pt>
                <c:pt idx="348">
                  <c:v>38856</c:v>
                </c:pt>
                <c:pt idx="349">
                  <c:v>38859</c:v>
                </c:pt>
                <c:pt idx="350">
                  <c:v>38860</c:v>
                </c:pt>
                <c:pt idx="351">
                  <c:v>38861</c:v>
                </c:pt>
                <c:pt idx="352">
                  <c:v>38862</c:v>
                </c:pt>
                <c:pt idx="353">
                  <c:v>38863</c:v>
                </c:pt>
                <c:pt idx="354">
                  <c:v>38867</c:v>
                </c:pt>
                <c:pt idx="355">
                  <c:v>38868</c:v>
                </c:pt>
                <c:pt idx="356">
                  <c:v>38869</c:v>
                </c:pt>
                <c:pt idx="357">
                  <c:v>38870</c:v>
                </c:pt>
                <c:pt idx="358">
                  <c:v>38873</c:v>
                </c:pt>
                <c:pt idx="359">
                  <c:v>38874</c:v>
                </c:pt>
                <c:pt idx="360">
                  <c:v>38875</c:v>
                </c:pt>
                <c:pt idx="361">
                  <c:v>38876</c:v>
                </c:pt>
                <c:pt idx="362">
                  <c:v>38877</c:v>
                </c:pt>
                <c:pt idx="363">
                  <c:v>38880</c:v>
                </c:pt>
                <c:pt idx="364">
                  <c:v>38881</c:v>
                </c:pt>
                <c:pt idx="365">
                  <c:v>38882</c:v>
                </c:pt>
                <c:pt idx="366">
                  <c:v>38883</c:v>
                </c:pt>
                <c:pt idx="367">
                  <c:v>38884</c:v>
                </c:pt>
                <c:pt idx="368">
                  <c:v>38887</c:v>
                </c:pt>
                <c:pt idx="369">
                  <c:v>38888</c:v>
                </c:pt>
                <c:pt idx="370">
                  <c:v>38889</c:v>
                </c:pt>
                <c:pt idx="371">
                  <c:v>38890</c:v>
                </c:pt>
                <c:pt idx="372">
                  <c:v>38891</c:v>
                </c:pt>
                <c:pt idx="373">
                  <c:v>38894</c:v>
                </c:pt>
                <c:pt idx="374">
                  <c:v>38895</c:v>
                </c:pt>
                <c:pt idx="375">
                  <c:v>38896</c:v>
                </c:pt>
                <c:pt idx="376">
                  <c:v>38897</c:v>
                </c:pt>
                <c:pt idx="377">
                  <c:v>38898</c:v>
                </c:pt>
                <c:pt idx="378">
                  <c:v>38901</c:v>
                </c:pt>
                <c:pt idx="379">
                  <c:v>38903</c:v>
                </c:pt>
                <c:pt idx="380">
                  <c:v>38904</c:v>
                </c:pt>
                <c:pt idx="381">
                  <c:v>38905</c:v>
                </c:pt>
                <c:pt idx="382">
                  <c:v>38908</c:v>
                </c:pt>
                <c:pt idx="383">
                  <c:v>38909</c:v>
                </c:pt>
                <c:pt idx="384">
                  <c:v>38910</c:v>
                </c:pt>
                <c:pt idx="385">
                  <c:v>38911</c:v>
                </c:pt>
                <c:pt idx="386">
                  <c:v>38912</c:v>
                </c:pt>
                <c:pt idx="387">
                  <c:v>38915</c:v>
                </c:pt>
                <c:pt idx="388">
                  <c:v>38916</c:v>
                </c:pt>
                <c:pt idx="389">
                  <c:v>38917</c:v>
                </c:pt>
                <c:pt idx="390">
                  <c:v>38918</c:v>
                </c:pt>
                <c:pt idx="391">
                  <c:v>38919</c:v>
                </c:pt>
                <c:pt idx="392">
                  <c:v>38922</c:v>
                </c:pt>
                <c:pt idx="393">
                  <c:v>38923</c:v>
                </c:pt>
                <c:pt idx="394">
                  <c:v>38924</c:v>
                </c:pt>
                <c:pt idx="395">
                  <c:v>38925</c:v>
                </c:pt>
                <c:pt idx="396">
                  <c:v>38926</c:v>
                </c:pt>
                <c:pt idx="397">
                  <c:v>38929</c:v>
                </c:pt>
                <c:pt idx="398">
                  <c:v>38930</c:v>
                </c:pt>
                <c:pt idx="399">
                  <c:v>38931</c:v>
                </c:pt>
                <c:pt idx="400">
                  <c:v>38932</c:v>
                </c:pt>
                <c:pt idx="401">
                  <c:v>38933</c:v>
                </c:pt>
                <c:pt idx="402">
                  <c:v>38936</c:v>
                </c:pt>
                <c:pt idx="403">
                  <c:v>38937</c:v>
                </c:pt>
                <c:pt idx="404">
                  <c:v>38938</c:v>
                </c:pt>
                <c:pt idx="405">
                  <c:v>38939</c:v>
                </c:pt>
                <c:pt idx="406">
                  <c:v>38940</c:v>
                </c:pt>
                <c:pt idx="407">
                  <c:v>38943</c:v>
                </c:pt>
                <c:pt idx="408">
                  <c:v>38944</c:v>
                </c:pt>
                <c:pt idx="409">
                  <c:v>38945</c:v>
                </c:pt>
                <c:pt idx="410">
                  <c:v>38946</c:v>
                </c:pt>
                <c:pt idx="411">
                  <c:v>38947</c:v>
                </c:pt>
                <c:pt idx="412">
                  <c:v>38950</c:v>
                </c:pt>
                <c:pt idx="413">
                  <c:v>38951</c:v>
                </c:pt>
                <c:pt idx="414">
                  <c:v>38952</c:v>
                </c:pt>
                <c:pt idx="415">
                  <c:v>38953</c:v>
                </c:pt>
                <c:pt idx="416">
                  <c:v>38954</c:v>
                </c:pt>
                <c:pt idx="417">
                  <c:v>38957</c:v>
                </c:pt>
                <c:pt idx="418">
                  <c:v>38958</c:v>
                </c:pt>
                <c:pt idx="419">
                  <c:v>38959</c:v>
                </c:pt>
                <c:pt idx="420">
                  <c:v>38960</c:v>
                </c:pt>
                <c:pt idx="421">
                  <c:v>38961</c:v>
                </c:pt>
                <c:pt idx="422">
                  <c:v>38965</c:v>
                </c:pt>
                <c:pt idx="423">
                  <c:v>38966</c:v>
                </c:pt>
                <c:pt idx="424">
                  <c:v>38967</c:v>
                </c:pt>
                <c:pt idx="425">
                  <c:v>38968</c:v>
                </c:pt>
                <c:pt idx="426">
                  <c:v>38971</c:v>
                </c:pt>
                <c:pt idx="427">
                  <c:v>38972</c:v>
                </c:pt>
                <c:pt idx="428">
                  <c:v>38973</c:v>
                </c:pt>
                <c:pt idx="429">
                  <c:v>38974</c:v>
                </c:pt>
                <c:pt idx="430">
                  <c:v>38975</c:v>
                </c:pt>
                <c:pt idx="431">
                  <c:v>38978</c:v>
                </c:pt>
                <c:pt idx="432">
                  <c:v>38979</c:v>
                </c:pt>
                <c:pt idx="433">
                  <c:v>38980</c:v>
                </c:pt>
                <c:pt idx="434">
                  <c:v>38981</c:v>
                </c:pt>
                <c:pt idx="435">
                  <c:v>38982</c:v>
                </c:pt>
                <c:pt idx="436">
                  <c:v>38985</c:v>
                </c:pt>
                <c:pt idx="437">
                  <c:v>38986</c:v>
                </c:pt>
                <c:pt idx="438">
                  <c:v>38987</c:v>
                </c:pt>
                <c:pt idx="439">
                  <c:v>38988</c:v>
                </c:pt>
                <c:pt idx="440">
                  <c:v>38989</c:v>
                </c:pt>
                <c:pt idx="441">
                  <c:v>38992</c:v>
                </c:pt>
                <c:pt idx="442">
                  <c:v>38993</c:v>
                </c:pt>
                <c:pt idx="443">
                  <c:v>38994</c:v>
                </c:pt>
                <c:pt idx="444">
                  <c:v>38995</c:v>
                </c:pt>
                <c:pt idx="445">
                  <c:v>38996</c:v>
                </c:pt>
                <c:pt idx="446">
                  <c:v>38999</c:v>
                </c:pt>
                <c:pt idx="447">
                  <c:v>39000</c:v>
                </c:pt>
                <c:pt idx="448">
                  <c:v>39001</c:v>
                </c:pt>
                <c:pt idx="449">
                  <c:v>39002</c:v>
                </c:pt>
                <c:pt idx="450">
                  <c:v>39003</c:v>
                </c:pt>
                <c:pt idx="451">
                  <c:v>39006</c:v>
                </c:pt>
                <c:pt idx="452">
                  <c:v>39007</c:v>
                </c:pt>
                <c:pt idx="453">
                  <c:v>39008</c:v>
                </c:pt>
                <c:pt idx="454">
                  <c:v>39009</c:v>
                </c:pt>
                <c:pt idx="455">
                  <c:v>39010</c:v>
                </c:pt>
                <c:pt idx="456">
                  <c:v>39013</c:v>
                </c:pt>
                <c:pt idx="457">
                  <c:v>39014</c:v>
                </c:pt>
                <c:pt idx="458">
                  <c:v>39015</c:v>
                </c:pt>
                <c:pt idx="459">
                  <c:v>39016</c:v>
                </c:pt>
                <c:pt idx="460">
                  <c:v>39017</c:v>
                </c:pt>
                <c:pt idx="461">
                  <c:v>39020</c:v>
                </c:pt>
                <c:pt idx="462">
                  <c:v>39021</c:v>
                </c:pt>
                <c:pt idx="463">
                  <c:v>39022</c:v>
                </c:pt>
                <c:pt idx="464">
                  <c:v>39023</c:v>
                </c:pt>
                <c:pt idx="465">
                  <c:v>39024</c:v>
                </c:pt>
                <c:pt idx="466">
                  <c:v>39027</c:v>
                </c:pt>
                <c:pt idx="467">
                  <c:v>39028</c:v>
                </c:pt>
                <c:pt idx="468">
                  <c:v>39029</c:v>
                </c:pt>
                <c:pt idx="469">
                  <c:v>39030</c:v>
                </c:pt>
                <c:pt idx="470">
                  <c:v>39031</c:v>
                </c:pt>
                <c:pt idx="471">
                  <c:v>39034</c:v>
                </c:pt>
                <c:pt idx="472">
                  <c:v>39035</c:v>
                </c:pt>
                <c:pt idx="473">
                  <c:v>39036</c:v>
                </c:pt>
                <c:pt idx="474">
                  <c:v>39037</c:v>
                </c:pt>
                <c:pt idx="475">
                  <c:v>39038</c:v>
                </c:pt>
                <c:pt idx="476">
                  <c:v>39041</c:v>
                </c:pt>
                <c:pt idx="477">
                  <c:v>39042</c:v>
                </c:pt>
                <c:pt idx="478">
                  <c:v>39043</c:v>
                </c:pt>
                <c:pt idx="479">
                  <c:v>39045</c:v>
                </c:pt>
                <c:pt idx="480">
                  <c:v>39048</c:v>
                </c:pt>
                <c:pt idx="481">
                  <c:v>39049</c:v>
                </c:pt>
                <c:pt idx="482">
                  <c:v>39050</c:v>
                </c:pt>
                <c:pt idx="483">
                  <c:v>39051</c:v>
                </c:pt>
                <c:pt idx="484">
                  <c:v>39052</c:v>
                </c:pt>
                <c:pt idx="485">
                  <c:v>39055</c:v>
                </c:pt>
                <c:pt idx="486">
                  <c:v>39056</c:v>
                </c:pt>
                <c:pt idx="487">
                  <c:v>39057</c:v>
                </c:pt>
                <c:pt idx="488">
                  <c:v>39058</c:v>
                </c:pt>
                <c:pt idx="489">
                  <c:v>39059</c:v>
                </c:pt>
                <c:pt idx="490">
                  <c:v>39062</c:v>
                </c:pt>
                <c:pt idx="491">
                  <c:v>39063</c:v>
                </c:pt>
                <c:pt idx="492">
                  <c:v>39064</c:v>
                </c:pt>
                <c:pt idx="493">
                  <c:v>39065</c:v>
                </c:pt>
                <c:pt idx="494">
                  <c:v>39066</c:v>
                </c:pt>
                <c:pt idx="495">
                  <c:v>39069</c:v>
                </c:pt>
                <c:pt idx="496">
                  <c:v>39070</c:v>
                </c:pt>
                <c:pt idx="497">
                  <c:v>39071</c:v>
                </c:pt>
                <c:pt idx="498">
                  <c:v>39072</c:v>
                </c:pt>
                <c:pt idx="499">
                  <c:v>39073</c:v>
                </c:pt>
                <c:pt idx="500">
                  <c:v>39077</c:v>
                </c:pt>
                <c:pt idx="501">
                  <c:v>39078</c:v>
                </c:pt>
                <c:pt idx="502">
                  <c:v>39079</c:v>
                </c:pt>
                <c:pt idx="503">
                  <c:v>39080</c:v>
                </c:pt>
                <c:pt idx="504">
                  <c:v>39085</c:v>
                </c:pt>
                <c:pt idx="505">
                  <c:v>39086</c:v>
                </c:pt>
                <c:pt idx="506">
                  <c:v>39087</c:v>
                </c:pt>
                <c:pt idx="507">
                  <c:v>39090</c:v>
                </c:pt>
                <c:pt idx="508">
                  <c:v>39091</c:v>
                </c:pt>
                <c:pt idx="509">
                  <c:v>39092</c:v>
                </c:pt>
                <c:pt idx="510">
                  <c:v>39093</c:v>
                </c:pt>
                <c:pt idx="511">
                  <c:v>39094</c:v>
                </c:pt>
                <c:pt idx="512">
                  <c:v>39098</c:v>
                </c:pt>
                <c:pt idx="513">
                  <c:v>39099</c:v>
                </c:pt>
                <c:pt idx="514">
                  <c:v>39100</c:v>
                </c:pt>
                <c:pt idx="515">
                  <c:v>39101</c:v>
                </c:pt>
                <c:pt idx="516">
                  <c:v>39104</c:v>
                </c:pt>
                <c:pt idx="517">
                  <c:v>39105</c:v>
                </c:pt>
                <c:pt idx="518">
                  <c:v>39106</c:v>
                </c:pt>
                <c:pt idx="519">
                  <c:v>39107</c:v>
                </c:pt>
                <c:pt idx="520">
                  <c:v>39108</c:v>
                </c:pt>
                <c:pt idx="521">
                  <c:v>39111</c:v>
                </c:pt>
                <c:pt idx="522">
                  <c:v>39112</c:v>
                </c:pt>
                <c:pt idx="523">
                  <c:v>39113</c:v>
                </c:pt>
                <c:pt idx="524">
                  <c:v>39114</c:v>
                </c:pt>
                <c:pt idx="525">
                  <c:v>39115</c:v>
                </c:pt>
                <c:pt idx="526">
                  <c:v>39118</c:v>
                </c:pt>
                <c:pt idx="527">
                  <c:v>39119</c:v>
                </c:pt>
                <c:pt idx="528">
                  <c:v>39120</c:v>
                </c:pt>
                <c:pt idx="529">
                  <c:v>39121</c:v>
                </c:pt>
                <c:pt idx="530">
                  <c:v>39122</c:v>
                </c:pt>
                <c:pt idx="531">
                  <c:v>39125</c:v>
                </c:pt>
                <c:pt idx="532">
                  <c:v>39126</c:v>
                </c:pt>
                <c:pt idx="533">
                  <c:v>39127</c:v>
                </c:pt>
                <c:pt idx="534">
                  <c:v>39128</c:v>
                </c:pt>
                <c:pt idx="535">
                  <c:v>39129</c:v>
                </c:pt>
                <c:pt idx="536">
                  <c:v>39133</c:v>
                </c:pt>
                <c:pt idx="537">
                  <c:v>39134</c:v>
                </c:pt>
                <c:pt idx="538">
                  <c:v>39135</c:v>
                </c:pt>
                <c:pt idx="539">
                  <c:v>39136</c:v>
                </c:pt>
                <c:pt idx="540">
                  <c:v>39139</c:v>
                </c:pt>
                <c:pt idx="541">
                  <c:v>39140</c:v>
                </c:pt>
                <c:pt idx="542">
                  <c:v>39141</c:v>
                </c:pt>
                <c:pt idx="543">
                  <c:v>39142</c:v>
                </c:pt>
                <c:pt idx="544">
                  <c:v>39143</c:v>
                </c:pt>
                <c:pt idx="545">
                  <c:v>39146</c:v>
                </c:pt>
                <c:pt idx="546">
                  <c:v>39147</c:v>
                </c:pt>
                <c:pt idx="547">
                  <c:v>39148</c:v>
                </c:pt>
                <c:pt idx="548">
                  <c:v>39149</c:v>
                </c:pt>
                <c:pt idx="549">
                  <c:v>39150</c:v>
                </c:pt>
                <c:pt idx="550">
                  <c:v>39153</c:v>
                </c:pt>
                <c:pt idx="551">
                  <c:v>39154</c:v>
                </c:pt>
                <c:pt idx="552">
                  <c:v>39155</c:v>
                </c:pt>
                <c:pt idx="553">
                  <c:v>39156</c:v>
                </c:pt>
                <c:pt idx="554">
                  <c:v>39157</c:v>
                </c:pt>
                <c:pt idx="555">
                  <c:v>39160</c:v>
                </c:pt>
                <c:pt idx="556">
                  <c:v>39161</c:v>
                </c:pt>
                <c:pt idx="557">
                  <c:v>39162</c:v>
                </c:pt>
                <c:pt idx="558">
                  <c:v>39163</c:v>
                </c:pt>
                <c:pt idx="559">
                  <c:v>39164</c:v>
                </c:pt>
                <c:pt idx="560">
                  <c:v>39167</c:v>
                </c:pt>
                <c:pt idx="561">
                  <c:v>39168</c:v>
                </c:pt>
                <c:pt idx="562">
                  <c:v>39169</c:v>
                </c:pt>
                <c:pt idx="563">
                  <c:v>39170</c:v>
                </c:pt>
                <c:pt idx="564">
                  <c:v>39171</c:v>
                </c:pt>
                <c:pt idx="565">
                  <c:v>39174</c:v>
                </c:pt>
                <c:pt idx="566">
                  <c:v>39175</c:v>
                </c:pt>
                <c:pt idx="567">
                  <c:v>39176</c:v>
                </c:pt>
                <c:pt idx="568">
                  <c:v>39177</c:v>
                </c:pt>
                <c:pt idx="569">
                  <c:v>39181</c:v>
                </c:pt>
                <c:pt idx="570">
                  <c:v>39182</c:v>
                </c:pt>
                <c:pt idx="571">
                  <c:v>39183</c:v>
                </c:pt>
                <c:pt idx="572">
                  <c:v>39184</c:v>
                </c:pt>
                <c:pt idx="573">
                  <c:v>39185</c:v>
                </c:pt>
                <c:pt idx="574">
                  <c:v>39188</c:v>
                </c:pt>
                <c:pt idx="575">
                  <c:v>39189</c:v>
                </c:pt>
                <c:pt idx="576">
                  <c:v>39190</c:v>
                </c:pt>
                <c:pt idx="577">
                  <c:v>39191</c:v>
                </c:pt>
                <c:pt idx="578">
                  <c:v>39192</c:v>
                </c:pt>
                <c:pt idx="579">
                  <c:v>39195</c:v>
                </c:pt>
                <c:pt idx="580">
                  <c:v>39196</c:v>
                </c:pt>
                <c:pt idx="581">
                  <c:v>39197</c:v>
                </c:pt>
                <c:pt idx="582">
                  <c:v>39198</c:v>
                </c:pt>
                <c:pt idx="583">
                  <c:v>39199</c:v>
                </c:pt>
                <c:pt idx="584">
                  <c:v>39202</c:v>
                </c:pt>
                <c:pt idx="585">
                  <c:v>39203</c:v>
                </c:pt>
                <c:pt idx="586">
                  <c:v>39204</c:v>
                </c:pt>
                <c:pt idx="587">
                  <c:v>39205</c:v>
                </c:pt>
                <c:pt idx="588">
                  <c:v>39206</c:v>
                </c:pt>
                <c:pt idx="589">
                  <c:v>39209</c:v>
                </c:pt>
                <c:pt idx="590">
                  <c:v>39210</c:v>
                </c:pt>
                <c:pt idx="591">
                  <c:v>39211</c:v>
                </c:pt>
                <c:pt idx="592">
                  <c:v>39212</c:v>
                </c:pt>
                <c:pt idx="593">
                  <c:v>39213</c:v>
                </c:pt>
                <c:pt idx="594">
                  <c:v>39216</c:v>
                </c:pt>
                <c:pt idx="595">
                  <c:v>39217</c:v>
                </c:pt>
                <c:pt idx="596">
                  <c:v>39218</c:v>
                </c:pt>
                <c:pt idx="597">
                  <c:v>39219</c:v>
                </c:pt>
                <c:pt idx="598">
                  <c:v>39220</c:v>
                </c:pt>
                <c:pt idx="599">
                  <c:v>39223</c:v>
                </c:pt>
                <c:pt idx="600">
                  <c:v>39224</c:v>
                </c:pt>
                <c:pt idx="601">
                  <c:v>39225</c:v>
                </c:pt>
                <c:pt idx="602">
                  <c:v>39226</c:v>
                </c:pt>
                <c:pt idx="603">
                  <c:v>39227</c:v>
                </c:pt>
                <c:pt idx="604">
                  <c:v>39231</c:v>
                </c:pt>
                <c:pt idx="605">
                  <c:v>39232</c:v>
                </c:pt>
                <c:pt idx="606">
                  <c:v>39233</c:v>
                </c:pt>
                <c:pt idx="607">
                  <c:v>39234</c:v>
                </c:pt>
                <c:pt idx="608">
                  <c:v>39237</c:v>
                </c:pt>
                <c:pt idx="609">
                  <c:v>39238</c:v>
                </c:pt>
                <c:pt idx="610">
                  <c:v>39239</c:v>
                </c:pt>
                <c:pt idx="611">
                  <c:v>39240</c:v>
                </c:pt>
                <c:pt idx="612">
                  <c:v>39241</c:v>
                </c:pt>
                <c:pt idx="613">
                  <c:v>39244</c:v>
                </c:pt>
                <c:pt idx="614">
                  <c:v>39245</c:v>
                </c:pt>
                <c:pt idx="615">
                  <c:v>39246</c:v>
                </c:pt>
                <c:pt idx="616">
                  <c:v>39247</c:v>
                </c:pt>
                <c:pt idx="617">
                  <c:v>39248</c:v>
                </c:pt>
                <c:pt idx="618">
                  <c:v>39251</c:v>
                </c:pt>
                <c:pt idx="619">
                  <c:v>39252</c:v>
                </c:pt>
                <c:pt idx="620">
                  <c:v>39253</c:v>
                </c:pt>
                <c:pt idx="621">
                  <c:v>39254</c:v>
                </c:pt>
                <c:pt idx="622">
                  <c:v>39255</c:v>
                </c:pt>
                <c:pt idx="623">
                  <c:v>39258</c:v>
                </c:pt>
                <c:pt idx="624">
                  <c:v>39259</c:v>
                </c:pt>
                <c:pt idx="625">
                  <c:v>39260</c:v>
                </c:pt>
                <c:pt idx="626">
                  <c:v>39261</c:v>
                </c:pt>
                <c:pt idx="627">
                  <c:v>39262</c:v>
                </c:pt>
                <c:pt idx="628">
                  <c:v>39265</c:v>
                </c:pt>
                <c:pt idx="629">
                  <c:v>39266</c:v>
                </c:pt>
                <c:pt idx="630">
                  <c:v>39268</c:v>
                </c:pt>
                <c:pt idx="631">
                  <c:v>39269</c:v>
                </c:pt>
                <c:pt idx="632">
                  <c:v>39272</c:v>
                </c:pt>
                <c:pt idx="633">
                  <c:v>39273</c:v>
                </c:pt>
                <c:pt idx="634">
                  <c:v>39274</c:v>
                </c:pt>
                <c:pt idx="635">
                  <c:v>39275</c:v>
                </c:pt>
                <c:pt idx="636">
                  <c:v>39276</c:v>
                </c:pt>
                <c:pt idx="637">
                  <c:v>39279</c:v>
                </c:pt>
                <c:pt idx="638">
                  <c:v>39280</c:v>
                </c:pt>
                <c:pt idx="639">
                  <c:v>39281</c:v>
                </c:pt>
                <c:pt idx="640">
                  <c:v>39282</c:v>
                </c:pt>
                <c:pt idx="641">
                  <c:v>39283</c:v>
                </c:pt>
                <c:pt idx="642">
                  <c:v>39286</c:v>
                </c:pt>
                <c:pt idx="643">
                  <c:v>39287</c:v>
                </c:pt>
                <c:pt idx="644">
                  <c:v>39288</c:v>
                </c:pt>
                <c:pt idx="645">
                  <c:v>39289</c:v>
                </c:pt>
                <c:pt idx="646">
                  <c:v>39290</c:v>
                </c:pt>
                <c:pt idx="647">
                  <c:v>39293</c:v>
                </c:pt>
                <c:pt idx="648">
                  <c:v>39294</c:v>
                </c:pt>
                <c:pt idx="649">
                  <c:v>39295</c:v>
                </c:pt>
                <c:pt idx="650">
                  <c:v>39296</c:v>
                </c:pt>
                <c:pt idx="651">
                  <c:v>39297</c:v>
                </c:pt>
                <c:pt idx="652">
                  <c:v>39300</c:v>
                </c:pt>
                <c:pt idx="653">
                  <c:v>39301</c:v>
                </c:pt>
                <c:pt idx="654">
                  <c:v>39302</c:v>
                </c:pt>
                <c:pt idx="655">
                  <c:v>39303</c:v>
                </c:pt>
                <c:pt idx="656">
                  <c:v>39304</c:v>
                </c:pt>
                <c:pt idx="657">
                  <c:v>39307</c:v>
                </c:pt>
                <c:pt idx="658">
                  <c:v>39308</c:v>
                </c:pt>
                <c:pt idx="659">
                  <c:v>39309</c:v>
                </c:pt>
                <c:pt idx="660">
                  <c:v>39310</c:v>
                </c:pt>
                <c:pt idx="661">
                  <c:v>39311</c:v>
                </c:pt>
                <c:pt idx="662">
                  <c:v>39314</c:v>
                </c:pt>
                <c:pt idx="663">
                  <c:v>39315</c:v>
                </c:pt>
                <c:pt idx="664">
                  <c:v>39316</c:v>
                </c:pt>
                <c:pt idx="665">
                  <c:v>39317</c:v>
                </c:pt>
                <c:pt idx="666">
                  <c:v>39318</c:v>
                </c:pt>
                <c:pt idx="667">
                  <c:v>39321</c:v>
                </c:pt>
                <c:pt idx="668">
                  <c:v>39322</c:v>
                </c:pt>
                <c:pt idx="669">
                  <c:v>39323</c:v>
                </c:pt>
                <c:pt idx="670">
                  <c:v>39324</c:v>
                </c:pt>
                <c:pt idx="671">
                  <c:v>39325</c:v>
                </c:pt>
                <c:pt idx="672">
                  <c:v>39329</c:v>
                </c:pt>
                <c:pt idx="673">
                  <c:v>39330</c:v>
                </c:pt>
                <c:pt idx="674">
                  <c:v>39331</c:v>
                </c:pt>
                <c:pt idx="675">
                  <c:v>39332</c:v>
                </c:pt>
                <c:pt idx="676">
                  <c:v>39335</c:v>
                </c:pt>
                <c:pt idx="677">
                  <c:v>39336</c:v>
                </c:pt>
                <c:pt idx="678">
                  <c:v>39337</c:v>
                </c:pt>
                <c:pt idx="679">
                  <c:v>39338</c:v>
                </c:pt>
                <c:pt idx="680">
                  <c:v>39339</c:v>
                </c:pt>
                <c:pt idx="681">
                  <c:v>39342</c:v>
                </c:pt>
                <c:pt idx="682">
                  <c:v>39343</c:v>
                </c:pt>
                <c:pt idx="683">
                  <c:v>39344</c:v>
                </c:pt>
                <c:pt idx="684">
                  <c:v>39345</c:v>
                </c:pt>
                <c:pt idx="685">
                  <c:v>39346</c:v>
                </c:pt>
                <c:pt idx="686">
                  <c:v>39349</c:v>
                </c:pt>
                <c:pt idx="687">
                  <c:v>39350</c:v>
                </c:pt>
                <c:pt idx="688">
                  <c:v>39351</c:v>
                </c:pt>
                <c:pt idx="689">
                  <c:v>39352</c:v>
                </c:pt>
                <c:pt idx="690">
                  <c:v>39353</c:v>
                </c:pt>
                <c:pt idx="691">
                  <c:v>39356</c:v>
                </c:pt>
                <c:pt idx="692">
                  <c:v>39357</c:v>
                </c:pt>
                <c:pt idx="693">
                  <c:v>39358</c:v>
                </c:pt>
                <c:pt idx="694">
                  <c:v>39359</c:v>
                </c:pt>
                <c:pt idx="695">
                  <c:v>39360</c:v>
                </c:pt>
                <c:pt idx="696">
                  <c:v>39363</c:v>
                </c:pt>
                <c:pt idx="697">
                  <c:v>39364</c:v>
                </c:pt>
                <c:pt idx="698">
                  <c:v>39365</c:v>
                </c:pt>
                <c:pt idx="699">
                  <c:v>39366</c:v>
                </c:pt>
                <c:pt idx="700">
                  <c:v>39367</c:v>
                </c:pt>
                <c:pt idx="701">
                  <c:v>39370</c:v>
                </c:pt>
                <c:pt idx="702">
                  <c:v>39371</c:v>
                </c:pt>
                <c:pt idx="703">
                  <c:v>39372</c:v>
                </c:pt>
                <c:pt idx="704">
                  <c:v>39373</c:v>
                </c:pt>
                <c:pt idx="705">
                  <c:v>39374</c:v>
                </c:pt>
                <c:pt idx="706">
                  <c:v>39377</c:v>
                </c:pt>
                <c:pt idx="707">
                  <c:v>39378</c:v>
                </c:pt>
                <c:pt idx="708">
                  <c:v>39379</c:v>
                </c:pt>
                <c:pt idx="709">
                  <c:v>39380</c:v>
                </c:pt>
                <c:pt idx="710">
                  <c:v>39381</c:v>
                </c:pt>
                <c:pt idx="711">
                  <c:v>39384</c:v>
                </c:pt>
                <c:pt idx="712">
                  <c:v>39385</c:v>
                </c:pt>
                <c:pt idx="713">
                  <c:v>39386</c:v>
                </c:pt>
                <c:pt idx="714">
                  <c:v>39387</c:v>
                </c:pt>
                <c:pt idx="715">
                  <c:v>39388</c:v>
                </c:pt>
                <c:pt idx="716">
                  <c:v>39391</c:v>
                </c:pt>
                <c:pt idx="717">
                  <c:v>39392</c:v>
                </c:pt>
                <c:pt idx="718">
                  <c:v>39393</c:v>
                </c:pt>
                <c:pt idx="719">
                  <c:v>39394</c:v>
                </c:pt>
                <c:pt idx="720">
                  <c:v>39395</c:v>
                </c:pt>
                <c:pt idx="721">
                  <c:v>39398</c:v>
                </c:pt>
                <c:pt idx="722">
                  <c:v>39399</c:v>
                </c:pt>
                <c:pt idx="723">
                  <c:v>39400</c:v>
                </c:pt>
                <c:pt idx="724">
                  <c:v>39401</c:v>
                </c:pt>
                <c:pt idx="725">
                  <c:v>39402</c:v>
                </c:pt>
                <c:pt idx="726">
                  <c:v>39405</c:v>
                </c:pt>
                <c:pt idx="727">
                  <c:v>39406</c:v>
                </c:pt>
                <c:pt idx="728">
                  <c:v>39407</c:v>
                </c:pt>
                <c:pt idx="729">
                  <c:v>39409</c:v>
                </c:pt>
                <c:pt idx="730">
                  <c:v>39412</c:v>
                </c:pt>
                <c:pt idx="731">
                  <c:v>39413</c:v>
                </c:pt>
                <c:pt idx="732">
                  <c:v>39414</c:v>
                </c:pt>
                <c:pt idx="733">
                  <c:v>39415</c:v>
                </c:pt>
                <c:pt idx="734">
                  <c:v>39416</c:v>
                </c:pt>
                <c:pt idx="735">
                  <c:v>39419</c:v>
                </c:pt>
                <c:pt idx="736">
                  <c:v>39420</c:v>
                </c:pt>
                <c:pt idx="737">
                  <c:v>39421</c:v>
                </c:pt>
                <c:pt idx="738">
                  <c:v>39422</c:v>
                </c:pt>
                <c:pt idx="739">
                  <c:v>39423</c:v>
                </c:pt>
                <c:pt idx="740">
                  <c:v>39426</c:v>
                </c:pt>
                <c:pt idx="741">
                  <c:v>39427</c:v>
                </c:pt>
                <c:pt idx="742">
                  <c:v>39428</c:v>
                </c:pt>
                <c:pt idx="743">
                  <c:v>39429</c:v>
                </c:pt>
                <c:pt idx="744">
                  <c:v>39430</c:v>
                </c:pt>
                <c:pt idx="745">
                  <c:v>39433</c:v>
                </c:pt>
                <c:pt idx="746">
                  <c:v>39434</c:v>
                </c:pt>
                <c:pt idx="747">
                  <c:v>39435</c:v>
                </c:pt>
                <c:pt idx="748">
                  <c:v>39436</c:v>
                </c:pt>
                <c:pt idx="749">
                  <c:v>39437</c:v>
                </c:pt>
                <c:pt idx="750">
                  <c:v>39440</c:v>
                </c:pt>
                <c:pt idx="751">
                  <c:v>39442</c:v>
                </c:pt>
                <c:pt idx="752">
                  <c:v>39443</c:v>
                </c:pt>
                <c:pt idx="753">
                  <c:v>39444</c:v>
                </c:pt>
                <c:pt idx="754">
                  <c:v>39447</c:v>
                </c:pt>
                <c:pt idx="755">
                  <c:v>39449</c:v>
                </c:pt>
                <c:pt idx="756">
                  <c:v>39450</c:v>
                </c:pt>
                <c:pt idx="757">
                  <c:v>39451</c:v>
                </c:pt>
                <c:pt idx="758">
                  <c:v>39454</c:v>
                </c:pt>
                <c:pt idx="759">
                  <c:v>39455</c:v>
                </c:pt>
                <c:pt idx="760">
                  <c:v>39456</c:v>
                </c:pt>
                <c:pt idx="761">
                  <c:v>39457</c:v>
                </c:pt>
                <c:pt idx="762">
                  <c:v>39458</c:v>
                </c:pt>
                <c:pt idx="763">
                  <c:v>39461</c:v>
                </c:pt>
                <c:pt idx="764">
                  <c:v>39462</c:v>
                </c:pt>
                <c:pt idx="765">
                  <c:v>39463</c:v>
                </c:pt>
                <c:pt idx="766">
                  <c:v>39464</c:v>
                </c:pt>
                <c:pt idx="767">
                  <c:v>39465</c:v>
                </c:pt>
                <c:pt idx="768">
                  <c:v>39469</c:v>
                </c:pt>
                <c:pt idx="769">
                  <c:v>39470</c:v>
                </c:pt>
                <c:pt idx="770">
                  <c:v>39471</c:v>
                </c:pt>
                <c:pt idx="771">
                  <c:v>39472</c:v>
                </c:pt>
                <c:pt idx="772">
                  <c:v>39475</c:v>
                </c:pt>
                <c:pt idx="773">
                  <c:v>39476</c:v>
                </c:pt>
                <c:pt idx="774">
                  <c:v>39477</c:v>
                </c:pt>
                <c:pt idx="775">
                  <c:v>39478</c:v>
                </c:pt>
                <c:pt idx="776">
                  <c:v>39479</c:v>
                </c:pt>
                <c:pt idx="777">
                  <c:v>39482</c:v>
                </c:pt>
                <c:pt idx="778">
                  <c:v>39483</c:v>
                </c:pt>
                <c:pt idx="779">
                  <c:v>39484</c:v>
                </c:pt>
                <c:pt idx="780">
                  <c:v>39485</c:v>
                </c:pt>
                <c:pt idx="781">
                  <c:v>39486</c:v>
                </c:pt>
                <c:pt idx="782">
                  <c:v>39489</c:v>
                </c:pt>
                <c:pt idx="783">
                  <c:v>39490</c:v>
                </c:pt>
                <c:pt idx="784">
                  <c:v>39491</c:v>
                </c:pt>
                <c:pt idx="785">
                  <c:v>39492</c:v>
                </c:pt>
                <c:pt idx="786">
                  <c:v>39493</c:v>
                </c:pt>
                <c:pt idx="787">
                  <c:v>39497</c:v>
                </c:pt>
                <c:pt idx="788">
                  <c:v>39498</c:v>
                </c:pt>
                <c:pt idx="789">
                  <c:v>39499</c:v>
                </c:pt>
                <c:pt idx="790">
                  <c:v>39500</c:v>
                </c:pt>
                <c:pt idx="791">
                  <c:v>39503</c:v>
                </c:pt>
                <c:pt idx="792">
                  <c:v>39504</c:v>
                </c:pt>
                <c:pt idx="793">
                  <c:v>39505</c:v>
                </c:pt>
                <c:pt idx="794">
                  <c:v>39506</c:v>
                </c:pt>
                <c:pt idx="795">
                  <c:v>39507</c:v>
                </c:pt>
                <c:pt idx="796">
                  <c:v>39510</c:v>
                </c:pt>
                <c:pt idx="797">
                  <c:v>39511</c:v>
                </c:pt>
                <c:pt idx="798">
                  <c:v>39512</c:v>
                </c:pt>
                <c:pt idx="799">
                  <c:v>39513</c:v>
                </c:pt>
                <c:pt idx="800">
                  <c:v>39514</c:v>
                </c:pt>
                <c:pt idx="801">
                  <c:v>39517</c:v>
                </c:pt>
                <c:pt idx="802">
                  <c:v>39518</c:v>
                </c:pt>
                <c:pt idx="803">
                  <c:v>39519</c:v>
                </c:pt>
                <c:pt idx="804">
                  <c:v>39520</c:v>
                </c:pt>
                <c:pt idx="805">
                  <c:v>39521</c:v>
                </c:pt>
                <c:pt idx="806">
                  <c:v>39524</c:v>
                </c:pt>
                <c:pt idx="807">
                  <c:v>39525</c:v>
                </c:pt>
                <c:pt idx="808">
                  <c:v>39526</c:v>
                </c:pt>
                <c:pt idx="809">
                  <c:v>39527</c:v>
                </c:pt>
                <c:pt idx="810">
                  <c:v>39531</c:v>
                </c:pt>
                <c:pt idx="811">
                  <c:v>39532</c:v>
                </c:pt>
                <c:pt idx="812">
                  <c:v>39533</c:v>
                </c:pt>
                <c:pt idx="813">
                  <c:v>39534</c:v>
                </c:pt>
                <c:pt idx="814">
                  <c:v>39535</c:v>
                </c:pt>
                <c:pt idx="815">
                  <c:v>39538</c:v>
                </c:pt>
                <c:pt idx="816">
                  <c:v>39539</c:v>
                </c:pt>
                <c:pt idx="817">
                  <c:v>39540</c:v>
                </c:pt>
                <c:pt idx="818">
                  <c:v>39541</c:v>
                </c:pt>
                <c:pt idx="819">
                  <c:v>39542</c:v>
                </c:pt>
                <c:pt idx="820">
                  <c:v>39545</c:v>
                </c:pt>
                <c:pt idx="821">
                  <c:v>39546</c:v>
                </c:pt>
                <c:pt idx="822">
                  <c:v>39547</c:v>
                </c:pt>
                <c:pt idx="823">
                  <c:v>39548</c:v>
                </c:pt>
                <c:pt idx="824">
                  <c:v>39549</c:v>
                </c:pt>
                <c:pt idx="825">
                  <c:v>39552</c:v>
                </c:pt>
                <c:pt idx="826">
                  <c:v>39553</c:v>
                </c:pt>
                <c:pt idx="827">
                  <c:v>39554</c:v>
                </c:pt>
                <c:pt idx="828">
                  <c:v>39555</c:v>
                </c:pt>
                <c:pt idx="829">
                  <c:v>39556</c:v>
                </c:pt>
                <c:pt idx="830">
                  <c:v>39559</c:v>
                </c:pt>
                <c:pt idx="831">
                  <c:v>39560</c:v>
                </c:pt>
                <c:pt idx="832">
                  <c:v>39561</c:v>
                </c:pt>
                <c:pt idx="833">
                  <c:v>39562</c:v>
                </c:pt>
                <c:pt idx="834">
                  <c:v>39563</c:v>
                </c:pt>
                <c:pt idx="835">
                  <c:v>39566</c:v>
                </c:pt>
                <c:pt idx="836">
                  <c:v>39567</c:v>
                </c:pt>
                <c:pt idx="837">
                  <c:v>39568</c:v>
                </c:pt>
                <c:pt idx="838">
                  <c:v>39569</c:v>
                </c:pt>
                <c:pt idx="839">
                  <c:v>39570</c:v>
                </c:pt>
                <c:pt idx="840">
                  <c:v>39573</c:v>
                </c:pt>
                <c:pt idx="841">
                  <c:v>39574</c:v>
                </c:pt>
                <c:pt idx="842">
                  <c:v>39575</c:v>
                </c:pt>
                <c:pt idx="843">
                  <c:v>39576</c:v>
                </c:pt>
                <c:pt idx="844">
                  <c:v>39577</c:v>
                </c:pt>
                <c:pt idx="845">
                  <c:v>39580</c:v>
                </c:pt>
                <c:pt idx="846">
                  <c:v>39581</c:v>
                </c:pt>
                <c:pt idx="847">
                  <c:v>39582</c:v>
                </c:pt>
                <c:pt idx="848">
                  <c:v>39583</c:v>
                </c:pt>
                <c:pt idx="849">
                  <c:v>39584</c:v>
                </c:pt>
                <c:pt idx="850">
                  <c:v>39587</c:v>
                </c:pt>
                <c:pt idx="851">
                  <c:v>39588</c:v>
                </c:pt>
                <c:pt idx="852">
                  <c:v>39589</c:v>
                </c:pt>
                <c:pt idx="853">
                  <c:v>39590</c:v>
                </c:pt>
                <c:pt idx="854">
                  <c:v>39591</c:v>
                </c:pt>
                <c:pt idx="855">
                  <c:v>39595</c:v>
                </c:pt>
                <c:pt idx="856">
                  <c:v>39596</c:v>
                </c:pt>
                <c:pt idx="857">
                  <c:v>39597</c:v>
                </c:pt>
                <c:pt idx="858">
                  <c:v>39598</c:v>
                </c:pt>
                <c:pt idx="859">
                  <c:v>39601</c:v>
                </c:pt>
                <c:pt idx="860">
                  <c:v>39602</c:v>
                </c:pt>
                <c:pt idx="861">
                  <c:v>39603</c:v>
                </c:pt>
                <c:pt idx="862">
                  <c:v>39604</c:v>
                </c:pt>
                <c:pt idx="863">
                  <c:v>39605</c:v>
                </c:pt>
                <c:pt idx="864">
                  <c:v>39608</c:v>
                </c:pt>
                <c:pt idx="865">
                  <c:v>39609</c:v>
                </c:pt>
                <c:pt idx="866">
                  <c:v>39610</c:v>
                </c:pt>
                <c:pt idx="867">
                  <c:v>39611</c:v>
                </c:pt>
                <c:pt idx="868">
                  <c:v>39612</c:v>
                </c:pt>
                <c:pt idx="869">
                  <c:v>39615</c:v>
                </c:pt>
                <c:pt idx="870">
                  <c:v>39616</c:v>
                </c:pt>
                <c:pt idx="871">
                  <c:v>39617</c:v>
                </c:pt>
                <c:pt idx="872">
                  <c:v>39618</c:v>
                </c:pt>
                <c:pt idx="873">
                  <c:v>39619</c:v>
                </c:pt>
                <c:pt idx="874">
                  <c:v>39622</c:v>
                </c:pt>
                <c:pt idx="875">
                  <c:v>39623</c:v>
                </c:pt>
                <c:pt idx="876">
                  <c:v>39624</c:v>
                </c:pt>
                <c:pt idx="877">
                  <c:v>39625</c:v>
                </c:pt>
                <c:pt idx="878">
                  <c:v>39626</c:v>
                </c:pt>
                <c:pt idx="879">
                  <c:v>39629</c:v>
                </c:pt>
                <c:pt idx="880">
                  <c:v>39630</c:v>
                </c:pt>
                <c:pt idx="881">
                  <c:v>39631</c:v>
                </c:pt>
                <c:pt idx="882">
                  <c:v>39632</c:v>
                </c:pt>
                <c:pt idx="883">
                  <c:v>39636</c:v>
                </c:pt>
                <c:pt idx="884">
                  <c:v>39637</c:v>
                </c:pt>
                <c:pt idx="885">
                  <c:v>39638</c:v>
                </c:pt>
                <c:pt idx="886">
                  <c:v>39639</c:v>
                </c:pt>
                <c:pt idx="887">
                  <c:v>39640</c:v>
                </c:pt>
                <c:pt idx="888">
                  <c:v>39643</c:v>
                </c:pt>
                <c:pt idx="889">
                  <c:v>39644</c:v>
                </c:pt>
                <c:pt idx="890">
                  <c:v>39645</c:v>
                </c:pt>
                <c:pt idx="891">
                  <c:v>39646</c:v>
                </c:pt>
                <c:pt idx="892">
                  <c:v>39647</c:v>
                </c:pt>
                <c:pt idx="893">
                  <c:v>39650</c:v>
                </c:pt>
                <c:pt idx="894">
                  <c:v>39651</c:v>
                </c:pt>
                <c:pt idx="895">
                  <c:v>39652</c:v>
                </c:pt>
                <c:pt idx="896">
                  <c:v>39653</c:v>
                </c:pt>
                <c:pt idx="897">
                  <c:v>39654</c:v>
                </c:pt>
                <c:pt idx="898">
                  <c:v>39657</c:v>
                </c:pt>
                <c:pt idx="899">
                  <c:v>39658</c:v>
                </c:pt>
                <c:pt idx="900">
                  <c:v>39659</c:v>
                </c:pt>
                <c:pt idx="901">
                  <c:v>39660</c:v>
                </c:pt>
                <c:pt idx="902">
                  <c:v>39661</c:v>
                </c:pt>
                <c:pt idx="903">
                  <c:v>39664</c:v>
                </c:pt>
                <c:pt idx="904">
                  <c:v>39665</c:v>
                </c:pt>
                <c:pt idx="905">
                  <c:v>39666</c:v>
                </c:pt>
                <c:pt idx="906">
                  <c:v>39667</c:v>
                </c:pt>
                <c:pt idx="907">
                  <c:v>39668</c:v>
                </c:pt>
                <c:pt idx="908">
                  <c:v>39671</c:v>
                </c:pt>
                <c:pt idx="909">
                  <c:v>39672</c:v>
                </c:pt>
                <c:pt idx="910">
                  <c:v>39673</c:v>
                </c:pt>
                <c:pt idx="911">
                  <c:v>39674</c:v>
                </c:pt>
                <c:pt idx="912">
                  <c:v>39675</c:v>
                </c:pt>
                <c:pt idx="913">
                  <c:v>39678</c:v>
                </c:pt>
                <c:pt idx="914">
                  <c:v>39679</c:v>
                </c:pt>
                <c:pt idx="915">
                  <c:v>39680</c:v>
                </c:pt>
                <c:pt idx="916">
                  <c:v>39681</c:v>
                </c:pt>
                <c:pt idx="917">
                  <c:v>39682</c:v>
                </c:pt>
                <c:pt idx="918">
                  <c:v>39685</c:v>
                </c:pt>
                <c:pt idx="919">
                  <c:v>39686</c:v>
                </c:pt>
                <c:pt idx="920">
                  <c:v>39687</c:v>
                </c:pt>
                <c:pt idx="921">
                  <c:v>39688</c:v>
                </c:pt>
                <c:pt idx="922">
                  <c:v>39689</c:v>
                </c:pt>
                <c:pt idx="923">
                  <c:v>39693</c:v>
                </c:pt>
                <c:pt idx="924">
                  <c:v>39694</c:v>
                </c:pt>
                <c:pt idx="925">
                  <c:v>39695</c:v>
                </c:pt>
                <c:pt idx="926">
                  <c:v>39696</c:v>
                </c:pt>
                <c:pt idx="927">
                  <c:v>39699</c:v>
                </c:pt>
                <c:pt idx="928">
                  <c:v>39700</c:v>
                </c:pt>
                <c:pt idx="929">
                  <c:v>39701</c:v>
                </c:pt>
                <c:pt idx="930">
                  <c:v>39702</c:v>
                </c:pt>
                <c:pt idx="931">
                  <c:v>39703</c:v>
                </c:pt>
                <c:pt idx="932">
                  <c:v>39706</c:v>
                </c:pt>
                <c:pt idx="933">
                  <c:v>39707</c:v>
                </c:pt>
                <c:pt idx="934">
                  <c:v>39708</c:v>
                </c:pt>
                <c:pt idx="935">
                  <c:v>39709</c:v>
                </c:pt>
                <c:pt idx="936">
                  <c:v>39710</c:v>
                </c:pt>
                <c:pt idx="937">
                  <c:v>39713</c:v>
                </c:pt>
                <c:pt idx="938">
                  <c:v>39714</c:v>
                </c:pt>
                <c:pt idx="939">
                  <c:v>39715</c:v>
                </c:pt>
                <c:pt idx="940">
                  <c:v>39716</c:v>
                </c:pt>
                <c:pt idx="941">
                  <c:v>39717</c:v>
                </c:pt>
                <c:pt idx="942">
                  <c:v>39720</c:v>
                </c:pt>
                <c:pt idx="943">
                  <c:v>39721</c:v>
                </c:pt>
                <c:pt idx="944">
                  <c:v>39722</c:v>
                </c:pt>
                <c:pt idx="945">
                  <c:v>39723</c:v>
                </c:pt>
                <c:pt idx="946">
                  <c:v>39724</c:v>
                </c:pt>
                <c:pt idx="947">
                  <c:v>39727</c:v>
                </c:pt>
                <c:pt idx="948">
                  <c:v>39728</c:v>
                </c:pt>
                <c:pt idx="949">
                  <c:v>39729</c:v>
                </c:pt>
                <c:pt idx="950">
                  <c:v>39730</c:v>
                </c:pt>
                <c:pt idx="951">
                  <c:v>39731</c:v>
                </c:pt>
                <c:pt idx="952">
                  <c:v>39734</c:v>
                </c:pt>
                <c:pt idx="953">
                  <c:v>39735</c:v>
                </c:pt>
                <c:pt idx="954">
                  <c:v>39736</c:v>
                </c:pt>
                <c:pt idx="955">
                  <c:v>39737</c:v>
                </c:pt>
                <c:pt idx="956">
                  <c:v>39738</c:v>
                </c:pt>
                <c:pt idx="957">
                  <c:v>39741</c:v>
                </c:pt>
                <c:pt idx="958">
                  <c:v>39742</c:v>
                </c:pt>
                <c:pt idx="959">
                  <c:v>39743</c:v>
                </c:pt>
                <c:pt idx="960">
                  <c:v>39744</c:v>
                </c:pt>
                <c:pt idx="961">
                  <c:v>39745</c:v>
                </c:pt>
                <c:pt idx="962">
                  <c:v>39748</c:v>
                </c:pt>
                <c:pt idx="963">
                  <c:v>39749</c:v>
                </c:pt>
                <c:pt idx="964">
                  <c:v>39750</c:v>
                </c:pt>
                <c:pt idx="965">
                  <c:v>39751</c:v>
                </c:pt>
                <c:pt idx="966">
                  <c:v>39752</c:v>
                </c:pt>
                <c:pt idx="967">
                  <c:v>39755</c:v>
                </c:pt>
                <c:pt idx="968">
                  <c:v>39756</c:v>
                </c:pt>
                <c:pt idx="969">
                  <c:v>39757</c:v>
                </c:pt>
                <c:pt idx="970">
                  <c:v>39758</c:v>
                </c:pt>
                <c:pt idx="971">
                  <c:v>39759</c:v>
                </c:pt>
                <c:pt idx="972">
                  <c:v>39762</c:v>
                </c:pt>
                <c:pt idx="973">
                  <c:v>39763</c:v>
                </c:pt>
                <c:pt idx="974">
                  <c:v>39764</c:v>
                </c:pt>
                <c:pt idx="975">
                  <c:v>39765</c:v>
                </c:pt>
                <c:pt idx="976">
                  <c:v>39766</c:v>
                </c:pt>
                <c:pt idx="977">
                  <c:v>39769</c:v>
                </c:pt>
                <c:pt idx="978">
                  <c:v>39770</c:v>
                </c:pt>
                <c:pt idx="979">
                  <c:v>39771</c:v>
                </c:pt>
                <c:pt idx="980">
                  <c:v>39772</c:v>
                </c:pt>
                <c:pt idx="981">
                  <c:v>39773</c:v>
                </c:pt>
                <c:pt idx="982">
                  <c:v>39776</c:v>
                </c:pt>
                <c:pt idx="983">
                  <c:v>39777</c:v>
                </c:pt>
                <c:pt idx="984">
                  <c:v>39778</c:v>
                </c:pt>
                <c:pt idx="985">
                  <c:v>39780</c:v>
                </c:pt>
                <c:pt idx="986">
                  <c:v>39783</c:v>
                </c:pt>
                <c:pt idx="987">
                  <c:v>39784</c:v>
                </c:pt>
                <c:pt idx="988">
                  <c:v>39785</c:v>
                </c:pt>
                <c:pt idx="989">
                  <c:v>39786</c:v>
                </c:pt>
                <c:pt idx="990">
                  <c:v>39787</c:v>
                </c:pt>
                <c:pt idx="991">
                  <c:v>39790</c:v>
                </c:pt>
                <c:pt idx="992">
                  <c:v>39791</c:v>
                </c:pt>
                <c:pt idx="993">
                  <c:v>39792</c:v>
                </c:pt>
                <c:pt idx="994">
                  <c:v>39793</c:v>
                </c:pt>
                <c:pt idx="995">
                  <c:v>39794</c:v>
                </c:pt>
                <c:pt idx="996">
                  <c:v>39797</c:v>
                </c:pt>
                <c:pt idx="997">
                  <c:v>39798</c:v>
                </c:pt>
                <c:pt idx="998">
                  <c:v>39799</c:v>
                </c:pt>
                <c:pt idx="999">
                  <c:v>39800</c:v>
                </c:pt>
                <c:pt idx="1000">
                  <c:v>39801</c:v>
                </c:pt>
                <c:pt idx="1001">
                  <c:v>39804</c:v>
                </c:pt>
                <c:pt idx="1002">
                  <c:v>39805</c:v>
                </c:pt>
                <c:pt idx="1003">
                  <c:v>39806</c:v>
                </c:pt>
                <c:pt idx="1004">
                  <c:v>39808</c:v>
                </c:pt>
                <c:pt idx="1005">
                  <c:v>39811</c:v>
                </c:pt>
                <c:pt idx="1006">
                  <c:v>39812</c:v>
                </c:pt>
                <c:pt idx="1007">
                  <c:v>39813</c:v>
                </c:pt>
                <c:pt idx="1008">
                  <c:v>39815</c:v>
                </c:pt>
                <c:pt idx="1009">
                  <c:v>39818</c:v>
                </c:pt>
                <c:pt idx="1010">
                  <c:v>39819</c:v>
                </c:pt>
                <c:pt idx="1011">
                  <c:v>39820</c:v>
                </c:pt>
                <c:pt idx="1012">
                  <c:v>39821</c:v>
                </c:pt>
                <c:pt idx="1013">
                  <c:v>39822</c:v>
                </c:pt>
                <c:pt idx="1014">
                  <c:v>39825</c:v>
                </c:pt>
                <c:pt idx="1015">
                  <c:v>39826</c:v>
                </c:pt>
                <c:pt idx="1016">
                  <c:v>39827</c:v>
                </c:pt>
                <c:pt idx="1017">
                  <c:v>39828</c:v>
                </c:pt>
                <c:pt idx="1018">
                  <c:v>39829</c:v>
                </c:pt>
                <c:pt idx="1019">
                  <c:v>39833</c:v>
                </c:pt>
                <c:pt idx="1020">
                  <c:v>39834</c:v>
                </c:pt>
                <c:pt idx="1021">
                  <c:v>39835</c:v>
                </c:pt>
                <c:pt idx="1022">
                  <c:v>39836</c:v>
                </c:pt>
                <c:pt idx="1023">
                  <c:v>39839</c:v>
                </c:pt>
                <c:pt idx="1024">
                  <c:v>39840</c:v>
                </c:pt>
                <c:pt idx="1025">
                  <c:v>39841</c:v>
                </c:pt>
                <c:pt idx="1026">
                  <c:v>39842</c:v>
                </c:pt>
                <c:pt idx="1027">
                  <c:v>39843</c:v>
                </c:pt>
                <c:pt idx="1028">
                  <c:v>39846</c:v>
                </c:pt>
                <c:pt idx="1029">
                  <c:v>39847</c:v>
                </c:pt>
                <c:pt idx="1030">
                  <c:v>39848</c:v>
                </c:pt>
                <c:pt idx="1031">
                  <c:v>39849</c:v>
                </c:pt>
                <c:pt idx="1032">
                  <c:v>39850</c:v>
                </c:pt>
                <c:pt idx="1033">
                  <c:v>39853</c:v>
                </c:pt>
                <c:pt idx="1034">
                  <c:v>39854</c:v>
                </c:pt>
                <c:pt idx="1035">
                  <c:v>39855</c:v>
                </c:pt>
                <c:pt idx="1036">
                  <c:v>39856</c:v>
                </c:pt>
                <c:pt idx="1037">
                  <c:v>39857</c:v>
                </c:pt>
                <c:pt idx="1038">
                  <c:v>39861</c:v>
                </c:pt>
                <c:pt idx="1039">
                  <c:v>39862</c:v>
                </c:pt>
                <c:pt idx="1040">
                  <c:v>39863</c:v>
                </c:pt>
                <c:pt idx="1041">
                  <c:v>39864</c:v>
                </c:pt>
                <c:pt idx="1042">
                  <c:v>39867</c:v>
                </c:pt>
                <c:pt idx="1043">
                  <c:v>39868</c:v>
                </c:pt>
                <c:pt idx="1044">
                  <c:v>39869</c:v>
                </c:pt>
                <c:pt idx="1045">
                  <c:v>39870</c:v>
                </c:pt>
                <c:pt idx="1046">
                  <c:v>39871</c:v>
                </c:pt>
                <c:pt idx="1047">
                  <c:v>39874</c:v>
                </c:pt>
                <c:pt idx="1048">
                  <c:v>39875</c:v>
                </c:pt>
                <c:pt idx="1049">
                  <c:v>39876</c:v>
                </c:pt>
                <c:pt idx="1050">
                  <c:v>39877</c:v>
                </c:pt>
                <c:pt idx="1051">
                  <c:v>39878</c:v>
                </c:pt>
                <c:pt idx="1052">
                  <c:v>39881</c:v>
                </c:pt>
                <c:pt idx="1053">
                  <c:v>39882</c:v>
                </c:pt>
                <c:pt idx="1054">
                  <c:v>39883</c:v>
                </c:pt>
                <c:pt idx="1055">
                  <c:v>39884</c:v>
                </c:pt>
                <c:pt idx="1056">
                  <c:v>39885</c:v>
                </c:pt>
                <c:pt idx="1057">
                  <c:v>39888</c:v>
                </c:pt>
                <c:pt idx="1058">
                  <c:v>39889</c:v>
                </c:pt>
                <c:pt idx="1059">
                  <c:v>39890</c:v>
                </c:pt>
                <c:pt idx="1060">
                  <c:v>39891</c:v>
                </c:pt>
                <c:pt idx="1061">
                  <c:v>39892</c:v>
                </c:pt>
                <c:pt idx="1062">
                  <c:v>39895</c:v>
                </c:pt>
                <c:pt idx="1063">
                  <c:v>39896</c:v>
                </c:pt>
                <c:pt idx="1064">
                  <c:v>39897</c:v>
                </c:pt>
                <c:pt idx="1065">
                  <c:v>39898</c:v>
                </c:pt>
                <c:pt idx="1066">
                  <c:v>39899</c:v>
                </c:pt>
                <c:pt idx="1067">
                  <c:v>39902</c:v>
                </c:pt>
                <c:pt idx="1068">
                  <c:v>39903</c:v>
                </c:pt>
                <c:pt idx="1069">
                  <c:v>39904</c:v>
                </c:pt>
                <c:pt idx="1070">
                  <c:v>39905</c:v>
                </c:pt>
                <c:pt idx="1071">
                  <c:v>39906</c:v>
                </c:pt>
                <c:pt idx="1072">
                  <c:v>39909</c:v>
                </c:pt>
                <c:pt idx="1073">
                  <c:v>39910</c:v>
                </c:pt>
                <c:pt idx="1074">
                  <c:v>39911</c:v>
                </c:pt>
                <c:pt idx="1075">
                  <c:v>39912</c:v>
                </c:pt>
                <c:pt idx="1076">
                  <c:v>39916</c:v>
                </c:pt>
                <c:pt idx="1077">
                  <c:v>39917</c:v>
                </c:pt>
                <c:pt idx="1078">
                  <c:v>39918</c:v>
                </c:pt>
                <c:pt idx="1079">
                  <c:v>39919</c:v>
                </c:pt>
                <c:pt idx="1080">
                  <c:v>39920</c:v>
                </c:pt>
                <c:pt idx="1081">
                  <c:v>39923</c:v>
                </c:pt>
                <c:pt idx="1082">
                  <c:v>39924</c:v>
                </c:pt>
                <c:pt idx="1083">
                  <c:v>39925</c:v>
                </c:pt>
                <c:pt idx="1084">
                  <c:v>39926</c:v>
                </c:pt>
                <c:pt idx="1085">
                  <c:v>39927</c:v>
                </c:pt>
                <c:pt idx="1086">
                  <c:v>39930</c:v>
                </c:pt>
                <c:pt idx="1087">
                  <c:v>39931</c:v>
                </c:pt>
                <c:pt idx="1088">
                  <c:v>39932</c:v>
                </c:pt>
                <c:pt idx="1089">
                  <c:v>39933</c:v>
                </c:pt>
                <c:pt idx="1090">
                  <c:v>39934</c:v>
                </c:pt>
                <c:pt idx="1091">
                  <c:v>39937</c:v>
                </c:pt>
                <c:pt idx="1092">
                  <c:v>39938</c:v>
                </c:pt>
                <c:pt idx="1093">
                  <c:v>39939</c:v>
                </c:pt>
                <c:pt idx="1094">
                  <c:v>39940</c:v>
                </c:pt>
                <c:pt idx="1095">
                  <c:v>39941</c:v>
                </c:pt>
                <c:pt idx="1096">
                  <c:v>39944</c:v>
                </c:pt>
                <c:pt idx="1097">
                  <c:v>39945</c:v>
                </c:pt>
                <c:pt idx="1098">
                  <c:v>39946</c:v>
                </c:pt>
                <c:pt idx="1099">
                  <c:v>39947</c:v>
                </c:pt>
                <c:pt idx="1100">
                  <c:v>39948</c:v>
                </c:pt>
                <c:pt idx="1101">
                  <c:v>39951</c:v>
                </c:pt>
                <c:pt idx="1102">
                  <c:v>39952</c:v>
                </c:pt>
                <c:pt idx="1103">
                  <c:v>39953</c:v>
                </c:pt>
                <c:pt idx="1104">
                  <c:v>39954</c:v>
                </c:pt>
                <c:pt idx="1105">
                  <c:v>39955</c:v>
                </c:pt>
                <c:pt idx="1106">
                  <c:v>39959</c:v>
                </c:pt>
                <c:pt idx="1107">
                  <c:v>39960</c:v>
                </c:pt>
                <c:pt idx="1108">
                  <c:v>39961</c:v>
                </c:pt>
                <c:pt idx="1109">
                  <c:v>39962</c:v>
                </c:pt>
                <c:pt idx="1110">
                  <c:v>39965</c:v>
                </c:pt>
                <c:pt idx="1111">
                  <c:v>39966</c:v>
                </c:pt>
                <c:pt idx="1112">
                  <c:v>39967</c:v>
                </c:pt>
                <c:pt idx="1113">
                  <c:v>39968</c:v>
                </c:pt>
                <c:pt idx="1114">
                  <c:v>39969</c:v>
                </c:pt>
                <c:pt idx="1115">
                  <c:v>39972</c:v>
                </c:pt>
                <c:pt idx="1116">
                  <c:v>39973</c:v>
                </c:pt>
                <c:pt idx="1117">
                  <c:v>39974</c:v>
                </c:pt>
                <c:pt idx="1118">
                  <c:v>39975</c:v>
                </c:pt>
                <c:pt idx="1119">
                  <c:v>39976</c:v>
                </c:pt>
                <c:pt idx="1120">
                  <c:v>39979</c:v>
                </c:pt>
                <c:pt idx="1121">
                  <c:v>39980</c:v>
                </c:pt>
                <c:pt idx="1122">
                  <c:v>39981</c:v>
                </c:pt>
                <c:pt idx="1123">
                  <c:v>39982</c:v>
                </c:pt>
                <c:pt idx="1124">
                  <c:v>39983</c:v>
                </c:pt>
                <c:pt idx="1125">
                  <c:v>39986</c:v>
                </c:pt>
                <c:pt idx="1126">
                  <c:v>39987</c:v>
                </c:pt>
                <c:pt idx="1127">
                  <c:v>39988</c:v>
                </c:pt>
                <c:pt idx="1128">
                  <c:v>39989</c:v>
                </c:pt>
                <c:pt idx="1129">
                  <c:v>39990</c:v>
                </c:pt>
                <c:pt idx="1130">
                  <c:v>39993</c:v>
                </c:pt>
                <c:pt idx="1131">
                  <c:v>39994</c:v>
                </c:pt>
                <c:pt idx="1132">
                  <c:v>39995</c:v>
                </c:pt>
                <c:pt idx="1133">
                  <c:v>39996</c:v>
                </c:pt>
                <c:pt idx="1134">
                  <c:v>40000</c:v>
                </c:pt>
                <c:pt idx="1135">
                  <c:v>40001</c:v>
                </c:pt>
                <c:pt idx="1136">
                  <c:v>40002</c:v>
                </c:pt>
                <c:pt idx="1137">
                  <c:v>40003</c:v>
                </c:pt>
                <c:pt idx="1138">
                  <c:v>40004</c:v>
                </c:pt>
                <c:pt idx="1139">
                  <c:v>40007</c:v>
                </c:pt>
                <c:pt idx="1140">
                  <c:v>40008</c:v>
                </c:pt>
                <c:pt idx="1141">
                  <c:v>40009</c:v>
                </c:pt>
                <c:pt idx="1142">
                  <c:v>40010</c:v>
                </c:pt>
                <c:pt idx="1143">
                  <c:v>40011</c:v>
                </c:pt>
                <c:pt idx="1144">
                  <c:v>40014</c:v>
                </c:pt>
                <c:pt idx="1145">
                  <c:v>40015</c:v>
                </c:pt>
                <c:pt idx="1146">
                  <c:v>40016</c:v>
                </c:pt>
                <c:pt idx="1147">
                  <c:v>40017</c:v>
                </c:pt>
                <c:pt idx="1148">
                  <c:v>40018</c:v>
                </c:pt>
                <c:pt idx="1149">
                  <c:v>40021</c:v>
                </c:pt>
                <c:pt idx="1150">
                  <c:v>40022</c:v>
                </c:pt>
                <c:pt idx="1151">
                  <c:v>40023</c:v>
                </c:pt>
                <c:pt idx="1152">
                  <c:v>40024</c:v>
                </c:pt>
                <c:pt idx="1153">
                  <c:v>40025</c:v>
                </c:pt>
                <c:pt idx="1154">
                  <c:v>40028</c:v>
                </c:pt>
                <c:pt idx="1155">
                  <c:v>40029</c:v>
                </c:pt>
                <c:pt idx="1156">
                  <c:v>40030</c:v>
                </c:pt>
                <c:pt idx="1157">
                  <c:v>40031</c:v>
                </c:pt>
                <c:pt idx="1158">
                  <c:v>40032</c:v>
                </c:pt>
                <c:pt idx="1159">
                  <c:v>40035</c:v>
                </c:pt>
                <c:pt idx="1160">
                  <c:v>40036</c:v>
                </c:pt>
                <c:pt idx="1161">
                  <c:v>40037</c:v>
                </c:pt>
                <c:pt idx="1162">
                  <c:v>40038</c:v>
                </c:pt>
                <c:pt idx="1163">
                  <c:v>40039</c:v>
                </c:pt>
                <c:pt idx="1164">
                  <c:v>40042</c:v>
                </c:pt>
                <c:pt idx="1165">
                  <c:v>40043</c:v>
                </c:pt>
                <c:pt idx="1166">
                  <c:v>40044</c:v>
                </c:pt>
                <c:pt idx="1167">
                  <c:v>40045</c:v>
                </c:pt>
                <c:pt idx="1168">
                  <c:v>40046</c:v>
                </c:pt>
                <c:pt idx="1169">
                  <c:v>40049</c:v>
                </c:pt>
                <c:pt idx="1170">
                  <c:v>40050</c:v>
                </c:pt>
                <c:pt idx="1171">
                  <c:v>40051</c:v>
                </c:pt>
                <c:pt idx="1172">
                  <c:v>40052</c:v>
                </c:pt>
                <c:pt idx="1173">
                  <c:v>40053</c:v>
                </c:pt>
                <c:pt idx="1174">
                  <c:v>40056</c:v>
                </c:pt>
                <c:pt idx="1175">
                  <c:v>40057</c:v>
                </c:pt>
                <c:pt idx="1176">
                  <c:v>40058</c:v>
                </c:pt>
                <c:pt idx="1177">
                  <c:v>40059</c:v>
                </c:pt>
                <c:pt idx="1178">
                  <c:v>40060</c:v>
                </c:pt>
                <c:pt idx="1179">
                  <c:v>40064</c:v>
                </c:pt>
                <c:pt idx="1180">
                  <c:v>40065</c:v>
                </c:pt>
                <c:pt idx="1181">
                  <c:v>40066</c:v>
                </c:pt>
                <c:pt idx="1182">
                  <c:v>40067</c:v>
                </c:pt>
                <c:pt idx="1183">
                  <c:v>40070</c:v>
                </c:pt>
                <c:pt idx="1184">
                  <c:v>40071</c:v>
                </c:pt>
                <c:pt idx="1185">
                  <c:v>40072</c:v>
                </c:pt>
                <c:pt idx="1186">
                  <c:v>40073</c:v>
                </c:pt>
                <c:pt idx="1187">
                  <c:v>40074</c:v>
                </c:pt>
                <c:pt idx="1188">
                  <c:v>40077</c:v>
                </c:pt>
                <c:pt idx="1189">
                  <c:v>40078</c:v>
                </c:pt>
                <c:pt idx="1190">
                  <c:v>40079</c:v>
                </c:pt>
                <c:pt idx="1191">
                  <c:v>40080</c:v>
                </c:pt>
                <c:pt idx="1192">
                  <c:v>40081</c:v>
                </c:pt>
                <c:pt idx="1193">
                  <c:v>40084</c:v>
                </c:pt>
                <c:pt idx="1194">
                  <c:v>40085</c:v>
                </c:pt>
                <c:pt idx="1195">
                  <c:v>40086</c:v>
                </c:pt>
                <c:pt idx="1196">
                  <c:v>40087</c:v>
                </c:pt>
                <c:pt idx="1197">
                  <c:v>40088</c:v>
                </c:pt>
                <c:pt idx="1198">
                  <c:v>40091</c:v>
                </c:pt>
                <c:pt idx="1199">
                  <c:v>40092</c:v>
                </c:pt>
                <c:pt idx="1200">
                  <c:v>40093</c:v>
                </c:pt>
                <c:pt idx="1201">
                  <c:v>40094</c:v>
                </c:pt>
                <c:pt idx="1202">
                  <c:v>40095</c:v>
                </c:pt>
                <c:pt idx="1203">
                  <c:v>40098</c:v>
                </c:pt>
                <c:pt idx="1204">
                  <c:v>40099</c:v>
                </c:pt>
                <c:pt idx="1205">
                  <c:v>40100</c:v>
                </c:pt>
                <c:pt idx="1206">
                  <c:v>40101</c:v>
                </c:pt>
                <c:pt idx="1207">
                  <c:v>40102</c:v>
                </c:pt>
                <c:pt idx="1208">
                  <c:v>40105</c:v>
                </c:pt>
                <c:pt idx="1209">
                  <c:v>40106</c:v>
                </c:pt>
                <c:pt idx="1210">
                  <c:v>40107</c:v>
                </c:pt>
                <c:pt idx="1211">
                  <c:v>40108</c:v>
                </c:pt>
                <c:pt idx="1212">
                  <c:v>40109</c:v>
                </c:pt>
                <c:pt idx="1213">
                  <c:v>40112</c:v>
                </c:pt>
                <c:pt idx="1214">
                  <c:v>40113</c:v>
                </c:pt>
                <c:pt idx="1215">
                  <c:v>40114</c:v>
                </c:pt>
                <c:pt idx="1216">
                  <c:v>40115</c:v>
                </c:pt>
                <c:pt idx="1217">
                  <c:v>40116</c:v>
                </c:pt>
                <c:pt idx="1218">
                  <c:v>40119</c:v>
                </c:pt>
                <c:pt idx="1219">
                  <c:v>40120</c:v>
                </c:pt>
                <c:pt idx="1220">
                  <c:v>40121</c:v>
                </c:pt>
                <c:pt idx="1221">
                  <c:v>40122</c:v>
                </c:pt>
                <c:pt idx="1222">
                  <c:v>40123</c:v>
                </c:pt>
                <c:pt idx="1223">
                  <c:v>40126</c:v>
                </c:pt>
                <c:pt idx="1224">
                  <c:v>40127</c:v>
                </c:pt>
                <c:pt idx="1225">
                  <c:v>40128</c:v>
                </c:pt>
                <c:pt idx="1226">
                  <c:v>40129</c:v>
                </c:pt>
                <c:pt idx="1227">
                  <c:v>40130</c:v>
                </c:pt>
                <c:pt idx="1228">
                  <c:v>40133</c:v>
                </c:pt>
                <c:pt idx="1229">
                  <c:v>40134</c:v>
                </c:pt>
                <c:pt idx="1230">
                  <c:v>40135</c:v>
                </c:pt>
                <c:pt idx="1231">
                  <c:v>40136</c:v>
                </c:pt>
                <c:pt idx="1232">
                  <c:v>40137</c:v>
                </c:pt>
                <c:pt idx="1233">
                  <c:v>40140</c:v>
                </c:pt>
                <c:pt idx="1234">
                  <c:v>40141</c:v>
                </c:pt>
                <c:pt idx="1235">
                  <c:v>40142</c:v>
                </c:pt>
                <c:pt idx="1236">
                  <c:v>40144</c:v>
                </c:pt>
                <c:pt idx="1237">
                  <c:v>40147</c:v>
                </c:pt>
                <c:pt idx="1238">
                  <c:v>40148</c:v>
                </c:pt>
                <c:pt idx="1239">
                  <c:v>40149</c:v>
                </c:pt>
                <c:pt idx="1240">
                  <c:v>40150</c:v>
                </c:pt>
                <c:pt idx="1241">
                  <c:v>40151</c:v>
                </c:pt>
                <c:pt idx="1242">
                  <c:v>40154</c:v>
                </c:pt>
                <c:pt idx="1243">
                  <c:v>40155</c:v>
                </c:pt>
                <c:pt idx="1244">
                  <c:v>40156</c:v>
                </c:pt>
                <c:pt idx="1245">
                  <c:v>40157</c:v>
                </c:pt>
                <c:pt idx="1246">
                  <c:v>40158</c:v>
                </c:pt>
                <c:pt idx="1247">
                  <c:v>40161</c:v>
                </c:pt>
                <c:pt idx="1248">
                  <c:v>40162</c:v>
                </c:pt>
                <c:pt idx="1249">
                  <c:v>40163</c:v>
                </c:pt>
                <c:pt idx="1250">
                  <c:v>40164</c:v>
                </c:pt>
                <c:pt idx="1251">
                  <c:v>40165</c:v>
                </c:pt>
                <c:pt idx="1252">
                  <c:v>40168</c:v>
                </c:pt>
                <c:pt idx="1253">
                  <c:v>40169</c:v>
                </c:pt>
                <c:pt idx="1254">
                  <c:v>40170</c:v>
                </c:pt>
                <c:pt idx="1255">
                  <c:v>40171</c:v>
                </c:pt>
                <c:pt idx="1256">
                  <c:v>40175</c:v>
                </c:pt>
                <c:pt idx="1257">
                  <c:v>40176</c:v>
                </c:pt>
                <c:pt idx="1258">
                  <c:v>40177</c:v>
                </c:pt>
                <c:pt idx="1259">
                  <c:v>40178</c:v>
                </c:pt>
                <c:pt idx="1260">
                  <c:v>40182</c:v>
                </c:pt>
                <c:pt idx="1261">
                  <c:v>40183</c:v>
                </c:pt>
                <c:pt idx="1262">
                  <c:v>40184</c:v>
                </c:pt>
                <c:pt idx="1263">
                  <c:v>40185</c:v>
                </c:pt>
                <c:pt idx="1264">
                  <c:v>40186</c:v>
                </c:pt>
                <c:pt idx="1265">
                  <c:v>40189</c:v>
                </c:pt>
                <c:pt idx="1266">
                  <c:v>40190</c:v>
                </c:pt>
                <c:pt idx="1267">
                  <c:v>40191</c:v>
                </c:pt>
                <c:pt idx="1268">
                  <c:v>40192</c:v>
                </c:pt>
                <c:pt idx="1269">
                  <c:v>40193</c:v>
                </c:pt>
                <c:pt idx="1270">
                  <c:v>40197</c:v>
                </c:pt>
                <c:pt idx="1271">
                  <c:v>40198</c:v>
                </c:pt>
                <c:pt idx="1272">
                  <c:v>40199</c:v>
                </c:pt>
                <c:pt idx="1273">
                  <c:v>40200</c:v>
                </c:pt>
                <c:pt idx="1274">
                  <c:v>40203</c:v>
                </c:pt>
                <c:pt idx="1275">
                  <c:v>40204</c:v>
                </c:pt>
                <c:pt idx="1276">
                  <c:v>40205</c:v>
                </c:pt>
                <c:pt idx="1277">
                  <c:v>40206</c:v>
                </c:pt>
                <c:pt idx="1278">
                  <c:v>40207</c:v>
                </c:pt>
                <c:pt idx="1279">
                  <c:v>40210</c:v>
                </c:pt>
                <c:pt idx="1280">
                  <c:v>40211</c:v>
                </c:pt>
                <c:pt idx="1281">
                  <c:v>40212</c:v>
                </c:pt>
                <c:pt idx="1282">
                  <c:v>40213</c:v>
                </c:pt>
                <c:pt idx="1283">
                  <c:v>40214</c:v>
                </c:pt>
                <c:pt idx="1284">
                  <c:v>40217</c:v>
                </c:pt>
                <c:pt idx="1285">
                  <c:v>40218</c:v>
                </c:pt>
                <c:pt idx="1286">
                  <c:v>40219</c:v>
                </c:pt>
                <c:pt idx="1287">
                  <c:v>40220</c:v>
                </c:pt>
                <c:pt idx="1288">
                  <c:v>40221</c:v>
                </c:pt>
                <c:pt idx="1289">
                  <c:v>40225</c:v>
                </c:pt>
                <c:pt idx="1290">
                  <c:v>40226</c:v>
                </c:pt>
                <c:pt idx="1291">
                  <c:v>40227</c:v>
                </c:pt>
                <c:pt idx="1292">
                  <c:v>40228</c:v>
                </c:pt>
                <c:pt idx="1293">
                  <c:v>40231</c:v>
                </c:pt>
                <c:pt idx="1294">
                  <c:v>40232</c:v>
                </c:pt>
                <c:pt idx="1295">
                  <c:v>40233</c:v>
                </c:pt>
                <c:pt idx="1296">
                  <c:v>40234</c:v>
                </c:pt>
                <c:pt idx="1297">
                  <c:v>40235</c:v>
                </c:pt>
                <c:pt idx="1298">
                  <c:v>40238</c:v>
                </c:pt>
                <c:pt idx="1299">
                  <c:v>40239</c:v>
                </c:pt>
                <c:pt idx="1300">
                  <c:v>40240</c:v>
                </c:pt>
                <c:pt idx="1301">
                  <c:v>40241</c:v>
                </c:pt>
                <c:pt idx="1302">
                  <c:v>40242</c:v>
                </c:pt>
                <c:pt idx="1303">
                  <c:v>40245</c:v>
                </c:pt>
                <c:pt idx="1304">
                  <c:v>40246</c:v>
                </c:pt>
                <c:pt idx="1305">
                  <c:v>40247</c:v>
                </c:pt>
                <c:pt idx="1306">
                  <c:v>40248</c:v>
                </c:pt>
                <c:pt idx="1307">
                  <c:v>40249</c:v>
                </c:pt>
                <c:pt idx="1308">
                  <c:v>40252</c:v>
                </c:pt>
                <c:pt idx="1309">
                  <c:v>40253</c:v>
                </c:pt>
                <c:pt idx="1310">
                  <c:v>40254</c:v>
                </c:pt>
                <c:pt idx="1311">
                  <c:v>40255</c:v>
                </c:pt>
                <c:pt idx="1312">
                  <c:v>40256</c:v>
                </c:pt>
                <c:pt idx="1313">
                  <c:v>40259</c:v>
                </c:pt>
                <c:pt idx="1314">
                  <c:v>40260</c:v>
                </c:pt>
                <c:pt idx="1315">
                  <c:v>40261</c:v>
                </c:pt>
                <c:pt idx="1316">
                  <c:v>40262</c:v>
                </c:pt>
                <c:pt idx="1317">
                  <c:v>40263</c:v>
                </c:pt>
                <c:pt idx="1318">
                  <c:v>40266</c:v>
                </c:pt>
                <c:pt idx="1319">
                  <c:v>40267</c:v>
                </c:pt>
                <c:pt idx="1320">
                  <c:v>40268</c:v>
                </c:pt>
                <c:pt idx="1321">
                  <c:v>40269</c:v>
                </c:pt>
                <c:pt idx="1322">
                  <c:v>40273</c:v>
                </c:pt>
                <c:pt idx="1323">
                  <c:v>40274</c:v>
                </c:pt>
                <c:pt idx="1324">
                  <c:v>40275</c:v>
                </c:pt>
                <c:pt idx="1325">
                  <c:v>40276</c:v>
                </c:pt>
                <c:pt idx="1326">
                  <c:v>40277</c:v>
                </c:pt>
                <c:pt idx="1327">
                  <c:v>40280</c:v>
                </c:pt>
                <c:pt idx="1328">
                  <c:v>40281</c:v>
                </c:pt>
                <c:pt idx="1329">
                  <c:v>40282</c:v>
                </c:pt>
                <c:pt idx="1330">
                  <c:v>40283</c:v>
                </c:pt>
                <c:pt idx="1331">
                  <c:v>40284</c:v>
                </c:pt>
                <c:pt idx="1332">
                  <c:v>40287</c:v>
                </c:pt>
                <c:pt idx="1333">
                  <c:v>40288</c:v>
                </c:pt>
                <c:pt idx="1334">
                  <c:v>40289</c:v>
                </c:pt>
                <c:pt idx="1335">
                  <c:v>40290</c:v>
                </c:pt>
                <c:pt idx="1336">
                  <c:v>40291</c:v>
                </c:pt>
                <c:pt idx="1337">
                  <c:v>40294</c:v>
                </c:pt>
                <c:pt idx="1338">
                  <c:v>40295</c:v>
                </c:pt>
                <c:pt idx="1339">
                  <c:v>40296</c:v>
                </c:pt>
                <c:pt idx="1340">
                  <c:v>40297</c:v>
                </c:pt>
                <c:pt idx="1341">
                  <c:v>40298</c:v>
                </c:pt>
                <c:pt idx="1342">
                  <c:v>40301</c:v>
                </c:pt>
                <c:pt idx="1343">
                  <c:v>40302</c:v>
                </c:pt>
                <c:pt idx="1344">
                  <c:v>40303</c:v>
                </c:pt>
                <c:pt idx="1345">
                  <c:v>40304</c:v>
                </c:pt>
                <c:pt idx="1346">
                  <c:v>40305</c:v>
                </c:pt>
                <c:pt idx="1347">
                  <c:v>40308</c:v>
                </c:pt>
                <c:pt idx="1348">
                  <c:v>40309</c:v>
                </c:pt>
                <c:pt idx="1349">
                  <c:v>40310</c:v>
                </c:pt>
                <c:pt idx="1350">
                  <c:v>40311</c:v>
                </c:pt>
                <c:pt idx="1351">
                  <c:v>40312</c:v>
                </c:pt>
                <c:pt idx="1352">
                  <c:v>40315</c:v>
                </c:pt>
                <c:pt idx="1353">
                  <c:v>40316</c:v>
                </c:pt>
                <c:pt idx="1354">
                  <c:v>40317</c:v>
                </c:pt>
                <c:pt idx="1355">
                  <c:v>40318</c:v>
                </c:pt>
                <c:pt idx="1356">
                  <c:v>40319</c:v>
                </c:pt>
                <c:pt idx="1357">
                  <c:v>40322</c:v>
                </c:pt>
                <c:pt idx="1358">
                  <c:v>40323</c:v>
                </c:pt>
                <c:pt idx="1359">
                  <c:v>40324</c:v>
                </c:pt>
                <c:pt idx="1360">
                  <c:v>40325</c:v>
                </c:pt>
                <c:pt idx="1361">
                  <c:v>40326</c:v>
                </c:pt>
                <c:pt idx="1362">
                  <c:v>40330</c:v>
                </c:pt>
                <c:pt idx="1363">
                  <c:v>40331</c:v>
                </c:pt>
                <c:pt idx="1364">
                  <c:v>40332</c:v>
                </c:pt>
                <c:pt idx="1365">
                  <c:v>40333</c:v>
                </c:pt>
                <c:pt idx="1366">
                  <c:v>40336</c:v>
                </c:pt>
                <c:pt idx="1367">
                  <c:v>40337</c:v>
                </c:pt>
                <c:pt idx="1368">
                  <c:v>40338</c:v>
                </c:pt>
                <c:pt idx="1369">
                  <c:v>40339</c:v>
                </c:pt>
                <c:pt idx="1370">
                  <c:v>40340</c:v>
                </c:pt>
                <c:pt idx="1371">
                  <c:v>40343</c:v>
                </c:pt>
                <c:pt idx="1372">
                  <c:v>40344</c:v>
                </c:pt>
                <c:pt idx="1373">
                  <c:v>40345</c:v>
                </c:pt>
                <c:pt idx="1374">
                  <c:v>40346</c:v>
                </c:pt>
                <c:pt idx="1375">
                  <c:v>40347</c:v>
                </c:pt>
                <c:pt idx="1376">
                  <c:v>40350</c:v>
                </c:pt>
                <c:pt idx="1377">
                  <c:v>40351</c:v>
                </c:pt>
                <c:pt idx="1378">
                  <c:v>40352</c:v>
                </c:pt>
                <c:pt idx="1379">
                  <c:v>40353</c:v>
                </c:pt>
                <c:pt idx="1380">
                  <c:v>40354</c:v>
                </c:pt>
                <c:pt idx="1381">
                  <c:v>40357</c:v>
                </c:pt>
                <c:pt idx="1382">
                  <c:v>40358</c:v>
                </c:pt>
                <c:pt idx="1383">
                  <c:v>40359</c:v>
                </c:pt>
                <c:pt idx="1384">
                  <c:v>40360</c:v>
                </c:pt>
                <c:pt idx="1385">
                  <c:v>40361</c:v>
                </c:pt>
                <c:pt idx="1386">
                  <c:v>40365</c:v>
                </c:pt>
                <c:pt idx="1387">
                  <c:v>40366</c:v>
                </c:pt>
                <c:pt idx="1388">
                  <c:v>40367</c:v>
                </c:pt>
                <c:pt idx="1389">
                  <c:v>40368</c:v>
                </c:pt>
                <c:pt idx="1390">
                  <c:v>40371</c:v>
                </c:pt>
                <c:pt idx="1391">
                  <c:v>40372</c:v>
                </c:pt>
                <c:pt idx="1392">
                  <c:v>40373</c:v>
                </c:pt>
                <c:pt idx="1393">
                  <c:v>40374</c:v>
                </c:pt>
                <c:pt idx="1394">
                  <c:v>40375</c:v>
                </c:pt>
                <c:pt idx="1395">
                  <c:v>40378</c:v>
                </c:pt>
                <c:pt idx="1396">
                  <c:v>40379</c:v>
                </c:pt>
                <c:pt idx="1397">
                  <c:v>40380</c:v>
                </c:pt>
                <c:pt idx="1398">
                  <c:v>40381</c:v>
                </c:pt>
                <c:pt idx="1399">
                  <c:v>40382</c:v>
                </c:pt>
                <c:pt idx="1400">
                  <c:v>40385</c:v>
                </c:pt>
                <c:pt idx="1401">
                  <c:v>40386</c:v>
                </c:pt>
                <c:pt idx="1402">
                  <c:v>40387</c:v>
                </c:pt>
                <c:pt idx="1403">
                  <c:v>40388</c:v>
                </c:pt>
                <c:pt idx="1404">
                  <c:v>40389</c:v>
                </c:pt>
                <c:pt idx="1405">
                  <c:v>40392</c:v>
                </c:pt>
                <c:pt idx="1406">
                  <c:v>40393</c:v>
                </c:pt>
                <c:pt idx="1407">
                  <c:v>40394</c:v>
                </c:pt>
                <c:pt idx="1408">
                  <c:v>40395</c:v>
                </c:pt>
                <c:pt idx="1409">
                  <c:v>40396</c:v>
                </c:pt>
                <c:pt idx="1410">
                  <c:v>40399</c:v>
                </c:pt>
                <c:pt idx="1411">
                  <c:v>40400</c:v>
                </c:pt>
                <c:pt idx="1412">
                  <c:v>40401</c:v>
                </c:pt>
                <c:pt idx="1413">
                  <c:v>40402</c:v>
                </c:pt>
                <c:pt idx="1414">
                  <c:v>40403</c:v>
                </c:pt>
                <c:pt idx="1415">
                  <c:v>40406</c:v>
                </c:pt>
                <c:pt idx="1416">
                  <c:v>40407</c:v>
                </c:pt>
                <c:pt idx="1417">
                  <c:v>40408</c:v>
                </c:pt>
                <c:pt idx="1418">
                  <c:v>40409</c:v>
                </c:pt>
                <c:pt idx="1419">
                  <c:v>40410</c:v>
                </c:pt>
                <c:pt idx="1420">
                  <c:v>40413</c:v>
                </c:pt>
                <c:pt idx="1421">
                  <c:v>40414</c:v>
                </c:pt>
              </c:numCache>
            </c:numRef>
          </c:cat>
          <c:val>
            <c:numRef>
              <c:f>Sheet1!$E$2:$E$1423</c:f>
              <c:numCache>
                <c:formatCode>#,##0.00</c:formatCode>
                <c:ptCount val="1422"/>
                <c:pt idx="0">
                  <c:v>1000</c:v>
                </c:pt>
                <c:pt idx="1">
                  <c:v>992.67466589650007</c:v>
                </c:pt>
                <c:pt idx="2">
                  <c:v>983.24887756977876</c:v>
                </c:pt>
                <c:pt idx="3">
                  <c:v>978.36532150077448</c:v>
                </c:pt>
                <c:pt idx="4">
                  <c:v>979.46805996796809</c:v>
                </c:pt>
                <c:pt idx="5">
                  <c:v>973.35048704282292</c:v>
                </c:pt>
                <c:pt idx="6">
                  <c:v>977.34135006695192</c:v>
                </c:pt>
                <c:pt idx="7">
                  <c:v>975.16212881035233</c:v>
                </c:pt>
                <c:pt idx="8">
                  <c:v>970.1210386746136</c:v>
                </c:pt>
                <c:pt idx="9">
                  <c:v>959.75004594743655</c:v>
                </c:pt>
                <c:pt idx="10">
                  <c:v>961.69296610391746</c:v>
                </c:pt>
                <c:pt idx="11">
                  <c:v>977.81395226718075</c:v>
                </c:pt>
                <c:pt idx="12">
                  <c:v>968.12560716254848</c:v>
                </c:pt>
                <c:pt idx="13">
                  <c:v>966.34022107280646</c:v>
                </c:pt>
                <c:pt idx="14">
                  <c:v>959.64502323627482</c:v>
                </c:pt>
                <c:pt idx="15">
                  <c:v>960.69525034788853</c:v>
                </c:pt>
                <c:pt idx="16">
                  <c:v>961.37789797043615</c:v>
                </c:pt>
                <c:pt idx="17">
                  <c:v>966.41898810617852</c:v>
                </c:pt>
                <c:pt idx="18">
                  <c:v>961.37789797043615</c:v>
                </c:pt>
                <c:pt idx="19">
                  <c:v>958.93611993593277</c:v>
                </c:pt>
                <c:pt idx="20">
                  <c:v>970.72491926379075</c:v>
                </c:pt>
                <c:pt idx="21">
                  <c:v>982.53997426943829</c:v>
                </c:pt>
                <c:pt idx="22">
                  <c:v>977.65641820043538</c:v>
                </c:pt>
                <c:pt idx="23">
                  <c:v>974.79454932129318</c:v>
                </c:pt>
                <c:pt idx="24">
                  <c:v>983.90526951453239</c:v>
                </c:pt>
                <c:pt idx="25">
                  <c:v>982.98632079187121</c:v>
                </c:pt>
                <c:pt idx="26">
                  <c:v>977.86646362275746</c:v>
                </c:pt>
                <c:pt idx="27">
                  <c:v>972.03770315330689</c:v>
                </c:pt>
                <c:pt idx="28">
                  <c:v>968.75574342951802</c:v>
                </c:pt>
                <c:pt idx="29">
                  <c:v>972.14272586446748</c:v>
                </c:pt>
                <c:pt idx="30">
                  <c:v>976.3961456665005</c:v>
                </c:pt>
                <c:pt idx="31">
                  <c:v>977.49888413369615</c:v>
                </c:pt>
                <c:pt idx="32">
                  <c:v>971.27628849738755</c:v>
                </c:pt>
                <c:pt idx="33">
                  <c:v>961.37789797043615</c:v>
                </c:pt>
                <c:pt idx="34">
                  <c:v>947.40987738598449</c:v>
                </c:pt>
                <c:pt idx="35">
                  <c:v>933.17930002363335</c:v>
                </c:pt>
                <c:pt idx="36">
                  <c:v>941.21353742746862</c:v>
                </c:pt>
                <c:pt idx="37">
                  <c:v>945.70325832961373</c:v>
                </c:pt>
                <c:pt idx="38">
                  <c:v>954.31512064483798</c:v>
                </c:pt>
                <c:pt idx="39">
                  <c:v>951.29571769895301</c:v>
                </c:pt>
                <c:pt idx="40">
                  <c:v>961.22036390369453</c:v>
                </c:pt>
                <c:pt idx="41">
                  <c:v>956.17927376795353</c:v>
                </c:pt>
                <c:pt idx="42">
                  <c:v>952.05713235487178</c:v>
                </c:pt>
                <c:pt idx="43">
                  <c:v>964.05597710504799</c:v>
                </c:pt>
                <c:pt idx="44">
                  <c:v>965.42127235014573</c:v>
                </c:pt>
                <c:pt idx="45">
                  <c:v>961.69296610391746</c:v>
                </c:pt>
                <c:pt idx="46">
                  <c:v>947.22608764145252</c:v>
                </c:pt>
                <c:pt idx="47">
                  <c:v>952.29343345498717</c:v>
                </c:pt>
                <c:pt idx="48">
                  <c:v>945.51946858508143</c:v>
                </c:pt>
                <c:pt idx="49">
                  <c:v>952.63475726626189</c:v>
                </c:pt>
                <c:pt idx="50">
                  <c:v>946.8847638301786</c:v>
                </c:pt>
                <c:pt idx="51">
                  <c:v>935.69984509150152</c:v>
                </c:pt>
                <c:pt idx="52">
                  <c:v>933.28432273479154</c:v>
                </c:pt>
                <c:pt idx="53">
                  <c:v>931.63021503400046</c:v>
                </c:pt>
                <c:pt idx="54">
                  <c:v>925.04003990863055</c:v>
                </c:pt>
                <c:pt idx="55">
                  <c:v>910.41562737942047</c:v>
                </c:pt>
                <c:pt idx="56">
                  <c:v>914.1964449812275</c:v>
                </c:pt>
                <c:pt idx="57">
                  <c:v>909.68046840129182</c:v>
                </c:pt>
                <c:pt idx="58">
                  <c:v>915.69301861527561</c:v>
                </c:pt>
                <c:pt idx="59">
                  <c:v>911.70215559114661</c:v>
                </c:pt>
                <c:pt idx="60">
                  <c:v>922.93958568540165</c:v>
                </c:pt>
                <c:pt idx="61">
                  <c:v>925.56515346443382</c:v>
                </c:pt>
                <c:pt idx="62">
                  <c:v>914.56402447029166</c:v>
                </c:pt>
                <c:pt idx="63">
                  <c:v>915.40420615958203</c:v>
                </c:pt>
                <c:pt idx="64">
                  <c:v>917.5046603828074</c:v>
                </c:pt>
                <c:pt idx="65">
                  <c:v>928.34825531020829</c:v>
                </c:pt>
                <c:pt idx="66">
                  <c:v>930.84254470029146</c:v>
                </c:pt>
                <c:pt idx="67">
                  <c:v>924.46241499724249</c:v>
                </c:pt>
                <c:pt idx="68">
                  <c:v>928.03318717672755</c:v>
                </c:pt>
                <c:pt idx="69">
                  <c:v>939.42815133772672</c:v>
                </c:pt>
                <c:pt idx="70">
                  <c:v>929.31971538845278</c:v>
                </c:pt>
                <c:pt idx="71">
                  <c:v>917.68845012734334</c:v>
                </c:pt>
                <c:pt idx="72">
                  <c:v>906.05718486622732</c:v>
                </c:pt>
                <c:pt idx="73">
                  <c:v>916.40192191561346</c:v>
                </c:pt>
                <c:pt idx="74">
                  <c:v>915.27292777063053</c:v>
                </c:pt>
                <c:pt idx="75">
                  <c:v>901.33116286396546</c:v>
                </c:pt>
                <c:pt idx="76">
                  <c:v>910.2055819571018</c:v>
                </c:pt>
                <c:pt idx="77">
                  <c:v>909.60170136792328</c:v>
                </c:pt>
                <c:pt idx="78">
                  <c:v>920.76036442880775</c:v>
                </c:pt>
                <c:pt idx="79">
                  <c:v>916.63822301572486</c:v>
                </c:pt>
                <c:pt idx="80">
                  <c:v>928.74209047706563</c:v>
                </c:pt>
                <c:pt idx="81">
                  <c:v>920.15648383963025</c:v>
                </c:pt>
                <c:pt idx="82">
                  <c:v>932.1553285898076</c:v>
                </c:pt>
                <c:pt idx="83">
                  <c:v>939.37563998214614</c:v>
                </c:pt>
                <c:pt idx="84">
                  <c:v>939.21810591540418</c:v>
                </c:pt>
                <c:pt idx="85">
                  <c:v>953.5799616667133</c:v>
                </c:pt>
                <c:pt idx="86">
                  <c:v>947.61992280830725</c:v>
                </c:pt>
                <c:pt idx="87">
                  <c:v>938.27290151495265</c:v>
                </c:pt>
                <c:pt idx="88">
                  <c:v>946.43841730774284</c:v>
                </c:pt>
                <c:pt idx="89">
                  <c:v>936.64504949195248</c:v>
                </c:pt>
                <c:pt idx="90">
                  <c:v>941.44983852758355</c:v>
                </c:pt>
                <c:pt idx="91">
                  <c:v>932.57541943445267</c:v>
                </c:pt>
                <c:pt idx="92">
                  <c:v>926.11652269803346</c:v>
                </c:pt>
                <c:pt idx="93">
                  <c:v>943.76033817313055</c:v>
                </c:pt>
                <c:pt idx="94">
                  <c:v>949.27403050910266</c:v>
                </c:pt>
                <c:pt idx="95">
                  <c:v>962.69068185995252</c:v>
                </c:pt>
                <c:pt idx="96">
                  <c:v>962.00803423740615</c:v>
                </c:pt>
                <c:pt idx="97">
                  <c:v>959.48748916953309</c:v>
                </c:pt>
                <c:pt idx="98">
                  <c:v>959.40872213616353</c:v>
                </c:pt>
                <c:pt idx="99">
                  <c:v>956.99319977945254</c:v>
                </c:pt>
                <c:pt idx="100">
                  <c:v>952.08338803266554</c:v>
                </c:pt>
                <c:pt idx="101">
                  <c:v>959.17242103604951</c:v>
                </c:pt>
                <c:pt idx="102">
                  <c:v>960.19639246987435</c:v>
                </c:pt>
                <c:pt idx="103">
                  <c:v>952.79229133300078</c:v>
                </c:pt>
                <c:pt idx="104">
                  <c:v>961.29913093706932</c:v>
                </c:pt>
                <c:pt idx="105">
                  <c:v>959.46123349173911</c:v>
                </c:pt>
                <c:pt idx="106">
                  <c:v>951.82083125475879</c:v>
                </c:pt>
                <c:pt idx="107">
                  <c:v>951.79457557697344</c:v>
                </c:pt>
                <c:pt idx="108">
                  <c:v>948.27631475306555</c:v>
                </c:pt>
                <c:pt idx="109">
                  <c:v>948.82768398666212</c:v>
                </c:pt>
                <c:pt idx="110">
                  <c:v>948.8801953422427</c:v>
                </c:pt>
                <c:pt idx="111">
                  <c:v>947.12106493029114</c:v>
                </c:pt>
                <c:pt idx="112">
                  <c:v>946.85850815238791</c:v>
                </c:pt>
                <c:pt idx="113">
                  <c:v>948.32882610864601</c:v>
                </c:pt>
                <c:pt idx="114">
                  <c:v>955.15530233412971</c:v>
                </c:pt>
                <c:pt idx="115">
                  <c:v>957.15073384619757</c:v>
                </c:pt>
                <c:pt idx="116">
                  <c:v>964.02972142725866</c:v>
                </c:pt>
                <c:pt idx="117">
                  <c:v>964.92241447212939</c:v>
                </c:pt>
                <c:pt idx="118">
                  <c:v>967.81053902906501</c:v>
                </c:pt>
                <c:pt idx="119">
                  <c:v>967.96807309580697</c:v>
                </c:pt>
                <c:pt idx="120">
                  <c:v>955.94297266783951</c:v>
                </c:pt>
                <c:pt idx="121">
                  <c:v>952.42471184393628</c:v>
                </c:pt>
                <c:pt idx="122">
                  <c:v>950.03544516501688</c:v>
                </c:pt>
                <c:pt idx="123">
                  <c:v>959.77630162522655</c:v>
                </c:pt>
                <c:pt idx="124">
                  <c:v>962.53314779320772</c:v>
                </c:pt>
                <c:pt idx="125">
                  <c:v>950.08795652059803</c:v>
                </c:pt>
                <c:pt idx="126">
                  <c:v>947.8299682306299</c:v>
                </c:pt>
                <c:pt idx="127">
                  <c:v>952.55599023288801</c:v>
                </c:pt>
                <c:pt idx="128">
                  <c:v>943.94412791766251</c:v>
                </c:pt>
                <c:pt idx="129">
                  <c:v>945.6770026518235</c:v>
                </c:pt>
                <c:pt idx="130">
                  <c:v>956.25804080132332</c:v>
                </c:pt>
                <c:pt idx="131">
                  <c:v>960.51146060335543</c:v>
                </c:pt>
                <c:pt idx="132">
                  <c:v>963.16328406017851</c:v>
                </c:pt>
                <c:pt idx="133">
                  <c:v>968.78199910730802</c:v>
                </c:pt>
                <c:pt idx="134">
                  <c:v>973.24546433166302</c:v>
                </c:pt>
                <c:pt idx="135">
                  <c:v>976.84249218893194</c:v>
                </c:pt>
                <c:pt idx="136">
                  <c:v>965.86761887257717</c:v>
                </c:pt>
                <c:pt idx="137">
                  <c:v>964.05597710504799</c:v>
                </c:pt>
                <c:pt idx="138">
                  <c:v>969.56966944101646</c:v>
                </c:pt>
                <c:pt idx="139">
                  <c:v>962.11305694856833</c:v>
                </c:pt>
                <c:pt idx="140">
                  <c:v>966.8653346286136</c:v>
                </c:pt>
                <c:pt idx="141">
                  <c:v>961.90301152624352</c:v>
                </c:pt>
                <c:pt idx="142">
                  <c:v>962.76944889332299</c:v>
                </c:pt>
                <c:pt idx="143">
                  <c:v>957.22950087956553</c:v>
                </c:pt>
                <c:pt idx="144">
                  <c:v>959.14616535825849</c:v>
                </c:pt>
                <c:pt idx="145">
                  <c:v>947.75120119725796</c:v>
                </c:pt>
                <c:pt idx="146">
                  <c:v>948.61763856433959</c:v>
                </c:pt>
                <c:pt idx="147">
                  <c:v>952.92356972195239</c:v>
                </c:pt>
                <c:pt idx="148">
                  <c:v>951.6370415102266</c:v>
                </c:pt>
                <c:pt idx="149">
                  <c:v>946.12334917425892</c:v>
                </c:pt>
                <c:pt idx="150">
                  <c:v>933.99322603513008</c:v>
                </c:pt>
                <c:pt idx="151">
                  <c:v>931.00007876703353</c:v>
                </c:pt>
                <c:pt idx="152">
                  <c:v>935.25349856906894</c:v>
                </c:pt>
                <c:pt idx="153">
                  <c:v>930.3174311444825</c:v>
                </c:pt>
                <c:pt idx="154">
                  <c:v>933.52062383490033</c:v>
                </c:pt>
                <c:pt idx="155">
                  <c:v>930.36994250006558</c:v>
                </c:pt>
                <c:pt idx="156">
                  <c:v>936.14619161393648</c:v>
                </c:pt>
                <c:pt idx="157">
                  <c:v>931.7877491007431</c:v>
                </c:pt>
                <c:pt idx="158">
                  <c:v>931.89277181190437</c:v>
                </c:pt>
                <c:pt idx="159">
                  <c:v>933.86194764617858</c:v>
                </c:pt>
                <c:pt idx="160">
                  <c:v>934.83340772441784</c:v>
                </c:pt>
                <c:pt idx="161">
                  <c:v>937.27518575892054</c:v>
                </c:pt>
                <c:pt idx="162">
                  <c:v>930.3174311444825</c:v>
                </c:pt>
                <c:pt idx="163">
                  <c:v>921.36424501798297</c:v>
                </c:pt>
                <c:pt idx="164">
                  <c:v>922.28319374064972</c:v>
                </c:pt>
                <c:pt idx="165">
                  <c:v>911.51836584661453</c:v>
                </c:pt>
                <c:pt idx="166">
                  <c:v>918.71242156116352</c:v>
                </c:pt>
                <c:pt idx="167">
                  <c:v>912.93617244729171</c:v>
                </c:pt>
                <c:pt idx="168">
                  <c:v>920.26150655079164</c:v>
                </c:pt>
                <c:pt idx="169">
                  <c:v>920.62908603985852</c:v>
                </c:pt>
                <c:pt idx="170">
                  <c:v>917.71470580513051</c:v>
                </c:pt>
                <c:pt idx="171">
                  <c:v>925.40761939769448</c:v>
                </c:pt>
                <c:pt idx="172">
                  <c:v>924.04232415259798</c:v>
                </c:pt>
                <c:pt idx="173">
                  <c:v>917.5046603828074</c:v>
                </c:pt>
                <c:pt idx="174">
                  <c:v>920.86538713996799</c:v>
                </c:pt>
                <c:pt idx="175">
                  <c:v>919.60511460603357</c:v>
                </c:pt>
                <c:pt idx="176">
                  <c:v>911.54462152440249</c:v>
                </c:pt>
                <c:pt idx="177">
                  <c:v>910.78320686848554</c:v>
                </c:pt>
                <c:pt idx="178">
                  <c:v>907.71129256701852</c:v>
                </c:pt>
                <c:pt idx="179">
                  <c:v>923.56972195237302</c:v>
                </c:pt>
                <c:pt idx="180">
                  <c:v>913.27749625856916</c:v>
                </c:pt>
                <c:pt idx="181">
                  <c:v>905.19074749914853</c:v>
                </c:pt>
                <c:pt idx="182">
                  <c:v>890.4088009031982</c:v>
                </c:pt>
                <c:pt idx="183">
                  <c:v>893.3231811379211</c:v>
                </c:pt>
                <c:pt idx="184">
                  <c:v>893.66450494919809</c:v>
                </c:pt>
                <c:pt idx="185">
                  <c:v>887.4944206684695</c:v>
                </c:pt>
                <c:pt idx="186">
                  <c:v>887.38939795731096</c:v>
                </c:pt>
                <c:pt idx="187">
                  <c:v>874.36658177330798</c:v>
                </c:pt>
                <c:pt idx="188">
                  <c:v>889.5161078583244</c:v>
                </c:pt>
                <c:pt idx="189">
                  <c:v>883.89739281119557</c:v>
                </c:pt>
                <c:pt idx="190">
                  <c:v>881.27182503216352</c:v>
                </c:pt>
                <c:pt idx="191">
                  <c:v>869.24672460419561</c:v>
                </c:pt>
                <c:pt idx="192">
                  <c:v>866.51613411400217</c:v>
                </c:pt>
                <c:pt idx="193">
                  <c:v>871.11087772730855</c:v>
                </c:pt>
                <c:pt idx="194">
                  <c:v>873.47388872843851</c:v>
                </c:pt>
                <c:pt idx="195">
                  <c:v>866.90996928085701</c:v>
                </c:pt>
                <c:pt idx="196">
                  <c:v>862.57778244545386</c:v>
                </c:pt>
                <c:pt idx="197">
                  <c:v>861.68508940058302</c:v>
                </c:pt>
                <c:pt idx="198">
                  <c:v>867.9864520702605</c:v>
                </c:pt>
                <c:pt idx="199">
                  <c:v>878.85630267545298</c:v>
                </c:pt>
                <c:pt idx="200">
                  <c:v>878.85630267545298</c:v>
                </c:pt>
                <c:pt idx="201">
                  <c:v>872.76498542809884</c:v>
                </c:pt>
                <c:pt idx="202">
                  <c:v>890.19875548087305</c:v>
                </c:pt>
                <c:pt idx="203">
                  <c:v>884.26497230026052</c:v>
                </c:pt>
                <c:pt idx="204">
                  <c:v>888.43962506892046</c:v>
                </c:pt>
                <c:pt idx="205">
                  <c:v>903.14280463150158</c:v>
                </c:pt>
                <c:pt idx="206">
                  <c:v>896.47386247275972</c:v>
                </c:pt>
                <c:pt idx="207">
                  <c:v>898.44303830703393</c:v>
                </c:pt>
                <c:pt idx="208">
                  <c:v>897.23527712867951</c:v>
                </c:pt>
                <c:pt idx="209">
                  <c:v>916.21813217108354</c:v>
                </c:pt>
                <c:pt idx="210">
                  <c:v>915.69301861527561</c:v>
                </c:pt>
                <c:pt idx="211">
                  <c:v>910.9407409352275</c:v>
                </c:pt>
                <c:pt idx="212">
                  <c:v>917.00580250479163</c:v>
                </c:pt>
                <c:pt idx="213">
                  <c:v>913.85512116995028</c:v>
                </c:pt>
                <c:pt idx="214">
                  <c:v>919.2637907947593</c:v>
                </c:pt>
                <c:pt idx="215">
                  <c:v>926.06401134245277</c:v>
                </c:pt>
                <c:pt idx="216">
                  <c:v>921.44301205135605</c:v>
                </c:pt>
                <c:pt idx="217">
                  <c:v>925.14506261979159</c:v>
                </c:pt>
                <c:pt idx="218">
                  <c:v>943.07769055058304</c:v>
                </c:pt>
                <c:pt idx="219">
                  <c:v>950.45553600966252</c:v>
                </c:pt>
                <c:pt idx="220">
                  <c:v>948.53887153096855</c:v>
                </c:pt>
                <c:pt idx="221">
                  <c:v>939.58568540446799</c:v>
                </c:pt>
                <c:pt idx="222">
                  <c:v>932.68044214561394</c:v>
                </c:pt>
                <c:pt idx="223">
                  <c:v>944.57426418462796</c:v>
                </c:pt>
                <c:pt idx="224">
                  <c:v>949.90416677606561</c:v>
                </c:pt>
                <c:pt idx="225">
                  <c:v>958.80484154698706</c:v>
                </c:pt>
                <c:pt idx="226">
                  <c:v>967.02286869535271</c:v>
                </c:pt>
                <c:pt idx="227">
                  <c:v>974.00687898758304</c:v>
                </c:pt>
                <c:pt idx="228">
                  <c:v>976.36988998870947</c:v>
                </c:pt>
                <c:pt idx="229">
                  <c:v>969.91099325229084</c:v>
                </c:pt>
                <c:pt idx="230">
                  <c:v>967.9418174180164</c:v>
                </c:pt>
                <c:pt idx="231">
                  <c:v>950.71809278756552</c:v>
                </c:pt>
                <c:pt idx="232">
                  <c:v>955.65416021214583</c:v>
                </c:pt>
                <c:pt idx="233">
                  <c:v>955.68041588993617</c:v>
                </c:pt>
                <c:pt idx="234">
                  <c:v>957.019455457243</c:v>
                </c:pt>
                <c:pt idx="235">
                  <c:v>956.23178512353309</c:v>
                </c:pt>
                <c:pt idx="236">
                  <c:v>946.91101950796849</c:v>
                </c:pt>
                <c:pt idx="237">
                  <c:v>943.15645758395249</c:v>
                </c:pt>
                <c:pt idx="238">
                  <c:v>950.82311549872406</c:v>
                </c:pt>
                <c:pt idx="239">
                  <c:v>946.80599679680734</c:v>
                </c:pt>
                <c:pt idx="240">
                  <c:v>961.71922178170746</c:v>
                </c:pt>
                <c:pt idx="241">
                  <c:v>968.44067529603274</c:v>
                </c:pt>
                <c:pt idx="242">
                  <c:v>966.1301756504846</c:v>
                </c:pt>
                <c:pt idx="243">
                  <c:v>969.56966944101646</c:v>
                </c:pt>
                <c:pt idx="244">
                  <c:v>961.45666500380366</c:v>
                </c:pt>
                <c:pt idx="245">
                  <c:v>960.40643789219416</c:v>
                </c:pt>
                <c:pt idx="246">
                  <c:v>964.55483498306512</c:v>
                </c:pt>
                <c:pt idx="247">
                  <c:v>970.46236248588411</c:v>
                </c:pt>
                <c:pt idx="248">
                  <c:v>971.1975214640164</c:v>
                </c:pt>
                <c:pt idx="249">
                  <c:v>964.08223278283799</c:v>
                </c:pt>
                <c:pt idx="250">
                  <c:v>958.96237561372641</c:v>
                </c:pt>
                <c:pt idx="251">
                  <c:v>954.68270013390338</c:v>
                </c:pt>
                <c:pt idx="252">
                  <c:v>952.42471184393628</c:v>
                </c:pt>
                <c:pt idx="253">
                  <c:v>967.49547089558121</c:v>
                </c:pt>
                <c:pt idx="254">
                  <c:v>966.31396539501418</c:v>
                </c:pt>
                <c:pt idx="255">
                  <c:v>972.87788484259715</c:v>
                </c:pt>
                <c:pt idx="256">
                  <c:v>976.29112295533912</c:v>
                </c:pt>
                <c:pt idx="257">
                  <c:v>977.60390684485515</c:v>
                </c:pt>
                <c:pt idx="258">
                  <c:v>973.03541890933911</c:v>
                </c:pt>
                <c:pt idx="259">
                  <c:v>975.9760548218552</c:v>
                </c:pt>
                <c:pt idx="260">
                  <c:v>967.99432877359754</c:v>
                </c:pt>
                <c:pt idx="261">
                  <c:v>971.67012366424251</c:v>
                </c:pt>
                <c:pt idx="262">
                  <c:v>961.64045474833961</c:v>
                </c:pt>
                <c:pt idx="263">
                  <c:v>962.76944889332299</c:v>
                </c:pt>
                <c:pt idx="264">
                  <c:v>955.73292724551686</c:v>
                </c:pt>
                <c:pt idx="265">
                  <c:v>936.22495864730854</c:v>
                </c:pt>
                <c:pt idx="266">
                  <c:v>936.48751542520756</c:v>
                </c:pt>
                <c:pt idx="267">
                  <c:v>941.10851471630804</c:v>
                </c:pt>
                <c:pt idx="268">
                  <c:v>945.83453671856535</c:v>
                </c:pt>
                <c:pt idx="269">
                  <c:v>960.38018221440348</c:v>
                </c:pt>
                <c:pt idx="270">
                  <c:v>962.66442618216149</c:v>
                </c:pt>
                <c:pt idx="271">
                  <c:v>958.25347231339026</c:v>
                </c:pt>
                <c:pt idx="272">
                  <c:v>955.65416021214583</c:v>
                </c:pt>
                <c:pt idx="273">
                  <c:v>952.00462099929109</c:v>
                </c:pt>
                <c:pt idx="274">
                  <c:v>942.42129860582247</c:v>
                </c:pt>
                <c:pt idx="275">
                  <c:v>935.80486780266233</c:v>
                </c:pt>
                <c:pt idx="276">
                  <c:v>937.61650957019742</c:v>
                </c:pt>
                <c:pt idx="277">
                  <c:v>933.83569196838812</c:v>
                </c:pt>
                <c:pt idx="278">
                  <c:v>940.08454328248479</c:v>
                </c:pt>
                <c:pt idx="279">
                  <c:v>942.29002021687484</c:v>
                </c:pt>
                <c:pt idx="280">
                  <c:v>947.30485467482345</c:v>
                </c:pt>
                <c:pt idx="281">
                  <c:v>943.49778139522641</c:v>
                </c:pt>
                <c:pt idx="282">
                  <c:v>956.52059757922655</c:v>
                </c:pt>
                <c:pt idx="283">
                  <c:v>960.22264814766254</c:v>
                </c:pt>
                <c:pt idx="284">
                  <c:v>967.9418174180164</c:v>
                </c:pt>
                <c:pt idx="285">
                  <c:v>964.81739176096789</c:v>
                </c:pt>
                <c:pt idx="286">
                  <c:v>961.22036390369453</c:v>
                </c:pt>
                <c:pt idx="287">
                  <c:v>981.20093470212953</c:v>
                </c:pt>
                <c:pt idx="288">
                  <c:v>982.30367316932302</c:v>
                </c:pt>
                <c:pt idx="289">
                  <c:v>985.29682043741957</c:v>
                </c:pt>
                <c:pt idx="290">
                  <c:v>985.34933179300026</c:v>
                </c:pt>
                <c:pt idx="291">
                  <c:v>975.8185207551129</c:v>
                </c:pt>
                <c:pt idx="292">
                  <c:v>978.91669073437129</c:v>
                </c:pt>
                <c:pt idx="293">
                  <c:v>969.49090240764565</c:v>
                </c:pt>
                <c:pt idx="294">
                  <c:v>966.28770971722804</c:v>
                </c:pt>
                <c:pt idx="295">
                  <c:v>961.22036390369453</c:v>
                </c:pt>
                <c:pt idx="296">
                  <c:v>969.17583427416662</c:v>
                </c:pt>
                <c:pt idx="297">
                  <c:v>968.83451046288758</c:v>
                </c:pt>
                <c:pt idx="298">
                  <c:v>962.00803423740615</c:v>
                </c:pt>
                <c:pt idx="299">
                  <c:v>968.99204452962954</c:v>
                </c:pt>
                <c:pt idx="300">
                  <c:v>972.30025993120796</c:v>
                </c:pt>
                <c:pt idx="301">
                  <c:v>982.46120723606441</c:v>
                </c:pt>
                <c:pt idx="302">
                  <c:v>985.71691128206476</c:v>
                </c:pt>
                <c:pt idx="303">
                  <c:v>989.39270617270938</c:v>
                </c:pt>
                <c:pt idx="304">
                  <c:v>992.77968860766509</c:v>
                </c:pt>
                <c:pt idx="305">
                  <c:v>995.0901882532097</c:v>
                </c:pt>
                <c:pt idx="306">
                  <c:v>988.34247906109692</c:v>
                </c:pt>
                <c:pt idx="307">
                  <c:v>994.88014283088751</c:v>
                </c:pt>
                <c:pt idx="308">
                  <c:v>989.28768346154857</c:v>
                </c:pt>
                <c:pt idx="309">
                  <c:v>988.26371202772805</c:v>
                </c:pt>
                <c:pt idx="310">
                  <c:v>988.36873473888852</c:v>
                </c:pt>
                <c:pt idx="311">
                  <c:v>976.71121379998249</c:v>
                </c:pt>
                <c:pt idx="312">
                  <c:v>975.79226507732301</c:v>
                </c:pt>
                <c:pt idx="313">
                  <c:v>967.60049360674304</c:v>
                </c:pt>
                <c:pt idx="314">
                  <c:v>966.65528920629083</c:v>
                </c:pt>
                <c:pt idx="315">
                  <c:v>967.62674928453282</c:v>
                </c:pt>
                <c:pt idx="316">
                  <c:v>979.25801454564555</c:v>
                </c:pt>
                <c:pt idx="317">
                  <c:v>983.11759918082248</c:v>
                </c:pt>
                <c:pt idx="318">
                  <c:v>980.59705411295147</c:v>
                </c:pt>
                <c:pt idx="319">
                  <c:v>972.32651560900047</c:v>
                </c:pt>
                <c:pt idx="320">
                  <c:v>974.29569144327456</c:v>
                </c:pt>
                <c:pt idx="321">
                  <c:v>968.99204452962954</c:v>
                </c:pt>
                <c:pt idx="322">
                  <c:v>969.4646467298553</c:v>
                </c:pt>
                <c:pt idx="323">
                  <c:v>971.43382256412951</c:v>
                </c:pt>
                <c:pt idx="324">
                  <c:v>968.93953317404839</c:v>
                </c:pt>
                <c:pt idx="325">
                  <c:v>985.13928637067852</c:v>
                </c:pt>
                <c:pt idx="326">
                  <c:v>981.25344605771227</c:v>
                </c:pt>
                <c:pt idx="327">
                  <c:v>983.8790138367425</c:v>
                </c:pt>
                <c:pt idx="328">
                  <c:v>985.008007981726</c:v>
                </c:pt>
                <c:pt idx="329">
                  <c:v>983.90526951453239</c:v>
                </c:pt>
                <c:pt idx="330">
                  <c:v>982.04111639141615</c:v>
                </c:pt>
                <c:pt idx="331">
                  <c:v>988.39499041667852</c:v>
                </c:pt>
                <c:pt idx="332">
                  <c:v>1008.7168850263899</c:v>
                </c:pt>
                <c:pt idx="333">
                  <c:v>1024.5753144117416</c:v>
                </c:pt>
                <c:pt idx="334">
                  <c:v>1010.1084359492779</c:v>
                </c:pt>
                <c:pt idx="335">
                  <c:v>1013.8367421954964</c:v>
                </c:pt>
                <c:pt idx="336">
                  <c:v>1010.974873316359</c:v>
                </c:pt>
                <c:pt idx="337">
                  <c:v>1016.173497518843</c:v>
                </c:pt>
                <c:pt idx="338">
                  <c:v>1028.1985979468059</c:v>
                </c:pt>
                <c:pt idx="339">
                  <c:v>1020.1643605429675</c:v>
                </c:pt>
                <c:pt idx="340">
                  <c:v>1021.0833092656321</c:v>
                </c:pt>
                <c:pt idx="341">
                  <c:v>1021.8972352771286</c:v>
                </c:pt>
                <c:pt idx="342">
                  <c:v>1013.3116286396934</c:v>
                </c:pt>
                <c:pt idx="343">
                  <c:v>1006.0913172473581</c:v>
                </c:pt>
                <c:pt idx="344">
                  <c:v>1014.2043216845643</c:v>
                </c:pt>
                <c:pt idx="345">
                  <c:v>1013.2591172841127</c:v>
                </c:pt>
                <c:pt idx="346">
                  <c:v>995.51027909785489</c:v>
                </c:pt>
                <c:pt idx="347">
                  <c:v>984.24659332580666</c:v>
                </c:pt>
                <c:pt idx="348">
                  <c:v>988.36873473888852</c:v>
                </c:pt>
                <c:pt idx="349">
                  <c:v>992.01827395174303</c:v>
                </c:pt>
                <c:pt idx="350">
                  <c:v>989.05138236143569</c:v>
                </c:pt>
                <c:pt idx="351">
                  <c:v>989.89156405072549</c:v>
                </c:pt>
                <c:pt idx="352">
                  <c:v>994.90639850867854</c:v>
                </c:pt>
                <c:pt idx="353">
                  <c:v>999.52739779977298</c:v>
                </c:pt>
                <c:pt idx="354">
                  <c:v>987.23974059390343</c:v>
                </c:pt>
                <c:pt idx="355">
                  <c:v>988.1324336387745</c:v>
                </c:pt>
                <c:pt idx="356">
                  <c:v>1003.6757948906455</c:v>
                </c:pt>
                <c:pt idx="357">
                  <c:v>1007.4041011368708</c:v>
                </c:pt>
                <c:pt idx="358">
                  <c:v>991.44064904035497</c:v>
                </c:pt>
                <c:pt idx="359">
                  <c:v>988.1324336387745</c:v>
                </c:pt>
                <c:pt idx="360">
                  <c:v>994.09247249717805</c:v>
                </c:pt>
                <c:pt idx="361">
                  <c:v>1001.1289941449834</c:v>
                </c:pt>
                <c:pt idx="362">
                  <c:v>998.08333552131057</c:v>
                </c:pt>
                <c:pt idx="363">
                  <c:v>990.57421167327459</c:v>
                </c:pt>
                <c:pt idx="364">
                  <c:v>978.05025336729068</c:v>
                </c:pt>
                <c:pt idx="365">
                  <c:v>966.31396539501418</c:v>
                </c:pt>
                <c:pt idx="366">
                  <c:v>981.20093470212953</c:v>
                </c:pt>
                <c:pt idx="367">
                  <c:v>974.95208338803241</c:v>
                </c:pt>
                <c:pt idx="368">
                  <c:v>970.80368629716304</c:v>
                </c:pt>
                <c:pt idx="369">
                  <c:v>972.45779399795208</c:v>
                </c:pt>
                <c:pt idx="370">
                  <c:v>975.10961745477448</c:v>
                </c:pt>
                <c:pt idx="371">
                  <c:v>971.40756688633746</c:v>
                </c:pt>
                <c:pt idx="372">
                  <c:v>961.08908551474303</c:v>
                </c:pt>
                <c:pt idx="373">
                  <c:v>969.01830020742216</c:v>
                </c:pt>
                <c:pt idx="374">
                  <c:v>961.79798881508123</c:v>
                </c:pt>
                <c:pt idx="375">
                  <c:v>968.88702181846747</c:v>
                </c:pt>
                <c:pt idx="376">
                  <c:v>985.32307611520946</c:v>
                </c:pt>
                <c:pt idx="377">
                  <c:v>981.12216766875838</c:v>
                </c:pt>
                <c:pt idx="378">
                  <c:v>988.26371202772805</c:v>
                </c:pt>
                <c:pt idx="379">
                  <c:v>979.17924751227451</c:v>
                </c:pt>
                <c:pt idx="380">
                  <c:v>983.24887756977876</c:v>
                </c:pt>
                <c:pt idx="381">
                  <c:v>983.48517866989005</c:v>
                </c:pt>
                <c:pt idx="382">
                  <c:v>988.02741092761312</c:v>
                </c:pt>
                <c:pt idx="383">
                  <c:v>989.49772888386838</c:v>
                </c:pt>
                <c:pt idx="384">
                  <c:v>978.99545776774255</c:v>
                </c:pt>
                <c:pt idx="385">
                  <c:v>970.3835954525166</c:v>
                </c:pt>
                <c:pt idx="386">
                  <c:v>970.80368629716304</c:v>
                </c:pt>
                <c:pt idx="387">
                  <c:v>977.36760574473794</c:v>
                </c:pt>
                <c:pt idx="388">
                  <c:v>978.9429464121614</c:v>
                </c:pt>
                <c:pt idx="389">
                  <c:v>1003.8333289573885</c:v>
                </c:pt>
                <c:pt idx="390">
                  <c:v>1000.6563919447581</c:v>
                </c:pt>
                <c:pt idx="391">
                  <c:v>998.37214797700005</c:v>
                </c:pt>
                <c:pt idx="392">
                  <c:v>1002.7831018457741</c:v>
                </c:pt>
                <c:pt idx="393">
                  <c:v>1001.4965736340483</c:v>
                </c:pt>
                <c:pt idx="394">
                  <c:v>998.00456848793306</c:v>
                </c:pt>
                <c:pt idx="395">
                  <c:v>985.45435450416153</c:v>
                </c:pt>
                <c:pt idx="396">
                  <c:v>1008.7168850263899</c:v>
                </c:pt>
                <c:pt idx="397">
                  <c:v>1002.1792212565996</c:v>
                </c:pt>
                <c:pt idx="398">
                  <c:v>1003.098169979258</c:v>
                </c:pt>
                <c:pt idx="399">
                  <c:v>1002.8618688791444</c:v>
                </c:pt>
                <c:pt idx="400">
                  <c:v>1010.0821802714837</c:v>
                </c:pt>
                <c:pt idx="401">
                  <c:v>1017.5387927639351</c:v>
                </c:pt>
                <c:pt idx="402">
                  <c:v>1014.3618557513062</c:v>
                </c:pt>
                <c:pt idx="403">
                  <c:v>1007.1152886811775</c:v>
                </c:pt>
                <c:pt idx="404">
                  <c:v>992.41210911859639</c:v>
                </c:pt>
                <c:pt idx="405">
                  <c:v>994.22375088612955</c:v>
                </c:pt>
                <c:pt idx="406">
                  <c:v>988.99887100585727</c:v>
                </c:pt>
                <c:pt idx="407">
                  <c:v>988.39499041667852</c:v>
                </c:pt>
                <c:pt idx="408">
                  <c:v>1004.0958857352905</c:v>
                </c:pt>
                <c:pt idx="409">
                  <c:v>1008.7168850263899</c:v>
                </c:pt>
                <c:pt idx="410">
                  <c:v>1009.294509937777</c:v>
                </c:pt>
                <c:pt idx="411">
                  <c:v>1009.6095780712585</c:v>
                </c:pt>
                <c:pt idx="412">
                  <c:v>1004.305931157613</c:v>
                </c:pt>
                <c:pt idx="413">
                  <c:v>1005.5924593693386</c:v>
                </c:pt>
                <c:pt idx="414">
                  <c:v>1002.5730564234516</c:v>
                </c:pt>
                <c:pt idx="415">
                  <c:v>1013.6529524509674</c:v>
                </c:pt>
                <c:pt idx="416">
                  <c:v>1004.4109538687741</c:v>
                </c:pt>
                <c:pt idx="417">
                  <c:v>1010.5547824717095</c:v>
                </c:pt>
                <c:pt idx="418">
                  <c:v>1004.7522776800479</c:v>
                </c:pt>
                <c:pt idx="419">
                  <c:v>1004.8835560690005</c:v>
                </c:pt>
                <c:pt idx="420">
                  <c:v>1002.0479428676451</c:v>
                </c:pt>
                <c:pt idx="421">
                  <c:v>1003.3869824349514</c:v>
                </c:pt>
                <c:pt idx="422">
                  <c:v>1005.6974820804999</c:v>
                </c:pt>
                <c:pt idx="423">
                  <c:v>1005.9075275028224</c:v>
                </c:pt>
                <c:pt idx="424">
                  <c:v>995.19521096437154</c:v>
                </c:pt>
                <c:pt idx="425">
                  <c:v>1000.9452044004482</c:v>
                </c:pt>
                <c:pt idx="426">
                  <c:v>999.26484102187305</c:v>
                </c:pt>
                <c:pt idx="427">
                  <c:v>1010.5547824717095</c:v>
                </c:pt>
                <c:pt idx="428">
                  <c:v>1013.3641399952724</c:v>
                </c:pt>
                <c:pt idx="429">
                  <c:v>1014.3618557513062</c:v>
                </c:pt>
                <c:pt idx="430">
                  <c:v>1022.4223488329324</c:v>
                </c:pt>
                <c:pt idx="431">
                  <c:v>1019.2716674980965</c:v>
                </c:pt>
                <c:pt idx="432">
                  <c:v>1019.4029458870474</c:v>
                </c:pt>
                <c:pt idx="433">
                  <c:v>1027.8047627799508</c:v>
                </c:pt>
                <c:pt idx="434">
                  <c:v>1022.1072806994513</c:v>
                </c:pt>
                <c:pt idx="435">
                  <c:v>1021.6871898548061</c:v>
                </c:pt>
                <c:pt idx="436">
                  <c:v>1031.9794155486125</c:v>
                </c:pt>
                <c:pt idx="437">
                  <c:v>1035.6289547614681</c:v>
                </c:pt>
                <c:pt idx="438">
                  <c:v>1029.6951715808543</c:v>
                </c:pt>
                <c:pt idx="439">
                  <c:v>1033.0821540158006</c:v>
                </c:pt>
                <c:pt idx="440">
                  <c:v>1032.2944836820959</c:v>
                </c:pt>
                <c:pt idx="441">
                  <c:v>1026.281933468113</c:v>
                </c:pt>
                <c:pt idx="442">
                  <c:v>1033.4759891826691</c:v>
                </c:pt>
                <c:pt idx="443">
                  <c:v>1044.6871635991279</c:v>
                </c:pt>
                <c:pt idx="444">
                  <c:v>1045.1860214771443</c:v>
                </c:pt>
                <c:pt idx="445">
                  <c:v>1042.5867093759025</c:v>
                </c:pt>
                <c:pt idx="446">
                  <c:v>1045.0547430881927</c:v>
                </c:pt>
                <c:pt idx="447">
                  <c:v>1041.4839709087089</c:v>
                </c:pt>
                <c:pt idx="448">
                  <c:v>1045.1335101215639</c:v>
                </c:pt>
                <c:pt idx="449">
                  <c:v>1049.0981174679025</c:v>
                </c:pt>
                <c:pt idx="450">
                  <c:v>1049.4656969569669</c:v>
                </c:pt>
                <c:pt idx="451">
                  <c:v>1043.5056580985661</c:v>
                </c:pt>
                <c:pt idx="452">
                  <c:v>1043.2956126762413</c:v>
                </c:pt>
                <c:pt idx="453">
                  <c:v>1048.4942368787192</c:v>
                </c:pt>
                <c:pt idx="454">
                  <c:v>1040.4862551526824</c:v>
                </c:pt>
                <c:pt idx="455">
                  <c:v>1039.5935621078058</c:v>
                </c:pt>
                <c:pt idx="456">
                  <c:v>1043.7682148764648</c:v>
                </c:pt>
                <c:pt idx="457">
                  <c:v>1043.8994932654148</c:v>
                </c:pt>
                <c:pt idx="458">
                  <c:v>1048.1791687452412</c:v>
                </c:pt>
                <c:pt idx="459">
                  <c:v>1050.51592406858</c:v>
                </c:pt>
                <c:pt idx="460">
                  <c:v>1044.3195841100637</c:v>
                </c:pt>
                <c:pt idx="461">
                  <c:v>1047.0239189224658</c:v>
                </c:pt>
                <c:pt idx="462">
                  <c:v>1046.3150156221311</c:v>
                </c:pt>
                <c:pt idx="463">
                  <c:v>1038.6483577073543</c:v>
                </c:pt>
                <c:pt idx="464">
                  <c:v>1034.4211935831131</c:v>
                </c:pt>
                <c:pt idx="465">
                  <c:v>1032.3207393598848</c:v>
                </c:pt>
                <c:pt idx="466">
                  <c:v>1044.0307716543703</c:v>
                </c:pt>
                <c:pt idx="467">
                  <c:v>1047.8115892561766</c:v>
                </c:pt>
                <c:pt idx="468">
                  <c:v>1055.8720823377996</c:v>
                </c:pt>
                <c:pt idx="469">
                  <c:v>1050.6997138131098</c:v>
                </c:pt>
                <c:pt idx="470">
                  <c:v>1051.4873841468218</c:v>
                </c:pt>
                <c:pt idx="471">
                  <c:v>1049.4394412791758</c:v>
                </c:pt>
                <c:pt idx="472">
                  <c:v>1051.3561057578702</c:v>
                </c:pt>
                <c:pt idx="473">
                  <c:v>1047.3127313781606</c:v>
                </c:pt>
                <c:pt idx="474">
                  <c:v>1052.248798802741</c:v>
                </c:pt>
                <c:pt idx="475">
                  <c:v>1047.4965211227002</c:v>
                </c:pt>
                <c:pt idx="476">
                  <c:v>1045.3698112216766</c:v>
                </c:pt>
                <c:pt idx="477">
                  <c:v>1039.8561188857091</c:v>
                </c:pt>
                <c:pt idx="478">
                  <c:v>1040.5125108304658</c:v>
                </c:pt>
                <c:pt idx="479">
                  <c:v>1037.4405965289993</c:v>
                </c:pt>
                <c:pt idx="480">
                  <c:v>1025.0741722897576</c:v>
                </c:pt>
                <c:pt idx="481">
                  <c:v>1024.3652689894188</c:v>
                </c:pt>
                <c:pt idx="482">
                  <c:v>1034.3161708719508</c:v>
                </c:pt>
                <c:pt idx="483">
                  <c:v>1032.5832961377898</c:v>
                </c:pt>
                <c:pt idx="484">
                  <c:v>1032.6883188489439</c:v>
                </c:pt>
                <c:pt idx="485">
                  <c:v>1043.164334287284</c:v>
                </c:pt>
                <c:pt idx="486">
                  <c:v>1046.8926405335085</c:v>
                </c:pt>
                <c:pt idx="487">
                  <c:v>1049.5707196681283</c:v>
                </c:pt>
                <c:pt idx="488">
                  <c:v>1049.2031401790628</c:v>
                </c:pt>
                <c:pt idx="489">
                  <c:v>1047.9953790007139</c:v>
                </c:pt>
                <c:pt idx="490">
                  <c:v>1052.4850999028561</c:v>
                </c:pt>
                <c:pt idx="491">
                  <c:v>1057.2111219051119</c:v>
                </c:pt>
                <c:pt idx="492">
                  <c:v>1060.8606611179669</c:v>
                </c:pt>
                <c:pt idx="493">
                  <c:v>1066.8994670097409</c:v>
                </c:pt>
                <c:pt idx="494">
                  <c:v>1070.654028933752</c:v>
                </c:pt>
                <c:pt idx="495">
                  <c:v>1071.0216084228214</c:v>
                </c:pt>
                <c:pt idx="496">
                  <c:v>1071.9143014676931</c:v>
                </c:pt>
                <c:pt idx="497">
                  <c:v>1074.3823351799774</c:v>
                </c:pt>
                <c:pt idx="498">
                  <c:v>1072.9382729015151</c:v>
                </c:pt>
                <c:pt idx="499">
                  <c:v>1070.8903300338613</c:v>
                </c:pt>
                <c:pt idx="500">
                  <c:v>1076.8241132144769</c:v>
                </c:pt>
                <c:pt idx="501">
                  <c:v>1081.9439703835953</c:v>
                </c:pt>
                <c:pt idx="502">
                  <c:v>1078.6094993042245</c:v>
                </c:pt>
                <c:pt idx="503">
                  <c:v>1069.2887336886611</c:v>
                </c:pt>
                <c:pt idx="504">
                  <c:v>1072.9120172237251</c:v>
                </c:pt>
                <c:pt idx="505">
                  <c:v>1073.4896421351118</c:v>
                </c:pt>
                <c:pt idx="506">
                  <c:v>1061.9633995851602</c:v>
                </c:pt>
                <c:pt idx="507">
                  <c:v>1059.6791556173998</c:v>
                </c:pt>
                <c:pt idx="508">
                  <c:v>1058.1825819833539</c:v>
                </c:pt>
                <c:pt idx="509">
                  <c:v>1056.5809856381443</c:v>
                </c:pt>
                <c:pt idx="510">
                  <c:v>1057.9200252054507</c:v>
                </c:pt>
                <c:pt idx="511">
                  <c:v>1059.0490193504345</c:v>
                </c:pt>
                <c:pt idx="512">
                  <c:v>1059.4428545172893</c:v>
                </c:pt>
                <c:pt idx="513">
                  <c:v>1054.1917189592248</c:v>
                </c:pt>
                <c:pt idx="514">
                  <c:v>1055.8720823377996</c:v>
                </c:pt>
                <c:pt idx="515">
                  <c:v>1052.1437760915799</c:v>
                </c:pt>
                <c:pt idx="516">
                  <c:v>1047.8378449339648</c:v>
                </c:pt>
                <c:pt idx="517">
                  <c:v>1052.1437760915799</c:v>
                </c:pt>
                <c:pt idx="518">
                  <c:v>1058.0513035943998</c:v>
                </c:pt>
                <c:pt idx="519">
                  <c:v>1047.6015438338495</c:v>
                </c:pt>
                <c:pt idx="520">
                  <c:v>1051.2510830467111</c:v>
                </c:pt>
                <c:pt idx="521">
                  <c:v>1048.7830493344136</c:v>
                </c:pt>
                <c:pt idx="522">
                  <c:v>1051.513639824612</c:v>
                </c:pt>
                <c:pt idx="523">
                  <c:v>1057.86751384987</c:v>
                </c:pt>
                <c:pt idx="524">
                  <c:v>1062.4885131409724</c:v>
                </c:pt>
                <c:pt idx="525">
                  <c:v>1066.6106545540472</c:v>
                </c:pt>
                <c:pt idx="526">
                  <c:v>1064.799012786515</c:v>
                </c:pt>
                <c:pt idx="527">
                  <c:v>1070.4177278336451</c:v>
                </c:pt>
                <c:pt idx="528">
                  <c:v>1073.0432956126758</c:v>
                </c:pt>
                <c:pt idx="529">
                  <c:v>1064.9040354976764</c:v>
                </c:pt>
                <c:pt idx="530">
                  <c:v>1059.5741329062398</c:v>
                </c:pt>
                <c:pt idx="531">
                  <c:v>1061.6220757738859</c:v>
                </c:pt>
                <c:pt idx="532">
                  <c:v>1072.2293696011761</c:v>
                </c:pt>
                <c:pt idx="533">
                  <c:v>1078.9770787932941</c:v>
                </c:pt>
                <c:pt idx="534">
                  <c:v>1079.5284480268806</c:v>
                </c:pt>
                <c:pt idx="535">
                  <c:v>1083.3617769842731</c:v>
                </c:pt>
                <c:pt idx="536">
                  <c:v>1088.0352876309503</c:v>
                </c:pt>
                <c:pt idx="537">
                  <c:v>1086.8012707748048</c:v>
                </c:pt>
                <c:pt idx="538">
                  <c:v>1085.9610890855151</c:v>
                </c:pt>
                <c:pt idx="539">
                  <c:v>1074.7761703468375</c:v>
                </c:pt>
                <c:pt idx="540">
                  <c:v>1069.3675007220311</c:v>
                </c:pt>
                <c:pt idx="541">
                  <c:v>1038.7796360963048</c:v>
                </c:pt>
                <c:pt idx="542">
                  <c:v>1043.6369364875154</c:v>
                </c:pt>
                <c:pt idx="543">
                  <c:v>1039.8298632079186</c:v>
                </c:pt>
                <c:pt idx="544">
                  <c:v>1030.719143014677</c:v>
                </c:pt>
                <c:pt idx="545">
                  <c:v>1011.8675663612222</c:v>
                </c:pt>
                <c:pt idx="546">
                  <c:v>1030.7716543702581</c:v>
                </c:pt>
                <c:pt idx="547">
                  <c:v>1023.3412975555964</c:v>
                </c:pt>
                <c:pt idx="548">
                  <c:v>1031.7168587707163</c:v>
                </c:pt>
                <c:pt idx="549">
                  <c:v>1032.16320529314</c:v>
                </c:pt>
                <c:pt idx="550">
                  <c:v>1028.5924331136598</c:v>
                </c:pt>
                <c:pt idx="551">
                  <c:v>998.31963662141936</c:v>
                </c:pt>
                <c:pt idx="552">
                  <c:v>1004.227164124239</c:v>
                </c:pt>
                <c:pt idx="553">
                  <c:v>1014.2305773623568</c:v>
                </c:pt>
                <c:pt idx="554">
                  <c:v>1010.5022711161289</c:v>
                </c:pt>
                <c:pt idx="555">
                  <c:v>1020.8470081655122</c:v>
                </c:pt>
                <c:pt idx="556">
                  <c:v>1029.5901488696898</c:v>
                </c:pt>
                <c:pt idx="557">
                  <c:v>1055.5570142043198</c:v>
                </c:pt>
                <c:pt idx="558">
                  <c:v>1045.4223225772548</c:v>
                </c:pt>
                <c:pt idx="559">
                  <c:v>1046.4988053666611</c:v>
                </c:pt>
                <c:pt idx="560">
                  <c:v>1041.3264368419648</c:v>
                </c:pt>
                <c:pt idx="561">
                  <c:v>1030.220285136661</c:v>
                </c:pt>
                <c:pt idx="562">
                  <c:v>1013.5741854175985</c:v>
                </c:pt>
                <c:pt idx="563">
                  <c:v>1022.1072806994513</c:v>
                </c:pt>
                <c:pt idx="564">
                  <c:v>1016.9874235303384</c:v>
                </c:pt>
                <c:pt idx="565">
                  <c:v>1000.5251135558065</c:v>
                </c:pt>
                <c:pt idx="566">
                  <c:v>1014.8869693071126</c:v>
                </c:pt>
                <c:pt idx="567">
                  <c:v>1009.2682542599837</c:v>
                </c:pt>
                <c:pt idx="568">
                  <c:v>1011.7887993278597</c:v>
                </c:pt>
                <c:pt idx="569">
                  <c:v>1006.5639194475805</c:v>
                </c:pt>
                <c:pt idx="570">
                  <c:v>1007.3778454590805</c:v>
                </c:pt>
                <c:pt idx="571">
                  <c:v>999.50114212198298</c:v>
                </c:pt>
                <c:pt idx="572">
                  <c:v>999.02853992175812</c:v>
                </c:pt>
                <c:pt idx="573">
                  <c:v>1005.461180980387</c:v>
                </c:pt>
                <c:pt idx="574">
                  <c:v>1030.0627510699189</c:v>
                </c:pt>
                <c:pt idx="575">
                  <c:v>1027.8572741355308</c:v>
                </c:pt>
                <c:pt idx="576">
                  <c:v>1045.212277154935</c:v>
                </c:pt>
                <c:pt idx="577">
                  <c:v>1046.7876178223551</c:v>
                </c:pt>
                <c:pt idx="578">
                  <c:v>1052.2750544805372</c:v>
                </c:pt>
                <c:pt idx="579">
                  <c:v>1043.243101320661</c:v>
                </c:pt>
                <c:pt idx="580">
                  <c:v>1037.0467613621518</c:v>
                </c:pt>
                <c:pt idx="581">
                  <c:v>1050.4896683907943</c:v>
                </c:pt>
                <c:pt idx="582">
                  <c:v>1051.0935489799613</c:v>
                </c:pt>
                <c:pt idx="583">
                  <c:v>1049.8332764460308</c:v>
                </c:pt>
                <c:pt idx="584">
                  <c:v>1041.56273794208</c:v>
                </c:pt>
                <c:pt idx="585">
                  <c:v>1044.7659306324992</c:v>
                </c:pt>
                <c:pt idx="586">
                  <c:v>1045.9999474886451</c:v>
                </c:pt>
                <c:pt idx="587">
                  <c:v>1053.4565599811065</c:v>
                </c:pt>
                <c:pt idx="588">
                  <c:v>1056.1083834379178</c:v>
                </c:pt>
                <c:pt idx="589">
                  <c:v>1061.6483314516759</c:v>
                </c:pt>
                <c:pt idx="590">
                  <c:v>1062.882348307812</c:v>
                </c:pt>
                <c:pt idx="591">
                  <c:v>1069.4987791109861</c:v>
                </c:pt>
                <c:pt idx="592">
                  <c:v>1053.0364691364507</c:v>
                </c:pt>
                <c:pt idx="593">
                  <c:v>1060.965683829133</c:v>
                </c:pt>
                <c:pt idx="594">
                  <c:v>1053.6140940478322</c:v>
                </c:pt>
                <c:pt idx="595">
                  <c:v>1053.7453724367901</c:v>
                </c:pt>
                <c:pt idx="596">
                  <c:v>1067.4508362433376</c:v>
                </c:pt>
                <c:pt idx="597">
                  <c:v>1067.5558589544989</c:v>
                </c:pt>
                <c:pt idx="598">
                  <c:v>1071.2316538451489</c:v>
                </c:pt>
                <c:pt idx="599">
                  <c:v>1068.711108777273</c:v>
                </c:pt>
                <c:pt idx="600">
                  <c:v>1067.9234384435629</c:v>
                </c:pt>
                <c:pt idx="601">
                  <c:v>1069.3937563998165</c:v>
                </c:pt>
                <c:pt idx="602">
                  <c:v>1059.967968073096</c:v>
                </c:pt>
                <c:pt idx="603">
                  <c:v>1060.6506156956441</c:v>
                </c:pt>
                <c:pt idx="604">
                  <c:v>1057.8937695276604</c:v>
                </c:pt>
                <c:pt idx="605">
                  <c:v>1060.9919395069178</c:v>
                </c:pt>
                <c:pt idx="606">
                  <c:v>1056.8697980938348</c:v>
                </c:pt>
                <c:pt idx="607">
                  <c:v>1063.8275527082787</c:v>
                </c:pt>
                <c:pt idx="608">
                  <c:v>1061.8058655184184</c:v>
                </c:pt>
                <c:pt idx="609">
                  <c:v>1054.9793892929347</c:v>
                </c:pt>
                <c:pt idx="610">
                  <c:v>1045.6586236773699</c:v>
                </c:pt>
                <c:pt idx="611">
                  <c:v>1031.6906030929188</c:v>
                </c:pt>
                <c:pt idx="612">
                  <c:v>1039.5147950744349</c:v>
                </c:pt>
                <c:pt idx="613">
                  <c:v>1047.6803108672248</c:v>
                </c:pt>
                <c:pt idx="614">
                  <c:v>1038.2282668627101</c:v>
                </c:pt>
                <c:pt idx="615">
                  <c:v>1053.7716281145797</c:v>
                </c:pt>
                <c:pt idx="616">
                  <c:v>1050.3583900018348</c:v>
                </c:pt>
                <c:pt idx="617">
                  <c:v>1055.2944574264184</c:v>
                </c:pt>
                <c:pt idx="618">
                  <c:v>1058.8652296059022</c:v>
                </c:pt>
                <c:pt idx="619">
                  <c:v>1059.705411295193</c:v>
                </c:pt>
                <c:pt idx="620">
                  <c:v>1040.7225562527901</c:v>
                </c:pt>
                <c:pt idx="621">
                  <c:v>1041.3526925197548</c:v>
                </c:pt>
                <c:pt idx="622">
                  <c:v>1024.2339906004675</c:v>
                </c:pt>
                <c:pt idx="623">
                  <c:v>1023.2625305222255</c:v>
                </c:pt>
                <c:pt idx="624">
                  <c:v>1022.6323942552577</c:v>
                </c:pt>
                <c:pt idx="625">
                  <c:v>1025.8880983012577</c:v>
                </c:pt>
                <c:pt idx="626">
                  <c:v>1022.3960931551444</c:v>
                </c:pt>
                <c:pt idx="627">
                  <c:v>1015.5958726074535</c:v>
                </c:pt>
                <c:pt idx="628">
                  <c:v>1030.3515635256131</c:v>
                </c:pt>
                <c:pt idx="629">
                  <c:v>1035.2613752724026</c:v>
                </c:pt>
                <c:pt idx="630">
                  <c:v>1028.0148082022738</c:v>
                </c:pt>
                <c:pt idx="631">
                  <c:v>1028.3298763357575</c:v>
                </c:pt>
                <c:pt idx="632">
                  <c:v>1020.7157297765666</c:v>
                </c:pt>
                <c:pt idx="633">
                  <c:v>1000.498857878018</c:v>
                </c:pt>
                <c:pt idx="634">
                  <c:v>1006.7739648699031</c:v>
                </c:pt>
                <c:pt idx="635">
                  <c:v>1029.5901488696898</c:v>
                </c:pt>
                <c:pt idx="636">
                  <c:v>1029.9839840365478</c:v>
                </c:pt>
                <c:pt idx="637">
                  <c:v>1026.2556777903278</c:v>
                </c:pt>
                <c:pt idx="638">
                  <c:v>1027.1483708351898</c:v>
                </c:pt>
                <c:pt idx="639">
                  <c:v>1015.8059180297734</c:v>
                </c:pt>
                <c:pt idx="640">
                  <c:v>1013.0228161839962</c:v>
                </c:pt>
                <c:pt idx="641">
                  <c:v>992.96347835219365</c:v>
                </c:pt>
                <c:pt idx="642">
                  <c:v>990.49544463990333</c:v>
                </c:pt>
                <c:pt idx="643">
                  <c:v>961.64045474833961</c:v>
                </c:pt>
                <c:pt idx="644">
                  <c:v>970.85619765274237</c:v>
                </c:pt>
                <c:pt idx="645">
                  <c:v>947.69868984167852</c:v>
                </c:pt>
                <c:pt idx="646">
                  <c:v>938.69299235959852</c:v>
                </c:pt>
                <c:pt idx="647">
                  <c:v>956.52059757922655</c:v>
                </c:pt>
                <c:pt idx="648">
                  <c:v>936.17244729172683</c:v>
                </c:pt>
                <c:pt idx="649">
                  <c:v>937.82655499251439</c:v>
                </c:pt>
                <c:pt idx="650">
                  <c:v>935.33226560243202</c:v>
                </c:pt>
                <c:pt idx="651">
                  <c:v>893.95331740488848</c:v>
                </c:pt>
                <c:pt idx="652">
                  <c:v>950.19297923175884</c:v>
                </c:pt>
                <c:pt idx="653">
                  <c:v>960.51146060335543</c:v>
                </c:pt>
                <c:pt idx="654">
                  <c:v>977.99774201170999</c:v>
                </c:pt>
                <c:pt idx="655">
                  <c:v>948.14503636411371</c:v>
                </c:pt>
                <c:pt idx="656">
                  <c:v>951.92585396592017</c:v>
                </c:pt>
                <c:pt idx="657">
                  <c:v>935.9098905138236</c:v>
                </c:pt>
                <c:pt idx="658">
                  <c:v>918.37109774988835</c:v>
                </c:pt>
                <c:pt idx="659">
                  <c:v>908.8140310342111</c:v>
                </c:pt>
                <c:pt idx="660">
                  <c:v>952.29343345498717</c:v>
                </c:pt>
                <c:pt idx="661">
                  <c:v>989.94407540630664</c:v>
                </c:pt>
                <c:pt idx="662">
                  <c:v>981.09591199096792</c:v>
                </c:pt>
                <c:pt idx="663">
                  <c:v>992.41210911859639</c:v>
                </c:pt>
                <c:pt idx="664">
                  <c:v>993.09475674114844</c:v>
                </c:pt>
                <c:pt idx="665">
                  <c:v>984.85047391498347</c:v>
                </c:pt>
                <c:pt idx="666">
                  <c:v>985.95321238217741</c:v>
                </c:pt>
                <c:pt idx="667">
                  <c:v>973.69181085409753</c:v>
                </c:pt>
                <c:pt idx="668">
                  <c:v>945.09937774043851</c:v>
                </c:pt>
                <c:pt idx="669">
                  <c:v>963.16328406017851</c:v>
                </c:pt>
                <c:pt idx="670">
                  <c:v>947.1473206080816</c:v>
                </c:pt>
                <c:pt idx="671">
                  <c:v>963.3470738047065</c:v>
                </c:pt>
                <c:pt idx="672">
                  <c:v>967.81053902906501</c:v>
                </c:pt>
                <c:pt idx="673">
                  <c:v>946.17586052984302</c:v>
                </c:pt>
                <c:pt idx="674">
                  <c:v>944.7317982513747</c:v>
                </c:pt>
                <c:pt idx="675">
                  <c:v>933.33683409037201</c:v>
                </c:pt>
                <c:pt idx="676">
                  <c:v>927.61309633208305</c:v>
                </c:pt>
                <c:pt idx="677">
                  <c:v>943.13020190616305</c:v>
                </c:pt>
                <c:pt idx="678">
                  <c:v>938.35166854832346</c:v>
                </c:pt>
                <c:pt idx="679">
                  <c:v>945.99207078530731</c:v>
                </c:pt>
                <c:pt idx="680">
                  <c:v>945.72951400740408</c:v>
                </c:pt>
                <c:pt idx="681">
                  <c:v>943.55029275080733</c:v>
                </c:pt>
                <c:pt idx="682">
                  <c:v>983.11759918082248</c:v>
                </c:pt>
                <c:pt idx="683">
                  <c:v>991.15183658466151</c:v>
                </c:pt>
                <c:pt idx="684">
                  <c:v>969.91099325229084</c:v>
                </c:pt>
                <c:pt idx="685">
                  <c:v>966.23519836164564</c:v>
                </c:pt>
                <c:pt idx="686">
                  <c:v>950.77060414314803</c:v>
                </c:pt>
                <c:pt idx="687">
                  <c:v>949.82539974269434</c:v>
                </c:pt>
                <c:pt idx="688">
                  <c:v>946.85850815238791</c:v>
                </c:pt>
                <c:pt idx="689">
                  <c:v>952.08338803266554</c:v>
                </c:pt>
                <c:pt idx="690">
                  <c:v>941.39732717200047</c:v>
                </c:pt>
                <c:pt idx="691">
                  <c:v>963.05826134901668</c:v>
                </c:pt>
                <c:pt idx="692">
                  <c:v>973.19295297608426</c:v>
                </c:pt>
                <c:pt idx="693">
                  <c:v>977.91897497834304</c:v>
                </c:pt>
                <c:pt idx="694">
                  <c:v>982.14613910258049</c:v>
                </c:pt>
                <c:pt idx="695">
                  <c:v>989.07763803922592</c:v>
                </c:pt>
                <c:pt idx="696">
                  <c:v>980.09819623493581</c:v>
                </c:pt>
                <c:pt idx="697">
                  <c:v>981.38472444666354</c:v>
                </c:pt>
                <c:pt idx="698">
                  <c:v>968.28314122929476</c:v>
                </c:pt>
                <c:pt idx="699">
                  <c:v>962.6119148265816</c:v>
                </c:pt>
                <c:pt idx="700">
                  <c:v>955.94297266783951</c:v>
                </c:pt>
                <c:pt idx="701">
                  <c:v>943.41901436185572</c:v>
                </c:pt>
                <c:pt idx="702">
                  <c:v>917.97726258303248</c:v>
                </c:pt>
                <c:pt idx="703">
                  <c:v>910.59941712395289</c:v>
                </c:pt>
                <c:pt idx="704">
                  <c:v>893.95331740488848</c:v>
                </c:pt>
                <c:pt idx="705">
                  <c:v>869.64055977105045</c:v>
                </c:pt>
                <c:pt idx="706">
                  <c:v>875.39055320713305</c:v>
                </c:pt>
                <c:pt idx="707">
                  <c:v>875.60059862945366</c:v>
                </c:pt>
                <c:pt idx="708">
                  <c:v>864.86202641320676</c:v>
                </c:pt>
                <c:pt idx="709">
                  <c:v>861.97390185627853</c:v>
                </c:pt>
                <c:pt idx="710">
                  <c:v>891.117704203534</c:v>
                </c:pt>
                <c:pt idx="711">
                  <c:v>881.0355239320503</c:v>
                </c:pt>
                <c:pt idx="712">
                  <c:v>878.64625725313101</c:v>
                </c:pt>
                <c:pt idx="713">
                  <c:v>881.29808070995352</c:v>
                </c:pt>
                <c:pt idx="714">
                  <c:v>837.21479770000303</c:v>
                </c:pt>
                <c:pt idx="715">
                  <c:v>823.87691338251796</c:v>
                </c:pt>
                <c:pt idx="716">
                  <c:v>815.58011920077752</c:v>
                </c:pt>
                <c:pt idx="717">
                  <c:v>838.79013836742354</c:v>
                </c:pt>
                <c:pt idx="718">
                  <c:v>781.76280620684304</c:v>
                </c:pt>
                <c:pt idx="719">
                  <c:v>788.95686192139044</c:v>
                </c:pt>
                <c:pt idx="720">
                  <c:v>792.52763410087346</c:v>
                </c:pt>
                <c:pt idx="721">
                  <c:v>795.3107359466519</c:v>
                </c:pt>
                <c:pt idx="722">
                  <c:v>837.03100795547039</c:v>
                </c:pt>
                <c:pt idx="723">
                  <c:v>819.67600493607051</c:v>
                </c:pt>
                <c:pt idx="724">
                  <c:v>783.65321500774542</c:v>
                </c:pt>
                <c:pt idx="725">
                  <c:v>766.50825741066501</c:v>
                </c:pt>
                <c:pt idx="726">
                  <c:v>743.27198256623421</c:v>
                </c:pt>
                <c:pt idx="727">
                  <c:v>715.46721978627465</c:v>
                </c:pt>
                <c:pt idx="728">
                  <c:v>709.19211279439139</c:v>
                </c:pt>
                <c:pt idx="729">
                  <c:v>737.20692099666553</c:v>
                </c:pt>
                <c:pt idx="730">
                  <c:v>699.39874497860581</c:v>
                </c:pt>
                <c:pt idx="731">
                  <c:v>716.22863444219854</c:v>
                </c:pt>
                <c:pt idx="732">
                  <c:v>754.14183317142329</c:v>
                </c:pt>
                <c:pt idx="733">
                  <c:v>748.8381862577786</c:v>
                </c:pt>
                <c:pt idx="734">
                  <c:v>790.05960038858348</c:v>
                </c:pt>
                <c:pt idx="735">
                  <c:v>778.37582377189062</c:v>
                </c:pt>
                <c:pt idx="736">
                  <c:v>764.98542809882633</c:v>
                </c:pt>
                <c:pt idx="737">
                  <c:v>781.47399375115128</c:v>
                </c:pt>
                <c:pt idx="738">
                  <c:v>800.56187150471294</c:v>
                </c:pt>
                <c:pt idx="739">
                  <c:v>784.30960695250349</c:v>
                </c:pt>
                <c:pt idx="740">
                  <c:v>804.50022317325897</c:v>
                </c:pt>
                <c:pt idx="741">
                  <c:v>755.21831596082973</c:v>
                </c:pt>
                <c:pt idx="742">
                  <c:v>737.33819938561646</c:v>
                </c:pt>
                <c:pt idx="743">
                  <c:v>738.25714810827799</c:v>
                </c:pt>
                <c:pt idx="744">
                  <c:v>722.34620736734291</c:v>
                </c:pt>
                <c:pt idx="745">
                  <c:v>717.85648646519792</c:v>
                </c:pt>
                <c:pt idx="746">
                  <c:v>724.31538320161803</c:v>
                </c:pt>
                <c:pt idx="747">
                  <c:v>720.74461102213343</c:v>
                </c:pt>
                <c:pt idx="748">
                  <c:v>713.15672014073039</c:v>
                </c:pt>
                <c:pt idx="749">
                  <c:v>726.75716123611755</c:v>
                </c:pt>
                <c:pt idx="750">
                  <c:v>738.51970488618304</c:v>
                </c:pt>
                <c:pt idx="751">
                  <c:v>735.34276787355248</c:v>
                </c:pt>
                <c:pt idx="752">
                  <c:v>721.89986084490749</c:v>
                </c:pt>
                <c:pt idx="753">
                  <c:v>716.09735605324659</c:v>
                </c:pt>
                <c:pt idx="754">
                  <c:v>721.34849161131092</c:v>
                </c:pt>
                <c:pt idx="755">
                  <c:v>700.34394937905324</c:v>
                </c:pt>
                <c:pt idx="756">
                  <c:v>688.0300364953921</c:v>
                </c:pt>
                <c:pt idx="757">
                  <c:v>660.19901803765356</c:v>
                </c:pt>
                <c:pt idx="758">
                  <c:v>663.40221072806946</c:v>
                </c:pt>
                <c:pt idx="759">
                  <c:v>632.00042009084439</c:v>
                </c:pt>
                <c:pt idx="760">
                  <c:v>644.76067949694118</c:v>
                </c:pt>
                <c:pt idx="761">
                  <c:v>667.78690891905455</c:v>
                </c:pt>
                <c:pt idx="762">
                  <c:v>677.26520860136009</c:v>
                </c:pt>
                <c:pt idx="763">
                  <c:v>677.55402105705343</c:v>
                </c:pt>
                <c:pt idx="764">
                  <c:v>654.58030299052302</c:v>
                </c:pt>
                <c:pt idx="765">
                  <c:v>669.86110746448605</c:v>
                </c:pt>
                <c:pt idx="766">
                  <c:v>635.20361278126347</c:v>
                </c:pt>
                <c:pt idx="767">
                  <c:v>620.65796728542159</c:v>
                </c:pt>
                <c:pt idx="768">
                  <c:v>644.13054322997345</c:v>
                </c:pt>
                <c:pt idx="769">
                  <c:v>701.49919920182754</c:v>
                </c:pt>
                <c:pt idx="770">
                  <c:v>717.56767400950446</c:v>
                </c:pt>
                <c:pt idx="771">
                  <c:v>702.52317063565226</c:v>
                </c:pt>
                <c:pt idx="772">
                  <c:v>725.60191141334292</c:v>
                </c:pt>
                <c:pt idx="773">
                  <c:v>737.83705726363326</c:v>
                </c:pt>
                <c:pt idx="774">
                  <c:v>729.54026308188895</c:v>
                </c:pt>
                <c:pt idx="775">
                  <c:v>761.6509570194554</c:v>
                </c:pt>
                <c:pt idx="776">
                  <c:v>771.07674534618582</c:v>
                </c:pt>
                <c:pt idx="777">
                  <c:v>734.68637592879861</c:v>
                </c:pt>
                <c:pt idx="778">
                  <c:v>707.74805051592409</c:v>
                </c:pt>
                <c:pt idx="779">
                  <c:v>700.86906293485947</c:v>
                </c:pt>
                <c:pt idx="780">
                  <c:v>716.09735605324659</c:v>
                </c:pt>
                <c:pt idx="781">
                  <c:v>698.1122167668758</c:v>
                </c:pt>
                <c:pt idx="782">
                  <c:v>688.94898521805351</c:v>
                </c:pt>
                <c:pt idx="783">
                  <c:v>700.55399480137578</c:v>
                </c:pt>
                <c:pt idx="784">
                  <c:v>705.43755087037539</c:v>
                </c:pt>
                <c:pt idx="785">
                  <c:v>688.34510462887602</c:v>
                </c:pt>
                <c:pt idx="786">
                  <c:v>690.23551342977919</c:v>
                </c:pt>
                <c:pt idx="787">
                  <c:v>683.51405991545641</c:v>
                </c:pt>
                <c:pt idx="788">
                  <c:v>696.69441016620124</c:v>
                </c:pt>
                <c:pt idx="789">
                  <c:v>684.77433244939732</c:v>
                </c:pt>
                <c:pt idx="790">
                  <c:v>698.00719405571249</c:v>
                </c:pt>
                <c:pt idx="791">
                  <c:v>702.02431275763615</c:v>
                </c:pt>
                <c:pt idx="792">
                  <c:v>699.39874497860581</c:v>
                </c:pt>
                <c:pt idx="793">
                  <c:v>699.71381311208552</c:v>
                </c:pt>
                <c:pt idx="794">
                  <c:v>676.66132801218271</c:v>
                </c:pt>
                <c:pt idx="795">
                  <c:v>651.87596817811857</c:v>
                </c:pt>
                <c:pt idx="796">
                  <c:v>640.7173051172316</c:v>
                </c:pt>
                <c:pt idx="797">
                  <c:v>634.75726625882839</c:v>
                </c:pt>
                <c:pt idx="798">
                  <c:v>627.2481424107965</c:v>
                </c:pt>
                <c:pt idx="799">
                  <c:v>600.2835613201388</c:v>
                </c:pt>
                <c:pt idx="800">
                  <c:v>603.25045291044182</c:v>
                </c:pt>
                <c:pt idx="801">
                  <c:v>587.78585869194251</c:v>
                </c:pt>
                <c:pt idx="802">
                  <c:v>647.35999159818311</c:v>
                </c:pt>
                <c:pt idx="803">
                  <c:v>625.51526767663552</c:v>
                </c:pt>
                <c:pt idx="804">
                  <c:v>630.03124425657052</c:v>
                </c:pt>
                <c:pt idx="805">
                  <c:v>606.76871373434551</c:v>
                </c:pt>
                <c:pt idx="806">
                  <c:v>598.4981752303969</c:v>
                </c:pt>
                <c:pt idx="807">
                  <c:v>651.16706487777947</c:v>
                </c:pt>
                <c:pt idx="808">
                  <c:v>650.32688318848739</c:v>
                </c:pt>
                <c:pt idx="809">
                  <c:v>697.14075668863393</c:v>
                </c:pt>
                <c:pt idx="810">
                  <c:v>690.15674639640827</c:v>
                </c:pt>
                <c:pt idx="811">
                  <c:v>687.76747971748887</c:v>
                </c:pt>
                <c:pt idx="812">
                  <c:v>657.59970593641151</c:v>
                </c:pt>
                <c:pt idx="813">
                  <c:v>641.58374248431255</c:v>
                </c:pt>
                <c:pt idx="814">
                  <c:v>621.31435923018353</c:v>
                </c:pt>
                <c:pt idx="815">
                  <c:v>622.39084201958804</c:v>
                </c:pt>
                <c:pt idx="816">
                  <c:v>673.01178879932775</c:v>
                </c:pt>
                <c:pt idx="817">
                  <c:v>665.08257410665055</c:v>
                </c:pt>
                <c:pt idx="818">
                  <c:v>665.60768766245701</c:v>
                </c:pt>
                <c:pt idx="819">
                  <c:v>651.58715572242249</c:v>
                </c:pt>
                <c:pt idx="820">
                  <c:v>657.04833670281255</c:v>
                </c:pt>
                <c:pt idx="821">
                  <c:v>641.42620841756946</c:v>
                </c:pt>
                <c:pt idx="822">
                  <c:v>628.66594901147346</c:v>
                </c:pt>
                <c:pt idx="823">
                  <c:v>624.38627353165305</c:v>
                </c:pt>
                <c:pt idx="824">
                  <c:v>614.69792842702259</c:v>
                </c:pt>
                <c:pt idx="825">
                  <c:v>586.7618872581229</c:v>
                </c:pt>
                <c:pt idx="826">
                  <c:v>598.83949904166775</c:v>
                </c:pt>
                <c:pt idx="827">
                  <c:v>619.31892771811908</c:v>
                </c:pt>
                <c:pt idx="828">
                  <c:v>632.84060178013249</c:v>
                </c:pt>
                <c:pt idx="829">
                  <c:v>645.67962821960305</c:v>
                </c:pt>
                <c:pt idx="830">
                  <c:v>623.59860319794143</c:v>
                </c:pt>
                <c:pt idx="831">
                  <c:v>624.22873946490961</c:v>
                </c:pt>
                <c:pt idx="832">
                  <c:v>615.53811011631262</c:v>
                </c:pt>
                <c:pt idx="833">
                  <c:v>643.08031611836054</c:v>
                </c:pt>
                <c:pt idx="834">
                  <c:v>664.21613673956995</c:v>
                </c:pt>
                <c:pt idx="835">
                  <c:v>661.48554624937924</c:v>
                </c:pt>
                <c:pt idx="836">
                  <c:v>654.08144511250543</c:v>
                </c:pt>
                <c:pt idx="837">
                  <c:v>648.64651980990573</c:v>
                </c:pt>
                <c:pt idx="838">
                  <c:v>677.23895292356974</c:v>
                </c:pt>
                <c:pt idx="839">
                  <c:v>675.29603276708963</c:v>
                </c:pt>
                <c:pt idx="840">
                  <c:v>665.52892062908654</c:v>
                </c:pt>
                <c:pt idx="841">
                  <c:v>674.42959540000527</c:v>
                </c:pt>
                <c:pt idx="842">
                  <c:v>647.93761650956947</c:v>
                </c:pt>
                <c:pt idx="843">
                  <c:v>634.80977761440909</c:v>
                </c:pt>
                <c:pt idx="844">
                  <c:v>632.52553364665414</c:v>
                </c:pt>
                <c:pt idx="845">
                  <c:v>644.52437839682852</c:v>
                </c:pt>
                <c:pt idx="846">
                  <c:v>634.31091973639309</c:v>
                </c:pt>
                <c:pt idx="847">
                  <c:v>640.7173051172316</c:v>
                </c:pt>
                <c:pt idx="848">
                  <c:v>648.30519599863442</c:v>
                </c:pt>
                <c:pt idx="849">
                  <c:v>634.59973219208655</c:v>
                </c:pt>
                <c:pt idx="850">
                  <c:v>630.5301021345864</c:v>
                </c:pt>
                <c:pt idx="851">
                  <c:v>617.53354162837854</c:v>
                </c:pt>
                <c:pt idx="852">
                  <c:v>605.6922309449418</c:v>
                </c:pt>
                <c:pt idx="853">
                  <c:v>611.46848005881304</c:v>
                </c:pt>
                <c:pt idx="854">
                  <c:v>600.2573056423455</c:v>
                </c:pt>
                <c:pt idx="855">
                  <c:v>599.78470344212315</c:v>
                </c:pt>
                <c:pt idx="856">
                  <c:v>590.30640375981307</c:v>
                </c:pt>
                <c:pt idx="857">
                  <c:v>599.96849318665159</c:v>
                </c:pt>
                <c:pt idx="858">
                  <c:v>592.48562501640947</c:v>
                </c:pt>
                <c:pt idx="859">
                  <c:v>584.00504109013571</c:v>
                </c:pt>
                <c:pt idx="860">
                  <c:v>573.39774726284554</c:v>
                </c:pt>
                <c:pt idx="861">
                  <c:v>566.51875968178115</c:v>
                </c:pt>
                <c:pt idx="862">
                  <c:v>576.12833775303955</c:v>
                </c:pt>
                <c:pt idx="863">
                  <c:v>542.91490534828154</c:v>
                </c:pt>
                <c:pt idx="864">
                  <c:v>522.30419828287847</c:v>
                </c:pt>
                <c:pt idx="865">
                  <c:v>531.25738440937857</c:v>
                </c:pt>
                <c:pt idx="866">
                  <c:v>513.14096673405618</c:v>
                </c:pt>
                <c:pt idx="867">
                  <c:v>522.48798802741089</c:v>
                </c:pt>
                <c:pt idx="868">
                  <c:v>516.63297188016907</c:v>
                </c:pt>
                <c:pt idx="869">
                  <c:v>525.82245910678148</c:v>
                </c:pt>
                <c:pt idx="870">
                  <c:v>503.76768976291135</c:v>
                </c:pt>
                <c:pt idx="871">
                  <c:v>491.92637907947369</c:v>
                </c:pt>
                <c:pt idx="872">
                  <c:v>495.78596371465335</c:v>
                </c:pt>
                <c:pt idx="873">
                  <c:v>487.51542521070201</c:v>
                </c:pt>
                <c:pt idx="874">
                  <c:v>472.52343319242783</c:v>
                </c:pt>
                <c:pt idx="875">
                  <c:v>487.48916953291149</c:v>
                </c:pt>
                <c:pt idx="876">
                  <c:v>489.14327723370315</c:v>
                </c:pt>
                <c:pt idx="877">
                  <c:v>467.50859873447627</c:v>
                </c:pt>
                <c:pt idx="878">
                  <c:v>461.25974742037965</c:v>
                </c:pt>
                <c:pt idx="879">
                  <c:v>449.86478325937986</c:v>
                </c:pt>
                <c:pt idx="880">
                  <c:v>459.44810565284729</c:v>
                </c:pt>
                <c:pt idx="881">
                  <c:v>449.9698059705413</c:v>
                </c:pt>
                <c:pt idx="882">
                  <c:v>442.53944915587994</c:v>
                </c:pt>
                <c:pt idx="883">
                  <c:v>420.61595820096096</c:v>
                </c:pt>
                <c:pt idx="884">
                  <c:v>454.14445873920232</c:v>
                </c:pt>
                <c:pt idx="885">
                  <c:v>423.60910546905768</c:v>
                </c:pt>
                <c:pt idx="886">
                  <c:v>412.00409588573677</c:v>
                </c:pt>
                <c:pt idx="887">
                  <c:v>394.28151337726626</c:v>
                </c:pt>
                <c:pt idx="888">
                  <c:v>355.44936592538136</c:v>
                </c:pt>
                <c:pt idx="889">
                  <c:v>336.30897681623651</c:v>
                </c:pt>
                <c:pt idx="890">
                  <c:v>412.87053325281477</c:v>
                </c:pt>
                <c:pt idx="891">
                  <c:v>448.91957885892685</c:v>
                </c:pt>
                <c:pt idx="892">
                  <c:v>456.1136345734767</c:v>
                </c:pt>
                <c:pt idx="893">
                  <c:v>450.10108435949275</c:v>
                </c:pt>
                <c:pt idx="894">
                  <c:v>499.7243153832016</c:v>
                </c:pt>
                <c:pt idx="895">
                  <c:v>507.73229710924983</c:v>
                </c:pt>
                <c:pt idx="896">
                  <c:v>470.58051303594397</c:v>
                </c:pt>
                <c:pt idx="897">
                  <c:v>462.83508808779897</c:v>
                </c:pt>
                <c:pt idx="898">
                  <c:v>443.14332974505726</c:v>
                </c:pt>
                <c:pt idx="899">
                  <c:v>484.46976658702425</c:v>
                </c:pt>
                <c:pt idx="900">
                  <c:v>500.0918948722661</c:v>
                </c:pt>
                <c:pt idx="901">
                  <c:v>491.82135636831327</c:v>
                </c:pt>
                <c:pt idx="902">
                  <c:v>502.84874104024993</c:v>
                </c:pt>
                <c:pt idx="903">
                  <c:v>494.68322524745969</c:v>
                </c:pt>
                <c:pt idx="904">
                  <c:v>524.40465250610453</c:v>
                </c:pt>
                <c:pt idx="905">
                  <c:v>512.35329640034649</c:v>
                </c:pt>
                <c:pt idx="906">
                  <c:v>485.70378344316953</c:v>
                </c:pt>
                <c:pt idx="907">
                  <c:v>501.22088901724999</c:v>
                </c:pt>
                <c:pt idx="908">
                  <c:v>515.8453015464595</c:v>
                </c:pt>
                <c:pt idx="909">
                  <c:v>485.887573187702</c:v>
                </c:pt>
                <c:pt idx="910">
                  <c:v>468.29626906818351</c:v>
                </c:pt>
                <c:pt idx="911">
                  <c:v>484.39099955365344</c:v>
                </c:pt>
                <c:pt idx="912">
                  <c:v>487.20035707721638</c:v>
                </c:pt>
                <c:pt idx="913">
                  <c:v>466.14330348937955</c:v>
                </c:pt>
                <c:pt idx="914">
                  <c:v>448.97209021450891</c:v>
                </c:pt>
                <c:pt idx="915">
                  <c:v>456.90130490718343</c:v>
                </c:pt>
                <c:pt idx="916">
                  <c:v>451.80770341586378</c:v>
                </c:pt>
                <c:pt idx="917">
                  <c:v>464.25289468847637</c:v>
                </c:pt>
                <c:pt idx="918">
                  <c:v>449.81227190379917</c:v>
                </c:pt>
                <c:pt idx="919">
                  <c:v>453.12048730537981</c:v>
                </c:pt>
                <c:pt idx="920">
                  <c:v>462.02116207629734</c:v>
                </c:pt>
                <c:pt idx="921">
                  <c:v>486.75401055478244</c:v>
                </c:pt>
                <c:pt idx="922">
                  <c:v>485.20492556515347</c:v>
                </c:pt>
                <c:pt idx="923">
                  <c:v>502.13983773991202</c:v>
                </c:pt>
                <c:pt idx="924">
                  <c:v>507.49599600913695</c:v>
                </c:pt>
                <c:pt idx="925">
                  <c:v>482.10675558589543</c:v>
                </c:pt>
                <c:pt idx="926">
                  <c:v>506.68206999763697</c:v>
                </c:pt>
                <c:pt idx="927">
                  <c:v>525.3761125843464</c:v>
                </c:pt>
                <c:pt idx="928">
                  <c:v>487.93551605534623</c:v>
                </c:pt>
                <c:pt idx="929">
                  <c:v>477.7220573949117</c:v>
                </c:pt>
                <c:pt idx="930">
                  <c:v>496.04852049255652</c:v>
                </c:pt>
                <c:pt idx="931">
                  <c:v>504.21403628534671</c:v>
                </c:pt>
                <c:pt idx="932">
                  <c:v>463.57024706592802</c:v>
                </c:pt>
                <c:pt idx="933">
                  <c:v>505.08047365242726</c:v>
                </c:pt>
                <c:pt idx="934">
                  <c:v>473.4161262372964</c:v>
                </c:pt>
                <c:pt idx="935">
                  <c:v>549.13750098458786</c:v>
                </c:pt>
                <c:pt idx="936">
                  <c:v>605.71848662273305</c:v>
                </c:pt>
                <c:pt idx="937">
                  <c:v>534.67062252212054</c:v>
                </c:pt>
                <c:pt idx="938">
                  <c:v>518.10328983642751</c:v>
                </c:pt>
                <c:pt idx="939">
                  <c:v>511.64439310000921</c:v>
                </c:pt>
                <c:pt idx="940">
                  <c:v>515.03137553495958</c:v>
                </c:pt>
                <c:pt idx="941">
                  <c:v>521.2014598156851</c:v>
                </c:pt>
                <c:pt idx="942">
                  <c:v>414.23582849791194</c:v>
                </c:pt>
                <c:pt idx="943">
                  <c:v>474.28256360437945</c:v>
                </c:pt>
                <c:pt idx="944">
                  <c:v>488.06679444429659</c:v>
                </c:pt>
                <c:pt idx="945">
                  <c:v>480.16383542941202</c:v>
                </c:pt>
                <c:pt idx="946">
                  <c:v>483.65584057552576</c:v>
                </c:pt>
                <c:pt idx="947">
                  <c:v>465.64444561136617</c:v>
                </c:pt>
                <c:pt idx="948">
                  <c:v>425.13193478089624</c:v>
                </c:pt>
                <c:pt idx="949">
                  <c:v>420.14335600073531</c:v>
                </c:pt>
                <c:pt idx="950">
                  <c:v>362.87972274004255</c:v>
                </c:pt>
                <c:pt idx="951">
                  <c:v>389.39795730826694</c:v>
                </c:pt>
                <c:pt idx="952">
                  <c:v>407.22556252789667</c:v>
                </c:pt>
                <c:pt idx="953">
                  <c:v>445.34880667944594</c:v>
                </c:pt>
                <c:pt idx="954">
                  <c:v>434.11137658518629</c:v>
                </c:pt>
                <c:pt idx="955">
                  <c:v>443.61593194528149</c:v>
                </c:pt>
                <c:pt idx="956">
                  <c:v>426.36595163704231</c:v>
                </c:pt>
                <c:pt idx="957">
                  <c:v>428.72896263817029</c:v>
                </c:pt>
                <c:pt idx="958">
                  <c:v>429.22782051618668</c:v>
                </c:pt>
                <c:pt idx="959">
                  <c:v>407.61939769475327</c:v>
                </c:pt>
                <c:pt idx="960">
                  <c:v>403.20844382597733</c:v>
                </c:pt>
                <c:pt idx="961">
                  <c:v>397.69475149000965</c:v>
                </c:pt>
                <c:pt idx="962">
                  <c:v>397.45845038989688</c:v>
                </c:pt>
                <c:pt idx="963">
                  <c:v>444.00976711213798</c:v>
                </c:pt>
                <c:pt idx="964">
                  <c:v>421.56116260141255</c:v>
                </c:pt>
                <c:pt idx="965">
                  <c:v>419.72326515608893</c:v>
                </c:pt>
                <c:pt idx="966">
                  <c:v>441.14789823299287</c:v>
                </c:pt>
                <c:pt idx="967">
                  <c:v>443.24835245621676</c:v>
                </c:pt>
                <c:pt idx="968">
                  <c:v>465.35563315566992</c:v>
                </c:pt>
                <c:pt idx="969">
                  <c:v>426.07713918134795</c:v>
                </c:pt>
                <c:pt idx="970">
                  <c:v>396.67078005618714</c:v>
                </c:pt>
                <c:pt idx="971">
                  <c:v>401.34429070286478</c:v>
                </c:pt>
                <c:pt idx="972">
                  <c:v>392.73242838763883</c:v>
                </c:pt>
                <c:pt idx="973">
                  <c:v>387.50754850736473</c:v>
                </c:pt>
                <c:pt idx="974">
                  <c:v>365.37401213012402</c:v>
                </c:pt>
                <c:pt idx="975">
                  <c:v>392.28608186520324</c:v>
                </c:pt>
                <c:pt idx="976">
                  <c:v>377.60915798041327</c:v>
                </c:pt>
                <c:pt idx="977">
                  <c:v>364.53383044083199</c:v>
                </c:pt>
                <c:pt idx="978">
                  <c:v>359.4664846273007</c:v>
                </c:pt>
                <c:pt idx="979">
                  <c:v>323.96880825478399</c:v>
                </c:pt>
                <c:pt idx="980">
                  <c:v>299.41974952083388</c:v>
                </c:pt>
                <c:pt idx="981">
                  <c:v>297.76564182004432</c:v>
                </c:pt>
                <c:pt idx="982">
                  <c:v>345.1833959093654</c:v>
                </c:pt>
                <c:pt idx="983">
                  <c:v>354.37288313597975</c:v>
                </c:pt>
                <c:pt idx="984">
                  <c:v>370.70391472155853</c:v>
                </c:pt>
                <c:pt idx="985">
                  <c:v>376.27011841310565</c:v>
                </c:pt>
                <c:pt idx="986">
                  <c:v>311.41859427100951</c:v>
                </c:pt>
                <c:pt idx="987">
                  <c:v>338.33066400609135</c:v>
                </c:pt>
                <c:pt idx="988">
                  <c:v>361.38314910599399</c:v>
                </c:pt>
                <c:pt idx="989">
                  <c:v>354.50416152492977</c:v>
                </c:pt>
                <c:pt idx="990">
                  <c:v>382.36143566046172</c:v>
                </c:pt>
                <c:pt idx="991">
                  <c:v>403.96985848189667</c:v>
                </c:pt>
                <c:pt idx="992">
                  <c:v>380.2872371150263</c:v>
                </c:pt>
                <c:pt idx="993">
                  <c:v>371.38656234410689</c:v>
                </c:pt>
                <c:pt idx="994">
                  <c:v>334.654869115449</c:v>
                </c:pt>
                <c:pt idx="995">
                  <c:v>345.34092997610725</c:v>
                </c:pt>
                <c:pt idx="996">
                  <c:v>332.02930133641405</c:v>
                </c:pt>
                <c:pt idx="997">
                  <c:v>370.25756819912402</c:v>
                </c:pt>
                <c:pt idx="998">
                  <c:v>366.05665975266959</c:v>
                </c:pt>
                <c:pt idx="999">
                  <c:v>358.46876887126825</c:v>
                </c:pt>
                <c:pt idx="1000">
                  <c:v>355.16055346968699</c:v>
                </c:pt>
                <c:pt idx="1001">
                  <c:v>338.51445375062355</c:v>
                </c:pt>
                <c:pt idx="1002">
                  <c:v>332.94825005907529</c:v>
                </c:pt>
                <c:pt idx="1003">
                  <c:v>340.29983984036551</c:v>
                </c:pt>
                <c:pt idx="1004">
                  <c:v>340.61490797384931</c:v>
                </c:pt>
                <c:pt idx="1005">
                  <c:v>339.77472628455905</c:v>
                </c:pt>
                <c:pt idx="1006">
                  <c:v>351.30096883451182</c:v>
                </c:pt>
                <c:pt idx="1007">
                  <c:v>361.09433665030065</c:v>
                </c:pt>
                <c:pt idx="1008">
                  <c:v>365.40026780791345</c:v>
                </c:pt>
                <c:pt idx="1009">
                  <c:v>347.33636148816976</c:v>
                </c:pt>
                <c:pt idx="1010">
                  <c:v>344.84207209809131</c:v>
                </c:pt>
                <c:pt idx="1011">
                  <c:v>327.32953501194635</c:v>
                </c:pt>
                <c:pt idx="1012">
                  <c:v>326.72565442276891</c:v>
                </c:pt>
                <c:pt idx="1013">
                  <c:v>316.22338330663899</c:v>
                </c:pt>
                <c:pt idx="1014">
                  <c:v>301.44143671068719</c:v>
                </c:pt>
                <c:pt idx="1015">
                  <c:v>307.69028802478653</c:v>
                </c:pt>
                <c:pt idx="1016">
                  <c:v>291.62181321710813</c:v>
                </c:pt>
                <c:pt idx="1017">
                  <c:v>262.89810171449523</c:v>
                </c:pt>
                <c:pt idx="1018">
                  <c:v>249.74400714154376</c:v>
                </c:pt>
                <c:pt idx="1019">
                  <c:v>197.20639588310971</c:v>
                </c:pt>
                <c:pt idx="1020">
                  <c:v>222.28056817286685</c:v>
                </c:pt>
                <c:pt idx="1021">
                  <c:v>207.10478641006117</c:v>
                </c:pt>
                <c:pt idx="1022">
                  <c:v>212.90729120172236</c:v>
                </c:pt>
                <c:pt idx="1023">
                  <c:v>204.29542888649746</c:v>
                </c:pt>
                <c:pt idx="1024">
                  <c:v>213.03856959067397</c:v>
                </c:pt>
                <c:pt idx="1025">
                  <c:v>255.75655735552814</c:v>
                </c:pt>
                <c:pt idx="1026">
                  <c:v>232.67781657783507</c:v>
                </c:pt>
                <c:pt idx="1027">
                  <c:v>228.37188542022213</c:v>
                </c:pt>
                <c:pt idx="1028">
                  <c:v>229.10704439835115</c:v>
                </c:pt>
                <c:pt idx="1029">
                  <c:v>217.68582455956098</c:v>
                </c:pt>
                <c:pt idx="1030">
                  <c:v>211.17441646756114</c:v>
                </c:pt>
                <c:pt idx="1031">
                  <c:v>207.2098091212217</c:v>
                </c:pt>
                <c:pt idx="1032">
                  <c:v>235.82849791267546</c:v>
                </c:pt>
                <c:pt idx="1033">
                  <c:v>239.4517814477386</c:v>
                </c:pt>
                <c:pt idx="1034">
                  <c:v>205.08309922020638</c:v>
                </c:pt>
                <c:pt idx="1035">
                  <c:v>217.81710294851263</c:v>
                </c:pt>
                <c:pt idx="1036">
                  <c:v>207.86620106598087</c:v>
                </c:pt>
                <c:pt idx="1037">
                  <c:v>194.23950429280185</c:v>
                </c:pt>
                <c:pt idx="1038">
                  <c:v>172.47354740462626</c:v>
                </c:pt>
                <c:pt idx="1039">
                  <c:v>169.16533200304568</c:v>
                </c:pt>
                <c:pt idx="1040">
                  <c:v>158.40050410901358</c:v>
                </c:pt>
                <c:pt idx="1041">
                  <c:v>152.83430041746604</c:v>
                </c:pt>
                <c:pt idx="1042">
                  <c:v>155.98498175230401</c:v>
                </c:pt>
                <c:pt idx="1043">
                  <c:v>179.06372252999657</c:v>
                </c:pt>
                <c:pt idx="1044">
                  <c:v>184.52490351038421</c:v>
                </c:pt>
                <c:pt idx="1045">
                  <c:v>198.51917977262582</c:v>
                </c:pt>
                <c:pt idx="1046">
                  <c:v>178.11851812954475</c:v>
                </c:pt>
                <c:pt idx="1047">
                  <c:v>164.99067923438432</c:v>
                </c:pt>
                <c:pt idx="1048">
                  <c:v>160.89479349909416</c:v>
                </c:pt>
                <c:pt idx="1049">
                  <c:v>150.28749967180403</c:v>
                </c:pt>
                <c:pt idx="1050">
                  <c:v>128.70533252815918</c:v>
                </c:pt>
                <c:pt idx="1051">
                  <c:v>130.14939480662693</c:v>
                </c:pt>
                <c:pt idx="1052">
                  <c:v>144.11741539107777</c:v>
                </c:pt>
                <c:pt idx="1053">
                  <c:v>166.90734371307801</c:v>
                </c:pt>
                <c:pt idx="1054">
                  <c:v>170.2418147924478</c:v>
                </c:pt>
                <c:pt idx="1055">
                  <c:v>192.6379079475945</c:v>
                </c:pt>
                <c:pt idx="1056">
                  <c:v>190.3799196576266</c:v>
                </c:pt>
                <c:pt idx="1057">
                  <c:v>188.17444272323837</c:v>
                </c:pt>
                <c:pt idx="1058">
                  <c:v>199.01803765064201</c:v>
                </c:pt>
                <c:pt idx="1059">
                  <c:v>225.08992569643178</c:v>
                </c:pt>
                <c:pt idx="1060">
                  <c:v>203.79657100848058</c:v>
                </c:pt>
                <c:pt idx="1061">
                  <c:v>190.30115262425446</c:v>
                </c:pt>
                <c:pt idx="1062">
                  <c:v>227.6367264420941</c:v>
                </c:pt>
                <c:pt idx="1063">
                  <c:v>208.15501352167405</c:v>
                </c:pt>
                <c:pt idx="1064">
                  <c:v>219.47121064930292</c:v>
                </c:pt>
                <c:pt idx="1065">
                  <c:v>218.5260062488513</c:v>
                </c:pt>
                <c:pt idx="1066">
                  <c:v>211.30569485651273</c:v>
                </c:pt>
                <c:pt idx="1067">
                  <c:v>186.57284637803033</c:v>
                </c:pt>
                <c:pt idx="1068">
                  <c:v>198.78173655052996</c:v>
                </c:pt>
                <c:pt idx="1069">
                  <c:v>203.77031533069027</c:v>
                </c:pt>
                <c:pt idx="1070">
                  <c:v>212.2771549347539</c:v>
                </c:pt>
                <c:pt idx="1071">
                  <c:v>222.70065901751252</c:v>
                </c:pt>
                <c:pt idx="1072">
                  <c:v>210.67555858954424</c:v>
                </c:pt>
                <c:pt idx="1073">
                  <c:v>203.1926904193032</c:v>
                </c:pt>
                <c:pt idx="1074">
                  <c:v>201.5910940740936</c:v>
                </c:pt>
                <c:pt idx="1075">
                  <c:v>251.29309213117236</c:v>
                </c:pt>
                <c:pt idx="1076">
                  <c:v>258.85472733478792</c:v>
                </c:pt>
                <c:pt idx="1077">
                  <c:v>238.11274188043217</c:v>
                </c:pt>
                <c:pt idx="1078">
                  <c:v>254.07619397694697</c:v>
                </c:pt>
                <c:pt idx="1079">
                  <c:v>257.38440937852812</c:v>
                </c:pt>
                <c:pt idx="1080">
                  <c:v>269.85585632893202</c:v>
                </c:pt>
                <c:pt idx="1081">
                  <c:v>229.47462388741567</c:v>
                </c:pt>
                <c:pt idx="1082">
                  <c:v>254.65381888833514</c:v>
                </c:pt>
                <c:pt idx="1083">
                  <c:v>242.44492871583481</c:v>
                </c:pt>
                <c:pt idx="1084">
                  <c:v>257.96203428991521</c:v>
                </c:pt>
                <c:pt idx="1085">
                  <c:v>270.72229369601177</c:v>
                </c:pt>
                <c:pt idx="1086">
                  <c:v>256.91180717830224</c:v>
                </c:pt>
                <c:pt idx="1087">
                  <c:v>252.36957492057587</c:v>
                </c:pt>
                <c:pt idx="1088">
                  <c:v>258.64468191246527</c:v>
                </c:pt>
                <c:pt idx="1089">
                  <c:v>255.23144379972155</c:v>
                </c:pt>
                <c:pt idx="1090">
                  <c:v>249.08761519678615</c:v>
                </c:pt>
                <c:pt idx="1091">
                  <c:v>294.66747184078571</c:v>
                </c:pt>
                <c:pt idx="1092">
                  <c:v>286.44944469241472</c:v>
                </c:pt>
                <c:pt idx="1093">
                  <c:v>320.87063827552709</c:v>
                </c:pt>
                <c:pt idx="1094">
                  <c:v>297.10924987528551</c:v>
                </c:pt>
                <c:pt idx="1095">
                  <c:v>333.10578412581896</c:v>
                </c:pt>
                <c:pt idx="1096">
                  <c:v>310.3683671593983</c:v>
                </c:pt>
                <c:pt idx="1097">
                  <c:v>298.73710189828336</c:v>
                </c:pt>
                <c:pt idx="1098">
                  <c:v>282.11725785701157</c:v>
                </c:pt>
                <c:pt idx="1099">
                  <c:v>294.98253997426804</c:v>
                </c:pt>
                <c:pt idx="1100">
                  <c:v>286.79076850368864</c:v>
                </c:pt>
                <c:pt idx="1101">
                  <c:v>309.44941843673701</c:v>
                </c:pt>
                <c:pt idx="1102">
                  <c:v>295.84897734135006</c:v>
                </c:pt>
                <c:pt idx="1103">
                  <c:v>286.10812088114056</c:v>
                </c:pt>
                <c:pt idx="1104">
                  <c:v>284.97912673615667</c:v>
                </c:pt>
                <c:pt idx="1105">
                  <c:v>278.73027542205881</c:v>
                </c:pt>
                <c:pt idx="1106">
                  <c:v>293.40719930685009</c:v>
                </c:pt>
                <c:pt idx="1107">
                  <c:v>277.99511644392862</c:v>
                </c:pt>
                <c:pt idx="1108">
                  <c:v>287.42090477065665</c:v>
                </c:pt>
                <c:pt idx="1109">
                  <c:v>294.90377294089666</c:v>
                </c:pt>
                <c:pt idx="1110">
                  <c:v>292.98710846220212</c:v>
                </c:pt>
                <c:pt idx="1111">
                  <c:v>284.19145640244699</c:v>
                </c:pt>
                <c:pt idx="1112">
                  <c:v>280.41063880064064</c:v>
                </c:pt>
                <c:pt idx="1113">
                  <c:v>292.93459710662393</c:v>
                </c:pt>
                <c:pt idx="1114">
                  <c:v>286.79076850368864</c:v>
                </c:pt>
                <c:pt idx="1115">
                  <c:v>293.09213117336702</c:v>
                </c:pt>
                <c:pt idx="1116">
                  <c:v>295.19258539659205</c:v>
                </c:pt>
                <c:pt idx="1117">
                  <c:v>288.75994433796438</c:v>
                </c:pt>
                <c:pt idx="1118">
                  <c:v>292.35697219523735</c:v>
                </c:pt>
                <c:pt idx="1119">
                  <c:v>295.66518759681782</c:v>
                </c:pt>
                <c:pt idx="1120">
                  <c:v>287.21085934833394</c:v>
                </c:pt>
                <c:pt idx="1121">
                  <c:v>283.08871793525213</c:v>
                </c:pt>
                <c:pt idx="1122">
                  <c:v>271.77252080762463</c:v>
                </c:pt>
                <c:pt idx="1123">
                  <c:v>278.62525271089874</c:v>
                </c:pt>
                <c:pt idx="1124">
                  <c:v>283.43004174652663</c:v>
                </c:pt>
                <c:pt idx="1125">
                  <c:v>265.94376033817315</c:v>
                </c:pt>
                <c:pt idx="1126">
                  <c:v>269.67206658439932</c:v>
                </c:pt>
                <c:pt idx="1127">
                  <c:v>272.90151495260551</c:v>
                </c:pt>
                <c:pt idx="1128">
                  <c:v>278.59899703310839</c:v>
                </c:pt>
                <c:pt idx="1129">
                  <c:v>279.30790033344914</c:v>
                </c:pt>
                <c:pt idx="1130">
                  <c:v>284.66405860267264</c:v>
                </c:pt>
                <c:pt idx="1131">
                  <c:v>280.90949667865675</c:v>
                </c:pt>
                <c:pt idx="1132">
                  <c:v>278.73027542205881</c:v>
                </c:pt>
                <c:pt idx="1133">
                  <c:v>269.33074277312465</c:v>
                </c:pt>
                <c:pt idx="1134">
                  <c:v>269.59329955102669</c:v>
                </c:pt>
                <c:pt idx="1135">
                  <c:v>270.06590175125365</c:v>
                </c:pt>
                <c:pt idx="1136">
                  <c:v>264.47344238191511</c:v>
                </c:pt>
                <c:pt idx="1137">
                  <c:v>268.25425998372202</c:v>
                </c:pt>
                <c:pt idx="1138">
                  <c:v>265.07732297109169</c:v>
                </c:pt>
                <c:pt idx="1139">
                  <c:v>284.42775750255856</c:v>
                </c:pt>
                <c:pt idx="1140">
                  <c:v>279.9642922782038</c:v>
                </c:pt>
                <c:pt idx="1141">
                  <c:v>290.466563394334</c:v>
                </c:pt>
                <c:pt idx="1142">
                  <c:v>288.60241027122117</c:v>
                </c:pt>
                <c:pt idx="1143">
                  <c:v>284.50652453593091</c:v>
                </c:pt>
                <c:pt idx="1144">
                  <c:v>289.12752382702757</c:v>
                </c:pt>
                <c:pt idx="1145">
                  <c:v>283.58757581326961</c:v>
                </c:pt>
                <c:pt idx="1146">
                  <c:v>281.48712159004384</c:v>
                </c:pt>
                <c:pt idx="1147">
                  <c:v>284.11268936907726</c:v>
                </c:pt>
                <c:pt idx="1148">
                  <c:v>279.57045711135032</c:v>
                </c:pt>
                <c:pt idx="1149">
                  <c:v>288.52364323785031</c:v>
                </c:pt>
                <c:pt idx="1150">
                  <c:v>290.09898390526899</c:v>
                </c:pt>
                <c:pt idx="1151">
                  <c:v>288.10355239320501</c:v>
                </c:pt>
                <c:pt idx="1152">
                  <c:v>296.63664767505975</c:v>
                </c:pt>
                <c:pt idx="1153">
                  <c:v>295.84897734135006</c:v>
                </c:pt>
                <c:pt idx="1154">
                  <c:v>307.11266311340046</c:v>
                </c:pt>
                <c:pt idx="1155">
                  <c:v>316.302150340011</c:v>
                </c:pt>
                <c:pt idx="1156">
                  <c:v>330.29642660225193</c:v>
                </c:pt>
                <c:pt idx="1157">
                  <c:v>328.06469399007534</c:v>
                </c:pt>
                <c:pt idx="1158">
                  <c:v>340.14230577362372</c:v>
                </c:pt>
                <c:pt idx="1159">
                  <c:v>338.14687426155905</c:v>
                </c:pt>
                <c:pt idx="1160">
                  <c:v>321.21196208680135</c:v>
                </c:pt>
                <c:pt idx="1161">
                  <c:v>324.17885367710767</c:v>
                </c:pt>
                <c:pt idx="1162">
                  <c:v>333.07952844802577</c:v>
                </c:pt>
                <c:pt idx="1163">
                  <c:v>333.52587497046233</c:v>
                </c:pt>
                <c:pt idx="1164">
                  <c:v>316.40717305117016</c:v>
                </c:pt>
                <c:pt idx="1165">
                  <c:v>319.32155328589693</c:v>
                </c:pt>
                <c:pt idx="1166">
                  <c:v>320.89689395331726</c:v>
                </c:pt>
                <c:pt idx="1167">
                  <c:v>329.64003465749465</c:v>
                </c:pt>
                <c:pt idx="1168">
                  <c:v>336.07267571612368</c:v>
                </c:pt>
                <c:pt idx="1169">
                  <c:v>327.72337017880119</c:v>
                </c:pt>
                <c:pt idx="1170">
                  <c:v>329.14117677947854</c:v>
                </c:pt>
                <c:pt idx="1171">
                  <c:v>331.6617218473495</c:v>
                </c:pt>
                <c:pt idx="1172">
                  <c:v>333.60464200383558</c:v>
                </c:pt>
                <c:pt idx="1173">
                  <c:v>333.13203980360754</c:v>
                </c:pt>
                <c:pt idx="1174">
                  <c:v>334.15601123743011</c:v>
                </c:pt>
                <c:pt idx="1175">
                  <c:v>316.80100821802699</c:v>
                </c:pt>
                <c:pt idx="1176">
                  <c:v>310.68343529288194</c:v>
                </c:pt>
                <c:pt idx="1177">
                  <c:v>318.32383752986709</c:v>
                </c:pt>
                <c:pt idx="1178">
                  <c:v>321.05442802006053</c:v>
                </c:pt>
                <c:pt idx="1179">
                  <c:v>320.58182581983402</c:v>
                </c:pt>
                <c:pt idx="1180">
                  <c:v>328.19597237902701</c:v>
                </c:pt>
                <c:pt idx="1181">
                  <c:v>329.24619949063845</c:v>
                </c:pt>
                <c:pt idx="1182">
                  <c:v>326.69939874497823</c:v>
                </c:pt>
                <c:pt idx="1183">
                  <c:v>330.69026176910756</c:v>
                </c:pt>
                <c:pt idx="1184">
                  <c:v>340.7199306850107</c:v>
                </c:pt>
                <c:pt idx="1185">
                  <c:v>353.16512195762323</c:v>
                </c:pt>
                <c:pt idx="1186">
                  <c:v>345.65599810959202</c:v>
                </c:pt>
                <c:pt idx="1187">
                  <c:v>345.13088455378477</c:v>
                </c:pt>
                <c:pt idx="1188">
                  <c:v>342.79412923044606</c:v>
                </c:pt>
                <c:pt idx="1189">
                  <c:v>350.82836663428463</c:v>
                </c:pt>
                <c:pt idx="1190">
                  <c:v>343.81810066426868</c:v>
                </c:pt>
                <c:pt idx="1191">
                  <c:v>338.22564129493031</c:v>
                </c:pt>
                <c:pt idx="1192">
                  <c:v>336.28272113844702</c:v>
                </c:pt>
                <c:pt idx="1193">
                  <c:v>343.71307795310616</c:v>
                </c:pt>
                <c:pt idx="1194">
                  <c:v>339.87974899572032</c:v>
                </c:pt>
                <c:pt idx="1195">
                  <c:v>339.06582298422035</c:v>
                </c:pt>
                <c:pt idx="1196">
                  <c:v>321.92086538713994</c:v>
                </c:pt>
                <c:pt idx="1197">
                  <c:v>319.58411006380135</c:v>
                </c:pt>
                <c:pt idx="1198">
                  <c:v>334.15601123743011</c:v>
                </c:pt>
                <c:pt idx="1199">
                  <c:v>338.27815265050918</c:v>
                </c:pt>
                <c:pt idx="1200">
                  <c:v>343.08294168613958</c:v>
                </c:pt>
                <c:pt idx="1201">
                  <c:v>341.50760101872032</c:v>
                </c:pt>
                <c:pt idx="1202">
                  <c:v>344.65828235356037</c:v>
                </c:pt>
                <c:pt idx="1203">
                  <c:v>351.45850290125117</c:v>
                </c:pt>
                <c:pt idx="1204">
                  <c:v>349.5418384225589</c:v>
                </c:pt>
                <c:pt idx="1205">
                  <c:v>363.06351248457327</c:v>
                </c:pt>
                <c:pt idx="1206">
                  <c:v>363.01100112899394</c:v>
                </c:pt>
                <c:pt idx="1207">
                  <c:v>350.85462231207498</c:v>
                </c:pt>
                <c:pt idx="1208">
                  <c:v>350.6183212119621</c:v>
                </c:pt>
                <c:pt idx="1209">
                  <c:v>352.77128679076878</c:v>
                </c:pt>
                <c:pt idx="1210">
                  <c:v>342.89915194160562</c:v>
                </c:pt>
                <c:pt idx="1211">
                  <c:v>359.12516081602672</c:v>
                </c:pt>
                <c:pt idx="1212">
                  <c:v>351.87859374589669</c:v>
                </c:pt>
                <c:pt idx="1213">
                  <c:v>340.24732848478465</c:v>
                </c:pt>
                <c:pt idx="1214">
                  <c:v>338.43568671725194</c:v>
                </c:pt>
                <c:pt idx="1215">
                  <c:v>328.09094966786574</c:v>
                </c:pt>
                <c:pt idx="1216">
                  <c:v>340.69367500722029</c:v>
                </c:pt>
                <c:pt idx="1217">
                  <c:v>326.43684196707324</c:v>
                </c:pt>
                <c:pt idx="1218">
                  <c:v>330.9528185470096</c:v>
                </c:pt>
                <c:pt idx="1219">
                  <c:v>331.32039803607529</c:v>
                </c:pt>
                <c:pt idx="1220">
                  <c:v>322.20967784283351</c:v>
                </c:pt>
                <c:pt idx="1221">
                  <c:v>330.50647202457526</c:v>
                </c:pt>
                <c:pt idx="1222">
                  <c:v>329.29871084621823</c:v>
                </c:pt>
                <c:pt idx="1223">
                  <c:v>341.74390211883332</c:v>
                </c:pt>
                <c:pt idx="1224">
                  <c:v>337.54299367238178</c:v>
                </c:pt>
                <c:pt idx="1225">
                  <c:v>343.60805524194609</c:v>
                </c:pt>
                <c:pt idx="1226">
                  <c:v>337.46422663901228</c:v>
                </c:pt>
                <c:pt idx="1227">
                  <c:v>332.71194895896105</c:v>
                </c:pt>
                <c:pt idx="1228">
                  <c:v>337.75303909470421</c:v>
                </c:pt>
                <c:pt idx="1229">
                  <c:v>340.82495339617191</c:v>
                </c:pt>
                <c:pt idx="1230">
                  <c:v>345.41969700947828</c:v>
                </c:pt>
                <c:pt idx="1231">
                  <c:v>339.48591382886553</c:v>
                </c:pt>
                <c:pt idx="1232">
                  <c:v>337.12290282773773</c:v>
                </c:pt>
                <c:pt idx="1233">
                  <c:v>342.13773728568668</c:v>
                </c:pt>
                <c:pt idx="1234">
                  <c:v>341.16627720744611</c:v>
                </c:pt>
                <c:pt idx="1235">
                  <c:v>340.40486255152678</c:v>
                </c:pt>
                <c:pt idx="1236">
                  <c:v>331.6617218473495</c:v>
                </c:pt>
                <c:pt idx="1237">
                  <c:v>343.76558930868669</c:v>
                </c:pt>
                <c:pt idx="1238">
                  <c:v>343.79184498647709</c:v>
                </c:pt>
                <c:pt idx="1239">
                  <c:v>342.42654974137895</c:v>
                </c:pt>
                <c:pt idx="1240">
                  <c:v>329.14117677947854</c:v>
                </c:pt>
                <c:pt idx="1241">
                  <c:v>335.36377241578469</c:v>
                </c:pt>
                <c:pt idx="1242">
                  <c:v>328.30099509018822</c:v>
                </c:pt>
                <c:pt idx="1243">
                  <c:v>327.56583611205934</c:v>
                </c:pt>
                <c:pt idx="1244">
                  <c:v>327.4870690786866</c:v>
                </c:pt>
                <c:pt idx="1245">
                  <c:v>322.81355843200953</c:v>
                </c:pt>
                <c:pt idx="1246">
                  <c:v>324.0738309659464</c:v>
                </c:pt>
                <c:pt idx="1247">
                  <c:v>325.83296137789796</c:v>
                </c:pt>
                <c:pt idx="1248">
                  <c:v>320.92314963110664</c:v>
                </c:pt>
                <c:pt idx="1249">
                  <c:v>320.68684853099484</c:v>
                </c:pt>
                <c:pt idx="1250">
                  <c:v>320.94940530889806</c:v>
                </c:pt>
                <c:pt idx="1251">
                  <c:v>328.66857457925266</c:v>
                </c:pt>
                <c:pt idx="1252">
                  <c:v>334.91742589335075</c:v>
                </c:pt>
                <c:pt idx="1253">
                  <c:v>333.44710793709129</c:v>
                </c:pt>
                <c:pt idx="1254">
                  <c:v>329.03615406831551</c:v>
                </c:pt>
                <c:pt idx="1255">
                  <c:v>332.63318192559143</c:v>
                </c:pt>
                <c:pt idx="1256">
                  <c:v>328.85236432378684</c:v>
                </c:pt>
                <c:pt idx="1257">
                  <c:v>328.14346102344888</c:v>
                </c:pt>
                <c:pt idx="1258">
                  <c:v>328.69483025704307</c:v>
                </c:pt>
                <c:pt idx="1259">
                  <c:v>329.11492110168831</c:v>
                </c:pt>
                <c:pt idx="1260">
                  <c:v>334.02473284847696</c:v>
                </c:pt>
                <c:pt idx="1261">
                  <c:v>341.63887940767017</c:v>
                </c:pt>
                <c:pt idx="1262">
                  <c:v>344.10691311996231</c:v>
                </c:pt>
                <c:pt idx="1263">
                  <c:v>357.68109853755874</c:v>
                </c:pt>
                <c:pt idx="1264">
                  <c:v>356.57836007036531</c:v>
                </c:pt>
                <c:pt idx="1265">
                  <c:v>356.86717252605877</c:v>
                </c:pt>
                <c:pt idx="1266">
                  <c:v>350.69708824533308</c:v>
                </c:pt>
                <c:pt idx="1267">
                  <c:v>356.68338278152652</c:v>
                </c:pt>
                <c:pt idx="1268">
                  <c:v>363.40483629584901</c:v>
                </c:pt>
                <c:pt idx="1269">
                  <c:v>353.71649119122009</c:v>
                </c:pt>
                <c:pt idx="1270">
                  <c:v>355.71192270328334</c:v>
                </c:pt>
                <c:pt idx="1271">
                  <c:v>356.05324651455902</c:v>
                </c:pt>
                <c:pt idx="1272">
                  <c:v>358.49502454905866</c:v>
                </c:pt>
                <c:pt idx="1273">
                  <c:v>350.09320765615564</c:v>
                </c:pt>
                <c:pt idx="1274">
                  <c:v>352.45621865728214</c:v>
                </c:pt>
                <c:pt idx="1275">
                  <c:v>343.79184498647709</c:v>
                </c:pt>
                <c:pt idx="1276">
                  <c:v>357.12972930396313</c:v>
                </c:pt>
                <c:pt idx="1277">
                  <c:v>358.57379158242969</c:v>
                </c:pt>
                <c:pt idx="1278">
                  <c:v>358.39000183789744</c:v>
                </c:pt>
                <c:pt idx="1279">
                  <c:v>363.06351248457327</c:v>
                </c:pt>
                <c:pt idx="1280">
                  <c:v>360.93680258355874</c:v>
                </c:pt>
                <c:pt idx="1281">
                  <c:v>352.45621865728214</c:v>
                </c:pt>
                <c:pt idx="1282">
                  <c:v>338.59322078399424</c:v>
                </c:pt>
                <c:pt idx="1283">
                  <c:v>343.58179956415569</c:v>
                </c:pt>
                <c:pt idx="1284">
                  <c:v>335.39002809357521</c:v>
                </c:pt>
                <c:pt idx="1285">
                  <c:v>338.25189697272026</c:v>
                </c:pt>
                <c:pt idx="1286">
                  <c:v>342.34778270801058</c:v>
                </c:pt>
                <c:pt idx="1287">
                  <c:v>341.48134534092839</c:v>
                </c:pt>
                <c:pt idx="1288">
                  <c:v>339.09207866201064</c:v>
                </c:pt>
                <c:pt idx="1289">
                  <c:v>346.39115708771885</c:v>
                </c:pt>
                <c:pt idx="1290">
                  <c:v>344.52700396460699</c:v>
                </c:pt>
                <c:pt idx="1291">
                  <c:v>344.65828235356037</c:v>
                </c:pt>
                <c:pt idx="1292">
                  <c:v>346.62745818783338</c:v>
                </c:pt>
                <c:pt idx="1293">
                  <c:v>354.50416152492977</c:v>
                </c:pt>
                <c:pt idx="1294">
                  <c:v>346.78499225457387</c:v>
                </c:pt>
                <c:pt idx="1295">
                  <c:v>353.55895712447818</c:v>
                </c:pt>
                <c:pt idx="1296">
                  <c:v>349.77813952266928</c:v>
                </c:pt>
                <c:pt idx="1297">
                  <c:v>351.16969044555901</c:v>
                </c:pt>
                <c:pt idx="1298">
                  <c:v>349.80439520046207</c:v>
                </c:pt>
                <c:pt idx="1299">
                  <c:v>354.29411610260576</c:v>
                </c:pt>
                <c:pt idx="1300">
                  <c:v>355.21306482526848</c:v>
                </c:pt>
                <c:pt idx="1301">
                  <c:v>357.33977472628328</c:v>
                </c:pt>
                <c:pt idx="1302">
                  <c:v>366.16168246383415</c:v>
                </c:pt>
                <c:pt idx="1303">
                  <c:v>364.77013154094453</c:v>
                </c:pt>
                <c:pt idx="1304">
                  <c:v>365.05894399663924</c:v>
                </c:pt>
                <c:pt idx="1305">
                  <c:v>372.80436894478424</c:v>
                </c:pt>
                <c:pt idx="1306">
                  <c:v>377.95048179168725</c:v>
                </c:pt>
                <c:pt idx="1307">
                  <c:v>376.71646493554226</c:v>
                </c:pt>
                <c:pt idx="1308">
                  <c:v>378.71189644760494</c:v>
                </c:pt>
                <c:pt idx="1309">
                  <c:v>384.3831228503164</c:v>
                </c:pt>
                <c:pt idx="1310">
                  <c:v>389.55549137500986</c:v>
                </c:pt>
                <c:pt idx="1311">
                  <c:v>385.22330453960666</c:v>
                </c:pt>
                <c:pt idx="1312">
                  <c:v>385.45960563972176</c:v>
                </c:pt>
                <c:pt idx="1313">
                  <c:v>386.92992359597764</c:v>
                </c:pt>
                <c:pt idx="1314">
                  <c:v>391.13083204242895</c:v>
                </c:pt>
                <c:pt idx="1315">
                  <c:v>390.57946280883272</c:v>
                </c:pt>
                <c:pt idx="1316">
                  <c:v>390.92078662010658</c:v>
                </c:pt>
                <c:pt idx="1317">
                  <c:v>390.63197416441307</c:v>
                </c:pt>
                <c:pt idx="1318">
                  <c:v>389.6080027305905</c:v>
                </c:pt>
                <c:pt idx="1319">
                  <c:v>386.92992359597764</c:v>
                </c:pt>
                <c:pt idx="1320">
                  <c:v>390.44818441988065</c:v>
                </c:pt>
                <c:pt idx="1321">
                  <c:v>393.38882033239702</c:v>
                </c:pt>
                <c:pt idx="1322">
                  <c:v>398.29863207918669</c:v>
                </c:pt>
                <c:pt idx="1323">
                  <c:v>408.3283009950888</c:v>
                </c:pt>
                <c:pt idx="1324">
                  <c:v>405.17761966025171</c:v>
                </c:pt>
                <c:pt idx="1325">
                  <c:v>409.35227242891273</c:v>
                </c:pt>
                <c:pt idx="1326">
                  <c:v>410.69131199621739</c:v>
                </c:pt>
                <c:pt idx="1327">
                  <c:v>413.89450468663847</c:v>
                </c:pt>
                <c:pt idx="1328">
                  <c:v>409.37852810670307</c:v>
                </c:pt>
                <c:pt idx="1329">
                  <c:v>422.82143513534902</c:v>
                </c:pt>
                <c:pt idx="1330">
                  <c:v>421.98125344605597</c:v>
                </c:pt>
                <c:pt idx="1331">
                  <c:v>410.13994276262224</c:v>
                </c:pt>
                <c:pt idx="1332">
                  <c:v>413.92076036442882</c:v>
                </c:pt>
                <c:pt idx="1333">
                  <c:v>424.39677580276725</c:v>
                </c:pt>
                <c:pt idx="1334">
                  <c:v>422.48011132407265</c:v>
                </c:pt>
                <c:pt idx="1335">
                  <c:v>426.54974138157377</c:v>
                </c:pt>
                <c:pt idx="1336">
                  <c:v>426.70727544831448</c:v>
                </c:pt>
                <c:pt idx="1337">
                  <c:v>415.46984535405903</c:v>
                </c:pt>
                <c:pt idx="1338">
                  <c:v>404.46871635991164</c:v>
                </c:pt>
                <c:pt idx="1339">
                  <c:v>410.7175676740095</c:v>
                </c:pt>
                <c:pt idx="1340">
                  <c:v>420.14335600073531</c:v>
                </c:pt>
                <c:pt idx="1341">
                  <c:v>418.48924829994485</c:v>
                </c:pt>
                <c:pt idx="1342">
                  <c:v>426.91732087063826</c:v>
                </c:pt>
                <c:pt idx="1343">
                  <c:v>414.68217502034832</c:v>
                </c:pt>
                <c:pt idx="1344">
                  <c:v>413.57943655315461</c:v>
                </c:pt>
                <c:pt idx="1345">
                  <c:v>395.54178591120325</c:v>
                </c:pt>
                <c:pt idx="1346">
                  <c:v>390.63197416441307</c:v>
                </c:pt>
                <c:pt idx="1347">
                  <c:v>415.75865780975232</c:v>
                </c:pt>
                <c:pt idx="1348">
                  <c:v>418.12166881088035</c:v>
                </c:pt>
                <c:pt idx="1349">
                  <c:v>425.94586079239701</c:v>
                </c:pt>
                <c:pt idx="1350">
                  <c:v>419.14564024470451</c:v>
                </c:pt>
                <c:pt idx="1351">
                  <c:v>405.72898889384902</c:v>
                </c:pt>
                <c:pt idx="1352">
                  <c:v>405.57145482710627</c:v>
                </c:pt>
                <c:pt idx="1353">
                  <c:v>388.32147451886465</c:v>
                </c:pt>
                <c:pt idx="1354">
                  <c:v>383.33289573870348</c:v>
                </c:pt>
                <c:pt idx="1355">
                  <c:v>365.26898941896184</c:v>
                </c:pt>
                <c:pt idx="1356">
                  <c:v>380.78609499304224</c:v>
                </c:pt>
                <c:pt idx="1357">
                  <c:v>365.76784729697795</c:v>
                </c:pt>
                <c:pt idx="1358">
                  <c:v>370.12628981017144</c:v>
                </c:pt>
                <c:pt idx="1359">
                  <c:v>363.98246120723604</c:v>
                </c:pt>
                <c:pt idx="1360">
                  <c:v>379.73586788142933</c:v>
                </c:pt>
                <c:pt idx="1361">
                  <c:v>370.75642607713894</c:v>
                </c:pt>
                <c:pt idx="1362">
                  <c:v>362.74844435109094</c:v>
                </c:pt>
                <c:pt idx="1363">
                  <c:v>375.40368104602618</c:v>
                </c:pt>
                <c:pt idx="1364">
                  <c:v>370.78268175492951</c:v>
                </c:pt>
                <c:pt idx="1365">
                  <c:v>355.92196812560695</c:v>
                </c:pt>
                <c:pt idx="1366">
                  <c:v>349.59434977813828</c:v>
                </c:pt>
                <c:pt idx="1367">
                  <c:v>355.79068973665557</c:v>
                </c:pt>
                <c:pt idx="1368">
                  <c:v>349.46307138918769</c:v>
                </c:pt>
                <c:pt idx="1369">
                  <c:v>364.37629637409083</c:v>
                </c:pt>
                <c:pt idx="1370">
                  <c:v>362.32835350644569</c:v>
                </c:pt>
                <c:pt idx="1371">
                  <c:v>357.49730879302649</c:v>
                </c:pt>
                <c:pt idx="1372">
                  <c:v>365.16396670780057</c:v>
                </c:pt>
                <c:pt idx="1373">
                  <c:v>366.50300627510694</c:v>
                </c:pt>
                <c:pt idx="1374">
                  <c:v>364.40255205188123</c:v>
                </c:pt>
                <c:pt idx="1375">
                  <c:v>367.18565389765536</c:v>
                </c:pt>
                <c:pt idx="1376">
                  <c:v>366.00414839709089</c:v>
                </c:pt>
                <c:pt idx="1377">
                  <c:v>360.28041063880062</c:v>
                </c:pt>
                <c:pt idx="1378">
                  <c:v>357.89114395987997</c:v>
                </c:pt>
                <c:pt idx="1379">
                  <c:v>350.38202011184978</c:v>
                </c:pt>
                <c:pt idx="1380">
                  <c:v>357.28726337070401</c:v>
                </c:pt>
                <c:pt idx="1381">
                  <c:v>355.6856670254943</c:v>
                </c:pt>
                <c:pt idx="1382">
                  <c:v>341.82266915220413</c:v>
                </c:pt>
                <c:pt idx="1383">
                  <c:v>336.12518707170426</c:v>
                </c:pt>
                <c:pt idx="1384">
                  <c:v>332.58067057001074</c:v>
                </c:pt>
                <c:pt idx="1385">
                  <c:v>327.25076797857366</c:v>
                </c:pt>
                <c:pt idx="1386">
                  <c:v>331.32039803607529</c:v>
                </c:pt>
                <c:pt idx="1387">
                  <c:v>350.30325307847824</c:v>
                </c:pt>
                <c:pt idx="1388">
                  <c:v>351.45850290125117</c:v>
                </c:pt>
                <c:pt idx="1389">
                  <c:v>358.52128022684906</c:v>
                </c:pt>
                <c:pt idx="1390">
                  <c:v>358.07493370441358</c:v>
                </c:pt>
                <c:pt idx="1391">
                  <c:v>368.18336965368729</c:v>
                </c:pt>
                <c:pt idx="1392">
                  <c:v>362.56465460655932</c:v>
                </c:pt>
                <c:pt idx="1393">
                  <c:v>363.06351248457327</c:v>
                </c:pt>
                <c:pt idx="1394">
                  <c:v>342.89915194160562</c:v>
                </c:pt>
                <c:pt idx="1395">
                  <c:v>341.24504424081709</c:v>
                </c:pt>
                <c:pt idx="1396">
                  <c:v>341.00874314070415</c:v>
                </c:pt>
                <c:pt idx="1397">
                  <c:v>338.17312993934939</c:v>
                </c:pt>
                <c:pt idx="1398">
                  <c:v>352.16740620159106</c:v>
                </c:pt>
                <c:pt idx="1399">
                  <c:v>354.18909339144727</c:v>
                </c:pt>
                <c:pt idx="1400">
                  <c:v>361.90826266180062</c:v>
                </c:pt>
                <c:pt idx="1401">
                  <c:v>365.32150077454224</c:v>
                </c:pt>
                <c:pt idx="1402">
                  <c:v>360.46420038333446</c:v>
                </c:pt>
                <c:pt idx="1403">
                  <c:v>357.78612124871808</c:v>
                </c:pt>
                <c:pt idx="1404">
                  <c:v>357.39228608186642</c:v>
                </c:pt>
                <c:pt idx="1405">
                  <c:v>368.18336965368729</c:v>
                </c:pt>
                <c:pt idx="1406">
                  <c:v>362.66967731772155</c:v>
                </c:pt>
                <c:pt idx="1407">
                  <c:v>360.85803555018663</c:v>
                </c:pt>
                <c:pt idx="1408">
                  <c:v>359.4664846273007</c:v>
                </c:pt>
                <c:pt idx="1409">
                  <c:v>355.18680914747813</c:v>
                </c:pt>
                <c:pt idx="1410">
                  <c:v>359.59776301625226</c:v>
                </c:pt>
                <c:pt idx="1411">
                  <c:v>356.70963845931681</c:v>
                </c:pt>
                <c:pt idx="1412">
                  <c:v>339.43340247328308</c:v>
                </c:pt>
                <c:pt idx="1413">
                  <c:v>336.70281198309135</c:v>
                </c:pt>
                <c:pt idx="1414">
                  <c:v>334.41856801533334</c:v>
                </c:pt>
                <c:pt idx="1415">
                  <c:v>333.57838632604302</c:v>
                </c:pt>
                <c:pt idx="1416">
                  <c:v>332.3706251476882</c:v>
                </c:pt>
                <c:pt idx="1417">
                  <c:v>333.47336361488175</c:v>
                </c:pt>
                <c:pt idx="1418">
                  <c:v>322.91858114317199</c:v>
                </c:pt>
                <c:pt idx="1419">
                  <c:v>322.73479139863969</c:v>
                </c:pt>
                <c:pt idx="1420">
                  <c:v>319.42657599705763</c:v>
                </c:pt>
                <c:pt idx="1421">
                  <c:v>311.70740672670462</c:v>
                </c:pt>
              </c:numCache>
            </c:numRef>
          </c:val>
        </c:ser>
        <c:marker val="1"/>
        <c:axId val="118167040"/>
        <c:axId val="118168576"/>
      </c:lineChart>
      <c:dateAx>
        <c:axId val="118167040"/>
        <c:scaling>
          <c:orientation val="minMax"/>
        </c:scaling>
        <c:axPos val="b"/>
        <c:numFmt formatCode="m/d/yyyy" sourceLinked="1"/>
        <c:tickLblPos val="nextTo"/>
        <c:crossAx val="118168576"/>
        <c:crosses val="autoZero"/>
        <c:auto val="1"/>
        <c:lblOffset val="100"/>
        <c:majorUnit val="6"/>
        <c:majorTimeUnit val="months"/>
      </c:dateAx>
      <c:valAx>
        <c:axId val="118168576"/>
        <c:scaling>
          <c:orientation val="minMax"/>
        </c:scaling>
        <c:axPos val="l"/>
        <c:majorGridlines/>
        <c:title>
          <c:tx>
            <c:rich>
              <a:bodyPr rot="-5400000" vert="horz"/>
              <a:lstStyle/>
              <a:p>
                <a:pPr>
                  <a:defRPr/>
                </a:pPr>
                <a:r>
                  <a:rPr lang="en-US" dirty="0" smtClean="0"/>
                  <a:t>Index 12/312004</a:t>
                </a:r>
                <a:r>
                  <a:rPr lang="en-US" baseline="0" dirty="0" smtClean="0"/>
                  <a:t> = 1000</a:t>
                </a:r>
                <a:endParaRPr lang="en-US" dirty="0"/>
              </a:p>
            </c:rich>
          </c:tx>
          <c:layout/>
        </c:title>
        <c:numFmt formatCode="0" sourceLinked="0"/>
        <c:tickLblPos val="nextTo"/>
        <c:crossAx val="118167040"/>
        <c:crosses val="autoZero"/>
        <c:crossBetween val="between"/>
      </c:valAx>
      <c:spPr>
        <a:ln>
          <a:solidFill>
            <a:srgbClr val="000099"/>
          </a:solidFill>
        </a:ln>
      </c:spPr>
    </c:plotArea>
    <c:legend>
      <c:legendPos val="b"/>
      <c:layout/>
    </c:legend>
    <c:plotVisOnly val="1"/>
  </c:chart>
  <c:txPr>
    <a:bodyPr/>
    <a:lstStyle/>
    <a:p>
      <a:pPr>
        <a:defRPr sz="1800"/>
      </a:pPr>
      <a:endParaRPr lang="en-US"/>
    </a:p>
  </c:txPr>
  <c:externalData r:id="rId2"/>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518919303952442"/>
          <c:y val="0.12609257176186309"/>
          <c:w val="0.84755110096725983"/>
          <c:h val="0.80110736157980267"/>
        </c:manualLayout>
      </c:layout>
      <c:lineChart>
        <c:grouping val="standard"/>
        <c:ser>
          <c:idx val="0"/>
          <c:order val="0"/>
          <c:tx>
            <c:strRef>
              <c:f>Sheet1!$B$1</c:f>
              <c:strCache>
                <c:ptCount val="1"/>
                <c:pt idx="0">
                  <c:v>Banks to Insurers</c:v>
                </c:pt>
              </c:strCache>
            </c:strRef>
          </c:tx>
          <c:spPr>
            <a:ln w="50800"/>
          </c:spPr>
          <c:marker>
            <c:symbol val="none"/>
          </c:marker>
          <c:cat>
            <c:strRef>
              <c:f>Sheet1!$A$2:$A$13</c:f>
              <c:strCache>
                <c:ptCount val="12"/>
                <c:pt idx="0">
                  <c:v>T=1</c:v>
                </c:pt>
                <c:pt idx="1">
                  <c:v>T=2</c:v>
                </c:pt>
                <c:pt idx="2">
                  <c:v>T=3</c:v>
                </c:pt>
                <c:pt idx="3">
                  <c:v>T=4</c:v>
                </c:pt>
                <c:pt idx="4">
                  <c:v>T=5</c:v>
                </c:pt>
                <c:pt idx="5">
                  <c:v>T=6</c:v>
                </c:pt>
                <c:pt idx="6">
                  <c:v>T=7</c:v>
                </c:pt>
                <c:pt idx="7">
                  <c:v>T=8</c:v>
                </c:pt>
                <c:pt idx="8">
                  <c:v>T=9</c:v>
                </c:pt>
                <c:pt idx="9">
                  <c:v>T=10</c:v>
                </c:pt>
                <c:pt idx="10">
                  <c:v>T=11</c:v>
                </c:pt>
                <c:pt idx="11">
                  <c:v>T=12</c:v>
                </c:pt>
              </c:strCache>
            </c:strRef>
          </c:cat>
          <c:val>
            <c:numRef>
              <c:f>Sheet1!$B$2:$B$13</c:f>
              <c:numCache>
                <c:formatCode>0.00%</c:formatCode>
                <c:ptCount val="12"/>
                <c:pt idx="0">
                  <c:v>-3.0000000000000014E-4</c:v>
                </c:pt>
                <c:pt idx="1">
                  <c:v>4.6400000000000004E-2</c:v>
                </c:pt>
                <c:pt idx="2">
                  <c:v>8.9300000000000004E-2</c:v>
                </c:pt>
                <c:pt idx="3">
                  <c:v>7.7900000000000025E-2</c:v>
                </c:pt>
                <c:pt idx="4">
                  <c:v>8.2700000000000023E-2</c:v>
                </c:pt>
                <c:pt idx="5">
                  <c:v>0.12180000000000002</c:v>
                </c:pt>
                <c:pt idx="6">
                  <c:v>0.1028</c:v>
                </c:pt>
                <c:pt idx="7">
                  <c:v>0.10950000000000003</c:v>
                </c:pt>
                <c:pt idx="8">
                  <c:v>0.10990000000000003</c:v>
                </c:pt>
                <c:pt idx="9">
                  <c:v>0.1115</c:v>
                </c:pt>
                <c:pt idx="10">
                  <c:v>0.1103</c:v>
                </c:pt>
                <c:pt idx="11">
                  <c:v>0.1111</c:v>
                </c:pt>
              </c:numCache>
            </c:numRef>
          </c:val>
        </c:ser>
        <c:ser>
          <c:idx val="1"/>
          <c:order val="1"/>
          <c:tx>
            <c:strRef>
              <c:f>Sheet1!$C$1</c:f>
              <c:strCache>
                <c:ptCount val="1"/>
                <c:pt idx="0">
                  <c:v>Insurers to Banks</c:v>
                </c:pt>
              </c:strCache>
            </c:strRef>
          </c:tx>
          <c:spPr>
            <a:ln w="50800"/>
          </c:spPr>
          <c:marker>
            <c:symbol val="none"/>
          </c:marker>
          <c:cat>
            <c:strRef>
              <c:f>Sheet1!$A$2:$A$13</c:f>
              <c:strCache>
                <c:ptCount val="12"/>
                <c:pt idx="0">
                  <c:v>T=1</c:v>
                </c:pt>
                <c:pt idx="1">
                  <c:v>T=2</c:v>
                </c:pt>
                <c:pt idx="2">
                  <c:v>T=3</c:v>
                </c:pt>
                <c:pt idx="3">
                  <c:v>T=4</c:v>
                </c:pt>
                <c:pt idx="4">
                  <c:v>T=5</c:v>
                </c:pt>
                <c:pt idx="5">
                  <c:v>T=6</c:v>
                </c:pt>
                <c:pt idx="6">
                  <c:v>T=7</c:v>
                </c:pt>
                <c:pt idx="7">
                  <c:v>T=8</c:v>
                </c:pt>
                <c:pt idx="8">
                  <c:v>T=9</c:v>
                </c:pt>
                <c:pt idx="9">
                  <c:v>T=10</c:v>
                </c:pt>
                <c:pt idx="10">
                  <c:v>T=11</c:v>
                </c:pt>
                <c:pt idx="11">
                  <c:v>T=12</c:v>
                </c:pt>
              </c:strCache>
            </c:strRef>
          </c:cat>
          <c:val>
            <c:numRef>
              <c:f>Sheet1!$C$2:$C$13</c:f>
              <c:numCache>
                <c:formatCode>0.00%</c:formatCode>
                <c:ptCount val="12"/>
                <c:pt idx="0">
                  <c:v>-9.0000000000000052E-4</c:v>
                </c:pt>
                <c:pt idx="1">
                  <c:v>-1.1000000000000005E-3</c:v>
                </c:pt>
                <c:pt idx="2">
                  <c:v>1.2999999999999995E-3</c:v>
                </c:pt>
                <c:pt idx="3">
                  <c:v>2.3000000000000008E-3</c:v>
                </c:pt>
                <c:pt idx="4">
                  <c:v>1.2999999999999995E-3</c:v>
                </c:pt>
                <c:pt idx="5">
                  <c:v>2.5999999999999999E-3</c:v>
                </c:pt>
                <c:pt idx="6">
                  <c:v>3.0000000000000009E-3</c:v>
                </c:pt>
                <c:pt idx="7">
                  <c:v>1.5000000000000005E-3</c:v>
                </c:pt>
                <c:pt idx="8">
                  <c:v>2.5000000000000009E-3</c:v>
                </c:pt>
                <c:pt idx="9">
                  <c:v>1.8000000000000008E-3</c:v>
                </c:pt>
                <c:pt idx="10">
                  <c:v>2.5999999999999999E-3</c:v>
                </c:pt>
                <c:pt idx="11">
                  <c:v>3.200000000000001E-3</c:v>
                </c:pt>
              </c:numCache>
            </c:numRef>
          </c:val>
        </c:ser>
        <c:marker val="1"/>
        <c:axId val="118875264"/>
        <c:axId val="118877184"/>
      </c:lineChart>
      <c:catAx>
        <c:axId val="118875264"/>
        <c:scaling>
          <c:orientation val="minMax"/>
        </c:scaling>
        <c:axPos val="b"/>
        <c:title>
          <c:tx>
            <c:rich>
              <a:bodyPr/>
              <a:lstStyle/>
              <a:p>
                <a:pPr>
                  <a:defRPr/>
                </a:pPr>
                <a:r>
                  <a:rPr lang="en-US" dirty="0" smtClean="0"/>
                  <a:t>Weeks After Shock</a:t>
                </a:r>
                <a:endParaRPr lang="en-US" dirty="0"/>
              </a:p>
            </c:rich>
          </c:tx>
          <c:layout/>
        </c:title>
        <c:tickLblPos val="nextTo"/>
        <c:txPr>
          <a:bodyPr/>
          <a:lstStyle/>
          <a:p>
            <a:pPr>
              <a:defRPr sz="2000" b="1"/>
            </a:pPr>
            <a:endParaRPr lang="en-US"/>
          </a:p>
        </c:txPr>
        <c:crossAx val="118877184"/>
        <c:crosses val="autoZero"/>
        <c:auto val="1"/>
        <c:lblAlgn val="ctr"/>
        <c:lblOffset val="100"/>
      </c:catAx>
      <c:valAx>
        <c:axId val="118877184"/>
        <c:scaling>
          <c:orientation val="minMax"/>
        </c:scaling>
        <c:axPos val="l"/>
        <c:majorGridlines/>
        <c:numFmt formatCode="0%" sourceLinked="0"/>
        <c:tickLblPos val="nextTo"/>
        <c:txPr>
          <a:bodyPr/>
          <a:lstStyle/>
          <a:p>
            <a:pPr>
              <a:defRPr sz="2000" b="1"/>
            </a:pPr>
            <a:endParaRPr lang="en-US"/>
          </a:p>
        </c:txPr>
        <c:crossAx val="118875264"/>
        <c:crosses val="autoZero"/>
        <c:crossBetween val="between"/>
      </c:valAx>
      <c:spPr>
        <a:ln>
          <a:solidFill>
            <a:schemeClr val="accent1"/>
          </a:solidFill>
        </a:ln>
      </c:spPr>
    </c:plotArea>
    <c:legend>
      <c:legendPos val="t"/>
      <c:layout/>
      <c:txPr>
        <a:bodyPr/>
        <a:lstStyle/>
        <a:p>
          <a:pPr>
            <a:defRPr sz="2200" b="1"/>
          </a:pPr>
          <a:endParaRPr lang="en-US"/>
        </a:p>
      </c:txPr>
    </c:legend>
    <c:plotVisOnly val="1"/>
  </c:chart>
  <c:txPr>
    <a:bodyPr/>
    <a:lstStyle/>
    <a:p>
      <a:pPr>
        <a:defRPr sz="1800"/>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bar"/>
        <c:grouping val="clustered"/>
        <c:ser>
          <c:idx val="0"/>
          <c:order val="0"/>
          <c:tx>
            <c:strRef>
              <c:f>Sheet1!$B$1</c:f>
              <c:strCache>
                <c:ptCount val="1"/>
                <c:pt idx="0">
                  <c:v>Column1</c:v>
                </c:pt>
              </c:strCache>
            </c:strRef>
          </c:tx>
          <c:cat>
            <c:strRef>
              <c:f>Sheet1!$A$2:$A$8</c:f>
              <c:strCache>
                <c:ptCount val="7"/>
                <c:pt idx="0">
                  <c:v>1 to 10</c:v>
                </c:pt>
                <c:pt idx="1">
                  <c:v>11 to 20</c:v>
                </c:pt>
                <c:pt idx="2">
                  <c:v>21 to 30</c:v>
                </c:pt>
                <c:pt idx="3">
                  <c:v>31 to 40</c:v>
                </c:pt>
                <c:pt idx="4">
                  <c:v>41 to 50</c:v>
                </c:pt>
                <c:pt idx="5">
                  <c:v>51 to 100</c:v>
                </c:pt>
                <c:pt idx="6">
                  <c:v>&gt; 100</c:v>
                </c:pt>
              </c:strCache>
            </c:strRef>
          </c:cat>
          <c:val>
            <c:numRef>
              <c:f>Sheet1!$B$2:$B$8</c:f>
              <c:numCache>
                <c:formatCode>0%</c:formatCode>
                <c:ptCount val="7"/>
                <c:pt idx="0">
                  <c:v>0.27488151658767918</c:v>
                </c:pt>
                <c:pt idx="1">
                  <c:v>0.19431279620853067</c:v>
                </c:pt>
                <c:pt idx="2">
                  <c:v>0.12796208530805686</c:v>
                </c:pt>
                <c:pt idx="3">
                  <c:v>8.0568720379147266E-2</c:v>
                </c:pt>
                <c:pt idx="4">
                  <c:v>6.1611374407582895E-2</c:v>
                </c:pt>
                <c:pt idx="5">
                  <c:v>0.14700000000000021</c:v>
                </c:pt>
                <c:pt idx="6">
                  <c:v>0.114</c:v>
                </c:pt>
              </c:numCache>
            </c:numRef>
          </c:val>
        </c:ser>
        <c:axId val="118998912"/>
        <c:axId val="119148544"/>
      </c:barChart>
      <c:catAx>
        <c:axId val="118998912"/>
        <c:scaling>
          <c:orientation val="minMax"/>
        </c:scaling>
        <c:axPos val="l"/>
        <c:title>
          <c:tx>
            <c:rich>
              <a:bodyPr rot="-5400000" vert="horz"/>
              <a:lstStyle/>
              <a:p>
                <a:pPr>
                  <a:defRPr/>
                </a:pPr>
                <a:r>
                  <a:rPr lang="en-US" dirty="0" smtClean="0"/>
                  <a:t>% of Surplus</a:t>
                </a:r>
                <a:endParaRPr lang="en-US" dirty="0"/>
              </a:p>
            </c:rich>
          </c:tx>
          <c:layout/>
        </c:title>
        <c:tickLblPos val="nextTo"/>
        <c:crossAx val="119148544"/>
        <c:crosses val="autoZero"/>
        <c:auto val="1"/>
        <c:lblAlgn val="ctr"/>
        <c:lblOffset val="100"/>
      </c:catAx>
      <c:valAx>
        <c:axId val="119148544"/>
        <c:scaling>
          <c:orientation val="minMax"/>
        </c:scaling>
        <c:axPos val="b"/>
        <c:majorGridlines/>
        <c:title>
          <c:tx>
            <c:rich>
              <a:bodyPr/>
              <a:lstStyle/>
              <a:p>
                <a:pPr>
                  <a:defRPr/>
                </a:pPr>
                <a:r>
                  <a:rPr lang="en-US" dirty="0" smtClean="0"/>
                  <a:t>Percent of Groups</a:t>
                </a:r>
                <a:endParaRPr lang="en-US" dirty="0"/>
              </a:p>
            </c:rich>
          </c:tx>
          <c:layout/>
        </c:title>
        <c:numFmt formatCode="0%" sourceLinked="1"/>
        <c:tickLblPos val="nextTo"/>
        <c:txPr>
          <a:bodyPr/>
          <a:lstStyle/>
          <a:p>
            <a:pPr>
              <a:defRPr baseline="0"/>
            </a:pPr>
            <a:endParaRPr lang="en-US"/>
          </a:p>
        </c:txPr>
        <c:crossAx val="118998912"/>
        <c:crosses val="autoZero"/>
        <c:crossBetween val="between"/>
      </c:valAx>
    </c:plotArea>
    <c:plotVisOnly val="1"/>
  </c:chart>
  <c:txPr>
    <a:bodyPr/>
    <a:lstStyle/>
    <a:p>
      <a:pPr>
        <a:defRPr sz="1800"/>
      </a:pPr>
      <a:endParaRPr lang="en-US"/>
    </a:p>
  </c:txPr>
  <c:externalData r:id="rId2"/>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Column1</c:v>
                </c:pt>
              </c:strCache>
            </c:strRef>
          </c:tx>
          <c:cat>
            <c:numRef>
              <c:f>Sheet1!$A$2:$A$6</c:f>
              <c:numCache>
                <c:formatCode>General</c:formatCode>
                <c:ptCount val="5"/>
                <c:pt idx="0">
                  <c:v>2004</c:v>
                </c:pt>
                <c:pt idx="1">
                  <c:v>2005</c:v>
                </c:pt>
                <c:pt idx="2">
                  <c:v>2006</c:v>
                </c:pt>
                <c:pt idx="3">
                  <c:v>2007</c:v>
                </c:pt>
                <c:pt idx="4">
                  <c:v>2008</c:v>
                </c:pt>
              </c:numCache>
            </c:numRef>
          </c:cat>
          <c:val>
            <c:numRef>
              <c:f>Sheet1!$B$2:$B$6</c:f>
              <c:numCache>
                <c:formatCode>0%</c:formatCode>
                <c:ptCount val="5"/>
                <c:pt idx="0">
                  <c:v>0.37191903545546295</c:v>
                </c:pt>
                <c:pt idx="1">
                  <c:v>0.36437795527809747</c:v>
                </c:pt>
                <c:pt idx="2">
                  <c:v>0.27662126704567608</c:v>
                </c:pt>
                <c:pt idx="3">
                  <c:v>0.24475942859452637</c:v>
                </c:pt>
                <c:pt idx="4">
                  <c:v>0.27830202547101462</c:v>
                </c:pt>
              </c:numCache>
            </c:numRef>
          </c:val>
        </c:ser>
        <c:marker val="1"/>
        <c:axId val="119004544"/>
        <c:axId val="119161984"/>
      </c:lineChart>
      <c:catAx>
        <c:axId val="119004544"/>
        <c:scaling>
          <c:orientation val="minMax"/>
        </c:scaling>
        <c:axPos val="b"/>
        <c:numFmt formatCode="General" sourceLinked="1"/>
        <c:tickLblPos val="nextTo"/>
        <c:crossAx val="119161984"/>
        <c:crosses val="autoZero"/>
        <c:auto val="1"/>
        <c:lblAlgn val="ctr"/>
        <c:lblOffset val="100"/>
      </c:catAx>
      <c:valAx>
        <c:axId val="119161984"/>
        <c:scaling>
          <c:orientation val="minMax"/>
          <c:min val="0.2"/>
        </c:scaling>
        <c:axPos val="l"/>
        <c:majorGridlines/>
        <c:title>
          <c:tx>
            <c:rich>
              <a:bodyPr rot="-5400000" vert="horz"/>
              <a:lstStyle/>
              <a:p>
                <a:pPr>
                  <a:defRPr/>
                </a:pPr>
                <a:r>
                  <a:rPr lang="en-US" dirty="0" smtClean="0"/>
                  <a:t>Receivables/</a:t>
                </a:r>
                <a:r>
                  <a:rPr lang="en-US" baseline="0" dirty="0" smtClean="0"/>
                  <a:t>Surplus</a:t>
                </a:r>
                <a:endParaRPr lang="en-US" dirty="0"/>
              </a:p>
            </c:rich>
          </c:tx>
          <c:layout>
            <c:manualLayout>
              <c:xMode val="edge"/>
              <c:yMode val="edge"/>
              <c:x val="1.1904761904761921E-2"/>
              <c:y val="0.20287623138016841"/>
            </c:manualLayout>
          </c:layout>
        </c:title>
        <c:numFmt formatCode="0%" sourceLinked="1"/>
        <c:tickLblPos val="nextTo"/>
        <c:crossAx val="119004544"/>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4090028250285574"/>
          <c:y val="6.0377358490565879E-2"/>
          <c:w val="0.827592715032757"/>
          <c:h val="0.67169811320755113"/>
        </c:manualLayout>
      </c:layout>
      <c:lineChart>
        <c:grouping val="standard"/>
        <c:ser>
          <c:idx val="0"/>
          <c:order val="0"/>
          <c:tx>
            <c:strRef>
              <c:f>Sheet1!$B$1</c:f>
              <c:strCache>
                <c:ptCount val="1"/>
                <c:pt idx="0">
                  <c:v>% of GDP</c:v>
                </c:pt>
              </c:strCache>
            </c:strRef>
          </c:tx>
          <c:spPr>
            <a:ln w="25399">
              <a:solidFill>
                <a:srgbClr val="000080"/>
              </a:solidFill>
              <a:prstDash val="solid"/>
            </a:ln>
          </c:spPr>
          <c:marker>
            <c:symbol val="diamond"/>
            <c:size val="6"/>
            <c:spPr>
              <a:solidFill>
                <a:srgbClr val="000080"/>
              </a:solidFill>
              <a:ln>
                <a:solidFill>
                  <a:srgbClr val="000080"/>
                </a:solidFill>
                <a:prstDash val="solid"/>
              </a:ln>
            </c:spPr>
          </c:marker>
          <c:cat>
            <c:numRef>
              <c:f>Sheet1!$A$2:$A$24</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Sheet1!$B$2:$B$24</c:f>
              <c:numCache>
                <c:formatCode>General</c:formatCode>
                <c:ptCount val="23"/>
                <c:pt idx="0">
                  <c:v>8.2669080000000006E-2</c:v>
                </c:pt>
                <c:pt idx="1">
                  <c:v>8.3115172000000251E-2</c:v>
                </c:pt>
                <c:pt idx="2">
                  <c:v>8.1279385000000023E-2</c:v>
                </c:pt>
                <c:pt idx="3">
                  <c:v>8.0382314999999996E-2</c:v>
                </c:pt>
                <c:pt idx="4">
                  <c:v>8.4177082000000028E-2</c:v>
                </c:pt>
                <c:pt idx="5">
                  <c:v>8.3111304000000025E-2</c:v>
                </c:pt>
                <c:pt idx="6">
                  <c:v>8.2403283999999979E-2</c:v>
                </c:pt>
                <c:pt idx="7">
                  <c:v>8.2532027000000022E-2</c:v>
                </c:pt>
                <c:pt idx="8">
                  <c:v>8.1833984000000012E-2</c:v>
                </c:pt>
                <c:pt idx="9">
                  <c:v>8.2809064000000002E-2</c:v>
                </c:pt>
                <c:pt idx="10">
                  <c:v>8.3379224000000016E-2</c:v>
                </c:pt>
                <c:pt idx="11">
                  <c:v>8.4996097000000062E-2</c:v>
                </c:pt>
                <c:pt idx="12">
                  <c:v>7.8549602999999996E-2</c:v>
                </c:pt>
                <c:pt idx="13">
                  <c:v>8.376409700000037E-2</c:v>
                </c:pt>
                <c:pt idx="14">
                  <c:v>8.2938434000000033E-2</c:v>
                </c:pt>
                <c:pt idx="15">
                  <c:v>8.2238935000000013E-2</c:v>
                </c:pt>
                <c:pt idx="16">
                  <c:v>7.7131039055692074E-2</c:v>
                </c:pt>
                <c:pt idx="17">
                  <c:v>7.7920988846694475E-2</c:v>
                </c:pt>
                <c:pt idx="18">
                  <c:v>7.6602561748415801E-2</c:v>
                </c:pt>
                <c:pt idx="19">
                  <c:v>7.462917881258091E-2</c:v>
                </c:pt>
                <c:pt idx="20">
                  <c:v>6.7502400243920124E-2</c:v>
                </c:pt>
                <c:pt idx="21">
                  <c:v>7.0133887034041498E-2</c:v>
                </c:pt>
                <c:pt idx="22">
                  <c:v>6.740717536769579E-2</c:v>
                </c:pt>
              </c:numCache>
            </c:numRef>
          </c:val>
        </c:ser>
        <c:marker val="1"/>
        <c:axId val="43490688"/>
        <c:axId val="45188224"/>
      </c:lineChart>
      <c:catAx>
        <c:axId val="43490688"/>
        <c:scaling>
          <c:orientation val="minMax"/>
        </c:scaling>
        <c:axPos val="b"/>
        <c:numFmt formatCode="General" sourceLinked="1"/>
        <c:tickLblPos val="nextTo"/>
        <c:spPr>
          <a:ln w="3175">
            <a:solidFill>
              <a:schemeClr val="tx1"/>
            </a:solidFill>
            <a:prstDash val="solid"/>
          </a:ln>
        </c:spPr>
        <c:txPr>
          <a:bodyPr rot="-2700000" vert="horz"/>
          <a:lstStyle/>
          <a:p>
            <a:pPr>
              <a:defRPr sz="1800" b="1" i="0" u="none" strike="noStrike" baseline="0">
                <a:solidFill>
                  <a:schemeClr val="tx1"/>
                </a:solidFill>
                <a:latin typeface="Arial"/>
                <a:ea typeface="Arial"/>
                <a:cs typeface="Arial"/>
              </a:defRPr>
            </a:pPr>
            <a:endParaRPr lang="en-US"/>
          </a:p>
        </c:txPr>
        <c:crossAx val="45188224"/>
        <c:crosses val="autoZero"/>
        <c:auto val="1"/>
        <c:lblAlgn val="ctr"/>
        <c:lblOffset val="100"/>
        <c:tickLblSkip val="2"/>
        <c:tickMarkSkip val="1"/>
      </c:catAx>
      <c:valAx>
        <c:axId val="45188224"/>
        <c:scaling>
          <c:orientation val="minMax"/>
          <c:max val="9.0000000000000066E-2"/>
          <c:min val="6.500000000000003E-2"/>
        </c:scaling>
        <c:axPos val="l"/>
        <c:majorGridlines>
          <c:spPr>
            <a:ln w="3175">
              <a:solidFill>
                <a:schemeClr val="tx1"/>
              </a:solidFill>
              <a:prstDash val="solid"/>
            </a:ln>
          </c:spPr>
        </c:majorGridlines>
        <c:title>
          <c:tx>
            <c:rich>
              <a:bodyPr/>
              <a:lstStyle/>
              <a:p>
                <a:pPr>
                  <a:defRPr sz="1800" b="1" i="0" u="none" strike="noStrike" baseline="0">
                    <a:solidFill>
                      <a:schemeClr val="tx1"/>
                    </a:solidFill>
                    <a:latin typeface="Arial"/>
                    <a:ea typeface="Arial"/>
                    <a:cs typeface="Arial"/>
                  </a:defRPr>
                </a:pPr>
                <a:r>
                  <a:rPr lang="en-US"/>
                  <a:t>Premiums/GDP (%)</a:t>
                </a:r>
              </a:p>
            </c:rich>
          </c:tx>
          <c:layout>
            <c:manualLayout>
              <c:xMode val="edge"/>
              <c:yMode val="edge"/>
              <c:x val="1.1441647597254006E-2"/>
              <c:y val="0.184905660377359"/>
            </c:manualLayout>
          </c:layout>
          <c:spPr>
            <a:noFill/>
            <a:ln w="25399">
              <a:noFill/>
            </a:ln>
          </c:spPr>
        </c:title>
        <c:numFmt formatCode="0.0%" sourceLinked="0"/>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43490688"/>
        <c:crosses val="autoZero"/>
        <c:crossBetween val="midCat"/>
      </c:valAx>
      <c:spPr>
        <a:noFill/>
        <a:ln w="12700">
          <a:solidFill>
            <a:schemeClr val="tx1"/>
          </a:solidFill>
          <a:prstDash val="solid"/>
        </a:ln>
      </c:spPr>
    </c:plotArea>
    <c:plotVisOnly val="1"/>
    <c:dispBlanksAs val="gap"/>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cat>
            <c:strRef>
              <c:f>Sheet1!$A$2:$A$13</c:f>
              <c:strCache>
                <c:ptCount val="12"/>
                <c:pt idx="0">
                  <c:v>0-10%</c:v>
                </c:pt>
                <c:pt idx="1">
                  <c:v>11%-20%</c:v>
                </c:pt>
                <c:pt idx="2">
                  <c:v>21%-30%</c:v>
                </c:pt>
                <c:pt idx="3">
                  <c:v>31%-40%</c:v>
                </c:pt>
                <c:pt idx="4">
                  <c:v>41%-50%</c:v>
                </c:pt>
                <c:pt idx="5">
                  <c:v>51%-75%</c:v>
                </c:pt>
                <c:pt idx="6">
                  <c:v>76%-100%</c:v>
                </c:pt>
                <c:pt idx="7">
                  <c:v>100%-125%</c:v>
                </c:pt>
                <c:pt idx="8">
                  <c:v>126%-150%</c:v>
                </c:pt>
                <c:pt idx="9">
                  <c:v>151-175%</c:v>
                </c:pt>
                <c:pt idx="10">
                  <c:v>176-200%</c:v>
                </c:pt>
                <c:pt idx="11">
                  <c:v>&gt; 200%</c:v>
                </c:pt>
              </c:strCache>
            </c:strRef>
          </c:cat>
          <c:val>
            <c:numRef>
              <c:f>Sheet1!$B$2:$B$13</c:f>
              <c:numCache>
                <c:formatCode>0%</c:formatCode>
                <c:ptCount val="12"/>
                <c:pt idx="0">
                  <c:v>0.13744075829383889</c:v>
                </c:pt>
                <c:pt idx="1">
                  <c:v>0.15639810426540376</c:v>
                </c:pt>
                <c:pt idx="2">
                  <c:v>0.13270142180094791</c:v>
                </c:pt>
                <c:pt idx="3">
                  <c:v>0.10426540284360256</c:v>
                </c:pt>
                <c:pt idx="4">
                  <c:v>9.0047393364929548E-2</c:v>
                </c:pt>
                <c:pt idx="5">
                  <c:v>7.582938388625593E-2</c:v>
                </c:pt>
                <c:pt idx="6">
                  <c:v>0.12322274881516644</c:v>
                </c:pt>
                <c:pt idx="7">
                  <c:v>3.7914691943127965E-2</c:v>
                </c:pt>
                <c:pt idx="8">
                  <c:v>3.7914691943127965E-2</c:v>
                </c:pt>
                <c:pt idx="9">
                  <c:v>3.7914691943127965E-2</c:v>
                </c:pt>
                <c:pt idx="10">
                  <c:v>1.4218009478672982E-2</c:v>
                </c:pt>
                <c:pt idx="11">
                  <c:v>5.2132701421801327E-2</c:v>
                </c:pt>
              </c:numCache>
            </c:numRef>
          </c:val>
        </c:ser>
        <c:axId val="119259904"/>
        <c:axId val="119261440"/>
      </c:barChart>
      <c:catAx>
        <c:axId val="119259904"/>
        <c:scaling>
          <c:orientation val="minMax"/>
        </c:scaling>
        <c:axPos val="l"/>
        <c:tickLblPos val="nextTo"/>
        <c:crossAx val="119261440"/>
        <c:crosses val="autoZero"/>
        <c:auto val="1"/>
        <c:lblAlgn val="ctr"/>
        <c:lblOffset val="100"/>
        <c:tickLblSkip val="1"/>
      </c:catAx>
      <c:valAx>
        <c:axId val="119261440"/>
        <c:scaling>
          <c:orientation val="minMax"/>
          <c:max val="0.16"/>
        </c:scaling>
        <c:axPos val="b"/>
        <c:majorGridlines/>
        <c:title>
          <c:tx>
            <c:rich>
              <a:bodyPr/>
              <a:lstStyle/>
              <a:p>
                <a:pPr>
                  <a:defRPr/>
                </a:pPr>
                <a:r>
                  <a:rPr lang="en-US" dirty="0" smtClean="0"/>
                  <a:t>Percent</a:t>
                </a:r>
                <a:r>
                  <a:rPr lang="en-US" baseline="0" dirty="0" smtClean="0"/>
                  <a:t> of Groups</a:t>
                </a:r>
                <a:endParaRPr lang="en-US" dirty="0"/>
              </a:p>
            </c:rich>
          </c:tx>
          <c:layout/>
        </c:title>
        <c:numFmt formatCode="0%" sourceLinked="1"/>
        <c:tickLblPos val="nextTo"/>
        <c:crossAx val="119259904"/>
        <c:crosses val="autoZero"/>
        <c:crossBetween val="between"/>
      </c:valAx>
    </c:plotArea>
    <c:plotVisOnly val="1"/>
  </c:chart>
  <c:txPr>
    <a:bodyPr/>
    <a:lstStyle/>
    <a:p>
      <a:pPr>
        <a:defRPr sz="1800"/>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lineChart>
        <c:grouping val="standard"/>
        <c:ser>
          <c:idx val="0"/>
          <c:order val="0"/>
          <c:tx>
            <c:strRef>
              <c:f>Sheet1!$B$1</c:f>
              <c:strCache>
                <c:ptCount val="1"/>
                <c:pt idx="0">
                  <c:v>Column1</c:v>
                </c:pt>
              </c:strCache>
            </c:strRef>
          </c:tx>
          <c:cat>
            <c:numRef>
              <c:f>Sheet1!$A$2:$A$6</c:f>
              <c:numCache>
                <c:formatCode>General</c:formatCode>
                <c:ptCount val="5"/>
                <c:pt idx="0">
                  <c:v>2004</c:v>
                </c:pt>
                <c:pt idx="1">
                  <c:v>2005</c:v>
                </c:pt>
                <c:pt idx="2">
                  <c:v>2006</c:v>
                </c:pt>
                <c:pt idx="3">
                  <c:v>2007</c:v>
                </c:pt>
                <c:pt idx="4">
                  <c:v>2008</c:v>
                </c:pt>
              </c:numCache>
            </c:numRef>
          </c:cat>
          <c:val>
            <c:numRef>
              <c:f>Sheet1!$B$2:$B$6</c:f>
              <c:numCache>
                <c:formatCode>0%</c:formatCode>
                <c:ptCount val="5"/>
                <c:pt idx="0">
                  <c:v>0.52390590978050189</c:v>
                </c:pt>
                <c:pt idx="1">
                  <c:v>0.47248670728043196</c:v>
                </c:pt>
                <c:pt idx="2">
                  <c:v>0.37461021705997788</c:v>
                </c:pt>
                <c:pt idx="3">
                  <c:v>0.34652540251560682</c:v>
                </c:pt>
                <c:pt idx="4">
                  <c:v>0.40117011329830338</c:v>
                </c:pt>
              </c:numCache>
            </c:numRef>
          </c:val>
        </c:ser>
        <c:marker val="1"/>
        <c:axId val="119109504"/>
        <c:axId val="119111040"/>
      </c:lineChart>
      <c:catAx>
        <c:axId val="119109504"/>
        <c:scaling>
          <c:orientation val="minMax"/>
        </c:scaling>
        <c:axPos val="b"/>
        <c:numFmt formatCode="General" sourceLinked="1"/>
        <c:tickLblPos val="nextTo"/>
        <c:crossAx val="119111040"/>
        <c:crosses val="autoZero"/>
        <c:auto val="1"/>
        <c:lblAlgn val="ctr"/>
        <c:lblOffset val="100"/>
      </c:catAx>
      <c:valAx>
        <c:axId val="119111040"/>
        <c:scaling>
          <c:orientation val="minMax"/>
          <c:min val="0.30000000000000032"/>
        </c:scaling>
        <c:axPos val="l"/>
        <c:majorGridlines/>
        <c:title>
          <c:tx>
            <c:rich>
              <a:bodyPr rot="-5400000" vert="horz"/>
              <a:lstStyle/>
              <a:p>
                <a:pPr>
                  <a:defRPr/>
                </a:pPr>
                <a:r>
                  <a:rPr lang="en-US" dirty="0" smtClean="0"/>
                  <a:t>Reinsurance Leverage/PHS</a:t>
                </a:r>
              </a:p>
            </c:rich>
          </c:tx>
          <c:layout>
            <c:manualLayout>
              <c:xMode val="edge"/>
              <c:yMode val="edge"/>
              <c:x val="1.1904761904761921E-2"/>
              <c:y val="0.20287623138016841"/>
            </c:manualLayout>
          </c:layout>
        </c:title>
        <c:numFmt formatCode="0%" sourceLinked="1"/>
        <c:tickLblPos val="nextTo"/>
        <c:crossAx val="119109504"/>
        <c:crosses val="autoZero"/>
        <c:crossBetween val="between"/>
      </c:valAx>
    </c:plotArea>
    <c:plotVisOnly val="1"/>
  </c:chart>
  <c:txPr>
    <a:bodyPr/>
    <a:lstStyle/>
    <a:p>
      <a:pPr>
        <a:defRPr sz="1800"/>
      </a:pPr>
      <a:endParaRPr lang="en-US"/>
    </a:p>
  </c:txPr>
  <c:externalData r:id="rId2"/>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929061784897025"/>
          <c:y val="7.4766355140187132E-2"/>
          <c:w val="0.86041189931350426"/>
          <c:h val="0.85514018691589055"/>
        </c:manualLayout>
      </c:layout>
      <c:barChart>
        <c:barDir val="col"/>
        <c:grouping val="clustered"/>
        <c:ser>
          <c:idx val="0"/>
          <c:order val="0"/>
          <c:tx>
            <c:strRef>
              <c:f>Sheet1!$A$2</c:f>
              <c:strCache>
                <c:ptCount val="1"/>
                <c:pt idx="0">
                  <c:v>Met</c:v>
                </c:pt>
              </c:strCache>
            </c:strRef>
          </c:tx>
          <c:spPr>
            <a:solidFill>
              <a:schemeClr val="accent1"/>
            </a:solidFill>
            <a:ln w="12700">
              <a:solidFill>
                <a:schemeClr val="tx1"/>
              </a:solidFill>
              <a:prstDash val="solid"/>
            </a:ln>
          </c:spPr>
          <c:dLbls>
            <c:spPr>
              <a:noFill/>
              <a:ln w="25399">
                <a:noFill/>
              </a:ln>
            </c:spPr>
            <c:txPr>
              <a:bodyPr/>
              <a:lstStyle/>
              <a:p>
                <a:pPr>
                  <a:defRPr sz="1800" b="1" i="0" u="none" strike="noStrike" baseline="0">
                    <a:solidFill>
                      <a:schemeClr val="tx1"/>
                    </a:solidFill>
                    <a:latin typeface="Arial"/>
                    <a:ea typeface="Arial"/>
                    <a:cs typeface="Arial"/>
                  </a:defRPr>
                </a:pPr>
                <a:endParaRPr lang="en-US"/>
              </a:p>
            </c:txPr>
            <c:showSerName val="1"/>
          </c:dLbls>
          <c:cat>
            <c:numRef>
              <c:f>Sheet1!$B$1:$B$1</c:f>
              <c:numCache>
                <c:formatCode>General</c:formatCode>
                <c:ptCount val="1"/>
              </c:numCache>
            </c:numRef>
          </c:cat>
          <c:val>
            <c:numRef>
              <c:f>Sheet1!$B$2:$B$2</c:f>
              <c:numCache>
                <c:formatCode>General</c:formatCode>
                <c:ptCount val="1"/>
                <c:pt idx="0">
                  <c:v>14.3</c:v>
                </c:pt>
              </c:numCache>
            </c:numRef>
          </c:val>
        </c:ser>
        <c:ser>
          <c:idx val="1"/>
          <c:order val="1"/>
          <c:tx>
            <c:strRef>
              <c:f>Sheet1!$A$3</c:f>
              <c:strCache>
                <c:ptCount val="1"/>
                <c:pt idx="0">
                  <c:v>Pru</c:v>
                </c:pt>
              </c:strCache>
            </c:strRef>
          </c:tx>
          <c:spPr>
            <a:solidFill>
              <a:schemeClr val="accent2"/>
            </a:solidFill>
            <a:ln w="12700">
              <a:solidFill>
                <a:schemeClr val="tx1"/>
              </a:solidFill>
              <a:prstDash val="solid"/>
            </a:ln>
          </c:spPr>
          <c:dLbls>
            <c:spPr>
              <a:noFill/>
              <a:ln w="25399">
                <a:noFill/>
              </a:ln>
            </c:spPr>
            <c:txPr>
              <a:bodyPr/>
              <a:lstStyle/>
              <a:p>
                <a:pPr>
                  <a:defRPr sz="1800" b="1" i="0" u="none" strike="noStrike" baseline="0">
                    <a:solidFill>
                      <a:schemeClr val="tx1"/>
                    </a:solidFill>
                    <a:latin typeface="Arial"/>
                    <a:ea typeface="Arial"/>
                    <a:cs typeface="Arial"/>
                  </a:defRPr>
                </a:pPr>
                <a:endParaRPr lang="en-US"/>
              </a:p>
            </c:txPr>
            <c:showSerName val="1"/>
          </c:dLbls>
          <c:cat>
            <c:numRef>
              <c:f>Sheet1!$B$1:$B$1</c:f>
              <c:numCache>
                <c:formatCode>General</c:formatCode>
                <c:ptCount val="1"/>
              </c:numCache>
            </c:numRef>
          </c:cat>
          <c:val>
            <c:numRef>
              <c:f>Sheet1!$B$3:$B$3</c:f>
              <c:numCache>
                <c:formatCode>General</c:formatCode>
                <c:ptCount val="1"/>
                <c:pt idx="0">
                  <c:v>4.7</c:v>
                </c:pt>
              </c:numCache>
            </c:numRef>
          </c:val>
        </c:ser>
        <c:ser>
          <c:idx val="2"/>
          <c:order val="2"/>
          <c:tx>
            <c:strRef>
              <c:f>Sheet1!$A$4</c:f>
              <c:strCache>
                <c:ptCount val="1"/>
                <c:pt idx="0">
                  <c:v>AIG</c:v>
                </c:pt>
              </c:strCache>
            </c:strRef>
          </c:tx>
          <c:spPr>
            <a:solidFill>
              <a:schemeClr val="hlink"/>
            </a:solidFill>
            <a:ln w="12700">
              <a:solidFill>
                <a:schemeClr val="tx1"/>
              </a:solidFill>
              <a:prstDash val="solid"/>
            </a:ln>
          </c:spPr>
          <c:dLbls>
            <c:spPr>
              <a:noFill/>
              <a:ln w="25399">
                <a:noFill/>
              </a:ln>
            </c:spPr>
            <c:txPr>
              <a:bodyPr/>
              <a:lstStyle/>
              <a:p>
                <a:pPr>
                  <a:defRPr sz="1800" b="1" i="0" u="none" strike="noStrike" baseline="0">
                    <a:solidFill>
                      <a:schemeClr val="tx1"/>
                    </a:solidFill>
                    <a:latin typeface="Arial"/>
                    <a:ea typeface="Arial"/>
                    <a:cs typeface="Arial"/>
                  </a:defRPr>
                </a:pPr>
                <a:endParaRPr lang="en-US"/>
              </a:p>
            </c:txPr>
            <c:showSerName val="1"/>
          </c:dLbls>
          <c:cat>
            <c:numRef>
              <c:f>Sheet1!$B$1:$B$1</c:f>
              <c:numCache>
                <c:formatCode>General</c:formatCode>
                <c:ptCount val="1"/>
              </c:numCache>
            </c:numRef>
          </c:cat>
          <c:val>
            <c:numRef>
              <c:f>Sheet1!$B$4:$B$4</c:f>
              <c:numCache>
                <c:formatCode>General</c:formatCode>
                <c:ptCount val="1"/>
                <c:pt idx="0">
                  <c:v>-49.2</c:v>
                </c:pt>
              </c:numCache>
            </c:numRef>
          </c:val>
        </c:ser>
        <c:ser>
          <c:idx val="3"/>
          <c:order val="3"/>
          <c:tx>
            <c:strRef>
              <c:f>Sheet1!$A$5</c:f>
              <c:strCache>
                <c:ptCount val="1"/>
                <c:pt idx="0">
                  <c:v>Hartford </c:v>
                </c:pt>
              </c:strCache>
            </c:strRef>
          </c:tx>
          <c:spPr>
            <a:solidFill>
              <a:schemeClr val="folHlink"/>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Sheet1!$B$5:$B$5</c:f>
              <c:numCache>
                <c:formatCode>General</c:formatCode>
                <c:ptCount val="1"/>
                <c:pt idx="0">
                  <c:v>-37.9</c:v>
                </c:pt>
              </c:numCache>
            </c:numRef>
          </c:val>
        </c:ser>
        <c:ser>
          <c:idx val="4"/>
          <c:order val="4"/>
          <c:tx>
            <c:strRef>
              <c:f>Sheet1!$A$6</c:f>
              <c:strCache>
                <c:ptCount val="1"/>
                <c:pt idx="0">
                  <c:v>Manulife </c:v>
                </c:pt>
              </c:strCache>
            </c:strRef>
          </c:tx>
          <c:spPr>
            <a:solidFill>
              <a:schemeClr val="bg2"/>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Sheet1!$B$6:$B$6</c:f>
              <c:numCache>
                <c:formatCode>General</c:formatCode>
                <c:ptCount val="1"/>
                <c:pt idx="0">
                  <c:v>-33.800000000000004</c:v>
                </c:pt>
              </c:numCache>
            </c:numRef>
          </c:val>
        </c:ser>
        <c:ser>
          <c:idx val="5"/>
          <c:order val="5"/>
          <c:tx>
            <c:strRef>
              <c:f>Sheet1!$A$7</c:f>
              <c:strCache>
                <c:ptCount val="1"/>
                <c:pt idx="0">
                  <c:v>TIAA </c:v>
                </c:pt>
              </c:strCache>
            </c:strRef>
          </c:tx>
          <c:spPr>
            <a:solidFill>
              <a:schemeClr val="tx2"/>
            </a:solidFill>
            <a:ln w="12700">
              <a:solidFill>
                <a:schemeClr val="tx1"/>
              </a:solidFill>
              <a:prstDash val="solid"/>
            </a:ln>
          </c:spPr>
          <c:dLbls>
            <c:spPr>
              <a:noFill/>
              <a:ln w="25399">
                <a:noFill/>
              </a:ln>
            </c:spPr>
            <c:txPr>
              <a:bodyPr/>
              <a:lstStyle/>
              <a:p>
                <a:pPr>
                  <a:defRPr sz="1800" b="1" i="0" u="none" strike="noStrike" baseline="0">
                    <a:solidFill>
                      <a:schemeClr val="tx1"/>
                    </a:solidFill>
                    <a:latin typeface="Arial"/>
                    <a:ea typeface="Arial"/>
                    <a:cs typeface="Arial"/>
                  </a:defRPr>
                </a:pPr>
                <a:endParaRPr lang="en-US"/>
              </a:p>
            </c:txPr>
            <c:showSerName val="1"/>
          </c:dLbls>
          <c:cat>
            <c:numRef>
              <c:f>Sheet1!$B$1:$B$1</c:f>
              <c:numCache>
                <c:formatCode>General</c:formatCode>
                <c:ptCount val="1"/>
              </c:numCache>
            </c:numRef>
          </c:cat>
          <c:val>
            <c:numRef>
              <c:f>Sheet1!$B$7:$B$7</c:f>
              <c:numCache>
                <c:formatCode>General</c:formatCode>
                <c:ptCount val="1"/>
                <c:pt idx="0">
                  <c:v>-6.7</c:v>
                </c:pt>
              </c:numCache>
            </c:numRef>
          </c:val>
        </c:ser>
        <c:ser>
          <c:idx val="6"/>
          <c:order val="6"/>
          <c:tx>
            <c:strRef>
              <c:f>Sheet1!$A$8</c:f>
              <c:strCache>
                <c:ptCount val="1"/>
                <c:pt idx="0">
                  <c:v>NY Life</c:v>
                </c:pt>
              </c:strCache>
            </c:strRef>
          </c:tx>
          <c:spPr>
            <a:solidFill>
              <a:srgbClr val="0066CC"/>
            </a:solidFill>
            <a:ln w="12700">
              <a:solidFill>
                <a:schemeClr val="tx1"/>
              </a:solidFill>
              <a:prstDash val="solid"/>
            </a:ln>
          </c:spPr>
          <c:dLbls>
            <c:spPr>
              <a:noFill/>
              <a:ln w="25399">
                <a:noFill/>
              </a:ln>
            </c:spPr>
            <c:txPr>
              <a:bodyPr/>
              <a:lstStyle/>
              <a:p>
                <a:pPr>
                  <a:defRPr sz="1800" b="1" i="0" u="none" strike="noStrike" baseline="0">
                    <a:solidFill>
                      <a:schemeClr val="tx1"/>
                    </a:solidFill>
                    <a:latin typeface="Arial"/>
                    <a:ea typeface="Arial"/>
                    <a:cs typeface="Arial"/>
                  </a:defRPr>
                </a:pPr>
                <a:endParaRPr lang="en-US"/>
              </a:p>
            </c:txPr>
            <c:showSerName val="1"/>
          </c:dLbls>
          <c:cat>
            <c:numRef>
              <c:f>Sheet1!$B$1:$B$1</c:f>
              <c:numCache>
                <c:formatCode>General</c:formatCode>
                <c:ptCount val="1"/>
              </c:numCache>
            </c:numRef>
          </c:cat>
          <c:val>
            <c:numRef>
              <c:f>Sheet1!$B$8:$B$8</c:f>
              <c:numCache>
                <c:formatCode>General</c:formatCode>
                <c:ptCount val="1"/>
                <c:pt idx="0">
                  <c:v>28.1</c:v>
                </c:pt>
              </c:numCache>
            </c:numRef>
          </c:val>
        </c:ser>
        <c:ser>
          <c:idx val="7"/>
          <c:order val="7"/>
          <c:tx>
            <c:strRef>
              <c:f>Sheet1!$A$9</c:f>
              <c:strCache>
                <c:ptCount val="1"/>
                <c:pt idx="0">
                  <c:v>Aegon USA</c:v>
                </c:pt>
              </c:strCache>
            </c:strRef>
          </c:tx>
          <c:spPr>
            <a:solidFill>
              <a:srgbClr val="CCCCFF"/>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Sheet1!$B$9:$B$9</c:f>
              <c:numCache>
                <c:formatCode>General</c:formatCode>
                <c:ptCount val="1"/>
                <c:pt idx="0">
                  <c:v>-2.4</c:v>
                </c:pt>
              </c:numCache>
            </c:numRef>
          </c:val>
        </c:ser>
        <c:ser>
          <c:idx val="8"/>
          <c:order val="8"/>
          <c:tx>
            <c:strRef>
              <c:f>Sheet1!$A$10</c:f>
              <c:strCache>
                <c:ptCount val="1"/>
                <c:pt idx="0">
                  <c:v>ING USA </c:v>
                </c:pt>
              </c:strCache>
            </c:strRef>
          </c:tx>
          <c:spPr>
            <a:solidFill>
              <a:srgbClr val="FF0000"/>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Sheet1!$B$10:$B$10</c:f>
              <c:numCache>
                <c:formatCode>General</c:formatCode>
                <c:ptCount val="1"/>
                <c:pt idx="0">
                  <c:v>-37.800000000000004</c:v>
                </c:pt>
              </c:numCache>
            </c:numRef>
          </c:val>
        </c:ser>
        <c:ser>
          <c:idx val="9"/>
          <c:order val="9"/>
          <c:tx>
            <c:strRef>
              <c:f>Sheet1!$A$11</c:f>
              <c:strCache>
                <c:ptCount val="1"/>
                <c:pt idx="0">
                  <c:v>NW Mutual</c:v>
                </c:pt>
              </c:strCache>
            </c:strRef>
          </c:tx>
          <c:spPr>
            <a:solidFill>
              <a:srgbClr val="FFFF00"/>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Sheet1!$B$11:$B$11</c:f>
              <c:numCache>
                <c:formatCode>General</c:formatCode>
                <c:ptCount val="1"/>
                <c:pt idx="0">
                  <c:v>-2.8</c:v>
                </c:pt>
              </c:numCache>
            </c:numRef>
          </c:val>
        </c:ser>
        <c:ser>
          <c:idx val="10"/>
          <c:order val="10"/>
          <c:tx>
            <c:strRef>
              <c:f>Sheet1!$A$12</c:f>
              <c:strCache>
                <c:ptCount val="1"/>
                <c:pt idx="0">
                  <c:v>Lincoln Fin</c:v>
                </c:pt>
              </c:strCache>
            </c:strRef>
          </c:tx>
          <c:spPr>
            <a:solidFill>
              <a:srgbClr val="00FF00"/>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Sheet1!$B$12:$B$12</c:f>
              <c:numCache>
                <c:formatCode>General</c:formatCode>
                <c:ptCount val="1"/>
                <c:pt idx="0">
                  <c:v>-28</c:v>
                </c:pt>
              </c:numCache>
            </c:numRef>
          </c:val>
        </c:ser>
        <c:ser>
          <c:idx val="11"/>
          <c:order val="11"/>
          <c:tx>
            <c:strRef>
              <c:f>Sheet1!$A$13</c:f>
              <c:strCache>
                <c:ptCount val="1"/>
                <c:pt idx="0">
                  <c:v>Axa US</c:v>
                </c:pt>
              </c:strCache>
            </c:strRef>
          </c:tx>
          <c:spPr>
            <a:solidFill>
              <a:srgbClr val="00FFFF"/>
            </a:solidFill>
            <a:ln w="12700">
              <a:solidFill>
                <a:schemeClr val="tx1"/>
              </a:solidFill>
              <a:prstDash val="solid"/>
            </a:ln>
          </c:spPr>
          <c:dLbls>
            <c:spPr>
              <a:noFill/>
              <a:ln w="25399">
                <a:noFill/>
              </a:ln>
            </c:spPr>
            <c:txPr>
              <a:bodyPr rot="-5400000" vert="horz"/>
              <a:lstStyle/>
              <a:p>
                <a:pPr algn="ctr">
                  <a:defRPr sz="1800" b="1" i="0" u="none" strike="noStrike" baseline="0">
                    <a:solidFill>
                      <a:schemeClr val="tx1"/>
                    </a:solidFill>
                    <a:latin typeface="Arial"/>
                    <a:ea typeface="Arial"/>
                    <a:cs typeface="Arial"/>
                  </a:defRPr>
                </a:pPr>
                <a:endParaRPr lang="en-US"/>
              </a:p>
            </c:txPr>
            <c:dLblPos val="outEnd"/>
            <c:showSerName val="1"/>
          </c:dLbls>
          <c:cat>
            <c:numRef>
              <c:f>Sheet1!$B$1:$B$1</c:f>
              <c:numCache>
                <c:formatCode>General</c:formatCode>
                <c:ptCount val="1"/>
              </c:numCache>
            </c:numRef>
          </c:cat>
          <c:val>
            <c:numRef>
              <c:f>Sheet1!$B$13:$B$13</c:f>
              <c:numCache>
                <c:formatCode>General</c:formatCode>
                <c:ptCount val="1"/>
                <c:pt idx="0">
                  <c:v>-30.4</c:v>
                </c:pt>
              </c:numCache>
            </c:numRef>
          </c:val>
        </c:ser>
        <c:dLbls>
          <c:showSerName val="1"/>
        </c:dLbls>
        <c:axId val="119473280"/>
        <c:axId val="119474816"/>
      </c:barChart>
      <c:catAx>
        <c:axId val="119473280"/>
        <c:scaling>
          <c:orientation val="minMax"/>
        </c:scaling>
        <c:axPos val="b"/>
        <c:numFmt formatCode="General" sourceLinked="1"/>
        <c:tickLblPos val="nextTo"/>
        <c:spPr>
          <a:ln w="3175">
            <a:solidFill>
              <a:schemeClr val="tx1"/>
            </a:solidFill>
            <a:prstDash val="solid"/>
          </a:ln>
        </c:spPr>
        <c:txPr>
          <a:bodyPr rot="-5400000" vert="horz"/>
          <a:lstStyle/>
          <a:p>
            <a:pPr>
              <a:defRPr sz="1800" b="1" i="0" u="none" strike="noStrike" baseline="0">
                <a:solidFill>
                  <a:schemeClr val="tx1"/>
                </a:solidFill>
                <a:latin typeface="Arial"/>
                <a:ea typeface="Arial"/>
                <a:cs typeface="Arial"/>
              </a:defRPr>
            </a:pPr>
            <a:endParaRPr lang="en-US"/>
          </a:p>
        </c:txPr>
        <c:crossAx val="119474816"/>
        <c:crosses val="autoZero"/>
        <c:auto val="1"/>
        <c:lblAlgn val="ctr"/>
        <c:lblOffset val="100"/>
        <c:tickLblSkip val="1"/>
        <c:tickMarkSkip val="1"/>
      </c:catAx>
      <c:valAx>
        <c:axId val="119474816"/>
        <c:scaling>
          <c:orientation val="minMax"/>
        </c:scaling>
        <c:axPos val="l"/>
        <c:majorGridlines>
          <c:spPr>
            <a:ln w="3175">
              <a:solidFill>
                <a:schemeClr val="tx1"/>
              </a:solidFill>
              <a:prstDash val="solid"/>
            </a:ln>
          </c:spPr>
        </c:majorGridlines>
        <c:title>
          <c:tx>
            <c:rich>
              <a:bodyPr/>
              <a:lstStyle/>
              <a:p>
                <a:pPr>
                  <a:defRPr sz="1800" b="1" i="0" u="none" strike="noStrike" baseline="0">
                    <a:solidFill>
                      <a:schemeClr val="tx1"/>
                    </a:solidFill>
                    <a:latin typeface="Arial"/>
                    <a:ea typeface="Arial"/>
                    <a:cs typeface="Arial"/>
                  </a:defRPr>
                </a:pPr>
                <a:r>
                  <a:rPr lang="en-US"/>
                  <a:t>% Change</a:t>
                </a:r>
              </a:p>
            </c:rich>
          </c:tx>
          <c:layout>
            <c:manualLayout>
              <c:xMode val="edge"/>
              <c:yMode val="edge"/>
              <c:x val="1.2585812356979404E-2"/>
              <c:y val="0.35981308411215107"/>
            </c:manualLayout>
          </c:layout>
          <c:spPr>
            <a:noFill/>
            <a:ln w="25399">
              <a:noFill/>
            </a:ln>
          </c:spPr>
        </c:title>
        <c:numFmt formatCode="General" sourceLinked="1"/>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119473280"/>
        <c:crosses val="autoZero"/>
        <c:crossBetween val="between"/>
      </c:valAx>
      <c:spPr>
        <a:noFill/>
        <a:ln w="12700">
          <a:solidFill>
            <a:schemeClr val="tx1"/>
          </a:solidFill>
          <a:prstDash val="solid"/>
        </a:ln>
      </c:spPr>
    </c:plotArea>
    <c:plotVisOnly val="1"/>
    <c:dispBlanksAs val="gap"/>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perspective val="0"/>
    </c:view3D>
    <c:plotArea>
      <c:layout>
        <c:manualLayout>
          <c:layoutTarget val="inner"/>
          <c:xMode val="edge"/>
          <c:yMode val="edge"/>
          <c:x val="0.2986270022883295"/>
          <c:y val="0.34177215189873417"/>
          <c:w val="0.47940503432494413"/>
          <c:h val="0.35021097046413502"/>
        </c:manualLayout>
      </c:layout>
      <c:pie3DChart>
        <c:varyColors val="1"/>
        <c:ser>
          <c:idx val="0"/>
          <c:order val="0"/>
          <c:tx>
            <c:strRef>
              <c:f>Sheet1!$B$1</c:f>
              <c:strCache>
                <c:ptCount val="1"/>
                <c:pt idx="0">
                  <c:v>1st Qtr</c:v>
                </c:pt>
              </c:strCache>
            </c:strRef>
          </c:tx>
          <c:spPr>
            <a:solidFill>
              <a:schemeClr val="accent1"/>
            </a:solidFill>
            <a:ln w="12700">
              <a:solidFill>
                <a:schemeClr val="tx1"/>
              </a:solidFill>
              <a:prstDash val="solid"/>
            </a:ln>
          </c:spPr>
          <c:dPt>
            <c:idx val="1"/>
            <c:spPr>
              <a:solidFill>
                <a:schemeClr val="accent2"/>
              </a:solidFill>
              <a:ln w="12700">
                <a:solidFill>
                  <a:schemeClr val="tx1"/>
                </a:solidFill>
                <a:prstDash val="solid"/>
              </a:ln>
            </c:spPr>
          </c:dPt>
          <c:dPt>
            <c:idx val="2"/>
            <c:spPr>
              <a:solidFill>
                <a:schemeClr val="hlink"/>
              </a:solidFill>
              <a:ln w="12700">
                <a:solidFill>
                  <a:schemeClr val="tx1"/>
                </a:solidFill>
                <a:prstDash val="solid"/>
              </a:ln>
            </c:spPr>
          </c:dPt>
          <c:dPt>
            <c:idx val="3"/>
            <c:spPr>
              <a:solidFill>
                <a:srgbClr val="FFFF00"/>
              </a:solidFill>
              <a:ln w="12700">
                <a:solidFill>
                  <a:schemeClr val="tx1"/>
                </a:solidFill>
                <a:prstDash val="solid"/>
              </a:ln>
            </c:spPr>
          </c:dPt>
          <c:dPt>
            <c:idx val="4"/>
            <c:spPr>
              <a:solidFill>
                <a:schemeClr val="bg2"/>
              </a:solidFill>
              <a:ln w="12700">
                <a:solidFill>
                  <a:schemeClr val="tx1"/>
                </a:solidFill>
                <a:prstDash val="solid"/>
              </a:ln>
            </c:spPr>
          </c:dPt>
          <c:dPt>
            <c:idx val="5"/>
            <c:spPr>
              <a:solidFill>
                <a:srgbClr val="339966"/>
              </a:solidFill>
              <a:ln w="12700">
                <a:solidFill>
                  <a:schemeClr val="tx1"/>
                </a:solidFill>
                <a:prstDash val="solid"/>
              </a:ln>
            </c:spPr>
          </c:dPt>
          <c:dLbls>
            <c:dLbl>
              <c:idx val="1"/>
              <c:layout>
                <c:manualLayout>
                  <c:x val="2.3568207335831367E-2"/>
                  <c:y val="0.11457727620916718"/>
                </c:manualLayout>
              </c:layout>
              <c:dLblPos val="bestFit"/>
              <c:showCatName val="1"/>
              <c:showPercent val="1"/>
            </c:dLbl>
            <c:dLbl>
              <c:idx val="2"/>
              <c:layout>
                <c:manualLayout>
                  <c:x val="-5.4906361424021576E-2"/>
                  <c:y val="8.5231369345011632E-2"/>
                </c:manualLayout>
              </c:layout>
              <c:dLblPos val="bestFit"/>
              <c:showCatName val="1"/>
              <c:showPercent val="1"/>
            </c:dLbl>
            <c:dLbl>
              <c:idx val="3"/>
              <c:layout>
                <c:manualLayout>
                  <c:x val="-6.1276529430624463E-2"/>
                  <c:y val="2.9541998728141058E-2"/>
                </c:manualLayout>
              </c:layout>
              <c:dLblPos val="bestFit"/>
              <c:showCatName val="1"/>
              <c:showPercent val="1"/>
            </c:dLbl>
            <c:dLbl>
              <c:idx val="4"/>
              <c:layout>
                <c:manualLayout>
                  <c:x val="-0.19681826328209809"/>
                  <c:y val="-8.5769202944836267E-2"/>
                </c:manualLayout>
              </c:layout>
              <c:dLblPos val="bestFit"/>
              <c:showCatName val="1"/>
              <c:showPercent val="1"/>
            </c:dLbl>
            <c:numFmt formatCode="0%" sourceLinked="0"/>
            <c:spPr>
              <a:noFill/>
              <a:ln w="25399">
                <a:noFill/>
              </a:ln>
            </c:spPr>
            <c:txPr>
              <a:bodyPr/>
              <a:lstStyle/>
              <a:p>
                <a:pPr>
                  <a:defRPr sz="1975" b="1" i="0" u="none" strike="noStrike" baseline="0">
                    <a:solidFill>
                      <a:schemeClr val="tx1"/>
                    </a:solidFill>
                    <a:latin typeface="Arial"/>
                    <a:ea typeface="Arial"/>
                    <a:cs typeface="Arial"/>
                  </a:defRPr>
                </a:pPr>
                <a:endParaRPr lang="en-US"/>
              </a:p>
            </c:txPr>
            <c:showCatName val="1"/>
            <c:showPercent val="1"/>
            <c:showLeaderLines val="1"/>
          </c:dLbls>
          <c:cat>
            <c:strRef>
              <c:f>Sheet1!$A$2:$A$7</c:f>
              <c:strCache>
                <c:ptCount val="6"/>
                <c:pt idx="0">
                  <c:v>Foreign Life &amp; Retirement</c:v>
                </c:pt>
                <c:pt idx="1">
                  <c:v>US Life&amp;Retirement</c:v>
                </c:pt>
                <c:pt idx="2">
                  <c:v>Foreign P&amp;C</c:v>
                </c:pt>
                <c:pt idx="3">
                  <c:v>US P&amp;C</c:v>
                </c:pt>
                <c:pt idx="4">
                  <c:v>Financial Services (AIGFP)</c:v>
                </c:pt>
                <c:pt idx="5">
                  <c:v>Asset Management</c:v>
                </c:pt>
              </c:strCache>
            </c:strRef>
          </c:cat>
          <c:val>
            <c:numRef>
              <c:f>Sheet1!$B$2:$B$7</c:f>
              <c:numCache>
                <c:formatCode>General</c:formatCode>
                <c:ptCount val="6"/>
                <c:pt idx="0">
                  <c:v>0.29100000000000031</c:v>
                </c:pt>
                <c:pt idx="1">
                  <c:v>0.14800000000000021</c:v>
                </c:pt>
                <c:pt idx="2">
                  <c:v>0.10500000000000002</c:v>
                </c:pt>
                <c:pt idx="3">
                  <c:v>0.32500000000000123</c:v>
                </c:pt>
                <c:pt idx="4">
                  <c:v>8.6000000000000021E-2</c:v>
                </c:pt>
                <c:pt idx="5">
                  <c:v>4.5000000000000012E-2</c:v>
                </c:pt>
              </c:numCache>
            </c:numRef>
          </c:val>
        </c:ser>
        <c:dLbls>
          <c:showCatName val="1"/>
          <c:showPercent val="1"/>
        </c:dLbls>
      </c:pie3DChart>
      <c:spPr>
        <a:noFill/>
        <a:ln w="25399">
          <a:noFill/>
        </a:ln>
      </c:spPr>
    </c:plotArea>
    <c:plotVisOnly val="1"/>
    <c:dispBlanksAs val="zero"/>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6933638443935944"/>
          <c:y val="7.0422535211267623E-2"/>
          <c:w val="0.73112128146453381"/>
          <c:h val="0.59557344064386319"/>
        </c:manualLayout>
      </c:layout>
      <c:barChart>
        <c:barDir val="col"/>
        <c:grouping val="clustered"/>
        <c:ser>
          <c:idx val="0"/>
          <c:order val="0"/>
          <c:tx>
            <c:strRef>
              <c:f>Sheet1!$B$1</c:f>
              <c:strCache>
                <c:ptCount val="1"/>
                <c:pt idx="0">
                  <c:v>Met Life</c:v>
                </c:pt>
              </c:strCache>
            </c:strRef>
          </c:tx>
          <c:spPr>
            <a:solidFill>
              <a:schemeClr val="accent1"/>
            </a:solidFill>
            <a:ln w="12700">
              <a:solidFill>
                <a:schemeClr val="tx1"/>
              </a:solidFill>
              <a:prstDash val="solid"/>
            </a:ln>
          </c:spPr>
          <c:cat>
            <c:numRef>
              <c:f>Sheet1!$A$2:$A$11</c:f>
              <c:numCache>
                <c:formatCode>0%</c:formatCode>
                <c:ptCount val="10"/>
                <c:pt idx="0">
                  <c:v>0.05</c:v>
                </c:pt>
                <c:pt idx="1">
                  <c:v>0.1</c:v>
                </c:pt>
                <c:pt idx="2">
                  <c:v>0.15000000000000024</c:v>
                </c:pt>
                <c:pt idx="3">
                  <c:v>0.2</c:v>
                </c:pt>
                <c:pt idx="4">
                  <c:v>0.25</c:v>
                </c:pt>
                <c:pt idx="5">
                  <c:v>0.30000000000000032</c:v>
                </c:pt>
                <c:pt idx="6">
                  <c:v>0.35000000000000031</c:v>
                </c:pt>
                <c:pt idx="7">
                  <c:v>0.4</c:v>
                </c:pt>
                <c:pt idx="8">
                  <c:v>0.45</c:v>
                </c:pt>
                <c:pt idx="9">
                  <c:v>0.5</c:v>
                </c:pt>
              </c:numCache>
            </c:numRef>
          </c:cat>
          <c:val>
            <c:numRef>
              <c:f>Sheet1!$B$2:$B$11</c:f>
              <c:numCache>
                <c:formatCode>0.00%</c:formatCode>
                <c:ptCount val="10"/>
                <c:pt idx="0">
                  <c:v>5.6249613284865465E-3</c:v>
                </c:pt>
                <c:pt idx="1">
                  <c:v>1.12499226569731E-2</c:v>
                </c:pt>
                <c:pt idx="2">
                  <c:v>1.6874883985459648E-2</c:v>
                </c:pt>
                <c:pt idx="3">
                  <c:v>2.2499845313946262E-2</c:v>
                </c:pt>
                <c:pt idx="4">
                  <c:v>2.8124806642432727E-2</c:v>
                </c:pt>
                <c:pt idx="5">
                  <c:v>3.3749767970919296E-2</c:v>
                </c:pt>
                <c:pt idx="6">
                  <c:v>3.9374729299405845E-2</c:v>
                </c:pt>
                <c:pt idx="7">
                  <c:v>4.4999690627892434E-2</c:v>
                </c:pt>
                <c:pt idx="8">
                  <c:v>5.0624651956379003E-2</c:v>
                </c:pt>
                <c:pt idx="9">
                  <c:v>5.6249613284865455E-2</c:v>
                </c:pt>
              </c:numCache>
            </c:numRef>
          </c:val>
        </c:ser>
        <c:ser>
          <c:idx val="1"/>
          <c:order val="1"/>
          <c:tx>
            <c:strRef>
              <c:f>Sheet1!$C$1</c:f>
              <c:strCache>
                <c:ptCount val="1"/>
                <c:pt idx="0">
                  <c:v>State Farm</c:v>
                </c:pt>
              </c:strCache>
            </c:strRef>
          </c:tx>
          <c:spPr>
            <a:solidFill>
              <a:schemeClr val="accent2"/>
            </a:solidFill>
            <a:ln w="12700">
              <a:solidFill>
                <a:schemeClr val="tx1"/>
              </a:solidFill>
              <a:prstDash val="solid"/>
            </a:ln>
          </c:spPr>
          <c:cat>
            <c:numRef>
              <c:f>Sheet1!$A$2:$A$11</c:f>
              <c:numCache>
                <c:formatCode>0%</c:formatCode>
                <c:ptCount val="10"/>
                <c:pt idx="0">
                  <c:v>0.05</c:v>
                </c:pt>
                <c:pt idx="1">
                  <c:v>0.1</c:v>
                </c:pt>
                <c:pt idx="2">
                  <c:v>0.15000000000000024</c:v>
                </c:pt>
                <c:pt idx="3">
                  <c:v>0.2</c:v>
                </c:pt>
                <c:pt idx="4">
                  <c:v>0.25</c:v>
                </c:pt>
                <c:pt idx="5">
                  <c:v>0.30000000000000032</c:v>
                </c:pt>
                <c:pt idx="6">
                  <c:v>0.35000000000000031</c:v>
                </c:pt>
                <c:pt idx="7">
                  <c:v>0.4</c:v>
                </c:pt>
                <c:pt idx="8">
                  <c:v>0.45</c:v>
                </c:pt>
                <c:pt idx="9">
                  <c:v>0.5</c:v>
                </c:pt>
              </c:numCache>
            </c:numRef>
          </c:cat>
          <c:val>
            <c:numRef>
              <c:f>Sheet1!$C$2:$C$11</c:f>
              <c:numCache>
                <c:formatCode>0.00%</c:formatCode>
                <c:ptCount val="10"/>
                <c:pt idx="0">
                  <c:v>4.3612844973158187E-3</c:v>
                </c:pt>
                <c:pt idx="1">
                  <c:v>8.7225689946316375E-3</c:v>
                </c:pt>
                <c:pt idx="2">
                  <c:v>1.3083853491947491E-2</c:v>
                </c:pt>
                <c:pt idx="3">
                  <c:v>1.7445137989263285E-2</c:v>
                </c:pt>
                <c:pt idx="4">
                  <c:v>2.1806422486579203E-2</c:v>
                </c:pt>
                <c:pt idx="5">
                  <c:v>2.6167706983894912E-2</c:v>
                </c:pt>
                <c:pt idx="6">
                  <c:v>3.0528991481210781E-2</c:v>
                </c:pt>
                <c:pt idx="7">
                  <c:v>3.489027597852664E-2</c:v>
                </c:pt>
                <c:pt idx="8">
                  <c:v>3.9251560475842412E-2</c:v>
                </c:pt>
                <c:pt idx="9">
                  <c:v>4.3612844973158177E-2</c:v>
                </c:pt>
              </c:numCache>
            </c:numRef>
          </c:val>
        </c:ser>
        <c:axId val="120129408"/>
        <c:axId val="120139776"/>
      </c:barChart>
      <c:catAx>
        <c:axId val="120129408"/>
        <c:scaling>
          <c:orientation val="minMax"/>
        </c:scaling>
        <c:axPos val="b"/>
        <c:title>
          <c:tx>
            <c:rich>
              <a:bodyPr/>
              <a:lstStyle/>
              <a:p>
                <a:pPr>
                  <a:defRPr sz="2025" b="1" i="0" u="none" strike="noStrike" baseline="0">
                    <a:solidFill>
                      <a:schemeClr val="tx1"/>
                    </a:solidFill>
                    <a:latin typeface="Arial"/>
                    <a:ea typeface="Arial"/>
                    <a:cs typeface="Arial"/>
                  </a:defRPr>
                </a:pPr>
                <a:r>
                  <a:rPr lang="en-US" dirty="0"/>
                  <a:t>Impairment (% of Insurer </a:t>
                </a:r>
                <a:r>
                  <a:rPr lang="en-US" dirty="0" smtClean="0"/>
                  <a:t>Assets, 2011 Data)</a:t>
                </a:r>
                <a:endParaRPr lang="en-US" dirty="0"/>
              </a:p>
            </c:rich>
          </c:tx>
          <c:layout>
            <c:manualLayout>
              <c:xMode val="edge"/>
              <c:yMode val="edge"/>
              <c:x val="0.28032036613272504"/>
              <c:y val="0.79879275653923565"/>
            </c:manualLayout>
          </c:layout>
          <c:spPr>
            <a:noFill/>
            <a:ln w="25399">
              <a:noFill/>
            </a:ln>
          </c:spPr>
        </c:title>
        <c:numFmt formatCode="0%" sourceLinked="1"/>
        <c:tickLblPos val="nextTo"/>
        <c:spPr>
          <a:ln w="3175">
            <a:solidFill>
              <a:schemeClr val="tx1"/>
            </a:solidFill>
            <a:prstDash val="solid"/>
          </a:ln>
        </c:spPr>
        <c:txPr>
          <a:bodyPr rot="0" vert="horz"/>
          <a:lstStyle/>
          <a:p>
            <a:pPr>
              <a:defRPr sz="2025" b="1" i="0" u="none" strike="noStrike" baseline="0">
                <a:solidFill>
                  <a:schemeClr val="tx1"/>
                </a:solidFill>
                <a:latin typeface="Arial"/>
                <a:ea typeface="Arial"/>
                <a:cs typeface="Arial"/>
              </a:defRPr>
            </a:pPr>
            <a:endParaRPr lang="en-US"/>
          </a:p>
        </c:txPr>
        <c:crossAx val="120139776"/>
        <c:crosses val="autoZero"/>
        <c:auto val="1"/>
        <c:lblAlgn val="ctr"/>
        <c:lblOffset val="100"/>
        <c:tickLblSkip val="1"/>
        <c:tickMarkSkip val="1"/>
      </c:catAx>
      <c:valAx>
        <c:axId val="120139776"/>
        <c:scaling>
          <c:orientation val="minMax"/>
        </c:scaling>
        <c:axPos val="l"/>
        <c:majorGridlines>
          <c:spPr>
            <a:ln w="3175">
              <a:solidFill>
                <a:schemeClr val="tx1"/>
              </a:solidFill>
              <a:prstDash val="solid"/>
            </a:ln>
          </c:spPr>
        </c:majorGridlines>
        <c:title>
          <c:tx>
            <c:rich>
              <a:bodyPr/>
              <a:lstStyle/>
              <a:p>
                <a:pPr>
                  <a:defRPr sz="2025" b="1" i="0" u="none" strike="noStrike" baseline="0">
                    <a:solidFill>
                      <a:schemeClr val="tx1"/>
                    </a:solidFill>
                    <a:latin typeface="Arial"/>
                    <a:ea typeface="Arial"/>
                    <a:cs typeface="Arial"/>
                  </a:defRPr>
                </a:pPr>
                <a:r>
                  <a:rPr lang="en-US"/>
                  <a:t>Cost: % of Ind Assets</a:t>
                </a:r>
              </a:p>
            </c:rich>
          </c:tx>
          <c:layout>
            <c:manualLayout>
              <c:xMode val="edge"/>
              <c:yMode val="edge"/>
              <c:x val="1.1441647597254004E-2"/>
              <c:y val="7.4446680080482913E-2"/>
            </c:manualLayout>
          </c:layout>
          <c:spPr>
            <a:noFill/>
            <a:ln w="25399">
              <a:noFill/>
            </a:ln>
          </c:spPr>
        </c:title>
        <c:numFmt formatCode="0.0%" sourceLinked="0"/>
        <c:tickLblPos val="nextTo"/>
        <c:spPr>
          <a:ln w="3175">
            <a:solidFill>
              <a:schemeClr val="tx1"/>
            </a:solidFill>
            <a:prstDash val="solid"/>
          </a:ln>
        </c:spPr>
        <c:txPr>
          <a:bodyPr rot="0" vert="horz"/>
          <a:lstStyle/>
          <a:p>
            <a:pPr>
              <a:defRPr sz="2025" b="1" i="0" u="none" strike="noStrike" baseline="0">
                <a:solidFill>
                  <a:schemeClr val="tx1"/>
                </a:solidFill>
                <a:latin typeface="Arial"/>
                <a:ea typeface="Arial"/>
                <a:cs typeface="Arial"/>
              </a:defRPr>
            </a:pPr>
            <a:endParaRPr lang="en-US"/>
          </a:p>
        </c:txPr>
        <c:crossAx val="120129408"/>
        <c:crosses val="autoZero"/>
        <c:crossBetween val="between"/>
      </c:valAx>
      <c:spPr>
        <a:noFill/>
        <a:ln w="12700">
          <a:solidFill>
            <a:schemeClr val="tx1"/>
          </a:solidFill>
          <a:prstDash val="solid"/>
        </a:ln>
      </c:spPr>
    </c:plotArea>
    <c:legend>
      <c:legendPos val="b"/>
      <c:layout>
        <c:manualLayout>
          <c:xMode val="edge"/>
          <c:yMode val="edge"/>
          <c:x val="0.31693363844393579"/>
          <c:y val="0.91750503018108664"/>
          <c:w val="0.32723112128146481"/>
          <c:h val="7.6458752515090517E-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838119853338945"/>
          <c:y val="6.0377358490565872E-2"/>
          <c:w val="0.80011179900222362"/>
          <c:h val="0.67169811320755135"/>
        </c:manualLayout>
      </c:layout>
      <c:lineChart>
        <c:grouping val="stacked"/>
        <c:ser>
          <c:idx val="0"/>
          <c:order val="0"/>
          <c:tx>
            <c:strRef>
              <c:f>Sheet1!$B$1</c:f>
              <c:strCache>
                <c:ptCount val="1"/>
                <c:pt idx="0">
                  <c:v>Insurance</c:v>
                </c:pt>
              </c:strCache>
            </c:strRef>
          </c:tx>
          <c:spPr>
            <a:ln w="25399">
              <a:solidFill>
                <a:srgbClr val="000080"/>
              </a:solidFill>
              <a:prstDash val="solid"/>
            </a:ln>
          </c:spPr>
          <c:marker>
            <c:symbol val="diamond"/>
            <c:size val="6"/>
            <c:spPr>
              <a:solidFill>
                <a:srgbClr val="000080"/>
              </a:solidFill>
              <a:ln>
                <a:solidFill>
                  <a:srgbClr val="000080"/>
                </a:solidFill>
                <a:prstDash val="solid"/>
              </a:ln>
            </c:spPr>
          </c:marker>
          <c:cat>
            <c:numRef>
              <c:f>Sheet1!$A$2:$A$25</c:f>
              <c:numCache>
                <c:formatCode>General</c:formatCode>
                <c:ptCount val="24"/>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numCache>
            </c:numRef>
          </c:cat>
          <c:val>
            <c:numRef>
              <c:f>Sheet1!$B$2:$B$25</c:f>
              <c:numCache>
                <c:formatCode>0.000</c:formatCode>
                <c:ptCount val="24"/>
                <c:pt idx="0">
                  <c:v>2.2054358566306147E-2</c:v>
                </c:pt>
                <c:pt idx="1">
                  <c:v>2.2825668850094846E-2</c:v>
                </c:pt>
                <c:pt idx="2">
                  <c:v>2.3411821234011407E-2</c:v>
                </c:pt>
                <c:pt idx="3">
                  <c:v>2.3835976614869952E-2</c:v>
                </c:pt>
                <c:pt idx="4">
                  <c:v>2.4499271595498192E-2</c:v>
                </c:pt>
                <c:pt idx="5">
                  <c:v>2.4306342420951099E-2</c:v>
                </c:pt>
                <c:pt idx="6">
                  <c:v>2.4821116155599902E-2</c:v>
                </c:pt>
                <c:pt idx="7">
                  <c:v>2.4977937736382152E-2</c:v>
                </c:pt>
                <c:pt idx="8">
                  <c:v>2.4468112486460147E-2</c:v>
                </c:pt>
                <c:pt idx="9">
                  <c:v>2.3703635870264462E-2</c:v>
                </c:pt>
                <c:pt idx="10">
                  <c:v>2.3204758949365849E-2</c:v>
                </c:pt>
                <c:pt idx="11">
                  <c:v>2.3668639053254437E-2</c:v>
                </c:pt>
                <c:pt idx="12">
                  <c:v>2.3411331930847247E-2</c:v>
                </c:pt>
                <c:pt idx="13">
                  <c:v>2.3599206804437962E-2</c:v>
                </c:pt>
                <c:pt idx="14">
                  <c:v>2.4256453045514478E-2</c:v>
                </c:pt>
                <c:pt idx="15">
                  <c:v>2.4954700066757797E-2</c:v>
                </c:pt>
                <c:pt idx="16">
                  <c:v>2.5865633856798489E-2</c:v>
                </c:pt>
                <c:pt idx="17">
                  <c:v>2.7005802744312558E-2</c:v>
                </c:pt>
                <c:pt idx="18">
                  <c:v>2.6055564956675322E-2</c:v>
                </c:pt>
                <c:pt idx="19">
                  <c:v>2.5472892919884051E-2</c:v>
                </c:pt>
                <c:pt idx="20">
                  <c:v>2.5596734276540779E-2</c:v>
                </c:pt>
                <c:pt idx="21">
                  <c:v>2.4975622978777895E-2</c:v>
                </c:pt>
                <c:pt idx="22">
                  <c:v>2.5394202355852588E-2</c:v>
                </c:pt>
                <c:pt idx="23">
                  <c:v>2.4179238630992514E-2</c:v>
                </c:pt>
              </c:numCache>
            </c:numRef>
          </c:val>
        </c:ser>
        <c:ser>
          <c:idx val="1"/>
          <c:order val="1"/>
          <c:tx>
            <c:strRef>
              <c:f>Sheet1!$C$1</c:f>
              <c:strCache>
                <c:ptCount val="1"/>
                <c:pt idx="0">
                  <c:v>Finance Total</c:v>
                </c:pt>
              </c:strCache>
            </c:strRef>
          </c:tx>
          <c:cat>
            <c:numRef>
              <c:f>Sheet1!$A$2:$A$25</c:f>
              <c:numCache>
                <c:formatCode>General</c:formatCode>
                <c:ptCount val="24"/>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numCache>
            </c:numRef>
          </c:cat>
          <c:val>
            <c:numRef>
              <c:f>Sheet1!$C$2:$C$25</c:f>
              <c:numCache>
                <c:formatCode>0.000</c:formatCode>
                <c:ptCount val="24"/>
                <c:pt idx="0">
                  <c:v>3.7553468166847175E-2</c:v>
                </c:pt>
                <c:pt idx="1">
                  <c:v>3.5067588365656405E-2</c:v>
                </c:pt>
                <c:pt idx="2">
                  <c:v>3.4192770302167136E-2</c:v>
                </c:pt>
                <c:pt idx="3">
                  <c:v>3.3069733321531097E-2</c:v>
                </c:pt>
                <c:pt idx="4">
                  <c:v>3.4768395428940252E-2</c:v>
                </c:pt>
                <c:pt idx="5">
                  <c:v>3.5264396548521815E-2</c:v>
                </c:pt>
                <c:pt idx="6">
                  <c:v>3.7261056467088646E-2</c:v>
                </c:pt>
                <c:pt idx="7">
                  <c:v>3.652977929196919E-2</c:v>
                </c:pt>
                <c:pt idx="8">
                  <c:v>3.8471420246664251E-2</c:v>
                </c:pt>
                <c:pt idx="9">
                  <c:v>4.1173701191993761E-2</c:v>
                </c:pt>
                <c:pt idx="10">
                  <c:v>4.4319495906113074E-2</c:v>
                </c:pt>
                <c:pt idx="11">
                  <c:v>4.8594518183069063E-2</c:v>
                </c:pt>
                <c:pt idx="12">
                  <c:v>5.232879288257903E-2</c:v>
                </c:pt>
                <c:pt idx="13">
                  <c:v>5.5430822093664796E-2</c:v>
                </c:pt>
                <c:pt idx="14">
                  <c:v>5.4660458105671175E-2</c:v>
                </c:pt>
                <c:pt idx="15">
                  <c:v>5.5218234415233693E-2</c:v>
                </c:pt>
                <c:pt idx="16">
                  <c:v>5.6017832107880243E-2</c:v>
                </c:pt>
                <c:pt idx="17">
                  <c:v>5.5572797637521501E-2</c:v>
                </c:pt>
                <c:pt idx="18">
                  <c:v>5.835058077225138E-2</c:v>
                </c:pt>
                <c:pt idx="19">
                  <c:v>6.1776361482207803E-2</c:v>
                </c:pt>
                <c:pt idx="20">
                  <c:v>6.245618655522741E-2</c:v>
                </c:pt>
                <c:pt idx="21">
                  <c:v>5.9269103490337684E-2</c:v>
                </c:pt>
                <c:pt idx="22">
                  <c:v>6.6023298030819882E-2</c:v>
                </c:pt>
                <c:pt idx="23">
                  <c:v>6.6191682744833766E-2</c:v>
                </c:pt>
              </c:numCache>
            </c:numRef>
          </c:val>
        </c:ser>
        <c:marker val="1"/>
        <c:axId val="45299968"/>
        <c:axId val="45326336"/>
      </c:lineChart>
      <c:catAx>
        <c:axId val="45299968"/>
        <c:scaling>
          <c:orientation val="minMax"/>
        </c:scaling>
        <c:axPos val="b"/>
        <c:numFmt formatCode="General" sourceLinked="1"/>
        <c:tickLblPos val="nextTo"/>
        <c:spPr>
          <a:ln w="3175">
            <a:solidFill>
              <a:schemeClr val="tx1"/>
            </a:solidFill>
            <a:prstDash val="solid"/>
          </a:ln>
        </c:spPr>
        <c:txPr>
          <a:bodyPr rot="-2700000" vert="horz"/>
          <a:lstStyle/>
          <a:p>
            <a:pPr>
              <a:defRPr sz="1700" b="1" i="0" u="none" strike="noStrike" baseline="0">
                <a:solidFill>
                  <a:schemeClr val="tx1"/>
                </a:solidFill>
                <a:latin typeface="Arial"/>
                <a:ea typeface="Arial"/>
                <a:cs typeface="Arial"/>
              </a:defRPr>
            </a:pPr>
            <a:endParaRPr lang="en-US"/>
          </a:p>
        </c:txPr>
        <c:crossAx val="45326336"/>
        <c:crosses val="autoZero"/>
        <c:auto val="1"/>
        <c:lblAlgn val="ctr"/>
        <c:lblOffset val="100"/>
        <c:tickLblSkip val="1"/>
        <c:tickMarkSkip val="1"/>
      </c:catAx>
      <c:valAx>
        <c:axId val="45326336"/>
        <c:scaling>
          <c:orientation val="minMax"/>
          <c:max val="9.5000000000000084E-2"/>
          <c:min val="0"/>
        </c:scaling>
        <c:axPos val="l"/>
        <c:majorGridlines>
          <c:spPr>
            <a:ln w="3175">
              <a:solidFill>
                <a:schemeClr val="tx1"/>
              </a:solidFill>
              <a:prstDash val="solid"/>
            </a:ln>
          </c:spPr>
        </c:majorGridlines>
        <c:title>
          <c:tx>
            <c:rich>
              <a:bodyPr/>
              <a:lstStyle/>
              <a:p>
                <a:pPr>
                  <a:defRPr sz="1800" b="1" i="0" u="none" strike="noStrike" baseline="0">
                    <a:solidFill>
                      <a:schemeClr val="tx1"/>
                    </a:solidFill>
                    <a:latin typeface="Arial"/>
                    <a:ea typeface="Arial"/>
                    <a:cs typeface="Arial"/>
                  </a:defRPr>
                </a:pPr>
                <a:r>
                  <a:rPr lang="en-US" dirty="0" smtClean="0"/>
                  <a:t>Contribution to GDP </a:t>
                </a:r>
                <a:r>
                  <a:rPr lang="en-US" dirty="0"/>
                  <a:t>(%)</a:t>
                </a:r>
              </a:p>
            </c:rich>
          </c:tx>
          <c:layout>
            <c:manualLayout>
              <c:xMode val="edge"/>
              <c:yMode val="edge"/>
              <c:x val="1.1441647597254006E-2"/>
              <c:y val="0.18490566037735903"/>
            </c:manualLayout>
          </c:layout>
          <c:spPr>
            <a:noFill/>
            <a:ln w="25399">
              <a:noFill/>
            </a:ln>
          </c:spPr>
        </c:title>
        <c:numFmt formatCode="0.0%" sourceLinked="0"/>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45299968"/>
        <c:crosses val="autoZero"/>
        <c:crossBetween val="between"/>
      </c:valAx>
      <c:spPr>
        <a:noFill/>
        <a:ln w="12700">
          <a:solidFill>
            <a:schemeClr val="tx1"/>
          </a:solidFill>
          <a:prstDash val="solid"/>
        </a:ln>
      </c:spPr>
    </c:plotArea>
    <c:legend>
      <c:legendPos val="b"/>
      <c:layout/>
      <c:txPr>
        <a:bodyPr/>
        <a:lstStyle/>
        <a:p>
          <a:pPr>
            <a:defRPr sz="2000"/>
          </a:pPr>
          <a:endParaRPr lang="en-US"/>
        </a:p>
      </c:txPr>
    </c:legend>
    <c:plotVisOnly val="1"/>
    <c:dispBlanksAs val="zero"/>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3260869565217393"/>
          <c:y val="0.14227642276422794"/>
          <c:w val="0.63386727688787403"/>
          <c:h val="0.7540650406504088"/>
        </c:manualLayout>
      </c:layout>
      <c:barChart>
        <c:barDir val="bar"/>
        <c:grouping val="clustered"/>
        <c:ser>
          <c:idx val="0"/>
          <c:order val="0"/>
          <c:tx>
            <c:strRef>
              <c:f>Sheet1!$B$1</c:f>
              <c:strCache>
                <c:ptCount val="1"/>
                <c:pt idx="0">
                  <c:v>%P&amp;L</c:v>
                </c:pt>
              </c:strCache>
            </c:strRef>
          </c:tx>
          <c:spPr>
            <a:solidFill>
              <a:schemeClr val="accent1"/>
            </a:solidFill>
            <a:ln w="12700">
              <a:solidFill>
                <a:schemeClr val="tx1"/>
              </a:solidFill>
              <a:prstDash val="solid"/>
            </a:ln>
          </c:spPr>
          <c:cat>
            <c:strRef>
              <c:f>Sheet1!$A$2:$A$6</c:f>
              <c:strCache>
                <c:ptCount val="5"/>
                <c:pt idx="0">
                  <c:v>Corporate Bonds</c:v>
                </c:pt>
                <c:pt idx="1">
                  <c:v>Municipal Bonds</c:v>
                </c:pt>
                <c:pt idx="2">
                  <c:v>Agency &amp; GSE Bonds</c:v>
                </c:pt>
                <c:pt idx="3">
                  <c:v>Treasury Securities</c:v>
                </c:pt>
                <c:pt idx="4">
                  <c:v>Corporate Equities</c:v>
                </c:pt>
              </c:strCache>
            </c:strRef>
          </c:cat>
          <c:val>
            <c:numRef>
              <c:f>Sheet1!$B$2:$B$6</c:f>
              <c:numCache>
                <c:formatCode>0.00%</c:formatCode>
                <c:ptCount val="5"/>
                <c:pt idx="0">
                  <c:v>2.4000000000000011E-2</c:v>
                </c:pt>
                <c:pt idx="1">
                  <c:v>0.14200000000000004</c:v>
                </c:pt>
                <c:pt idx="2">
                  <c:v>1.4000000000000002E-2</c:v>
                </c:pt>
                <c:pt idx="3">
                  <c:v>9.0000000000000045E-3</c:v>
                </c:pt>
                <c:pt idx="4">
                  <c:v>1.2000000000000005E-2</c:v>
                </c:pt>
              </c:numCache>
            </c:numRef>
          </c:val>
        </c:ser>
        <c:ser>
          <c:idx val="1"/>
          <c:order val="1"/>
          <c:tx>
            <c:strRef>
              <c:f>Sheet1!$C$1</c:f>
              <c:strCache>
                <c:ptCount val="1"/>
                <c:pt idx="0">
                  <c:v>%Life</c:v>
                </c:pt>
              </c:strCache>
            </c:strRef>
          </c:tx>
          <c:spPr>
            <a:solidFill>
              <a:schemeClr val="accent2"/>
            </a:solidFill>
            <a:ln w="12700">
              <a:solidFill>
                <a:schemeClr val="tx1"/>
              </a:solidFill>
              <a:prstDash val="solid"/>
            </a:ln>
          </c:spPr>
          <c:cat>
            <c:strRef>
              <c:f>Sheet1!$A$2:$A$6</c:f>
              <c:strCache>
                <c:ptCount val="5"/>
                <c:pt idx="0">
                  <c:v>Corporate Bonds</c:v>
                </c:pt>
                <c:pt idx="1">
                  <c:v>Municipal Bonds</c:v>
                </c:pt>
                <c:pt idx="2">
                  <c:v>Agency &amp; GSE Bonds</c:v>
                </c:pt>
                <c:pt idx="3">
                  <c:v>Treasury Securities</c:v>
                </c:pt>
                <c:pt idx="4">
                  <c:v>Corporate Equities</c:v>
                </c:pt>
              </c:strCache>
            </c:strRef>
          </c:cat>
          <c:val>
            <c:numRef>
              <c:f>Sheet1!$C$2:$C$6</c:f>
              <c:numCache>
                <c:formatCode>0.00%</c:formatCode>
                <c:ptCount val="5"/>
                <c:pt idx="0">
                  <c:v>0.16300000000000003</c:v>
                </c:pt>
                <c:pt idx="1">
                  <c:v>1.8000000000000009E-2</c:v>
                </c:pt>
                <c:pt idx="2">
                  <c:v>4.5000000000000033E-2</c:v>
                </c:pt>
                <c:pt idx="3">
                  <c:v>1.4000000000000002E-2</c:v>
                </c:pt>
                <c:pt idx="4">
                  <c:v>6.3000000000000014E-2</c:v>
                </c:pt>
              </c:numCache>
            </c:numRef>
          </c:val>
        </c:ser>
        <c:gapWidth val="120"/>
        <c:axId val="45423616"/>
        <c:axId val="45441792"/>
      </c:barChart>
      <c:catAx>
        <c:axId val="45423616"/>
        <c:scaling>
          <c:orientation val="maxMin"/>
        </c:scaling>
        <c:axPos val="l"/>
        <c:numFmt formatCode="General" sourceLinked="1"/>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45441792"/>
        <c:crosses val="autoZero"/>
        <c:auto val="1"/>
        <c:lblAlgn val="ctr"/>
        <c:lblOffset val="100"/>
        <c:tickLblSkip val="1"/>
        <c:tickMarkSkip val="1"/>
      </c:catAx>
      <c:valAx>
        <c:axId val="45441792"/>
        <c:scaling>
          <c:orientation val="minMax"/>
          <c:max val="0.18000000000000024"/>
          <c:min val="0"/>
        </c:scaling>
        <c:axPos val="t"/>
        <c:majorGridlines>
          <c:spPr>
            <a:ln w="3175">
              <a:solidFill>
                <a:schemeClr val="tx1"/>
              </a:solidFill>
              <a:prstDash val="solid"/>
            </a:ln>
          </c:spPr>
        </c:majorGridlines>
        <c:numFmt formatCode="0%" sourceLinked="0"/>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45423616"/>
        <c:crosses val="autoZero"/>
        <c:crossBetween val="between"/>
      </c:valAx>
      <c:spPr>
        <a:noFill/>
        <a:ln w="12700">
          <a:solidFill>
            <a:schemeClr val="tx1"/>
          </a:solidFill>
          <a:prstDash val="solid"/>
        </a:ln>
      </c:spPr>
    </c:plotArea>
    <c:legend>
      <c:legendPos val="b"/>
      <c:layout>
        <c:manualLayout>
          <c:xMode val="edge"/>
          <c:yMode val="edge"/>
          <c:x val="0.52860411899313564"/>
          <c:y val="0.91666666666666652"/>
          <c:w val="0.22654462242562931"/>
          <c:h val="7.7235772357723623E-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5900116144018576"/>
          <c:y val="0.12234910277324652"/>
          <c:w val="0.59465737514518024"/>
          <c:h val="0.83523654159869498"/>
        </c:manualLayout>
      </c:layout>
      <c:pieChart>
        <c:varyColors val="1"/>
        <c:ser>
          <c:idx val="0"/>
          <c:order val="0"/>
          <c:tx>
            <c:strRef>
              <c:f>Sheet1!$A$2</c:f>
              <c:strCache>
                <c:ptCount val="1"/>
                <c:pt idx="0">
                  <c:v>Rating</c:v>
                </c:pt>
              </c:strCache>
            </c:strRef>
          </c:tx>
          <c:spPr>
            <a:solidFill>
              <a:schemeClr val="accent1"/>
            </a:solidFill>
            <a:ln w="9871">
              <a:solidFill>
                <a:schemeClr val="tx1"/>
              </a:solidFill>
              <a:prstDash val="solid"/>
            </a:ln>
          </c:spPr>
          <c:dPt>
            <c:idx val="0"/>
            <c:spPr>
              <a:solidFill>
                <a:srgbClr val="FF0000"/>
              </a:solidFill>
              <a:ln w="9871">
                <a:solidFill>
                  <a:schemeClr val="tx1"/>
                </a:solidFill>
                <a:prstDash val="solid"/>
              </a:ln>
            </c:spPr>
          </c:dPt>
          <c:dPt>
            <c:idx val="1"/>
            <c:spPr>
              <a:solidFill>
                <a:srgbClr val="0000FF"/>
              </a:solidFill>
              <a:ln w="9871">
                <a:solidFill>
                  <a:schemeClr val="tx1"/>
                </a:solidFill>
                <a:prstDash val="solid"/>
              </a:ln>
            </c:spPr>
          </c:dPt>
          <c:dPt>
            <c:idx val="2"/>
            <c:spPr>
              <a:solidFill>
                <a:srgbClr val="FFFF00"/>
              </a:solidFill>
              <a:ln w="9871">
                <a:solidFill>
                  <a:schemeClr val="tx1"/>
                </a:solidFill>
                <a:prstDash val="solid"/>
              </a:ln>
            </c:spPr>
          </c:dPt>
          <c:dPt>
            <c:idx val="3"/>
            <c:spPr>
              <a:solidFill>
                <a:srgbClr val="000000"/>
              </a:solidFill>
              <a:ln w="9871">
                <a:solidFill>
                  <a:schemeClr val="tx1"/>
                </a:solidFill>
                <a:prstDash val="solid"/>
              </a:ln>
            </c:spPr>
          </c:dPt>
          <c:dPt>
            <c:idx val="4"/>
            <c:spPr>
              <a:solidFill>
                <a:srgbClr val="FF9900"/>
              </a:solidFill>
              <a:ln w="9871">
                <a:solidFill>
                  <a:schemeClr val="tx1"/>
                </a:solidFill>
                <a:prstDash val="solid"/>
              </a:ln>
            </c:spPr>
          </c:dPt>
          <c:dPt>
            <c:idx val="5"/>
            <c:explosion val="7"/>
            <c:spPr>
              <a:solidFill>
                <a:srgbClr val="00FFFF"/>
              </a:solidFill>
              <a:ln w="9871">
                <a:solidFill>
                  <a:schemeClr val="tx1"/>
                </a:solidFill>
                <a:prstDash val="solid"/>
              </a:ln>
            </c:spPr>
          </c:dPt>
          <c:dPt>
            <c:idx val="6"/>
            <c:spPr>
              <a:solidFill>
                <a:srgbClr val="00FF00"/>
              </a:solidFill>
              <a:ln w="9871">
                <a:solidFill>
                  <a:schemeClr val="tx1"/>
                </a:solidFill>
                <a:prstDash val="solid"/>
              </a:ln>
            </c:spPr>
          </c:dPt>
          <c:dPt>
            <c:idx val="7"/>
            <c:spPr>
              <a:solidFill>
                <a:srgbClr val="CCCCFF"/>
              </a:solidFill>
              <a:ln w="9871">
                <a:solidFill>
                  <a:schemeClr val="tx1"/>
                </a:solidFill>
                <a:prstDash val="solid"/>
              </a:ln>
            </c:spPr>
          </c:dPt>
          <c:dPt>
            <c:idx val="8"/>
            <c:spPr>
              <a:solidFill>
                <a:srgbClr val="FF00FF"/>
              </a:solidFill>
              <a:ln w="9871">
                <a:solidFill>
                  <a:schemeClr val="tx1"/>
                </a:solidFill>
                <a:prstDash val="solid"/>
              </a:ln>
            </c:spPr>
          </c:dPt>
          <c:dLbls>
            <c:dLbl>
              <c:idx val="0"/>
              <c:layout>
                <c:manualLayout>
                  <c:x val="-9.1103228733995303E-2"/>
                  <c:y val="-0.2584700286064962"/>
                </c:manualLayout>
              </c:layout>
              <c:dLblPos val="bestFit"/>
              <c:showVal val="1"/>
              <c:showCatName val="1"/>
              <c:separator>
</c:separator>
            </c:dLbl>
            <c:dLbl>
              <c:idx val="1"/>
              <c:layout>
                <c:manualLayout>
                  <c:x val="9.9241338960791542E-2"/>
                  <c:y val="-4.8953165744870776E-2"/>
                </c:manualLayout>
              </c:layout>
              <c:dLblPos val="bestFit"/>
              <c:showVal val="1"/>
              <c:showCatName val="1"/>
              <c:separator>
</c:separator>
            </c:dLbl>
            <c:dLbl>
              <c:idx val="2"/>
              <c:layout>
                <c:manualLayout>
                  <c:x val="5.6027876943400917E-2"/>
                  <c:y val="1.8885714678026171E-2"/>
                </c:manualLayout>
              </c:layout>
              <c:spPr>
                <a:noFill/>
                <a:ln w="19742">
                  <a:noFill/>
                </a:ln>
              </c:spPr>
              <c:txPr>
                <a:bodyPr/>
                <a:lstStyle/>
                <a:p>
                  <a:pPr>
                    <a:defRPr sz="1224" b="1" i="0" u="none" strike="noStrike" baseline="0">
                      <a:solidFill>
                        <a:schemeClr val="tx1"/>
                      </a:solidFill>
                      <a:latin typeface="Times New Roman"/>
                      <a:ea typeface="Times New Roman"/>
                      <a:cs typeface="Times New Roman"/>
                    </a:defRPr>
                  </a:pPr>
                  <a:endParaRPr lang="en-US"/>
                </a:p>
              </c:txPr>
              <c:dLblPos val="bestFit"/>
              <c:showVal val="1"/>
              <c:showCatName val="1"/>
              <c:separator>
</c:separator>
            </c:dLbl>
            <c:dLbl>
              <c:idx val="3"/>
              <c:layout>
                <c:manualLayout>
                  <c:x val="1.6696336498976515E-2"/>
                  <c:y val="7.0762122452812576E-2"/>
                </c:manualLayout>
              </c:layout>
              <c:dLblPos val="bestFit"/>
              <c:showVal val="1"/>
              <c:showCatName val="1"/>
              <c:separator>
</c:separator>
            </c:dLbl>
            <c:dLbl>
              <c:idx val="4"/>
              <c:layout>
                <c:manualLayout>
                  <c:x val="-1.4977476941164731E-2"/>
                  <c:y val="6.3001077022654242E-2"/>
                </c:manualLayout>
              </c:layout>
              <c:dLblPos val="bestFit"/>
              <c:showVal val="1"/>
              <c:showCatName val="1"/>
              <c:separator>
</c:separator>
            </c:dLbl>
            <c:dLbl>
              <c:idx val="5"/>
              <c:layout>
                <c:manualLayout>
                  <c:x val="-6.9187565514949459E-3"/>
                  <c:y val="-6.3440861167595956E-3"/>
                </c:manualLayout>
              </c:layout>
              <c:dLblPos val="bestFit"/>
              <c:showVal val="1"/>
              <c:showCatName val="1"/>
              <c:separator>
</c:separator>
            </c:dLbl>
            <c:dLbl>
              <c:idx val="6"/>
              <c:layout>
                <c:manualLayout>
                  <c:x val="-1.3240877071090607E-2"/>
                  <c:y val="-7.135480635517398E-2"/>
                </c:manualLayout>
              </c:layout>
              <c:dLblPos val="bestFit"/>
              <c:showVal val="1"/>
              <c:showCatName val="1"/>
              <c:separator>
</c:separator>
            </c:dLbl>
            <c:dLbl>
              <c:idx val="7"/>
              <c:layout/>
              <c:dLblPos val="bestFit"/>
              <c:showVal val="1"/>
              <c:showCatName val="1"/>
              <c:separator>
</c:separator>
            </c:dLbl>
            <c:dLbl>
              <c:idx val="8"/>
              <c:layout/>
              <c:dLblPos val="bestFit"/>
              <c:showVal val="1"/>
              <c:showCatName val="1"/>
              <c:separator>
</c:separator>
            </c:dLbl>
            <c:spPr>
              <a:noFill/>
              <a:ln w="19742">
                <a:noFill/>
              </a:ln>
            </c:spPr>
            <c:txPr>
              <a:bodyPr/>
              <a:lstStyle/>
              <a:p>
                <a:pPr>
                  <a:defRPr sz="1360" b="1" i="0" u="none" strike="noStrike" baseline="0">
                    <a:solidFill>
                      <a:schemeClr val="tx1"/>
                    </a:solidFill>
                    <a:latin typeface="Times New Roman"/>
                    <a:ea typeface="Times New Roman"/>
                    <a:cs typeface="Times New Roman"/>
                  </a:defRPr>
                </a:pPr>
                <a:endParaRPr lang="en-US"/>
              </a:p>
            </c:txPr>
            <c:showVal val="1"/>
            <c:showCatName val="1"/>
            <c:separator>
</c:separator>
            <c:showLeaderLines val="1"/>
          </c:dLbls>
          <c:cat>
            <c:strRef>
              <c:f>Sheet1!$B$1:$J$1</c:f>
              <c:strCache>
                <c:ptCount val="9"/>
                <c:pt idx="0">
                  <c:v>Deficient Loss Reserves/In-adequate Pricing</c:v>
                </c:pt>
                <c:pt idx="1">
                  <c:v>Rapid Growth</c:v>
                </c:pt>
                <c:pt idx="2">
                  <c:v>Alleged Fraud</c:v>
                </c:pt>
                <c:pt idx="3">
                  <c:v>Catastrophe Losses</c:v>
                </c:pt>
                <c:pt idx="4">
                  <c:v>Affiliate Impairment</c:v>
                </c:pt>
                <c:pt idx="5">
                  <c:v>Investment Problems</c:v>
                </c:pt>
                <c:pt idx="6">
                  <c:v>Misc.</c:v>
                </c:pt>
                <c:pt idx="7">
                  <c:v>Sig. Change in Business</c:v>
                </c:pt>
                <c:pt idx="8">
                  <c:v>Reinsurance Failure</c:v>
                </c:pt>
              </c:strCache>
            </c:strRef>
          </c:cat>
          <c:val>
            <c:numRef>
              <c:f>Sheet1!$B$2:$J$2</c:f>
              <c:numCache>
                <c:formatCode>0.0%</c:formatCode>
                <c:ptCount val="9"/>
                <c:pt idx="0">
                  <c:v>0.4027</c:v>
                </c:pt>
                <c:pt idx="1">
                  <c:v>0.1356</c:v>
                </c:pt>
                <c:pt idx="2">
                  <c:v>7.8100000000000017E-2</c:v>
                </c:pt>
                <c:pt idx="3">
                  <c:v>7.1199999999999999E-2</c:v>
                </c:pt>
                <c:pt idx="4">
                  <c:v>7.8100000000000017E-2</c:v>
                </c:pt>
                <c:pt idx="5">
                  <c:v>7.2600000000000053E-2</c:v>
                </c:pt>
                <c:pt idx="6">
                  <c:v>8.6300000000000002E-2</c:v>
                </c:pt>
                <c:pt idx="7">
                  <c:v>3.9700000000000006E-2</c:v>
                </c:pt>
                <c:pt idx="8">
                  <c:v>3.5600000000000055E-2</c:v>
                </c:pt>
              </c:numCache>
            </c:numRef>
          </c:val>
        </c:ser>
        <c:dLbls>
          <c:showVal val="1"/>
          <c:showCatName val="1"/>
          <c:separator>
</c:separator>
        </c:dLbls>
        <c:firstSliceAng val="0"/>
      </c:pieChart>
      <c:spPr>
        <a:noFill/>
        <a:ln w="19742">
          <a:noFill/>
        </a:ln>
      </c:spPr>
    </c:plotArea>
    <c:plotVisOnly val="1"/>
    <c:dispBlanksAs val="zero"/>
  </c:chart>
  <c:spPr>
    <a:noFill/>
    <a:ln>
      <a:noFill/>
    </a:ln>
  </c:spPr>
  <c:txPr>
    <a:bodyPr/>
    <a:lstStyle/>
    <a:p>
      <a:pPr>
        <a:defRPr sz="1496" b="1" i="0" u="none" strike="noStrike" baseline="0">
          <a:solidFill>
            <a:schemeClr val="tx1"/>
          </a:solidFill>
          <a:latin typeface="Times New Roman"/>
          <a:ea typeface="Times New Roman"/>
          <a:cs typeface="Times New Roman"/>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5879682179341656"/>
          <c:y val="0.11419249592169677"/>
          <c:w val="0.5913734392735529"/>
          <c:h val="0.84991843393148703"/>
        </c:manualLayout>
      </c:layout>
      <c:pieChart>
        <c:varyColors val="1"/>
        <c:ser>
          <c:idx val="0"/>
          <c:order val="0"/>
          <c:tx>
            <c:strRef>
              <c:f>Sheet1!$B$1</c:f>
              <c:strCache>
                <c:ptCount val="1"/>
                <c:pt idx="0">
                  <c:v>Percent</c:v>
                </c:pt>
              </c:strCache>
            </c:strRef>
          </c:tx>
          <c:spPr>
            <a:ln w="9311">
              <a:solidFill>
                <a:schemeClr val="tx1"/>
              </a:solidFill>
              <a:prstDash val="solid"/>
            </a:ln>
          </c:spPr>
          <c:dPt>
            <c:idx val="0"/>
            <c:spPr>
              <a:solidFill>
                <a:srgbClr val="FF0000"/>
              </a:solidFill>
              <a:ln w="9311">
                <a:solidFill>
                  <a:schemeClr val="tx1"/>
                </a:solidFill>
                <a:prstDash val="solid"/>
              </a:ln>
            </c:spPr>
          </c:dPt>
          <c:dPt>
            <c:idx val="1"/>
            <c:spPr>
              <a:solidFill>
                <a:srgbClr val="0000FF"/>
              </a:solidFill>
              <a:ln w="9311">
                <a:solidFill>
                  <a:schemeClr val="tx1"/>
                </a:solidFill>
                <a:prstDash val="solid"/>
              </a:ln>
            </c:spPr>
          </c:dPt>
          <c:dPt>
            <c:idx val="2"/>
            <c:spPr>
              <a:solidFill>
                <a:srgbClr val="FFFF00"/>
              </a:solidFill>
              <a:ln w="9311">
                <a:solidFill>
                  <a:schemeClr val="tx1"/>
                </a:solidFill>
                <a:prstDash val="solid"/>
              </a:ln>
            </c:spPr>
          </c:dPt>
          <c:dPt>
            <c:idx val="3"/>
            <c:spPr>
              <a:solidFill>
                <a:srgbClr val="000000"/>
              </a:solidFill>
              <a:ln w="9311">
                <a:solidFill>
                  <a:schemeClr val="tx1"/>
                </a:solidFill>
                <a:prstDash val="solid"/>
              </a:ln>
            </c:spPr>
          </c:dPt>
          <c:dPt>
            <c:idx val="4"/>
            <c:spPr>
              <a:solidFill>
                <a:srgbClr val="FF9900"/>
              </a:solidFill>
              <a:ln w="9311">
                <a:solidFill>
                  <a:schemeClr val="tx1"/>
                </a:solidFill>
                <a:prstDash val="solid"/>
              </a:ln>
            </c:spPr>
          </c:dPt>
          <c:dPt>
            <c:idx val="5"/>
            <c:explosion val="7"/>
            <c:spPr>
              <a:solidFill>
                <a:srgbClr val="00FFFF"/>
              </a:solidFill>
              <a:ln w="9311">
                <a:solidFill>
                  <a:schemeClr val="tx1"/>
                </a:solidFill>
                <a:prstDash val="solid"/>
              </a:ln>
            </c:spPr>
          </c:dPt>
          <c:dPt>
            <c:idx val="6"/>
            <c:spPr>
              <a:solidFill>
                <a:srgbClr val="00FF00"/>
              </a:solidFill>
              <a:ln w="9311">
                <a:solidFill>
                  <a:schemeClr val="tx1"/>
                </a:solidFill>
                <a:prstDash val="solid"/>
              </a:ln>
            </c:spPr>
          </c:dPt>
          <c:dLbls>
            <c:dLbl>
              <c:idx val="0"/>
              <c:layout>
                <c:manualLayout>
                  <c:x val="-5.3354315281122167E-2"/>
                  <c:y val="-0.18016678229858937"/>
                </c:manualLayout>
              </c:layout>
              <c:dLblPos val="bestFit"/>
              <c:showVal val="1"/>
              <c:showCatName val="1"/>
              <c:separator>
</c:separator>
            </c:dLbl>
            <c:dLbl>
              <c:idx val="1"/>
              <c:layout>
                <c:manualLayout>
                  <c:x val="7.4993092653090995E-2"/>
                  <c:y val="-0.11548919571772753"/>
                </c:manualLayout>
              </c:layout>
              <c:dLblPos val="bestFit"/>
              <c:showVal val="1"/>
              <c:showCatName val="1"/>
              <c:separator>
</c:separator>
            </c:dLbl>
            <c:dLbl>
              <c:idx val="2"/>
              <c:layout>
                <c:manualLayout>
                  <c:x val="5.7972746806972245E-2"/>
                  <c:y val="1.9274834868996827E-2"/>
                </c:manualLayout>
              </c:layout>
              <c:numFmt formatCode="0.0%" sourceLinked="0"/>
              <c:spPr>
                <a:noFill/>
                <a:ln w="18623">
                  <a:noFill/>
                </a:ln>
              </c:spPr>
              <c:txPr>
                <a:bodyPr/>
                <a:lstStyle/>
                <a:p>
                  <a:pPr>
                    <a:defRPr sz="1155" b="1" i="0" u="none" strike="noStrike" baseline="0">
                      <a:solidFill>
                        <a:schemeClr val="tx1"/>
                      </a:solidFill>
                      <a:latin typeface="Times New Roman"/>
                      <a:ea typeface="Times New Roman"/>
                      <a:cs typeface="Times New Roman"/>
                    </a:defRPr>
                  </a:pPr>
                  <a:endParaRPr lang="en-US"/>
                </a:p>
              </c:txPr>
              <c:dLblPos val="bestFit"/>
              <c:showVal val="1"/>
              <c:showCatName val="1"/>
              <c:separator>
</c:separator>
            </c:dLbl>
            <c:dLbl>
              <c:idx val="3"/>
              <c:layout>
                <c:manualLayout>
                  <c:x val="1.1254268023157789E-2"/>
                  <c:y val="5.0292714608461728E-2"/>
                </c:manualLayout>
              </c:layout>
              <c:dLblPos val="bestFit"/>
              <c:showVal val="1"/>
              <c:showCatName val="1"/>
              <c:separator>
</c:separator>
            </c:dLbl>
            <c:dLbl>
              <c:idx val="4"/>
              <c:layout>
                <c:manualLayout>
                  <c:x val="-4.1518070599312028E-2"/>
                  <c:y val="-7.6125012071771095E-3"/>
                </c:manualLayout>
              </c:layout>
              <c:dLblPos val="bestFit"/>
              <c:showVal val="1"/>
              <c:showCatName val="1"/>
              <c:separator>
</c:separator>
            </c:dLbl>
            <c:dLbl>
              <c:idx val="5"/>
              <c:layout>
                <c:manualLayout>
                  <c:x val="-1.7408311186223123E-2"/>
                  <c:y val="-6.1337357292925193E-2"/>
                </c:manualLayout>
              </c:layout>
              <c:dLblPos val="bestFit"/>
              <c:showVal val="1"/>
              <c:showCatName val="1"/>
              <c:separator>
</c:separator>
            </c:dLbl>
            <c:dLbl>
              <c:idx val="6"/>
              <c:layout/>
              <c:dLblPos val="bestFit"/>
              <c:showVal val="1"/>
              <c:showCatName val="1"/>
              <c:separator>
</c:separator>
            </c:dLbl>
            <c:dLbl>
              <c:idx val="7"/>
              <c:layout/>
              <c:dLblPos val="bestFit"/>
              <c:showVal val="1"/>
              <c:showCatName val="1"/>
              <c:separator>
</c:separator>
            </c:dLbl>
            <c:dLbl>
              <c:idx val="8"/>
              <c:layout>
                <c:manualLayout>
                  <c:xMode val="edge"/>
                  <c:yMode val="edge"/>
                  <c:x val="0.25085130533484901"/>
                  <c:y val="6.5252854812398323E-3"/>
                </c:manualLayout>
              </c:layout>
              <c:dLblPos val="bestFit"/>
              <c:showVal val="1"/>
              <c:showCatName val="1"/>
              <c:separator>
</c:separator>
            </c:dLbl>
            <c:numFmt formatCode="0.0%" sourceLinked="0"/>
            <c:spPr>
              <a:noFill/>
              <a:ln w="18623">
                <a:noFill/>
              </a:ln>
            </c:spPr>
            <c:txPr>
              <a:bodyPr/>
              <a:lstStyle/>
              <a:p>
                <a:pPr>
                  <a:defRPr sz="1283" b="1" i="0" u="none" strike="noStrike" baseline="0">
                    <a:solidFill>
                      <a:schemeClr val="tx1"/>
                    </a:solidFill>
                    <a:latin typeface="Times New Roman"/>
                    <a:ea typeface="Times New Roman"/>
                    <a:cs typeface="Times New Roman"/>
                  </a:defRPr>
                </a:pPr>
                <a:endParaRPr lang="en-US"/>
              </a:p>
            </c:txPr>
            <c:showVal val="1"/>
            <c:showCatName val="1"/>
            <c:separator>
</c:separator>
            <c:showLeaderLines val="1"/>
          </c:dLbls>
          <c:cat>
            <c:strRef>
              <c:f>Sheet1!$A$2:$A$9</c:f>
              <c:strCache>
                <c:ptCount val="8"/>
                <c:pt idx="0">
                  <c:v>Inadequate Pricing</c:v>
                </c:pt>
                <c:pt idx="1">
                  <c:v>Affiliate Problems</c:v>
                </c:pt>
                <c:pt idx="2">
                  <c:v>Rapid Growth</c:v>
                </c:pt>
                <c:pt idx="3">
                  <c:v>Investment Problems</c:v>
                </c:pt>
                <c:pt idx="4">
                  <c:v>Misc</c:v>
                </c:pt>
                <c:pt idx="5">
                  <c:v>Alleged Fraud</c:v>
                </c:pt>
                <c:pt idx="6">
                  <c:v>Sig. Change in Business</c:v>
                </c:pt>
                <c:pt idx="7">
                  <c:v>Reins Failure</c:v>
                </c:pt>
              </c:strCache>
            </c:strRef>
          </c:cat>
          <c:val>
            <c:numRef>
              <c:f>Sheet1!$B$2:$B$9</c:f>
              <c:numCache>
                <c:formatCode>General</c:formatCode>
                <c:ptCount val="8"/>
                <c:pt idx="0">
                  <c:v>0.28500000000000031</c:v>
                </c:pt>
                <c:pt idx="1">
                  <c:v>0.18400000000000036</c:v>
                </c:pt>
                <c:pt idx="2">
                  <c:v>0.14300000000000004</c:v>
                </c:pt>
                <c:pt idx="3">
                  <c:v>0.15200000000000036</c:v>
                </c:pt>
                <c:pt idx="4">
                  <c:v>8.2000000000000003E-2</c:v>
                </c:pt>
                <c:pt idx="5">
                  <c:v>8.9000000000000121E-2</c:v>
                </c:pt>
                <c:pt idx="6">
                  <c:v>4.6000000000000013E-2</c:v>
                </c:pt>
                <c:pt idx="7">
                  <c:v>1.9000000000000048E-2</c:v>
                </c:pt>
              </c:numCache>
            </c:numRef>
          </c:val>
        </c:ser>
        <c:dLbls>
          <c:showVal val="1"/>
          <c:showCatName val="1"/>
          <c:separator>
</c:separator>
        </c:dLbls>
        <c:firstSliceAng val="0"/>
      </c:pieChart>
      <c:spPr>
        <a:noFill/>
        <a:ln w="18623">
          <a:noFill/>
        </a:ln>
      </c:spPr>
    </c:plotArea>
    <c:plotVisOnly val="1"/>
    <c:dispBlanksAs val="zero"/>
  </c:chart>
  <c:spPr>
    <a:noFill/>
    <a:ln>
      <a:noFill/>
    </a:ln>
  </c:spPr>
  <c:txPr>
    <a:bodyPr/>
    <a:lstStyle/>
    <a:p>
      <a:pPr>
        <a:defRPr sz="1448" b="1" i="0" u="none" strike="noStrike" baseline="0">
          <a:solidFill>
            <a:schemeClr val="tx1"/>
          </a:solidFill>
          <a:latin typeface="Times New Roman"/>
          <a:ea typeface="Times New Roman"/>
          <a:cs typeface="Times New Roman"/>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267734553775793E-2"/>
          <c:y val="6.694560669456065E-2"/>
          <c:w val="0.89702517162471473"/>
          <c:h val="0.64435146443514879"/>
        </c:manualLayout>
      </c:layout>
      <c:lineChart>
        <c:grouping val="standard"/>
        <c:ser>
          <c:idx val="1"/>
          <c:order val="0"/>
          <c:tx>
            <c:strRef>
              <c:f>Sheet1!$A$2</c:f>
              <c:strCache>
                <c:ptCount val="1"/>
                <c:pt idx="0">
                  <c:v>Banks</c:v>
                </c:pt>
              </c:strCache>
            </c:strRef>
          </c:tx>
          <c:spPr>
            <a:ln w="25399">
              <a:solidFill>
                <a:srgbClr val="000000"/>
              </a:solidFill>
              <a:prstDash val="solid"/>
            </a:ln>
          </c:spPr>
          <c:marker>
            <c:symbol val="square"/>
            <c:size val="6"/>
            <c:spPr>
              <a:solidFill>
                <a:srgbClr val="000000"/>
              </a:solidFill>
              <a:ln>
                <a:solidFill>
                  <a:srgbClr val="000000"/>
                </a:solidFill>
                <a:prstDash val="solid"/>
              </a:ln>
            </c:spPr>
          </c:marker>
          <c:cat>
            <c:numRef>
              <c:f>Sheet1!$B$1:$AB$1</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Sheet1!$B$2:$AB$2</c:f>
              <c:numCache>
                <c:formatCode>0.0%</c:formatCode>
                <c:ptCount val="27"/>
                <c:pt idx="0">
                  <c:v>6.1932666735984694E-2</c:v>
                </c:pt>
                <c:pt idx="1">
                  <c:v>6.1938881172933405E-2</c:v>
                </c:pt>
                <c:pt idx="2">
                  <c:v>6.0218011276128559E-2</c:v>
                </c:pt>
                <c:pt idx="3">
                  <c:v>6.2778111581623372E-2</c:v>
                </c:pt>
                <c:pt idx="4">
                  <c:v>6.2079466131780794E-2</c:v>
                </c:pt>
                <c:pt idx="5">
                  <c:v>6.4498257952943963E-2</c:v>
                </c:pt>
                <c:pt idx="6">
                  <c:v>6.7537332056475635E-2</c:v>
                </c:pt>
                <c:pt idx="7">
                  <c:v>7.5143888357107599E-2</c:v>
                </c:pt>
                <c:pt idx="8">
                  <c:v>8.001002303618189E-2</c:v>
                </c:pt>
                <c:pt idx="9">
                  <c:v>7.7820989367124518E-2</c:v>
                </c:pt>
                <c:pt idx="10">
                  <c:v>8.106124748636119E-2</c:v>
                </c:pt>
                <c:pt idx="11">
                  <c:v>8.1967011241527499E-2</c:v>
                </c:pt>
                <c:pt idx="12">
                  <c:v>8.3300314947662338E-2</c:v>
                </c:pt>
                <c:pt idx="13">
                  <c:v>8.492828444486808E-2</c:v>
                </c:pt>
                <c:pt idx="14">
                  <c:v>8.3640575105407788E-2</c:v>
                </c:pt>
                <c:pt idx="15">
                  <c:v>8.4917266307237088E-2</c:v>
                </c:pt>
                <c:pt idx="16">
                  <c:v>9.059343948110235E-2</c:v>
                </c:pt>
                <c:pt idx="17">
                  <c:v>9.1479926104378509E-2</c:v>
                </c:pt>
                <c:pt idx="18">
                  <c:v>9.1020335593269136E-2</c:v>
                </c:pt>
                <c:pt idx="19">
                  <c:v>0.10102468359223143</c:v>
                </c:pt>
                <c:pt idx="20">
                  <c:v>0.10090642534573462</c:v>
                </c:pt>
                <c:pt idx="21">
                  <c:v>0.1020544784692335</c:v>
                </c:pt>
                <c:pt idx="22">
                  <c:v>0.10226046936702748</c:v>
                </c:pt>
                <c:pt idx="23">
                  <c:v>9.3767693708506267E-2</c:v>
                </c:pt>
                <c:pt idx="24">
                  <c:v>0.10894707231866425</c:v>
                </c:pt>
                <c:pt idx="25">
                  <c:v>0.1108595284909875</c:v>
                </c:pt>
                <c:pt idx="26">
                  <c:v>0.1111536239022576</c:v>
                </c:pt>
              </c:numCache>
            </c:numRef>
          </c:val>
        </c:ser>
        <c:ser>
          <c:idx val="2"/>
          <c:order val="1"/>
          <c:tx>
            <c:strRef>
              <c:f>Sheet1!$A$3</c:f>
              <c:strCache>
                <c:ptCount val="1"/>
                <c:pt idx="0">
                  <c:v>Life Insurers</c:v>
                </c:pt>
              </c:strCache>
            </c:strRef>
          </c:tx>
          <c:spPr>
            <a:ln w="25399">
              <a:solidFill>
                <a:srgbClr val="0000FF"/>
              </a:solidFill>
              <a:prstDash val="solid"/>
            </a:ln>
          </c:spPr>
          <c:marker>
            <c:symbol val="triangle"/>
            <c:size val="6"/>
            <c:spPr>
              <a:solidFill>
                <a:srgbClr val="0000FF"/>
              </a:solidFill>
              <a:ln>
                <a:solidFill>
                  <a:srgbClr val="0000FF"/>
                </a:solidFill>
                <a:prstDash val="solid"/>
              </a:ln>
            </c:spPr>
          </c:marker>
          <c:cat>
            <c:numRef>
              <c:f>Sheet1!$B$1:$AB$1</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Sheet1!$B$3:$AB$3</c:f>
              <c:numCache>
                <c:formatCode>0.0%</c:formatCode>
                <c:ptCount val="27"/>
                <c:pt idx="0">
                  <c:v>9.1000000000000025E-2</c:v>
                </c:pt>
                <c:pt idx="1">
                  <c:v>9.6000000000000044E-2</c:v>
                </c:pt>
                <c:pt idx="2">
                  <c:v>8.9000000000000121E-2</c:v>
                </c:pt>
                <c:pt idx="3">
                  <c:v>8.9000000000000121E-2</c:v>
                </c:pt>
                <c:pt idx="4">
                  <c:v>8.9000000000000121E-2</c:v>
                </c:pt>
                <c:pt idx="5">
                  <c:v>8.5000000000000048E-2</c:v>
                </c:pt>
                <c:pt idx="6">
                  <c:v>9.3000000000000166E-2</c:v>
                </c:pt>
                <c:pt idx="7">
                  <c:v>9.6000000000000044E-2</c:v>
                </c:pt>
                <c:pt idx="8">
                  <c:v>0.1</c:v>
                </c:pt>
                <c:pt idx="9">
                  <c:v>0.10199999999999998</c:v>
                </c:pt>
                <c:pt idx="10">
                  <c:v>0.1070000000000001</c:v>
                </c:pt>
                <c:pt idx="11">
                  <c:v>0.11900000000000006</c:v>
                </c:pt>
                <c:pt idx="12">
                  <c:v>0.10600000000000002</c:v>
                </c:pt>
                <c:pt idx="13">
                  <c:v>0.11000000000000001</c:v>
                </c:pt>
                <c:pt idx="14">
                  <c:v>0.11100000000000002</c:v>
                </c:pt>
                <c:pt idx="15">
                  <c:v>0.11100000000000002</c:v>
                </c:pt>
                <c:pt idx="16">
                  <c:v>0.10099999999999998</c:v>
                </c:pt>
                <c:pt idx="17">
                  <c:v>9.3000000000000166E-2</c:v>
                </c:pt>
                <c:pt idx="18">
                  <c:v>9.6000000000000044E-2</c:v>
                </c:pt>
                <c:pt idx="19">
                  <c:v>9.8000000000000156E-2</c:v>
                </c:pt>
                <c:pt idx="20">
                  <c:v>9.7000000000000045E-2</c:v>
                </c:pt>
                <c:pt idx="21">
                  <c:v>0.1</c:v>
                </c:pt>
                <c:pt idx="22">
                  <c:v>0.10300000000000002</c:v>
                </c:pt>
                <c:pt idx="23">
                  <c:v>8.7000000000000022E-2</c:v>
                </c:pt>
                <c:pt idx="24">
                  <c:v>9.7000000000000045E-2</c:v>
                </c:pt>
                <c:pt idx="25">
                  <c:v>0.10099999999999998</c:v>
                </c:pt>
                <c:pt idx="26">
                  <c:v>9.7000000000000045E-2</c:v>
                </c:pt>
              </c:numCache>
            </c:numRef>
          </c:val>
        </c:ser>
        <c:ser>
          <c:idx val="3"/>
          <c:order val="2"/>
          <c:tx>
            <c:strRef>
              <c:f>Sheet1!$A$4</c:f>
              <c:strCache>
                <c:ptCount val="1"/>
                <c:pt idx="0">
                  <c:v>PC Insurers</c:v>
                </c:pt>
              </c:strCache>
            </c:strRef>
          </c:tx>
          <c:marker>
            <c:symbol val="diamond"/>
            <c:size val="7"/>
          </c:marker>
          <c:cat>
            <c:numRef>
              <c:f>Sheet1!$B$1:$AB$1</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Sheet1!$B$4:$AB$4</c:f>
              <c:numCache>
                <c:formatCode>General</c:formatCode>
                <c:ptCount val="27"/>
                <c:pt idx="0">
                  <c:v>0.27796383100000038</c:v>
                </c:pt>
                <c:pt idx="1">
                  <c:v>0.26611991000000002</c:v>
                </c:pt>
                <c:pt idx="2">
                  <c:v>0.24469135800000019</c:v>
                </c:pt>
                <c:pt idx="3">
                  <c:v>0.25622383799999998</c:v>
                </c:pt>
                <c:pt idx="4">
                  <c:v>0.26222664000000001</c:v>
                </c:pt>
                <c:pt idx="5">
                  <c:v>0.25248359900000045</c:v>
                </c:pt>
                <c:pt idx="6">
                  <c:v>0.2723167770000009</c:v>
                </c:pt>
                <c:pt idx="7">
                  <c:v>0.26275296900000039</c:v>
                </c:pt>
                <c:pt idx="8">
                  <c:v>0.28544747100000045</c:v>
                </c:pt>
                <c:pt idx="9">
                  <c:v>0.30039817100000066</c:v>
                </c:pt>
                <c:pt idx="10">
                  <c:v>0.31797919800000052</c:v>
                </c:pt>
                <c:pt idx="11">
                  <c:v>0.33272727300000066</c:v>
                </c:pt>
                <c:pt idx="12">
                  <c:v>0.37557794900000052</c:v>
                </c:pt>
                <c:pt idx="13">
                  <c:v>0.3941122770000009</c:v>
                </c:pt>
                <c:pt idx="14">
                  <c:v>0.38176801900000051</c:v>
                </c:pt>
                <c:pt idx="15">
                  <c:v>0.36324437700000045</c:v>
                </c:pt>
                <c:pt idx="16">
                  <c:v>0.32338832300000098</c:v>
                </c:pt>
                <c:pt idx="17">
                  <c:v>0.34524446300000045</c:v>
                </c:pt>
                <c:pt idx="18">
                  <c:v>0.36911167800000039</c:v>
                </c:pt>
                <c:pt idx="19">
                  <c:v>0.38762833200000052</c:v>
                </c:pt>
                <c:pt idx="20">
                  <c:v>0.39204044000000032</c:v>
                </c:pt>
                <c:pt idx="21">
                  <c:v>0.38231771200000053</c:v>
                </c:pt>
                <c:pt idx="22">
                  <c:v>0.39746652200000077</c:v>
                </c:pt>
                <c:pt idx="23">
                  <c:v>0.36790501700000039</c:v>
                </c:pt>
                <c:pt idx="24">
                  <c:v>0.39162962714112332</c:v>
                </c:pt>
                <c:pt idx="25" formatCode="0.0%">
                  <c:v>0.40166678538357492</c:v>
                </c:pt>
                <c:pt idx="26" formatCode="0.0%">
                  <c:v>0.39612381483547193</c:v>
                </c:pt>
              </c:numCache>
            </c:numRef>
          </c:val>
        </c:ser>
        <c:marker val="1"/>
        <c:axId val="46559232"/>
        <c:axId val="46560768"/>
      </c:lineChart>
      <c:catAx>
        <c:axId val="46559232"/>
        <c:scaling>
          <c:orientation val="minMax"/>
        </c:scaling>
        <c:axPos val="b"/>
        <c:numFmt formatCode="General" sourceLinked="1"/>
        <c:tickLblPos val="nextTo"/>
        <c:spPr>
          <a:ln w="3175">
            <a:solidFill>
              <a:schemeClr val="tx1"/>
            </a:solidFill>
            <a:prstDash val="solid"/>
          </a:ln>
        </c:spPr>
        <c:txPr>
          <a:bodyPr rot="-2700000" vert="horz"/>
          <a:lstStyle/>
          <a:p>
            <a:pPr>
              <a:defRPr sz="1800" b="1" i="0" u="none" strike="noStrike" baseline="0">
                <a:solidFill>
                  <a:schemeClr val="tx1"/>
                </a:solidFill>
                <a:latin typeface="Arial"/>
                <a:ea typeface="Arial"/>
                <a:cs typeface="Arial"/>
              </a:defRPr>
            </a:pPr>
            <a:endParaRPr lang="en-US"/>
          </a:p>
        </c:txPr>
        <c:crossAx val="46560768"/>
        <c:crosses val="autoZero"/>
        <c:auto val="1"/>
        <c:lblAlgn val="ctr"/>
        <c:lblOffset val="100"/>
        <c:tickLblSkip val="2"/>
        <c:tickMarkSkip val="1"/>
      </c:catAx>
      <c:valAx>
        <c:axId val="46560768"/>
        <c:scaling>
          <c:orientation val="minMax"/>
          <c:max val="0.42000000000000032"/>
          <c:min val="0"/>
        </c:scaling>
        <c:axPos val="l"/>
        <c:majorGridlines>
          <c:spPr>
            <a:ln w="3175">
              <a:solidFill>
                <a:schemeClr val="tx1"/>
              </a:solidFill>
              <a:prstDash val="solid"/>
            </a:ln>
          </c:spPr>
        </c:majorGridlines>
        <c:numFmt formatCode="0.0%" sourceLinked="1"/>
        <c:tickLblPos val="nextTo"/>
        <c:spPr>
          <a:ln w="3175">
            <a:solidFill>
              <a:schemeClr val="tx1"/>
            </a:solidFill>
            <a:prstDash val="solid"/>
          </a:ln>
        </c:spPr>
        <c:txPr>
          <a:bodyPr rot="0" vert="horz"/>
          <a:lstStyle/>
          <a:p>
            <a:pPr>
              <a:defRPr sz="1800" b="1" i="0" u="none" strike="noStrike" baseline="0">
                <a:solidFill>
                  <a:schemeClr val="tx1"/>
                </a:solidFill>
                <a:latin typeface="Arial"/>
                <a:ea typeface="Arial"/>
                <a:cs typeface="Arial"/>
              </a:defRPr>
            </a:pPr>
            <a:endParaRPr lang="en-US"/>
          </a:p>
        </c:txPr>
        <c:crossAx val="46559232"/>
        <c:crosses val="autoZero"/>
        <c:crossBetween val="between"/>
      </c:valAx>
      <c:spPr>
        <a:noFill/>
        <a:ln w="12700">
          <a:solidFill>
            <a:schemeClr val="tx1"/>
          </a:solidFill>
          <a:prstDash val="solid"/>
        </a:ln>
      </c:spPr>
    </c:plotArea>
    <c:legend>
      <c:legendPos val="b"/>
      <c:layout>
        <c:manualLayout>
          <c:xMode val="edge"/>
          <c:yMode val="edge"/>
          <c:x val="0.25858123569794161"/>
          <c:y val="0.91422594142259461"/>
          <c:w val="0.57512075494380133"/>
          <c:h val="6.0410584164860101E-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800" b="1" i="0" u="none" strike="noStrike" baseline="0">
          <a:solidFill>
            <a:schemeClr val="tx1"/>
          </a:solidFill>
          <a:latin typeface="Arial"/>
          <a:ea typeface="Arial"/>
          <a:cs typeface="Aria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1352009744214466E-2"/>
          <c:y val="7.2614107883817475E-2"/>
          <c:w val="0.86236297198538359"/>
          <c:h val="0.61825726141078863"/>
        </c:manualLayout>
      </c:layout>
      <c:lineChart>
        <c:grouping val="standard"/>
        <c:ser>
          <c:idx val="0"/>
          <c:order val="0"/>
          <c:tx>
            <c:strRef>
              <c:f>Sheet1!$B$1</c:f>
              <c:strCache>
                <c:ptCount val="1"/>
                <c:pt idx="0">
                  <c:v>PC Insurers</c:v>
                </c:pt>
              </c:strCache>
            </c:strRef>
          </c:tx>
          <c:spPr>
            <a:ln w="25399">
              <a:solidFill>
                <a:srgbClr val="FF0000"/>
              </a:solidFill>
              <a:prstDash val="solid"/>
            </a:ln>
          </c:spPr>
          <c:marker>
            <c:symbol val="diamond"/>
            <c:size val="6"/>
            <c:spPr>
              <a:solidFill>
                <a:srgbClr val="FF0000"/>
              </a:solidFill>
              <a:ln>
                <a:solidFill>
                  <a:srgbClr val="FF0000"/>
                </a:solidFill>
                <a:prstDash val="solid"/>
              </a:ln>
            </c:spPr>
          </c:marker>
          <c:cat>
            <c:numRef>
              <c:f>Sheet1!$A$2:$A$26</c:f>
              <c:numCache>
                <c:formatCode>General</c:formatCode>
                <c:ptCount val="25"/>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numCache>
            </c:numRef>
          </c:cat>
          <c:val>
            <c:numRef>
              <c:f>Sheet1!$B$2:$B$26</c:f>
              <c:numCache>
                <c:formatCode>General</c:formatCode>
                <c:ptCount val="25"/>
                <c:pt idx="0">
                  <c:v>1.8624619216123701</c:v>
                </c:pt>
                <c:pt idx="1">
                  <c:v>1.7114504589872672</c:v>
                </c:pt>
                <c:pt idx="2">
                  <c:v>1.5587896202191498</c:v>
                </c:pt>
                <c:pt idx="3">
                  <c:v>1.5758524577134558</c:v>
                </c:pt>
                <c:pt idx="4">
                  <c:v>1.407071840058487</c:v>
                </c:pt>
                <c:pt idx="5">
                  <c:v>1.3965584866323304</c:v>
                </c:pt>
                <c:pt idx="6">
                  <c:v>1.325970511589631</c:v>
                </c:pt>
                <c:pt idx="7">
                  <c:v>1.2966868101745059</c:v>
                </c:pt>
                <c:pt idx="8">
                  <c:v>1.1295717366446232</c:v>
                </c:pt>
                <c:pt idx="9">
                  <c:v>1.0516708371326682</c:v>
                </c:pt>
                <c:pt idx="10">
                  <c:v>0.8965553311570631</c:v>
                </c:pt>
                <c:pt idx="11">
                  <c:v>0.8379291549595087</c:v>
                </c:pt>
                <c:pt idx="12">
                  <c:v>0.85135749929385185</c:v>
                </c:pt>
                <c:pt idx="13">
                  <c:v>0.92960723097886266</c:v>
                </c:pt>
                <c:pt idx="14">
                  <c:v>1.1006440532173039</c:v>
                </c:pt>
                <c:pt idx="15">
                  <c:v>1.2852310400260458</c:v>
                </c:pt>
                <c:pt idx="16">
                  <c:v>1.1595972731410253</c:v>
                </c:pt>
                <c:pt idx="17">
                  <c:v>1.0857095460140982</c:v>
                </c:pt>
                <c:pt idx="18">
                  <c:v>1.0002264710587061</c:v>
                </c:pt>
                <c:pt idx="19">
                  <c:v>0.90048305305295195</c:v>
                </c:pt>
                <c:pt idx="20">
                  <c:v>0.83939969792107516</c:v>
                </c:pt>
                <c:pt idx="21">
                  <c:v>0.93055094090528057</c:v>
                </c:pt>
                <c:pt idx="22">
                  <c:v>0.82167352537722849</c:v>
                </c:pt>
                <c:pt idx="23">
                  <c:v>0.74092588189893394</c:v>
                </c:pt>
                <c:pt idx="24">
                  <c:v>0.79019395698131212</c:v>
                </c:pt>
              </c:numCache>
            </c:numRef>
          </c:val>
        </c:ser>
        <c:ser>
          <c:idx val="1"/>
          <c:order val="1"/>
          <c:tx>
            <c:strRef>
              <c:f>Sheet1!$C$1</c:f>
              <c:strCache>
                <c:ptCount val="1"/>
                <c:pt idx="0">
                  <c:v>LH Insurers</c:v>
                </c:pt>
              </c:strCache>
            </c:strRef>
          </c:tx>
          <c:spPr>
            <a:ln w="25399">
              <a:solidFill>
                <a:srgbClr val="0000FF"/>
              </a:solidFill>
              <a:prstDash val="solid"/>
            </a:ln>
          </c:spPr>
          <c:marker>
            <c:symbol val="square"/>
            <c:size val="6"/>
            <c:spPr>
              <a:solidFill>
                <a:srgbClr val="0000FF"/>
              </a:solidFill>
              <a:ln>
                <a:solidFill>
                  <a:srgbClr val="0000FF"/>
                </a:solidFill>
                <a:prstDash val="solid"/>
              </a:ln>
            </c:spPr>
          </c:marker>
          <c:cat>
            <c:numRef>
              <c:f>Sheet1!$A$2:$A$26</c:f>
              <c:numCache>
                <c:formatCode>General</c:formatCode>
                <c:ptCount val="25"/>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numCache>
            </c:numRef>
          </c:cat>
          <c:val>
            <c:numRef>
              <c:f>Sheet1!$C$2:$C$26</c:f>
              <c:numCache>
                <c:formatCode>General</c:formatCode>
                <c:ptCount val="25"/>
                <c:pt idx="0">
                  <c:v>2.5539999999999998</c:v>
                </c:pt>
                <c:pt idx="1">
                  <c:v>2.4670000000000001</c:v>
                </c:pt>
                <c:pt idx="2">
                  <c:v>2.3699999999999997</c:v>
                </c:pt>
                <c:pt idx="3">
                  <c:v>2.4870000000000001</c:v>
                </c:pt>
                <c:pt idx="4">
                  <c:v>2.1119999999999997</c:v>
                </c:pt>
                <c:pt idx="5">
                  <c:v>2.073</c:v>
                </c:pt>
                <c:pt idx="6">
                  <c:v>2.0870000000000002</c:v>
                </c:pt>
                <c:pt idx="7">
                  <c:v>2.0909999999999997</c:v>
                </c:pt>
                <c:pt idx="8">
                  <c:v>1.9440000000000022</c:v>
                </c:pt>
                <c:pt idx="9">
                  <c:v>2.0959999999999988</c:v>
                </c:pt>
                <c:pt idx="10">
                  <c:v>2.0649999999999999</c:v>
                </c:pt>
                <c:pt idx="11">
                  <c:v>2.11</c:v>
                </c:pt>
                <c:pt idx="12">
                  <c:v>2.2159999999999997</c:v>
                </c:pt>
                <c:pt idx="13">
                  <c:v>2.3979999999999997</c:v>
                </c:pt>
                <c:pt idx="14">
                  <c:v>2.165</c:v>
                </c:pt>
                <c:pt idx="15">
                  <c:v>2.2759999999999998</c:v>
                </c:pt>
                <c:pt idx="16">
                  <c:v>1.9529999999999996</c:v>
                </c:pt>
                <c:pt idx="17">
                  <c:v>1.893999999999997</c:v>
                </c:pt>
                <c:pt idx="18">
                  <c:v>1.8260000000000001</c:v>
                </c:pt>
                <c:pt idx="19">
                  <c:v>1.9119999999999966</c:v>
                </c:pt>
                <c:pt idx="20">
                  <c:v>1.8560000000000001</c:v>
                </c:pt>
                <c:pt idx="21">
                  <c:v>2.1829999999999998</c:v>
                </c:pt>
                <c:pt idx="22" formatCode="0.000">
                  <c:v>1.6121147748492901</c:v>
                </c:pt>
                <c:pt idx="23" formatCode="0.000">
                  <c:v>1.7019989654046312</c:v>
                </c:pt>
                <c:pt idx="24" formatCode="0.000">
                  <c:v>1.6692669861588381</c:v>
                </c:pt>
              </c:numCache>
            </c:numRef>
          </c:val>
        </c:ser>
        <c:marker val="1"/>
        <c:axId val="46850432"/>
        <c:axId val="46852352"/>
      </c:lineChart>
      <c:catAx>
        <c:axId val="46850432"/>
        <c:scaling>
          <c:orientation val="minMax"/>
        </c:scaling>
        <c:axPos val="b"/>
        <c:numFmt formatCode="General" sourceLinked="1"/>
        <c:tickLblPos val="nextTo"/>
        <c:spPr>
          <a:ln w="3175">
            <a:solidFill>
              <a:schemeClr val="tx1"/>
            </a:solidFill>
            <a:prstDash val="solid"/>
          </a:ln>
        </c:spPr>
        <c:txPr>
          <a:bodyPr rot="-2700000" vert="horz"/>
          <a:lstStyle/>
          <a:p>
            <a:pPr>
              <a:defRPr sz="2025" b="1" i="0" u="none" strike="noStrike" baseline="0">
                <a:solidFill>
                  <a:schemeClr val="tx1"/>
                </a:solidFill>
                <a:latin typeface="Arial"/>
                <a:ea typeface="Arial"/>
                <a:cs typeface="Arial"/>
              </a:defRPr>
            </a:pPr>
            <a:endParaRPr lang="en-US"/>
          </a:p>
        </c:txPr>
        <c:crossAx val="46852352"/>
        <c:crosses val="autoZero"/>
        <c:auto val="1"/>
        <c:lblAlgn val="ctr"/>
        <c:lblOffset val="100"/>
        <c:tickLblSkip val="2"/>
        <c:tickMarkSkip val="1"/>
      </c:catAx>
      <c:valAx>
        <c:axId val="46852352"/>
        <c:scaling>
          <c:orientation val="minMax"/>
          <c:min val="0.5"/>
        </c:scaling>
        <c:axPos val="l"/>
        <c:majorGridlines>
          <c:spPr>
            <a:ln w="3175">
              <a:solidFill>
                <a:schemeClr val="tx1"/>
              </a:solidFill>
              <a:prstDash val="solid"/>
            </a:ln>
          </c:spPr>
        </c:majorGridlines>
        <c:numFmt formatCode="General" sourceLinked="1"/>
        <c:tickLblPos val="nextTo"/>
        <c:spPr>
          <a:ln w="3175">
            <a:solidFill>
              <a:schemeClr val="tx1"/>
            </a:solidFill>
            <a:prstDash val="solid"/>
          </a:ln>
        </c:spPr>
        <c:txPr>
          <a:bodyPr rot="0" vert="horz"/>
          <a:lstStyle/>
          <a:p>
            <a:pPr>
              <a:defRPr sz="2025" b="1" i="0" u="none" strike="noStrike" baseline="0">
                <a:solidFill>
                  <a:schemeClr val="tx1"/>
                </a:solidFill>
                <a:latin typeface="Arial"/>
                <a:ea typeface="Arial"/>
                <a:cs typeface="Arial"/>
              </a:defRPr>
            </a:pPr>
            <a:endParaRPr lang="en-US"/>
          </a:p>
        </c:txPr>
        <c:crossAx val="46850432"/>
        <c:crosses val="autoZero"/>
        <c:crossBetween val="between"/>
      </c:valAx>
      <c:spPr>
        <a:noFill/>
        <a:ln w="12700">
          <a:solidFill>
            <a:schemeClr val="tx1"/>
          </a:solidFill>
          <a:prstDash val="solid"/>
        </a:ln>
      </c:spPr>
    </c:plotArea>
    <c:legend>
      <c:legendPos val="b"/>
      <c:layout>
        <c:manualLayout>
          <c:xMode val="edge"/>
          <c:yMode val="edge"/>
          <c:x val="0.29841656516443676"/>
          <c:y val="0.91493775933609955"/>
          <c:w val="0.44336175395858718"/>
          <c:h val="7.8838174273858919E-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700" b="1" i="0" u="none" strike="noStrike" baseline="0">
          <a:solidFill>
            <a:schemeClr val="tx1"/>
          </a:solidFill>
          <a:latin typeface="Arial"/>
          <a:ea typeface="Arial"/>
          <a:cs typeface="Aria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1352009744214452E-2"/>
          <c:y val="7.2614107883817475E-2"/>
          <c:w val="0.86236297198538359"/>
          <c:h val="0.61825726141078863"/>
        </c:manualLayout>
      </c:layout>
      <c:lineChart>
        <c:grouping val="standard"/>
        <c:ser>
          <c:idx val="0"/>
          <c:order val="0"/>
          <c:tx>
            <c:strRef>
              <c:f>Sheet1!$B$1</c:f>
              <c:strCache>
                <c:ptCount val="1"/>
                <c:pt idx="0">
                  <c:v>Banks</c:v>
                </c:pt>
              </c:strCache>
            </c:strRef>
          </c:tx>
          <c:spPr>
            <a:ln w="25399">
              <a:solidFill>
                <a:srgbClr val="FF0000"/>
              </a:solidFill>
              <a:prstDash val="solid"/>
            </a:ln>
          </c:spPr>
          <c:marker>
            <c:symbol val="diamond"/>
            <c:size val="6"/>
            <c:spPr>
              <a:solidFill>
                <a:srgbClr val="FF0000"/>
              </a:solidFill>
              <a:ln>
                <a:solidFill>
                  <a:srgbClr val="FF0000"/>
                </a:solidFill>
                <a:prstDash val="solid"/>
              </a:ln>
            </c:spPr>
          </c:marker>
          <c:cat>
            <c:numRef>
              <c:f>Sheet1!$A$2:$A$37</c:f>
              <c:numCache>
                <c:formatCode>0</c:formatCode>
                <c:ptCount val="36"/>
                <c:pt idx="0">
                  <c:v>1976</c:v>
                </c:pt>
                <c:pt idx="1">
                  <c:v>1977</c:v>
                </c:pt>
                <c:pt idx="2">
                  <c:v>1978</c:v>
                </c:pt>
                <c:pt idx="3">
                  <c:v>1979</c:v>
                </c:pt>
                <c:pt idx="4">
                  <c:v>1980</c:v>
                </c:pt>
                <c:pt idx="5">
                  <c:v>1981</c:v>
                </c:pt>
                <c:pt idx="6">
                  <c:v>1982</c:v>
                </c:pt>
                <c:pt idx="7">
                  <c:v>1983</c:v>
                </c:pt>
                <c:pt idx="8">
                  <c:v>1984</c:v>
                </c:pt>
                <c:pt idx="9">
                  <c:v>1985</c:v>
                </c:pt>
                <c:pt idx="10">
                  <c:v>1986</c:v>
                </c:pt>
                <c:pt idx="11">
                  <c:v>1987</c:v>
                </c:pt>
                <c:pt idx="12">
                  <c:v>1988</c:v>
                </c:pt>
                <c:pt idx="13">
                  <c:v>1989</c:v>
                </c:pt>
                <c:pt idx="14">
                  <c:v>1990</c:v>
                </c:pt>
                <c:pt idx="15">
                  <c:v>1991</c:v>
                </c:pt>
                <c:pt idx="16">
                  <c:v>1992</c:v>
                </c:pt>
                <c:pt idx="17">
                  <c:v>1993</c:v>
                </c:pt>
                <c:pt idx="18">
                  <c:v>1994</c:v>
                </c:pt>
                <c:pt idx="19">
                  <c:v>1995</c:v>
                </c:pt>
                <c:pt idx="20">
                  <c:v>1996</c:v>
                </c:pt>
                <c:pt idx="21">
                  <c:v>1997</c:v>
                </c:pt>
                <c:pt idx="22">
                  <c:v>1998</c:v>
                </c:pt>
                <c:pt idx="23">
                  <c:v>1999</c:v>
                </c:pt>
                <c:pt idx="24">
                  <c:v>2000</c:v>
                </c:pt>
                <c:pt idx="25">
                  <c:v>2001</c:v>
                </c:pt>
                <c:pt idx="26">
                  <c:v>2002</c:v>
                </c:pt>
                <c:pt idx="27">
                  <c:v>2003</c:v>
                </c:pt>
                <c:pt idx="28">
                  <c:v>2004</c:v>
                </c:pt>
                <c:pt idx="29">
                  <c:v>2005</c:v>
                </c:pt>
                <c:pt idx="30">
                  <c:v>2006</c:v>
                </c:pt>
                <c:pt idx="31">
                  <c:v>2007</c:v>
                </c:pt>
                <c:pt idx="32">
                  <c:v>2008</c:v>
                </c:pt>
                <c:pt idx="33">
                  <c:v>2009</c:v>
                </c:pt>
                <c:pt idx="34">
                  <c:v>2010</c:v>
                </c:pt>
                <c:pt idx="35">
                  <c:v>2011</c:v>
                </c:pt>
              </c:numCache>
            </c:numRef>
          </c:cat>
          <c:val>
            <c:numRef>
              <c:f>Sheet1!$B$2:$B$37</c:f>
              <c:numCache>
                <c:formatCode>General</c:formatCode>
                <c:ptCount val="36"/>
                <c:pt idx="0">
                  <c:v>1.1123470522803138E-3</c:v>
                </c:pt>
                <c:pt idx="1">
                  <c:v>4.857737682165172E-4</c:v>
                </c:pt>
                <c:pt idx="2">
                  <c:v>4.1634862257997372E-4</c:v>
                </c:pt>
                <c:pt idx="3">
                  <c:v>6.9487874365923295E-4</c:v>
                </c:pt>
                <c:pt idx="4">
                  <c:v>6.9618490671122398E-4</c:v>
                </c:pt>
                <c:pt idx="5">
                  <c:v>5.5424691700152494E-4</c:v>
                </c:pt>
                <c:pt idx="6">
                  <c:v>2.2200638268350249E-3</c:v>
                </c:pt>
                <c:pt idx="7">
                  <c:v>3.5291675316587129E-3</c:v>
                </c:pt>
                <c:pt idx="8">
                  <c:v>5.3756030323914633E-3</c:v>
                </c:pt>
                <c:pt idx="9">
                  <c:v>1.1304887295788281E-2</c:v>
                </c:pt>
                <c:pt idx="10">
                  <c:v>1.1783461565120973E-2</c:v>
                </c:pt>
                <c:pt idx="11">
                  <c:v>1.5250544662309384E-2</c:v>
                </c:pt>
                <c:pt idx="12">
                  <c:v>2.1724914626171633E-2</c:v>
                </c:pt>
                <c:pt idx="13">
                  <c:v>2.0392634302237055E-2</c:v>
                </c:pt>
                <c:pt idx="14">
                  <c:v>1.3520949610879664E-2</c:v>
                </c:pt>
                <c:pt idx="15">
                  <c:v>6.7201036353331852E-3</c:v>
                </c:pt>
                <c:pt idx="16">
                  <c:v>1.1533639782699539E-2</c:v>
                </c:pt>
                <c:pt idx="17">
                  <c:v>9.2302333681644026E-3</c:v>
                </c:pt>
                <c:pt idx="18">
                  <c:v>1.3673655423883323E-3</c:v>
                </c:pt>
                <c:pt idx="19">
                  <c:v>4.8687350835322192E-3</c:v>
                </c:pt>
                <c:pt idx="20">
                  <c:v>3.7200884777800198E-3</c:v>
                </c:pt>
                <c:pt idx="21">
                  <c:v>2.8304853758255592E-3</c:v>
                </c:pt>
                <c:pt idx="22">
                  <c:v>1.2015292190060078E-3</c:v>
                </c:pt>
                <c:pt idx="23">
                  <c:v>5.9070771327956479E-3</c:v>
                </c:pt>
                <c:pt idx="24">
                  <c:v>3.0281854181225315E-3</c:v>
                </c:pt>
                <c:pt idx="25">
                  <c:v>3.6070698569195706E-4</c:v>
                </c:pt>
                <c:pt idx="26">
                  <c:v>4.4455421091627641E-3</c:v>
                </c:pt>
                <c:pt idx="27">
                  <c:v>1.9011406844106485E-3</c:v>
                </c:pt>
                <c:pt idx="28">
                  <c:v>3.3427616353818466E-3</c:v>
                </c:pt>
                <c:pt idx="29">
                  <c:v>2.2260049757758292E-3</c:v>
                </c:pt>
                <c:pt idx="30">
                  <c:v>1.3285505513484824E-4</c:v>
                </c:pt>
                <c:pt idx="31">
                  <c:v>2.0251113811259689E-3</c:v>
                </c:pt>
                <c:pt idx="32">
                  <c:v>6.0323553605703397E-3</c:v>
                </c:pt>
                <c:pt idx="33">
                  <c:v>1.8878557340095831E-2</c:v>
                </c:pt>
                <c:pt idx="34">
                  <c:v>1.8564537348340911E-2</c:v>
                </c:pt>
                <c:pt idx="35">
                  <c:v>1.5892420537897332E-2</c:v>
                </c:pt>
              </c:numCache>
            </c:numRef>
          </c:val>
        </c:ser>
        <c:ser>
          <c:idx val="1"/>
          <c:order val="1"/>
          <c:tx>
            <c:strRef>
              <c:f>Sheet1!$C$1</c:f>
              <c:strCache>
                <c:ptCount val="1"/>
                <c:pt idx="0">
                  <c:v>LH Insurers</c:v>
                </c:pt>
              </c:strCache>
            </c:strRef>
          </c:tx>
          <c:spPr>
            <a:ln w="25399">
              <a:solidFill>
                <a:srgbClr val="0000FF"/>
              </a:solidFill>
              <a:prstDash val="solid"/>
            </a:ln>
          </c:spPr>
          <c:marker>
            <c:symbol val="square"/>
            <c:size val="6"/>
            <c:spPr>
              <a:solidFill>
                <a:srgbClr val="0000FF"/>
              </a:solidFill>
              <a:ln>
                <a:solidFill>
                  <a:srgbClr val="0000FF"/>
                </a:solidFill>
                <a:prstDash val="solid"/>
              </a:ln>
            </c:spPr>
          </c:marker>
          <c:cat>
            <c:numRef>
              <c:f>Sheet1!$A$2:$A$37</c:f>
              <c:numCache>
                <c:formatCode>0</c:formatCode>
                <c:ptCount val="36"/>
                <c:pt idx="0">
                  <c:v>1976</c:v>
                </c:pt>
                <c:pt idx="1">
                  <c:v>1977</c:v>
                </c:pt>
                <c:pt idx="2">
                  <c:v>1978</c:v>
                </c:pt>
                <c:pt idx="3">
                  <c:v>1979</c:v>
                </c:pt>
                <c:pt idx="4">
                  <c:v>1980</c:v>
                </c:pt>
                <c:pt idx="5">
                  <c:v>1981</c:v>
                </c:pt>
                <c:pt idx="6">
                  <c:v>1982</c:v>
                </c:pt>
                <c:pt idx="7">
                  <c:v>1983</c:v>
                </c:pt>
                <c:pt idx="8">
                  <c:v>1984</c:v>
                </c:pt>
                <c:pt idx="9">
                  <c:v>1985</c:v>
                </c:pt>
                <c:pt idx="10">
                  <c:v>1986</c:v>
                </c:pt>
                <c:pt idx="11">
                  <c:v>1987</c:v>
                </c:pt>
                <c:pt idx="12">
                  <c:v>1988</c:v>
                </c:pt>
                <c:pt idx="13">
                  <c:v>1989</c:v>
                </c:pt>
                <c:pt idx="14">
                  <c:v>1990</c:v>
                </c:pt>
                <c:pt idx="15">
                  <c:v>1991</c:v>
                </c:pt>
                <c:pt idx="16">
                  <c:v>1992</c:v>
                </c:pt>
                <c:pt idx="17">
                  <c:v>1993</c:v>
                </c:pt>
                <c:pt idx="18">
                  <c:v>1994</c:v>
                </c:pt>
                <c:pt idx="19">
                  <c:v>1995</c:v>
                </c:pt>
                <c:pt idx="20">
                  <c:v>1996</c:v>
                </c:pt>
                <c:pt idx="21">
                  <c:v>1997</c:v>
                </c:pt>
                <c:pt idx="22">
                  <c:v>1998</c:v>
                </c:pt>
                <c:pt idx="23">
                  <c:v>1999</c:v>
                </c:pt>
                <c:pt idx="24">
                  <c:v>2000</c:v>
                </c:pt>
                <c:pt idx="25">
                  <c:v>2001</c:v>
                </c:pt>
                <c:pt idx="26">
                  <c:v>2002</c:v>
                </c:pt>
                <c:pt idx="27">
                  <c:v>2003</c:v>
                </c:pt>
                <c:pt idx="28">
                  <c:v>2004</c:v>
                </c:pt>
                <c:pt idx="29">
                  <c:v>2005</c:v>
                </c:pt>
                <c:pt idx="30">
                  <c:v>2006</c:v>
                </c:pt>
                <c:pt idx="31">
                  <c:v>2007</c:v>
                </c:pt>
                <c:pt idx="32">
                  <c:v>2008</c:v>
                </c:pt>
                <c:pt idx="33">
                  <c:v>2009</c:v>
                </c:pt>
                <c:pt idx="34">
                  <c:v>2010</c:v>
                </c:pt>
                <c:pt idx="35">
                  <c:v>2011</c:v>
                </c:pt>
              </c:numCache>
            </c:numRef>
          </c:cat>
          <c:val>
            <c:numRef>
              <c:f>Sheet1!$C$2:$C$37</c:f>
              <c:numCache>
                <c:formatCode>_(* #,##0.00000_);_(* \(#,##0.00000\);_(* "-"??_);_(@_)</c:formatCode>
                <c:ptCount val="36"/>
                <c:pt idx="0">
                  <c:v>3.1496062992126023E-3</c:v>
                </c:pt>
                <c:pt idx="1">
                  <c:v>5.0916496945010393E-3</c:v>
                </c:pt>
                <c:pt idx="2">
                  <c:v>8.4872690963554726E-3</c:v>
                </c:pt>
                <c:pt idx="3">
                  <c:v>4.8923679060665394E-3</c:v>
                </c:pt>
                <c:pt idx="4">
                  <c:v>5.7007125890736476E-3</c:v>
                </c:pt>
                <c:pt idx="5">
                  <c:v>5.9825126553152324E-3</c:v>
                </c:pt>
                <c:pt idx="6">
                  <c:v>5.3380782918149563E-3</c:v>
                </c:pt>
                <c:pt idx="7">
                  <c:v>1.3757523645743786E-2</c:v>
                </c:pt>
                <c:pt idx="8">
                  <c:v>6.5897858319604631E-3</c:v>
                </c:pt>
                <c:pt idx="9">
                  <c:v>6.3694267515923674E-3</c:v>
                </c:pt>
                <c:pt idx="10">
                  <c:v>6.1609549480169338E-3</c:v>
                </c:pt>
                <c:pt idx="11">
                  <c:v>8.6629001883239305E-3</c:v>
                </c:pt>
                <c:pt idx="12">
                  <c:v>1.0188679245283053E-2</c:v>
                </c:pt>
                <c:pt idx="13">
                  <c:v>2.0446096654275114E-2</c:v>
                </c:pt>
                <c:pt idx="14">
                  <c:v>1.6992981159955685E-2</c:v>
                </c:pt>
                <c:pt idx="15">
                  <c:v>3.0998851894374287E-2</c:v>
                </c:pt>
                <c:pt idx="16">
                  <c:v>1.5242679502607322E-2</c:v>
                </c:pt>
                <c:pt idx="17">
                  <c:v>1.0122311261071281E-2</c:v>
                </c:pt>
                <c:pt idx="18">
                  <c:v>5.4471175669541551E-3</c:v>
                </c:pt>
                <c:pt idx="19">
                  <c:v>5.1716031969910843E-3</c:v>
                </c:pt>
                <c:pt idx="20">
                  <c:v>9.31829328102011E-3</c:v>
                </c:pt>
                <c:pt idx="21">
                  <c:v>9.3701197293076764E-3</c:v>
                </c:pt>
                <c:pt idx="22">
                  <c:v>6.3224446786090578E-3</c:v>
                </c:pt>
                <c:pt idx="23">
                  <c:v>1.3821902399186422E-2</c:v>
                </c:pt>
                <c:pt idx="24">
                  <c:v>5.3101431429890822E-3</c:v>
                </c:pt>
                <c:pt idx="25">
                  <c:v>4.3061753050207523E-3</c:v>
                </c:pt>
                <c:pt idx="26">
                  <c:v>5.5469805132162854E-3</c:v>
                </c:pt>
                <c:pt idx="27">
                  <c:v>2.7997792637797841E-3</c:v>
                </c:pt>
                <c:pt idx="28">
                  <c:v>2.8677350711530823E-3</c:v>
                </c:pt>
                <c:pt idx="29">
                  <c:v>6.0590094836670341E-3</c:v>
                </c:pt>
                <c:pt idx="30">
                  <c:v>1.8606407075827875E-3</c:v>
                </c:pt>
                <c:pt idx="31">
                  <c:v>5.0984086871724288E-3</c:v>
                </c:pt>
                <c:pt idx="32">
                  <c:v>5.2000000000000032E-3</c:v>
                </c:pt>
                <c:pt idx="33">
                  <c:v>9.4000000000000142E-3</c:v>
                </c:pt>
                <c:pt idx="34">
                  <c:v>4.8000000000000013E-3</c:v>
                </c:pt>
                <c:pt idx="35" formatCode="General">
                  <c:v>1.4000000000000017E-3</c:v>
                </c:pt>
              </c:numCache>
            </c:numRef>
          </c:val>
        </c:ser>
        <c:ser>
          <c:idx val="2"/>
          <c:order val="2"/>
          <c:tx>
            <c:strRef>
              <c:f>Sheet1!$D$1</c:f>
              <c:strCache>
                <c:ptCount val="1"/>
                <c:pt idx="0">
                  <c:v>PC Insurers</c:v>
                </c:pt>
              </c:strCache>
            </c:strRef>
          </c:tx>
          <c:spPr>
            <a:ln>
              <a:solidFill>
                <a:srgbClr val="000066"/>
              </a:solidFill>
            </a:ln>
          </c:spPr>
          <c:marker>
            <c:symbol val="triangle"/>
            <c:size val="7"/>
            <c:spPr>
              <a:solidFill>
                <a:srgbClr val="000080"/>
              </a:solidFill>
            </c:spPr>
          </c:marker>
          <c:cat>
            <c:numRef>
              <c:f>Sheet1!$A$2:$A$37</c:f>
              <c:numCache>
                <c:formatCode>0</c:formatCode>
                <c:ptCount val="36"/>
                <c:pt idx="0">
                  <c:v>1976</c:v>
                </c:pt>
                <c:pt idx="1">
                  <c:v>1977</c:v>
                </c:pt>
                <c:pt idx="2">
                  <c:v>1978</c:v>
                </c:pt>
                <c:pt idx="3">
                  <c:v>1979</c:v>
                </c:pt>
                <c:pt idx="4">
                  <c:v>1980</c:v>
                </c:pt>
                <c:pt idx="5">
                  <c:v>1981</c:v>
                </c:pt>
                <c:pt idx="6">
                  <c:v>1982</c:v>
                </c:pt>
                <c:pt idx="7">
                  <c:v>1983</c:v>
                </c:pt>
                <c:pt idx="8">
                  <c:v>1984</c:v>
                </c:pt>
                <c:pt idx="9">
                  <c:v>1985</c:v>
                </c:pt>
                <c:pt idx="10">
                  <c:v>1986</c:v>
                </c:pt>
                <c:pt idx="11">
                  <c:v>1987</c:v>
                </c:pt>
                <c:pt idx="12">
                  <c:v>1988</c:v>
                </c:pt>
                <c:pt idx="13">
                  <c:v>1989</c:v>
                </c:pt>
                <c:pt idx="14">
                  <c:v>1990</c:v>
                </c:pt>
                <c:pt idx="15">
                  <c:v>1991</c:v>
                </c:pt>
                <c:pt idx="16">
                  <c:v>1992</c:v>
                </c:pt>
                <c:pt idx="17">
                  <c:v>1993</c:v>
                </c:pt>
                <c:pt idx="18">
                  <c:v>1994</c:v>
                </c:pt>
                <c:pt idx="19">
                  <c:v>1995</c:v>
                </c:pt>
                <c:pt idx="20">
                  <c:v>1996</c:v>
                </c:pt>
                <c:pt idx="21">
                  <c:v>1997</c:v>
                </c:pt>
                <c:pt idx="22">
                  <c:v>1998</c:v>
                </c:pt>
                <c:pt idx="23">
                  <c:v>1999</c:v>
                </c:pt>
                <c:pt idx="24">
                  <c:v>2000</c:v>
                </c:pt>
                <c:pt idx="25">
                  <c:v>2001</c:v>
                </c:pt>
                <c:pt idx="26">
                  <c:v>2002</c:v>
                </c:pt>
                <c:pt idx="27">
                  <c:v>2003</c:v>
                </c:pt>
                <c:pt idx="28">
                  <c:v>2004</c:v>
                </c:pt>
                <c:pt idx="29">
                  <c:v>2005</c:v>
                </c:pt>
                <c:pt idx="30">
                  <c:v>2006</c:v>
                </c:pt>
                <c:pt idx="31">
                  <c:v>2007</c:v>
                </c:pt>
                <c:pt idx="32">
                  <c:v>2008</c:v>
                </c:pt>
                <c:pt idx="33">
                  <c:v>2009</c:v>
                </c:pt>
                <c:pt idx="34">
                  <c:v>2010</c:v>
                </c:pt>
                <c:pt idx="35">
                  <c:v>2011</c:v>
                </c:pt>
              </c:numCache>
            </c:numRef>
          </c:cat>
          <c:val>
            <c:numRef>
              <c:f>Sheet1!$D$2:$D$37</c:f>
              <c:numCache>
                <c:formatCode>General</c:formatCode>
                <c:ptCount val="36"/>
                <c:pt idx="0">
                  <c:v>3.000000000000004E-3</c:v>
                </c:pt>
                <c:pt idx="1">
                  <c:v>4.4000000000000072E-3</c:v>
                </c:pt>
                <c:pt idx="2">
                  <c:v>3.900000000000005E-3</c:v>
                </c:pt>
                <c:pt idx="3">
                  <c:v>6.2000000000000093E-3</c:v>
                </c:pt>
                <c:pt idx="4">
                  <c:v>3.000000000000004E-3</c:v>
                </c:pt>
                <c:pt idx="5">
                  <c:v>5.2000000000000032E-3</c:v>
                </c:pt>
                <c:pt idx="6">
                  <c:v>4.5000000000000023E-3</c:v>
                </c:pt>
                <c:pt idx="7">
                  <c:v>4.1000000000000003E-3</c:v>
                </c:pt>
                <c:pt idx="8">
                  <c:v>1.1299999999999998E-2</c:v>
                </c:pt>
                <c:pt idx="9">
                  <c:v>1.540000000000002E-2</c:v>
                </c:pt>
                <c:pt idx="10">
                  <c:v>9.8000000000000222E-3</c:v>
                </c:pt>
                <c:pt idx="11">
                  <c:v>1.0385294117647062E-2</c:v>
                </c:pt>
                <c:pt idx="12">
                  <c:v>1.490000000000001E-2</c:v>
                </c:pt>
                <c:pt idx="13">
                  <c:v>1.4497959183673472E-2</c:v>
                </c:pt>
                <c:pt idx="14">
                  <c:v>1.6601851851851875E-2</c:v>
                </c:pt>
                <c:pt idx="15">
                  <c:v>1.7700000000000007E-2</c:v>
                </c:pt>
                <c:pt idx="16">
                  <c:v>1.6608620689655209E-2</c:v>
                </c:pt>
                <c:pt idx="17">
                  <c:v>1.1800000000000022E-2</c:v>
                </c:pt>
                <c:pt idx="18">
                  <c:v>8.300000000000014E-3</c:v>
                </c:pt>
                <c:pt idx="19">
                  <c:v>4.5866666666666746E-3</c:v>
                </c:pt>
                <c:pt idx="20">
                  <c:v>3.5000000000000009E-3</c:v>
                </c:pt>
                <c:pt idx="21">
                  <c:v>8.9000000000000173E-3</c:v>
                </c:pt>
                <c:pt idx="22">
                  <c:v>5.6117647058823682E-3</c:v>
                </c:pt>
                <c:pt idx="23">
                  <c:v>6.3001807264035474E-3</c:v>
                </c:pt>
                <c:pt idx="24">
                  <c:v>1.5613395252837997E-2</c:v>
                </c:pt>
                <c:pt idx="25">
                  <c:v>1.554408318599982E-2</c:v>
                </c:pt>
                <c:pt idx="26">
                  <c:v>1.5361103886284606E-2</c:v>
                </c:pt>
                <c:pt idx="27">
                  <c:v>1.1753865675700198E-2</c:v>
                </c:pt>
                <c:pt idx="28">
                  <c:v>6.2322376009227342E-3</c:v>
                </c:pt>
                <c:pt idx="29">
                  <c:v>4.3176316921753029E-3</c:v>
                </c:pt>
                <c:pt idx="30">
                  <c:v>5.3419179436480484E-3</c:v>
                </c:pt>
                <c:pt idx="31">
                  <c:v>1.6831984586319251E-3</c:v>
                </c:pt>
                <c:pt idx="32">
                  <c:v>5.2784429962250924E-3</c:v>
                </c:pt>
                <c:pt idx="33">
                  <c:v>6.1000000000000013E-3</c:v>
                </c:pt>
                <c:pt idx="34">
                  <c:v>6.7000000000000072E-3</c:v>
                </c:pt>
                <c:pt idx="35">
                  <c:v>1.1500000000000019E-2</c:v>
                </c:pt>
              </c:numCache>
            </c:numRef>
          </c:val>
        </c:ser>
        <c:marker val="1"/>
        <c:axId val="47168512"/>
        <c:axId val="47174784"/>
      </c:lineChart>
      <c:catAx>
        <c:axId val="47168512"/>
        <c:scaling>
          <c:orientation val="minMax"/>
        </c:scaling>
        <c:axPos val="b"/>
        <c:numFmt formatCode="0" sourceLinked="1"/>
        <c:tickLblPos val="nextTo"/>
        <c:spPr>
          <a:ln w="3175">
            <a:solidFill>
              <a:schemeClr val="tx1"/>
            </a:solidFill>
            <a:prstDash val="solid"/>
          </a:ln>
        </c:spPr>
        <c:txPr>
          <a:bodyPr rot="-2700000" vert="horz"/>
          <a:lstStyle/>
          <a:p>
            <a:pPr>
              <a:defRPr sz="2000" b="1" i="0" u="none" strike="noStrike" baseline="0">
                <a:solidFill>
                  <a:schemeClr val="tx1"/>
                </a:solidFill>
                <a:latin typeface="Arial"/>
                <a:ea typeface="Arial"/>
                <a:cs typeface="Arial"/>
              </a:defRPr>
            </a:pPr>
            <a:endParaRPr lang="en-US"/>
          </a:p>
        </c:txPr>
        <c:crossAx val="47174784"/>
        <c:crosses val="autoZero"/>
        <c:auto val="1"/>
        <c:lblAlgn val="ctr"/>
        <c:lblOffset val="100"/>
        <c:tickLblSkip val="2"/>
        <c:tickMarkSkip val="1"/>
      </c:catAx>
      <c:valAx>
        <c:axId val="47174784"/>
        <c:scaling>
          <c:orientation val="minMax"/>
          <c:max val="3.5000000000000031E-2"/>
          <c:min val="0"/>
        </c:scaling>
        <c:axPos val="l"/>
        <c:majorGridlines>
          <c:spPr>
            <a:ln w="3175">
              <a:solidFill>
                <a:schemeClr val="tx1"/>
              </a:solidFill>
              <a:prstDash val="solid"/>
            </a:ln>
          </c:spPr>
        </c:majorGridlines>
        <c:numFmt formatCode="0.0%" sourceLinked="0"/>
        <c:tickLblPos val="nextTo"/>
        <c:spPr>
          <a:ln w="3175">
            <a:solidFill>
              <a:schemeClr val="tx1"/>
            </a:solidFill>
            <a:prstDash val="solid"/>
          </a:ln>
        </c:spPr>
        <c:txPr>
          <a:bodyPr rot="0" vert="horz"/>
          <a:lstStyle/>
          <a:p>
            <a:pPr>
              <a:defRPr sz="2025" b="1" i="0" u="none" strike="noStrike" baseline="0">
                <a:solidFill>
                  <a:schemeClr val="tx1"/>
                </a:solidFill>
                <a:latin typeface="Arial"/>
                <a:ea typeface="Arial"/>
                <a:cs typeface="Arial"/>
              </a:defRPr>
            </a:pPr>
            <a:endParaRPr lang="en-US"/>
          </a:p>
        </c:txPr>
        <c:crossAx val="47168512"/>
        <c:crosses val="autoZero"/>
        <c:crossBetween val="between"/>
      </c:valAx>
      <c:spPr>
        <a:noFill/>
        <a:ln w="12700">
          <a:solidFill>
            <a:schemeClr val="tx1"/>
          </a:solidFill>
          <a:prstDash val="solid"/>
        </a:ln>
      </c:spPr>
    </c:plotArea>
    <c:legend>
      <c:legendPos val="b"/>
      <c:layout>
        <c:manualLayout>
          <c:xMode val="edge"/>
          <c:yMode val="edge"/>
          <c:x val="0.29841656516443676"/>
          <c:y val="0.91493775933609955"/>
          <c:w val="0.59791327384361359"/>
          <c:h val="6.7313455624141441E-2"/>
        </c:manualLayout>
      </c:layout>
      <c:spPr>
        <a:noFill/>
        <a:ln w="3175">
          <a:solidFill>
            <a:schemeClr val="tx1"/>
          </a:solidFill>
          <a:prstDash val="solid"/>
        </a:ln>
      </c:spPr>
      <c:txPr>
        <a:bodyPr/>
        <a:lstStyle/>
        <a:p>
          <a:pPr>
            <a:defRPr sz="16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700" b="1" i="0" u="none" strike="noStrike" baseline="0">
          <a:solidFill>
            <a:schemeClr val="tx1"/>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168650" cy="481013"/>
          </a:xfrm>
          <a:prstGeom prst="rect">
            <a:avLst/>
          </a:prstGeom>
          <a:noFill/>
          <a:ln w="9525">
            <a:noFill/>
            <a:miter lim="800000"/>
            <a:headEnd/>
            <a:tailEnd/>
          </a:ln>
          <a:effectLst/>
        </p:spPr>
        <p:txBody>
          <a:bodyPr vert="horz" wrap="square" lIns="96651" tIns="48325" rIns="96651" bIns="48325" numCol="1" anchor="t" anchorCtr="0" compatLnSpc="1">
            <a:prstTxWarp prst="textNoShape">
              <a:avLst/>
            </a:prstTxWarp>
          </a:bodyPr>
          <a:lstStyle>
            <a:lvl1pPr algn="l" defTabSz="966788" eaLnBrk="1" hangingPunct="1">
              <a:spcBef>
                <a:spcPct val="0"/>
              </a:spcBef>
              <a:buClrTx/>
              <a:defRPr sz="1300" b="0" smtClean="0">
                <a:latin typeface="Times New Roman" pitchFamily="18" charset="0"/>
              </a:defRPr>
            </a:lvl1pPr>
          </a:lstStyle>
          <a:p>
            <a:pPr>
              <a:defRPr/>
            </a:pPr>
            <a:endParaRPr lang="en-US" dirty="0"/>
          </a:p>
        </p:txBody>
      </p:sp>
      <p:sp>
        <p:nvSpPr>
          <p:cNvPr id="25603" name="Rectangle 3"/>
          <p:cNvSpPr>
            <a:spLocks noGrp="1" noChangeArrowheads="1"/>
          </p:cNvSpPr>
          <p:nvPr>
            <p:ph type="dt" sz="quarter" idx="1"/>
          </p:nvPr>
        </p:nvSpPr>
        <p:spPr bwMode="auto">
          <a:xfrm>
            <a:off x="4146550" y="0"/>
            <a:ext cx="3168650" cy="481013"/>
          </a:xfrm>
          <a:prstGeom prst="rect">
            <a:avLst/>
          </a:prstGeom>
          <a:noFill/>
          <a:ln w="9525">
            <a:noFill/>
            <a:miter lim="800000"/>
            <a:headEnd/>
            <a:tailEnd/>
          </a:ln>
          <a:effectLst/>
        </p:spPr>
        <p:txBody>
          <a:bodyPr vert="horz" wrap="square" lIns="96651" tIns="48325" rIns="96651" bIns="48325" numCol="1" anchor="t" anchorCtr="0" compatLnSpc="1">
            <a:prstTxWarp prst="textNoShape">
              <a:avLst/>
            </a:prstTxWarp>
          </a:bodyPr>
          <a:lstStyle>
            <a:lvl1pPr algn="r" defTabSz="966788" eaLnBrk="1" hangingPunct="1">
              <a:spcBef>
                <a:spcPct val="0"/>
              </a:spcBef>
              <a:buClrTx/>
              <a:defRPr sz="1300" b="0" smtClean="0">
                <a:latin typeface="Times New Roman" pitchFamily="18" charset="0"/>
              </a:defRPr>
            </a:lvl1pPr>
          </a:lstStyle>
          <a:p>
            <a:pPr>
              <a:defRPr/>
            </a:pPr>
            <a:endParaRPr lang="en-US" dirty="0"/>
          </a:p>
        </p:txBody>
      </p:sp>
      <p:sp>
        <p:nvSpPr>
          <p:cNvPr id="25604" name="Rectangle 4"/>
          <p:cNvSpPr>
            <a:spLocks noGrp="1" noChangeArrowheads="1"/>
          </p:cNvSpPr>
          <p:nvPr>
            <p:ph type="ftr" sz="quarter" idx="2"/>
          </p:nvPr>
        </p:nvSpPr>
        <p:spPr bwMode="auto">
          <a:xfrm>
            <a:off x="0" y="9123363"/>
            <a:ext cx="3168650" cy="477837"/>
          </a:xfrm>
          <a:prstGeom prst="rect">
            <a:avLst/>
          </a:prstGeom>
          <a:noFill/>
          <a:ln w="9525">
            <a:noFill/>
            <a:miter lim="800000"/>
            <a:headEnd/>
            <a:tailEnd/>
          </a:ln>
          <a:effectLst/>
        </p:spPr>
        <p:txBody>
          <a:bodyPr vert="horz" wrap="square" lIns="96651" tIns="48325" rIns="96651" bIns="48325" numCol="1" anchor="b" anchorCtr="0" compatLnSpc="1">
            <a:prstTxWarp prst="textNoShape">
              <a:avLst/>
            </a:prstTxWarp>
          </a:bodyPr>
          <a:lstStyle>
            <a:lvl1pPr algn="l" defTabSz="966788" eaLnBrk="1" hangingPunct="1">
              <a:spcBef>
                <a:spcPct val="0"/>
              </a:spcBef>
              <a:buClrTx/>
              <a:defRPr sz="1300" b="0" smtClean="0">
                <a:latin typeface="Times New Roman" pitchFamily="18" charset="0"/>
              </a:defRPr>
            </a:lvl1pPr>
          </a:lstStyle>
          <a:p>
            <a:pPr>
              <a:defRPr/>
            </a:pPr>
            <a:endParaRPr lang="en-US" dirty="0"/>
          </a:p>
        </p:txBody>
      </p:sp>
      <p:sp>
        <p:nvSpPr>
          <p:cNvPr id="25605" name="Rectangle 5"/>
          <p:cNvSpPr>
            <a:spLocks noGrp="1" noChangeArrowheads="1"/>
          </p:cNvSpPr>
          <p:nvPr>
            <p:ph type="sldNum" sz="quarter" idx="3"/>
          </p:nvPr>
        </p:nvSpPr>
        <p:spPr bwMode="auto">
          <a:xfrm>
            <a:off x="4146550" y="9123363"/>
            <a:ext cx="3168650" cy="477837"/>
          </a:xfrm>
          <a:prstGeom prst="rect">
            <a:avLst/>
          </a:prstGeom>
          <a:noFill/>
          <a:ln w="9525">
            <a:noFill/>
            <a:miter lim="800000"/>
            <a:headEnd/>
            <a:tailEnd/>
          </a:ln>
          <a:effectLst/>
        </p:spPr>
        <p:txBody>
          <a:bodyPr vert="horz" wrap="square" lIns="96651" tIns="48325" rIns="96651" bIns="48325" numCol="1" anchor="b" anchorCtr="0" compatLnSpc="1">
            <a:prstTxWarp prst="textNoShape">
              <a:avLst/>
            </a:prstTxWarp>
          </a:bodyPr>
          <a:lstStyle>
            <a:lvl1pPr algn="r" defTabSz="966788" eaLnBrk="1" hangingPunct="1">
              <a:spcBef>
                <a:spcPct val="0"/>
              </a:spcBef>
              <a:buClrTx/>
              <a:defRPr sz="1300" b="0" smtClean="0">
                <a:latin typeface="Times New Roman" pitchFamily="18" charset="0"/>
              </a:defRPr>
            </a:lvl1pPr>
          </a:lstStyle>
          <a:p>
            <a:pPr>
              <a:defRPr/>
            </a:pPr>
            <a:fld id="{8E479D21-FC30-4B42-AEAC-ECAB7BF3F54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l" defTabSz="915988" eaLnBrk="1" hangingPunct="1">
              <a:spcBef>
                <a:spcPct val="0"/>
              </a:spcBef>
              <a:buClrTx/>
              <a:defRPr sz="1200" b="0" smtClean="0">
                <a:latin typeface="Times New Roman" pitchFamily="18" charset="0"/>
              </a:defRPr>
            </a:lvl1pPr>
          </a:lstStyle>
          <a:p>
            <a:pPr>
              <a:defRPr/>
            </a:pPr>
            <a:endParaRPr lang="en-US" dirty="0"/>
          </a:p>
        </p:txBody>
      </p:sp>
      <p:sp>
        <p:nvSpPr>
          <p:cNvPr id="204803" name="Rectangle 3"/>
          <p:cNvSpPr>
            <a:spLocks noGrp="1" noChangeArrowheads="1"/>
          </p:cNvSpPr>
          <p:nvPr>
            <p:ph type="dt" idx="1"/>
          </p:nvPr>
        </p:nvSpPr>
        <p:spPr bwMode="auto">
          <a:xfrm>
            <a:off x="4144963" y="0"/>
            <a:ext cx="3168650"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defTabSz="915988" eaLnBrk="1" hangingPunct="1">
              <a:spcBef>
                <a:spcPct val="0"/>
              </a:spcBef>
              <a:buClrTx/>
              <a:defRPr sz="1200" b="0" smtClean="0">
                <a:latin typeface="Times New Roman" pitchFamily="18" charset="0"/>
              </a:defRPr>
            </a:lvl1pPr>
          </a:lstStyle>
          <a:p>
            <a:pPr>
              <a:defRPr/>
            </a:pPr>
            <a:endParaRPr lang="en-US" dirty="0"/>
          </a:p>
        </p:txBody>
      </p:sp>
      <p:sp>
        <p:nvSpPr>
          <p:cNvPr id="5222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0480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06" name="Rectangle 6"/>
          <p:cNvSpPr>
            <a:spLocks noGrp="1" noChangeArrowheads="1"/>
          </p:cNvSpPr>
          <p:nvPr>
            <p:ph type="ftr" sz="quarter" idx="4"/>
          </p:nvPr>
        </p:nvSpPr>
        <p:spPr bwMode="auto">
          <a:xfrm>
            <a:off x="0" y="9120188"/>
            <a:ext cx="3168650"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l" defTabSz="915988" eaLnBrk="1" hangingPunct="1">
              <a:spcBef>
                <a:spcPct val="0"/>
              </a:spcBef>
              <a:buClrTx/>
              <a:defRPr sz="1200" b="0" smtClean="0">
                <a:latin typeface="Times New Roman" pitchFamily="18" charset="0"/>
              </a:defRPr>
            </a:lvl1pPr>
          </a:lstStyle>
          <a:p>
            <a:pPr>
              <a:defRPr/>
            </a:pPr>
            <a:endParaRPr lang="en-US" dirty="0"/>
          </a:p>
        </p:txBody>
      </p:sp>
      <p:sp>
        <p:nvSpPr>
          <p:cNvPr id="204807" name="Rectangle 7"/>
          <p:cNvSpPr>
            <a:spLocks noGrp="1" noChangeArrowheads="1"/>
          </p:cNvSpPr>
          <p:nvPr>
            <p:ph type="sldNum" sz="quarter" idx="5"/>
          </p:nvPr>
        </p:nvSpPr>
        <p:spPr bwMode="auto">
          <a:xfrm>
            <a:off x="4144963" y="9120188"/>
            <a:ext cx="3168650"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defTabSz="915988" eaLnBrk="1" hangingPunct="1">
              <a:spcBef>
                <a:spcPct val="0"/>
              </a:spcBef>
              <a:buClrTx/>
              <a:defRPr sz="1200" b="0" smtClean="0">
                <a:latin typeface="Times New Roman" pitchFamily="18" charset="0"/>
              </a:defRPr>
            </a:lvl1pPr>
          </a:lstStyle>
          <a:p>
            <a:pPr>
              <a:defRPr/>
            </a:pPr>
            <a:fld id="{71BA57C8-874D-4993-9205-1DFAF8D486D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01DAFA7-E6E1-47DE-BAE7-A9B3B4C743AB}" type="slidenum">
              <a:rPr lang="en-US"/>
              <a:pPr/>
              <a:t>1</a:t>
            </a:fld>
            <a:endParaRPr lang="en-US" dirty="0"/>
          </a:p>
        </p:txBody>
      </p:sp>
      <p:sp>
        <p:nvSpPr>
          <p:cNvPr id="53251"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39" tIns="48319" rIns="96639" bIns="48319" anchor="b"/>
          <a:lstStyle/>
          <a:p>
            <a:pPr algn="r" defTabSz="966788">
              <a:spcBef>
                <a:spcPct val="0"/>
              </a:spcBef>
              <a:buClrTx/>
            </a:pPr>
            <a:fld id="{081B4F2C-7296-463E-9E17-5D434AFF6F92}" type="slidenum">
              <a:rPr lang="en-US" sz="1300" b="0">
                <a:latin typeface="Times New Roman" pitchFamily="18" charset="0"/>
              </a:rPr>
              <a:pPr algn="r" defTabSz="966788">
                <a:spcBef>
                  <a:spcPct val="0"/>
                </a:spcBef>
                <a:buClrTx/>
              </a:pPr>
              <a:t>1</a:t>
            </a:fld>
            <a:endParaRPr lang="en-US" sz="1300" b="0" dirty="0">
              <a:latin typeface="Times New Roman" pitchFamily="18" charset="0"/>
            </a:endParaRPr>
          </a:p>
        </p:txBody>
      </p:sp>
      <p:sp>
        <p:nvSpPr>
          <p:cNvPr id="53252" name="Rectangle 2"/>
          <p:cNvSpPr>
            <a:spLocks noChangeArrowheads="1"/>
          </p:cNvSpPr>
          <p:nvPr/>
        </p:nvSpPr>
        <p:spPr bwMode="auto">
          <a:xfrm>
            <a:off x="4144963" y="0"/>
            <a:ext cx="3170237"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3" name="Rectangle 3"/>
          <p:cNvSpPr>
            <a:spLocks noChangeArrowheads="1"/>
          </p:cNvSpPr>
          <p:nvPr/>
        </p:nvSpPr>
        <p:spPr bwMode="auto">
          <a:xfrm>
            <a:off x="4144963" y="9121775"/>
            <a:ext cx="3170237"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54" name="Rectangle 4"/>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5" name="Rectangle 5"/>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6" name="Rectangle 6"/>
          <p:cNvSpPr>
            <a:spLocks noChangeArrowheads="1"/>
          </p:cNvSpPr>
          <p:nvPr/>
        </p:nvSpPr>
        <p:spPr bwMode="auto">
          <a:xfrm>
            <a:off x="4144963" y="0"/>
            <a:ext cx="3170237"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7" name="Rectangle 7"/>
          <p:cNvSpPr>
            <a:spLocks noChangeArrowheads="1"/>
          </p:cNvSpPr>
          <p:nvPr/>
        </p:nvSpPr>
        <p:spPr bwMode="auto">
          <a:xfrm>
            <a:off x="4144963" y="9121775"/>
            <a:ext cx="3170237"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58" name="Rectangle 8"/>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9" name="Rectangle 9"/>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0" name="Rectangle 10"/>
          <p:cNvSpPr>
            <a:spLocks noChangeArrowheads="1"/>
          </p:cNvSpPr>
          <p:nvPr/>
        </p:nvSpPr>
        <p:spPr bwMode="auto">
          <a:xfrm>
            <a:off x="4140200" y="0"/>
            <a:ext cx="317500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1" name="Rectangle 11"/>
          <p:cNvSpPr>
            <a:spLocks noChangeArrowheads="1"/>
          </p:cNvSpPr>
          <p:nvPr/>
        </p:nvSpPr>
        <p:spPr bwMode="auto">
          <a:xfrm>
            <a:off x="4140200" y="9121775"/>
            <a:ext cx="3175000"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62" name="Rectangle 12"/>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3" name="Rectangle 13"/>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4" name="Rectangle 14"/>
          <p:cNvSpPr>
            <a:spLocks noChangeArrowheads="1"/>
          </p:cNvSpPr>
          <p:nvPr/>
        </p:nvSpPr>
        <p:spPr bwMode="auto">
          <a:xfrm>
            <a:off x="4140200" y="0"/>
            <a:ext cx="317500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5" name="Rectangle 15"/>
          <p:cNvSpPr>
            <a:spLocks noChangeArrowheads="1"/>
          </p:cNvSpPr>
          <p:nvPr/>
        </p:nvSpPr>
        <p:spPr bwMode="auto">
          <a:xfrm>
            <a:off x="4140200" y="9121775"/>
            <a:ext cx="3175000"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66" name="Rectangle 16"/>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7" name="Rectangle 17"/>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8" name="Rectangle 18"/>
          <p:cNvSpPr>
            <a:spLocks noGrp="1" noChangeArrowheads="1"/>
          </p:cNvSpPr>
          <p:nvPr>
            <p:ph type="body" idx="1"/>
          </p:nvPr>
        </p:nvSpPr>
        <p:spPr>
          <a:xfrm>
            <a:off x="971550" y="4560888"/>
            <a:ext cx="5368925" cy="4319587"/>
          </a:xfrm>
          <a:noFill/>
          <a:ln/>
        </p:spPr>
        <p:txBody>
          <a:bodyPr wrap="none" lIns="95633" tIns="46977" rIns="95633" bIns="46977" anchor="ctr"/>
          <a:lstStyle/>
          <a:p>
            <a:pPr eaLnBrk="1" hangingPunct="1"/>
            <a:endParaRPr lang="en-US" dirty="0" smtClean="0"/>
          </a:p>
        </p:txBody>
      </p:sp>
      <p:sp>
        <p:nvSpPr>
          <p:cNvPr id="53269" name="Rectangle 19"/>
          <p:cNvSpPr>
            <a:spLocks noGrp="1" noRot="1" noChangeAspect="1" noChangeArrowheads="1" noTextEdit="1"/>
          </p:cNvSpPr>
          <p:nvPr>
            <p:ph type="sldImg"/>
          </p:nvPr>
        </p:nvSpPr>
        <p:spPr>
          <a:xfrm>
            <a:off x="1268413" y="715963"/>
            <a:ext cx="4786312" cy="3589337"/>
          </a:xfrm>
          <a:noFill/>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1B670C7-250E-4F72-8BC7-6511258DDF81}" type="slidenum">
              <a:rPr lang="en-US"/>
              <a:pPr/>
              <a:t>37</a:t>
            </a:fld>
            <a:endParaRPr 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EF06AC7D-D7E8-4D37-9D5B-E39AD33577BF}" type="slidenum">
              <a:rPr lang="en-US"/>
              <a:pPr/>
              <a:t>38</a:t>
            </a:fld>
            <a:endParaRPr lang="en-US"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A47C135-A7E6-4445-835E-8446B1598468}" type="slidenum">
              <a:rPr lang="en-US"/>
              <a:pPr/>
              <a:t>41</a:t>
            </a:fld>
            <a:endParaRPr lang="en-US" dirty="0"/>
          </a:p>
        </p:txBody>
      </p:sp>
      <p:sp>
        <p:nvSpPr>
          <p:cNvPr id="65539"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9C723011-5E37-4379-8191-844F3D98DC63}" type="slidenum">
              <a:rPr lang="en-US" sz="1300" b="0">
                <a:latin typeface="Times New Roman" pitchFamily="18" charset="0"/>
              </a:rPr>
              <a:pPr algn="r" defTabSz="966788">
                <a:spcBef>
                  <a:spcPct val="0"/>
                </a:spcBef>
                <a:buClrTx/>
              </a:pPr>
              <a:t>41</a:t>
            </a:fld>
            <a:endParaRPr lang="en-US" sz="1300" b="0" dirty="0">
              <a:latin typeface="Times New Roman" pitchFamily="18" charset="0"/>
            </a:endParaRPr>
          </a:p>
        </p:txBody>
      </p:sp>
      <p:sp>
        <p:nvSpPr>
          <p:cNvPr id="65540" name="Rectangle 2"/>
          <p:cNvSpPr>
            <a:spLocks noGrp="1" noRot="1" noChangeAspect="1" noChangeArrowheads="1" noTextEdit="1"/>
          </p:cNvSpPr>
          <p:nvPr>
            <p:ph type="sldImg"/>
          </p:nvPr>
        </p:nvSpPr>
        <p:spPr>
          <a:xfrm>
            <a:off x="1260475" y="722313"/>
            <a:ext cx="4797425" cy="3597275"/>
          </a:xfrm>
          <a:ln/>
        </p:spPr>
      </p:sp>
      <p:sp>
        <p:nvSpPr>
          <p:cNvPr id="65541"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48</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48</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49</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49</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37CCBEB-17A5-49B0-88C0-21A68F57B376}" type="slidenum">
              <a:rPr lang="en-US"/>
              <a:pPr/>
              <a:t>53</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11106F1-F8C6-4BC2-85A3-8F727A93811A}" type="slidenum">
              <a:rPr lang="en-US"/>
              <a:pPr/>
              <a:t>55</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F7C4AD83-43E6-4356-ADDE-18CF70765FD9}" type="slidenum">
              <a:rPr lang="en-US"/>
              <a:pPr/>
              <a:t>56</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95C4AE1-D94A-436F-8FF8-51CE1CD1476D}" type="slidenum">
              <a:rPr lang="en-US"/>
              <a:pPr/>
              <a:t>57</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62</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62</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110C101-C8D2-4EEA-A4EB-C7088E7C0E59}" type="slidenum">
              <a:rPr lang="en-US"/>
              <a:pPr/>
              <a:t>2</a:t>
            </a:fld>
            <a:endParaRPr 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65</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65</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67</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67</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A47C135-A7E6-4445-835E-8446B1598468}" type="slidenum">
              <a:rPr lang="en-US"/>
              <a:pPr/>
              <a:t>70</a:t>
            </a:fld>
            <a:endParaRPr lang="en-US" dirty="0"/>
          </a:p>
        </p:txBody>
      </p:sp>
      <p:sp>
        <p:nvSpPr>
          <p:cNvPr id="65539"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9C723011-5E37-4379-8191-844F3D98DC63}" type="slidenum">
              <a:rPr lang="en-US" sz="1300" b="0">
                <a:latin typeface="Times New Roman" pitchFamily="18" charset="0"/>
              </a:rPr>
              <a:pPr algn="r" defTabSz="966788">
                <a:spcBef>
                  <a:spcPct val="0"/>
                </a:spcBef>
                <a:buClrTx/>
              </a:pPr>
              <a:t>70</a:t>
            </a:fld>
            <a:endParaRPr lang="en-US" sz="1300" b="0" dirty="0">
              <a:latin typeface="Times New Roman" pitchFamily="18" charset="0"/>
            </a:endParaRPr>
          </a:p>
        </p:txBody>
      </p:sp>
      <p:sp>
        <p:nvSpPr>
          <p:cNvPr id="65540" name="Rectangle 2"/>
          <p:cNvSpPr>
            <a:spLocks noGrp="1" noRot="1" noChangeAspect="1" noChangeArrowheads="1" noTextEdit="1"/>
          </p:cNvSpPr>
          <p:nvPr>
            <p:ph type="sldImg"/>
          </p:nvPr>
        </p:nvSpPr>
        <p:spPr>
          <a:xfrm>
            <a:off x="1260475" y="722313"/>
            <a:ext cx="4797425" cy="3597275"/>
          </a:xfrm>
          <a:ln/>
        </p:spPr>
      </p:sp>
      <p:sp>
        <p:nvSpPr>
          <p:cNvPr id="65541"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01DAFA7-E6E1-47DE-BAE7-A9B3B4C743AB}" type="slidenum">
              <a:rPr lang="en-US"/>
              <a:pPr/>
              <a:t>76</a:t>
            </a:fld>
            <a:endParaRPr lang="en-US" dirty="0"/>
          </a:p>
        </p:txBody>
      </p:sp>
      <p:sp>
        <p:nvSpPr>
          <p:cNvPr id="53251"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39" tIns="48319" rIns="96639" bIns="48319" anchor="b"/>
          <a:lstStyle/>
          <a:p>
            <a:pPr algn="r" defTabSz="966788">
              <a:spcBef>
                <a:spcPct val="0"/>
              </a:spcBef>
              <a:buClrTx/>
            </a:pPr>
            <a:fld id="{081B4F2C-7296-463E-9E17-5D434AFF6F92}" type="slidenum">
              <a:rPr lang="en-US" sz="1300" b="0">
                <a:latin typeface="Times New Roman" pitchFamily="18" charset="0"/>
              </a:rPr>
              <a:pPr algn="r" defTabSz="966788">
                <a:spcBef>
                  <a:spcPct val="0"/>
                </a:spcBef>
                <a:buClrTx/>
              </a:pPr>
              <a:t>76</a:t>
            </a:fld>
            <a:endParaRPr lang="en-US" sz="1300" b="0" dirty="0">
              <a:latin typeface="Times New Roman" pitchFamily="18" charset="0"/>
            </a:endParaRPr>
          </a:p>
        </p:txBody>
      </p:sp>
      <p:sp>
        <p:nvSpPr>
          <p:cNvPr id="53252" name="Rectangle 2"/>
          <p:cNvSpPr>
            <a:spLocks noChangeArrowheads="1"/>
          </p:cNvSpPr>
          <p:nvPr/>
        </p:nvSpPr>
        <p:spPr bwMode="auto">
          <a:xfrm>
            <a:off x="4144963" y="0"/>
            <a:ext cx="3170237"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3" name="Rectangle 3"/>
          <p:cNvSpPr>
            <a:spLocks noChangeArrowheads="1"/>
          </p:cNvSpPr>
          <p:nvPr/>
        </p:nvSpPr>
        <p:spPr bwMode="auto">
          <a:xfrm>
            <a:off x="4144963" y="9121775"/>
            <a:ext cx="3170237"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54" name="Rectangle 4"/>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5" name="Rectangle 5"/>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6" name="Rectangle 6"/>
          <p:cNvSpPr>
            <a:spLocks noChangeArrowheads="1"/>
          </p:cNvSpPr>
          <p:nvPr/>
        </p:nvSpPr>
        <p:spPr bwMode="auto">
          <a:xfrm>
            <a:off x="4144963" y="0"/>
            <a:ext cx="3170237"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7" name="Rectangle 7"/>
          <p:cNvSpPr>
            <a:spLocks noChangeArrowheads="1"/>
          </p:cNvSpPr>
          <p:nvPr/>
        </p:nvSpPr>
        <p:spPr bwMode="auto">
          <a:xfrm>
            <a:off x="4144963" y="9121775"/>
            <a:ext cx="3170237"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58" name="Rectangle 8"/>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59" name="Rectangle 9"/>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0" name="Rectangle 10"/>
          <p:cNvSpPr>
            <a:spLocks noChangeArrowheads="1"/>
          </p:cNvSpPr>
          <p:nvPr/>
        </p:nvSpPr>
        <p:spPr bwMode="auto">
          <a:xfrm>
            <a:off x="4140200" y="0"/>
            <a:ext cx="317500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1" name="Rectangle 11"/>
          <p:cNvSpPr>
            <a:spLocks noChangeArrowheads="1"/>
          </p:cNvSpPr>
          <p:nvPr/>
        </p:nvSpPr>
        <p:spPr bwMode="auto">
          <a:xfrm>
            <a:off x="4140200" y="9121775"/>
            <a:ext cx="3175000"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62" name="Rectangle 12"/>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3" name="Rectangle 13"/>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4" name="Rectangle 14"/>
          <p:cNvSpPr>
            <a:spLocks noChangeArrowheads="1"/>
          </p:cNvSpPr>
          <p:nvPr/>
        </p:nvSpPr>
        <p:spPr bwMode="auto">
          <a:xfrm>
            <a:off x="4140200" y="0"/>
            <a:ext cx="317500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5" name="Rectangle 15"/>
          <p:cNvSpPr>
            <a:spLocks noChangeArrowheads="1"/>
          </p:cNvSpPr>
          <p:nvPr/>
        </p:nvSpPr>
        <p:spPr bwMode="auto">
          <a:xfrm>
            <a:off x="4140200" y="9121775"/>
            <a:ext cx="3175000" cy="479425"/>
          </a:xfrm>
          <a:prstGeom prst="rect">
            <a:avLst/>
          </a:prstGeom>
          <a:noFill/>
          <a:ln w="12700">
            <a:noFill/>
            <a:miter lim="800000"/>
            <a:headEnd/>
            <a:tailEnd/>
          </a:ln>
        </p:spPr>
        <p:txBody>
          <a:bodyPr lIns="20133" tIns="0" rIns="20133" bIns="0" anchor="b"/>
          <a:lstStyle/>
          <a:p>
            <a:pPr algn="r" defTabSz="966788">
              <a:spcBef>
                <a:spcPct val="0"/>
              </a:spcBef>
              <a:buClrTx/>
            </a:pPr>
            <a:r>
              <a:rPr lang="en-US" sz="1100" b="0" i="1" dirty="0">
                <a:latin typeface="Times New Roman" pitchFamily="18" charset="0"/>
              </a:rPr>
              <a:t>1</a:t>
            </a:r>
          </a:p>
        </p:txBody>
      </p:sp>
      <p:sp>
        <p:nvSpPr>
          <p:cNvPr id="53266" name="Rectangle 16"/>
          <p:cNvSpPr>
            <a:spLocks noChangeArrowheads="1"/>
          </p:cNvSpPr>
          <p:nvPr/>
        </p:nvSpPr>
        <p:spPr bwMode="auto">
          <a:xfrm>
            <a:off x="0" y="9121775"/>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7" name="Rectangle 17"/>
          <p:cNvSpPr>
            <a:spLocks noChangeArrowheads="1"/>
          </p:cNvSpPr>
          <p:nvPr/>
        </p:nvSpPr>
        <p:spPr bwMode="auto">
          <a:xfrm>
            <a:off x="0" y="0"/>
            <a:ext cx="3168650" cy="479425"/>
          </a:xfrm>
          <a:prstGeom prst="rect">
            <a:avLst/>
          </a:prstGeom>
          <a:noFill/>
          <a:ln w="12700">
            <a:noFill/>
            <a:miter lim="800000"/>
            <a:headEnd/>
            <a:tailEnd/>
          </a:ln>
        </p:spPr>
        <p:txBody>
          <a:bodyPr wrap="none" lIns="91431" tIns="45715" rIns="91431" bIns="45715" anchor="ctr"/>
          <a:lstStyle/>
          <a:p>
            <a:pPr>
              <a:spcBef>
                <a:spcPct val="0"/>
              </a:spcBef>
              <a:buClrTx/>
            </a:pPr>
            <a:endParaRPr lang="en-US" sz="2400" b="0" dirty="0">
              <a:latin typeface="Times New Roman" pitchFamily="18" charset="0"/>
            </a:endParaRPr>
          </a:p>
        </p:txBody>
      </p:sp>
      <p:sp>
        <p:nvSpPr>
          <p:cNvPr id="53268" name="Rectangle 18"/>
          <p:cNvSpPr>
            <a:spLocks noGrp="1" noChangeArrowheads="1"/>
          </p:cNvSpPr>
          <p:nvPr>
            <p:ph type="body" idx="1"/>
          </p:nvPr>
        </p:nvSpPr>
        <p:spPr>
          <a:xfrm>
            <a:off x="971550" y="4560888"/>
            <a:ext cx="5368925" cy="4319587"/>
          </a:xfrm>
          <a:noFill/>
          <a:ln/>
        </p:spPr>
        <p:txBody>
          <a:bodyPr wrap="none" lIns="95633" tIns="46977" rIns="95633" bIns="46977" anchor="ctr"/>
          <a:lstStyle/>
          <a:p>
            <a:pPr eaLnBrk="1" hangingPunct="1"/>
            <a:endParaRPr lang="en-US" dirty="0" smtClean="0"/>
          </a:p>
        </p:txBody>
      </p:sp>
      <p:sp>
        <p:nvSpPr>
          <p:cNvPr id="53269" name="Rectangle 19"/>
          <p:cNvSpPr>
            <a:spLocks noGrp="1" noRot="1" noChangeAspect="1" noChangeArrowheads="1" noTextEdit="1"/>
          </p:cNvSpPr>
          <p:nvPr>
            <p:ph type="sldImg"/>
          </p:nvPr>
        </p:nvSpPr>
        <p:spPr>
          <a:xfrm>
            <a:off x="1268413" y="715963"/>
            <a:ext cx="4786312" cy="3589337"/>
          </a:xfrm>
          <a:noFill/>
          <a:ln w="12700" cap="flat">
            <a:solidFill>
              <a:schemeClr val="tx1"/>
            </a:solidFill>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110C101-C8D2-4EEA-A4EB-C7088E7C0E59}" type="slidenum">
              <a:rPr lang="en-US"/>
              <a:pPr/>
              <a:t>103</a:t>
            </a:fld>
            <a:endParaRPr 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A47C135-A7E6-4445-835E-8446B1598468}" type="slidenum">
              <a:rPr lang="en-US"/>
              <a:pPr/>
              <a:t>104</a:t>
            </a:fld>
            <a:endParaRPr lang="en-US" dirty="0"/>
          </a:p>
        </p:txBody>
      </p:sp>
      <p:sp>
        <p:nvSpPr>
          <p:cNvPr id="65539"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9C723011-5E37-4379-8191-844F3D98DC63}" type="slidenum">
              <a:rPr lang="en-US" sz="1300" b="0">
                <a:latin typeface="Times New Roman" pitchFamily="18" charset="0"/>
              </a:rPr>
              <a:pPr algn="r" defTabSz="966788">
                <a:spcBef>
                  <a:spcPct val="0"/>
                </a:spcBef>
                <a:buClrTx/>
              </a:pPr>
              <a:t>104</a:t>
            </a:fld>
            <a:endParaRPr lang="en-US" sz="1300" b="0" dirty="0">
              <a:latin typeface="Times New Roman" pitchFamily="18" charset="0"/>
            </a:endParaRPr>
          </a:p>
        </p:txBody>
      </p:sp>
      <p:sp>
        <p:nvSpPr>
          <p:cNvPr id="65540" name="Rectangle 2"/>
          <p:cNvSpPr>
            <a:spLocks noGrp="1" noRot="1" noChangeAspect="1" noChangeArrowheads="1" noTextEdit="1"/>
          </p:cNvSpPr>
          <p:nvPr>
            <p:ph type="sldImg"/>
          </p:nvPr>
        </p:nvSpPr>
        <p:spPr>
          <a:xfrm>
            <a:off x="1260475" y="722313"/>
            <a:ext cx="4797425" cy="3597275"/>
          </a:xfrm>
          <a:ln/>
        </p:spPr>
      </p:sp>
      <p:sp>
        <p:nvSpPr>
          <p:cNvPr id="65541"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634F939-08C9-4221-A69D-2546CD3F05D2}" type="slidenum">
              <a:rPr lang="en-US"/>
              <a:pPr/>
              <a:t>111</a:t>
            </a:fld>
            <a:endParaRPr lang="en-US" dirty="0"/>
          </a:p>
        </p:txBody>
      </p:sp>
      <p:sp>
        <p:nvSpPr>
          <p:cNvPr id="64515"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76BA4A48-5A8F-4569-89FE-2F43FB5B50FC}" type="slidenum">
              <a:rPr lang="en-US" sz="1300" b="0">
                <a:latin typeface="Times New Roman" pitchFamily="18" charset="0"/>
              </a:rPr>
              <a:pPr algn="r" defTabSz="966788">
                <a:spcBef>
                  <a:spcPct val="0"/>
                </a:spcBef>
                <a:buClrTx/>
              </a:pPr>
              <a:t>111</a:t>
            </a:fld>
            <a:endParaRPr lang="en-US" sz="1300" b="0" dirty="0">
              <a:latin typeface="Times New Roman" pitchFamily="18" charset="0"/>
            </a:endParaRPr>
          </a:p>
        </p:txBody>
      </p:sp>
      <p:sp>
        <p:nvSpPr>
          <p:cNvPr id="64516" name="Rectangle 2"/>
          <p:cNvSpPr>
            <a:spLocks noGrp="1" noRot="1" noChangeAspect="1" noChangeArrowheads="1" noTextEdit="1"/>
          </p:cNvSpPr>
          <p:nvPr>
            <p:ph type="sldImg"/>
          </p:nvPr>
        </p:nvSpPr>
        <p:spPr>
          <a:xfrm>
            <a:off x="1260475" y="722313"/>
            <a:ext cx="4797425" cy="3597275"/>
          </a:xfrm>
          <a:ln/>
        </p:spPr>
      </p:sp>
      <p:sp>
        <p:nvSpPr>
          <p:cNvPr id="64517"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9C80F764-FA46-439E-A585-E4BF5D26EAA7}" type="slidenum">
              <a:rPr lang="en-US"/>
              <a:pPr/>
              <a:t>121</a:t>
            </a:fld>
            <a:endParaRPr lang="en-US"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244475" y="4560888"/>
            <a:ext cx="6745288" cy="4319587"/>
          </a:xfrm>
          <a:noFill/>
          <a:ln/>
        </p:spPr>
        <p:txBody>
          <a:bodyPr/>
          <a:lstStyle/>
          <a:p>
            <a:pPr eaLnBrk="1" hangingPunct="1">
              <a:lnSpc>
                <a:spcPct val="80000"/>
              </a:lnSpc>
            </a:pPr>
            <a:r>
              <a:rPr lang="en-US" sz="1600" dirty="0" smtClean="0"/>
              <a:t>As time has gone on, it seems that we have evolved from specific concerns such as </a:t>
            </a:r>
            <a:endParaRPr lang="en-US" sz="700" dirty="0" smtClean="0"/>
          </a:p>
          <a:p>
            <a:pPr lvl="1" eaLnBrk="1" hangingPunct="1">
              <a:lnSpc>
                <a:spcPct val="80000"/>
              </a:lnSpc>
            </a:pPr>
            <a:r>
              <a:rPr lang="en-US" dirty="0" smtClean="0"/>
              <a:t>Traditional concerns about runs on banks and </a:t>
            </a:r>
          </a:p>
          <a:p>
            <a:pPr lvl="2" eaLnBrk="1" hangingPunct="1">
              <a:lnSpc>
                <a:spcPct val="80000"/>
              </a:lnSpc>
            </a:pPr>
            <a:r>
              <a:rPr lang="en-US" dirty="0" smtClean="0"/>
              <a:t>Contagion –due to  information asymmetries</a:t>
            </a:r>
          </a:p>
          <a:p>
            <a:pPr eaLnBrk="1" hangingPunct="1">
              <a:lnSpc>
                <a:spcPct val="80000"/>
              </a:lnSpc>
            </a:pPr>
            <a:r>
              <a:rPr lang="en-US" sz="1400" dirty="0" smtClean="0"/>
              <a:t>To some broader concerns about banking system collapse</a:t>
            </a:r>
          </a:p>
          <a:p>
            <a:pPr eaLnBrk="1" hangingPunct="1">
              <a:lnSpc>
                <a:spcPct val="80000"/>
              </a:lnSpc>
            </a:pPr>
            <a:r>
              <a:rPr lang="en-US" sz="1400" dirty="0" smtClean="0"/>
              <a:t>In the case of Continental bank Correspondent bank collapse – counterparties</a:t>
            </a:r>
          </a:p>
          <a:p>
            <a:pPr lvl="1" eaLnBrk="1" hangingPunct="1">
              <a:lnSpc>
                <a:spcPct val="80000"/>
              </a:lnSpc>
            </a:pPr>
            <a:r>
              <a:rPr lang="en-US" sz="1400" dirty="0" smtClean="0"/>
              <a:t>Jobs would be lost – (St </a:t>
            </a:r>
            <a:r>
              <a:rPr lang="en-US" sz="1400" dirty="0" err="1" smtClean="0"/>
              <a:t>Germain</a:t>
            </a:r>
            <a:r>
              <a:rPr lang="en-US" sz="1400" smtClean="0"/>
              <a:t>)</a:t>
            </a:r>
          </a:p>
          <a:p>
            <a:pPr lvl="1" eaLnBrk="1" hangingPunct="1">
              <a:lnSpc>
                <a:spcPct val="80000"/>
              </a:lnSpc>
            </a:pPr>
            <a:r>
              <a:rPr lang="en-US" sz="1400" smtClean="0"/>
              <a:t>But some like Conover talked about unthinkable financial system collapse and Congressman St. Germain was concerned at that time about job loss</a:t>
            </a:r>
          </a:p>
          <a:p>
            <a:pPr eaLnBrk="1" hangingPunct="1">
              <a:lnSpc>
                <a:spcPct val="80000"/>
              </a:lnSpc>
            </a:pPr>
            <a:r>
              <a:rPr lang="en-US" sz="1400" smtClean="0"/>
              <a:t>Threat to large dollar settlement system and network effects</a:t>
            </a:r>
          </a:p>
          <a:p>
            <a:pPr eaLnBrk="1" hangingPunct="1">
              <a:lnSpc>
                <a:spcPct val="80000"/>
              </a:lnSpc>
            </a:pPr>
            <a:r>
              <a:rPr lang="en-US" sz="1400" smtClean="0"/>
              <a:t>Fear that Infra structure of short term money market and OTC derivatives would not handle failure of significant counter party and might cast doubts on the soundness of other counter parties (Bernanke on Bear Stearns)</a:t>
            </a:r>
          </a:p>
          <a:p>
            <a:pPr eaLnBrk="1" hangingPunct="1">
              <a:lnSpc>
                <a:spcPct val="80000"/>
              </a:lnSpc>
            </a:pPr>
            <a:r>
              <a:rPr lang="en-US" sz="1400" smtClean="0"/>
              <a:t>Panic due to loss of confidence (Warsh)</a:t>
            </a:r>
          </a:p>
          <a:p>
            <a:pPr eaLnBrk="1" hangingPunct="1">
              <a:lnSpc>
                <a:spcPct val="80000"/>
              </a:lnSpc>
            </a:pPr>
            <a:r>
              <a:rPr lang="en-US" sz="1400" smtClean="0"/>
              <a:t>Risks to system due to failure of “highly interconnected” firm</a:t>
            </a:r>
          </a:p>
          <a:p>
            <a:pPr eaLnBrk="1" hangingPunct="1">
              <a:lnSpc>
                <a:spcPct val="80000"/>
              </a:lnSpc>
            </a:pPr>
            <a:r>
              <a:rPr lang="en-US" sz="1400" smtClean="0"/>
              <a:t>“Unpredictable consequences of a failure for broader financial system” (Geithner)</a:t>
            </a:r>
          </a:p>
          <a:p>
            <a:pPr eaLnBrk="1" hangingPunct="1">
              <a:lnSpc>
                <a:spcPct val="80000"/>
              </a:lnSpc>
            </a:pPr>
            <a:r>
              <a:rPr lang="en-US" sz="1400" smtClean="0"/>
              <a:t>Reaction of counterparties of other firms that might come under future government control (Kohn on AIG). – only a psychologist and not an economist is qlualified to assess the risks</a:t>
            </a:r>
          </a:p>
          <a:p>
            <a:pPr lvl="1" eaLnBrk="1" hangingPunct="1">
              <a:lnSpc>
                <a:spcPct val="80000"/>
              </a:lnSpc>
            </a:pPr>
            <a:endParaRPr lang="en-US" sz="1400" smtClean="0"/>
          </a:p>
          <a:p>
            <a:pPr eaLnBrk="1" hangingPunct="1">
              <a:lnSpc>
                <a:spcPct val="80000"/>
              </a:lnSpc>
            </a:pPr>
            <a:endParaRPr lang="en-US" sz="14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9C80F764-FA46-439E-A585-E4BF5D26EAA7}" type="slidenum">
              <a:rPr lang="en-US"/>
              <a:pPr/>
              <a:t>122</a:t>
            </a:fld>
            <a:endParaRPr lang="en-US"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244475" y="4560888"/>
            <a:ext cx="6745288" cy="4319587"/>
          </a:xfrm>
          <a:noFill/>
          <a:ln/>
        </p:spPr>
        <p:txBody>
          <a:bodyPr/>
          <a:lstStyle/>
          <a:p>
            <a:pPr eaLnBrk="1" hangingPunct="1">
              <a:lnSpc>
                <a:spcPct val="80000"/>
              </a:lnSpc>
            </a:pPr>
            <a:r>
              <a:rPr lang="en-US" sz="1600" dirty="0" smtClean="0"/>
              <a:t>As time has gone on, it seems that we have evolved from specific concerns such as </a:t>
            </a:r>
            <a:endParaRPr lang="en-US" sz="700" dirty="0" smtClean="0"/>
          </a:p>
          <a:p>
            <a:pPr lvl="1" eaLnBrk="1" hangingPunct="1">
              <a:lnSpc>
                <a:spcPct val="80000"/>
              </a:lnSpc>
            </a:pPr>
            <a:r>
              <a:rPr lang="en-US" dirty="0" smtClean="0"/>
              <a:t>Traditional concerns about runs on banks and </a:t>
            </a:r>
          </a:p>
          <a:p>
            <a:pPr lvl="2" eaLnBrk="1" hangingPunct="1">
              <a:lnSpc>
                <a:spcPct val="80000"/>
              </a:lnSpc>
            </a:pPr>
            <a:r>
              <a:rPr lang="en-US" dirty="0" smtClean="0"/>
              <a:t>Contagion –due to  information asymmetries</a:t>
            </a:r>
          </a:p>
          <a:p>
            <a:pPr eaLnBrk="1" hangingPunct="1">
              <a:lnSpc>
                <a:spcPct val="80000"/>
              </a:lnSpc>
            </a:pPr>
            <a:r>
              <a:rPr lang="en-US" sz="1400" dirty="0" smtClean="0"/>
              <a:t>To some broader concerns about banking system collapse</a:t>
            </a:r>
          </a:p>
          <a:p>
            <a:pPr eaLnBrk="1" hangingPunct="1">
              <a:lnSpc>
                <a:spcPct val="80000"/>
              </a:lnSpc>
            </a:pPr>
            <a:r>
              <a:rPr lang="en-US" sz="1400" dirty="0" smtClean="0"/>
              <a:t>In the case of Continental bank Correspondent bank collapse – counterparties</a:t>
            </a:r>
          </a:p>
          <a:p>
            <a:pPr lvl="1" eaLnBrk="1" hangingPunct="1">
              <a:lnSpc>
                <a:spcPct val="80000"/>
              </a:lnSpc>
            </a:pPr>
            <a:r>
              <a:rPr lang="en-US" sz="1400" dirty="0" smtClean="0"/>
              <a:t>Jobs would be lost – (St </a:t>
            </a:r>
            <a:r>
              <a:rPr lang="en-US" sz="1400" dirty="0" err="1" smtClean="0"/>
              <a:t>Germain</a:t>
            </a:r>
            <a:r>
              <a:rPr lang="en-US" sz="1400" smtClean="0"/>
              <a:t>)</a:t>
            </a:r>
          </a:p>
          <a:p>
            <a:pPr lvl="1" eaLnBrk="1" hangingPunct="1">
              <a:lnSpc>
                <a:spcPct val="80000"/>
              </a:lnSpc>
            </a:pPr>
            <a:r>
              <a:rPr lang="en-US" sz="1400" smtClean="0"/>
              <a:t>But some like Conover talked about unthinkable financial system collapse and Congressman St. Germain was concerned at that time about job loss</a:t>
            </a:r>
          </a:p>
          <a:p>
            <a:pPr eaLnBrk="1" hangingPunct="1">
              <a:lnSpc>
                <a:spcPct val="80000"/>
              </a:lnSpc>
            </a:pPr>
            <a:r>
              <a:rPr lang="en-US" sz="1400" smtClean="0"/>
              <a:t>Threat to large dollar settlement system and network effects</a:t>
            </a:r>
          </a:p>
          <a:p>
            <a:pPr eaLnBrk="1" hangingPunct="1">
              <a:lnSpc>
                <a:spcPct val="80000"/>
              </a:lnSpc>
            </a:pPr>
            <a:r>
              <a:rPr lang="en-US" sz="1400" smtClean="0"/>
              <a:t>Fear that Infra structure of short term money market and OTC derivatives would not handle failure of significant counter party and might cast doubts on the soundness of other counter parties (Bernanke on Bear Stearns)</a:t>
            </a:r>
          </a:p>
          <a:p>
            <a:pPr eaLnBrk="1" hangingPunct="1">
              <a:lnSpc>
                <a:spcPct val="80000"/>
              </a:lnSpc>
            </a:pPr>
            <a:r>
              <a:rPr lang="en-US" sz="1400" smtClean="0"/>
              <a:t>Panic due to loss of confidence (Warsh)</a:t>
            </a:r>
          </a:p>
          <a:p>
            <a:pPr eaLnBrk="1" hangingPunct="1">
              <a:lnSpc>
                <a:spcPct val="80000"/>
              </a:lnSpc>
            </a:pPr>
            <a:r>
              <a:rPr lang="en-US" sz="1400" smtClean="0"/>
              <a:t>Risks to system due to failure of “highly interconnected” firm</a:t>
            </a:r>
          </a:p>
          <a:p>
            <a:pPr eaLnBrk="1" hangingPunct="1">
              <a:lnSpc>
                <a:spcPct val="80000"/>
              </a:lnSpc>
            </a:pPr>
            <a:r>
              <a:rPr lang="en-US" sz="1400" smtClean="0"/>
              <a:t>“Unpredictable consequences of a failure for broader financial system” (Geithner)</a:t>
            </a:r>
          </a:p>
          <a:p>
            <a:pPr eaLnBrk="1" hangingPunct="1">
              <a:lnSpc>
                <a:spcPct val="80000"/>
              </a:lnSpc>
            </a:pPr>
            <a:r>
              <a:rPr lang="en-US" sz="1400" smtClean="0"/>
              <a:t>Reaction of counterparties of other firms that might come under future government control (Kohn on AIG). – only a psychologist and not an economist is qlualified to assess the risks</a:t>
            </a:r>
          </a:p>
          <a:p>
            <a:pPr lvl="1" eaLnBrk="1" hangingPunct="1">
              <a:lnSpc>
                <a:spcPct val="80000"/>
              </a:lnSpc>
            </a:pPr>
            <a:endParaRPr lang="en-US" sz="1400" smtClean="0"/>
          </a:p>
          <a:p>
            <a:pPr eaLnBrk="1" hangingPunct="1">
              <a:lnSpc>
                <a:spcPct val="80000"/>
              </a:lnSpc>
            </a:pPr>
            <a:endParaRPr lang="en-US" sz="1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110C101-C8D2-4EEA-A4EB-C7088E7C0E59}" type="slidenum">
              <a:rPr lang="en-US"/>
              <a:pPr/>
              <a:t>3</a:t>
            </a:fld>
            <a:endParaRPr lang="en-US"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A3F4063-DD40-4C67-BDF3-4A59E59E7A23}" type="slidenum">
              <a:rPr lang="en-US"/>
              <a:pPr/>
              <a:t>4</a:t>
            </a:fld>
            <a:endParaRPr lang="en-US" dirty="0"/>
          </a:p>
        </p:txBody>
      </p:sp>
      <p:sp>
        <p:nvSpPr>
          <p:cNvPr id="55299"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BFEAA45A-0775-498A-82AD-A86AD34B0772}" type="slidenum">
              <a:rPr lang="en-US" sz="1300" b="0">
                <a:latin typeface="Times New Roman" pitchFamily="18" charset="0"/>
              </a:rPr>
              <a:pPr algn="r" defTabSz="966788">
                <a:spcBef>
                  <a:spcPct val="0"/>
                </a:spcBef>
                <a:buClrTx/>
              </a:pPr>
              <a:t>4</a:t>
            </a:fld>
            <a:endParaRPr lang="en-US" sz="1300" b="0" dirty="0">
              <a:latin typeface="Times New Roman" pitchFamily="18" charset="0"/>
            </a:endParaRPr>
          </a:p>
        </p:txBody>
      </p:sp>
      <p:sp>
        <p:nvSpPr>
          <p:cNvPr id="55300" name="Rectangle 2"/>
          <p:cNvSpPr>
            <a:spLocks noGrp="1" noRot="1" noChangeAspect="1" noChangeArrowheads="1" noTextEdit="1"/>
          </p:cNvSpPr>
          <p:nvPr>
            <p:ph type="sldImg"/>
          </p:nvPr>
        </p:nvSpPr>
        <p:spPr>
          <a:xfrm>
            <a:off x="1260475" y="722313"/>
            <a:ext cx="4797425" cy="3597275"/>
          </a:xfrm>
          <a:ln/>
        </p:spPr>
      </p:sp>
      <p:sp>
        <p:nvSpPr>
          <p:cNvPr id="55301"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12C913-9959-45A2-AF8E-AC13AB9F5362}" type="slidenum">
              <a:rPr lang="en-US"/>
              <a:pPr/>
              <a:t>7</a:t>
            </a:fld>
            <a:endParaRPr lang="en-US" dirty="0"/>
          </a:p>
        </p:txBody>
      </p:sp>
      <p:sp>
        <p:nvSpPr>
          <p:cNvPr id="56323" name="Rectangle 2"/>
          <p:cNvSpPr>
            <a:spLocks noGrp="1" noRot="1" noChangeAspect="1" noChangeArrowheads="1" noTextEdit="1"/>
          </p:cNvSpPr>
          <p:nvPr>
            <p:ph type="sldImg"/>
          </p:nvPr>
        </p:nvSpPr>
        <p:spPr>
          <a:xfrm>
            <a:off x="1749425" y="720725"/>
            <a:ext cx="3411538" cy="2559050"/>
          </a:xfrm>
          <a:ln/>
        </p:spPr>
      </p:sp>
      <p:sp>
        <p:nvSpPr>
          <p:cNvPr id="56324" name="Rectangle 3"/>
          <p:cNvSpPr>
            <a:spLocks noGrp="1" noChangeArrowheads="1"/>
          </p:cNvSpPr>
          <p:nvPr>
            <p:ph type="body" idx="1"/>
          </p:nvPr>
        </p:nvSpPr>
        <p:spPr>
          <a:xfrm>
            <a:off x="812800" y="3440113"/>
            <a:ext cx="5851525" cy="4321175"/>
          </a:xfrm>
          <a:noFill/>
          <a:ln/>
        </p:spPr>
        <p:txBody>
          <a:bodyPr/>
          <a:lstStyle/>
          <a:p>
            <a:pPr eaLnBrk="1" hangingPunct="1">
              <a:lnSpc>
                <a:spcPct val="80000"/>
              </a:lnSpc>
            </a:pPr>
            <a:r>
              <a:rPr lang="en-US" sz="1400" dirty="0" smtClean="0"/>
              <a:t>US Government bailouts of industries in the US isn’t new.</a:t>
            </a:r>
          </a:p>
          <a:p>
            <a:pPr eaLnBrk="1" hangingPunct="1">
              <a:lnSpc>
                <a:spcPct val="80000"/>
              </a:lnSpc>
            </a:pPr>
            <a:endParaRPr lang="en-US" sz="1400" dirty="0" smtClean="0"/>
          </a:p>
          <a:p>
            <a:pPr eaLnBrk="1" hangingPunct="1">
              <a:lnSpc>
                <a:spcPct val="80000"/>
              </a:lnSpc>
            </a:pPr>
            <a:r>
              <a:rPr lang="en-US" sz="1400" dirty="0" smtClean="0"/>
              <a:t>In 1970, the government took over Penn Central, injected some 19.7 billion in funds and provided $676 billion in government guarantees, </a:t>
            </a:r>
          </a:p>
          <a:p>
            <a:pPr eaLnBrk="1" hangingPunct="1">
              <a:lnSpc>
                <a:spcPct val="80000"/>
              </a:lnSpc>
            </a:pPr>
            <a:endParaRPr lang="en-US" sz="1400" dirty="0" smtClean="0"/>
          </a:p>
          <a:p>
            <a:pPr eaLnBrk="1" hangingPunct="1">
              <a:lnSpc>
                <a:spcPct val="80000"/>
              </a:lnSpc>
            </a:pPr>
            <a:r>
              <a:rPr lang="en-US" sz="1400" dirty="0" smtClean="0"/>
              <a:t>In 1971 we provided a loan to Lockeed</a:t>
            </a:r>
          </a:p>
          <a:p>
            <a:pPr eaLnBrk="1" hangingPunct="1">
              <a:lnSpc>
                <a:spcPct val="80000"/>
              </a:lnSpc>
            </a:pPr>
            <a:endParaRPr lang="en-US" sz="1400" dirty="0" smtClean="0"/>
          </a:p>
          <a:p>
            <a:pPr eaLnBrk="1" hangingPunct="1">
              <a:lnSpc>
                <a:spcPct val="80000"/>
              </a:lnSpc>
            </a:pPr>
            <a:r>
              <a:rPr lang="en-US" sz="1400" dirty="0" smtClean="0"/>
              <a:t>And in 1975, NYC, who had engaged in profligate spending was provided loans and Loan guarantees.</a:t>
            </a:r>
          </a:p>
          <a:p>
            <a:pPr eaLnBrk="1" hangingPunct="1">
              <a:lnSpc>
                <a:spcPct val="80000"/>
              </a:lnSpc>
            </a:pPr>
            <a:endParaRPr lang="en-US" sz="1400" dirty="0" smtClean="0"/>
          </a:p>
          <a:p>
            <a:pPr eaLnBrk="1" hangingPunct="1">
              <a:lnSpc>
                <a:spcPct val="80000"/>
              </a:lnSpc>
            </a:pPr>
            <a:r>
              <a:rPr lang="en-US" sz="1400" dirty="0" smtClean="0"/>
              <a:t>Our recent investments in Chrysler and GM aren’t new either.  In 1980 we provided loan guarantees and obtained warrants for the support provided to Chrysler.</a:t>
            </a:r>
          </a:p>
          <a:p>
            <a:pPr eaLnBrk="1" hangingPunct="1">
              <a:lnSpc>
                <a:spcPct val="80000"/>
              </a:lnSpc>
            </a:pPr>
            <a:endParaRPr lang="en-US" sz="1400" dirty="0" smtClean="0"/>
          </a:p>
          <a:p>
            <a:pPr eaLnBrk="1" hangingPunct="1">
              <a:lnSpc>
                <a:spcPct val="80000"/>
              </a:lnSpc>
            </a:pPr>
            <a:r>
              <a:rPr lang="en-US" sz="1400" dirty="0" smtClean="0"/>
              <a:t>In 2001 we bailed out several of the airlines, buying stock and providing loan guarantees.</a:t>
            </a:r>
          </a:p>
          <a:p>
            <a:pPr eaLnBrk="1" hangingPunct="1">
              <a:lnSpc>
                <a:spcPct val="80000"/>
              </a:lnSpc>
            </a:pPr>
            <a:endParaRPr lang="en-US" sz="1400" dirty="0" smtClean="0"/>
          </a:p>
          <a:p>
            <a:pPr eaLnBrk="1" hangingPunct="1">
              <a:lnSpc>
                <a:spcPct val="80000"/>
              </a:lnSpc>
            </a:pPr>
            <a:r>
              <a:rPr lang="en-US" sz="1400" dirty="0" smtClean="0"/>
              <a:t>In terms of Banks, the first real significant venture, aside from the forbearance provided to Citicorp was when Continental Illinois bank went under</a:t>
            </a:r>
          </a:p>
          <a:p>
            <a:pPr eaLnBrk="1" hangingPunct="1">
              <a:lnSpc>
                <a:spcPct val="80000"/>
              </a:lnSpc>
            </a:pPr>
            <a:endParaRPr lang="en-US" sz="1400" dirty="0" smtClean="0"/>
          </a:p>
          <a:p>
            <a:pPr eaLnBrk="1" hangingPunct="1">
              <a:lnSpc>
                <a:spcPct val="80000"/>
              </a:lnSpc>
            </a:pPr>
            <a:r>
              <a:rPr lang="en-US" sz="1400" dirty="0" smtClean="0"/>
              <a:t>Where did it came from for banks?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8</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8</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45C3F9-9806-4615-92ED-1BFC2A948C9F}" type="slidenum">
              <a:rPr lang="en-US"/>
              <a:pPr/>
              <a:t>24</a:t>
            </a:fld>
            <a:endParaRPr lang="en-US" dirty="0"/>
          </a:p>
        </p:txBody>
      </p:sp>
      <p:sp>
        <p:nvSpPr>
          <p:cNvPr id="57347"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AE3E25CC-0CD0-475F-BB69-16A1AAD106E2}" type="slidenum">
              <a:rPr lang="en-US" sz="1300" b="0">
                <a:latin typeface="Times New Roman" pitchFamily="18" charset="0"/>
              </a:rPr>
              <a:pPr algn="r" defTabSz="966788">
                <a:spcBef>
                  <a:spcPct val="0"/>
                </a:spcBef>
                <a:buClrTx/>
              </a:pPr>
              <a:t>24</a:t>
            </a:fld>
            <a:endParaRPr lang="en-US" sz="1300" b="0" dirty="0">
              <a:latin typeface="Times New Roman" pitchFamily="18" charset="0"/>
            </a:endParaRPr>
          </a:p>
        </p:txBody>
      </p:sp>
      <p:sp>
        <p:nvSpPr>
          <p:cNvPr id="57348" name="Rectangle 2"/>
          <p:cNvSpPr>
            <a:spLocks noGrp="1" noRot="1" noChangeAspect="1" noChangeArrowheads="1" noTextEdit="1"/>
          </p:cNvSpPr>
          <p:nvPr>
            <p:ph type="sldImg"/>
          </p:nvPr>
        </p:nvSpPr>
        <p:spPr>
          <a:xfrm>
            <a:off x="1260475" y="722313"/>
            <a:ext cx="4797425" cy="3597275"/>
          </a:xfrm>
          <a:ln/>
        </p:spPr>
      </p:sp>
      <p:sp>
        <p:nvSpPr>
          <p:cNvPr id="57349"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A47C135-A7E6-4445-835E-8446B1598468}" type="slidenum">
              <a:rPr lang="en-US"/>
              <a:pPr/>
              <a:t>30</a:t>
            </a:fld>
            <a:endParaRPr lang="en-US" dirty="0"/>
          </a:p>
        </p:txBody>
      </p:sp>
      <p:sp>
        <p:nvSpPr>
          <p:cNvPr id="65539"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9C723011-5E37-4379-8191-844F3D98DC63}" type="slidenum">
              <a:rPr lang="en-US" sz="1300" b="0">
                <a:latin typeface="Times New Roman" pitchFamily="18" charset="0"/>
              </a:rPr>
              <a:pPr algn="r" defTabSz="966788">
                <a:spcBef>
                  <a:spcPct val="0"/>
                </a:spcBef>
                <a:buClrTx/>
              </a:pPr>
              <a:t>30</a:t>
            </a:fld>
            <a:endParaRPr lang="en-US" sz="1300" b="0" dirty="0">
              <a:latin typeface="Times New Roman" pitchFamily="18" charset="0"/>
            </a:endParaRPr>
          </a:p>
        </p:txBody>
      </p:sp>
      <p:sp>
        <p:nvSpPr>
          <p:cNvPr id="65540" name="Rectangle 2"/>
          <p:cNvSpPr>
            <a:spLocks noGrp="1" noRot="1" noChangeAspect="1" noChangeArrowheads="1" noTextEdit="1"/>
          </p:cNvSpPr>
          <p:nvPr>
            <p:ph type="sldImg"/>
          </p:nvPr>
        </p:nvSpPr>
        <p:spPr>
          <a:xfrm>
            <a:off x="1260475" y="722313"/>
            <a:ext cx="4797425" cy="3597275"/>
          </a:xfrm>
          <a:ln/>
        </p:spPr>
      </p:sp>
      <p:sp>
        <p:nvSpPr>
          <p:cNvPr id="65541"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A47C135-A7E6-4445-835E-8446B1598468}" type="slidenum">
              <a:rPr lang="en-US"/>
              <a:pPr/>
              <a:t>36</a:t>
            </a:fld>
            <a:endParaRPr lang="en-US" dirty="0"/>
          </a:p>
        </p:txBody>
      </p:sp>
      <p:sp>
        <p:nvSpPr>
          <p:cNvPr id="65539" name="Rectangle 7"/>
          <p:cNvSpPr txBox="1">
            <a:spLocks noGrp="1" noChangeArrowheads="1"/>
          </p:cNvSpPr>
          <p:nvPr/>
        </p:nvSpPr>
        <p:spPr bwMode="auto">
          <a:xfrm>
            <a:off x="4146550" y="9121775"/>
            <a:ext cx="3168650" cy="479425"/>
          </a:xfrm>
          <a:prstGeom prst="rect">
            <a:avLst/>
          </a:prstGeom>
          <a:noFill/>
          <a:ln w="12700">
            <a:noFill/>
            <a:miter lim="800000"/>
            <a:headEnd/>
            <a:tailEnd/>
          </a:ln>
        </p:spPr>
        <p:txBody>
          <a:bodyPr wrap="none" lIns="96649" tIns="48324" rIns="96649" bIns="48324" anchor="b"/>
          <a:lstStyle/>
          <a:p>
            <a:pPr algn="r" defTabSz="966788">
              <a:spcBef>
                <a:spcPct val="0"/>
              </a:spcBef>
              <a:buClrTx/>
            </a:pPr>
            <a:fld id="{9C723011-5E37-4379-8191-844F3D98DC63}" type="slidenum">
              <a:rPr lang="en-US" sz="1300" b="0">
                <a:latin typeface="Times New Roman" pitchFamily="18" charset="0"/>
              </a:rPr>
              <a:pPr algn="r" defTabSz="966788">
                <a:spcBef>
                  <a:spcPct val="0"/>
                </a:spcBef>
                <a:buClrTx/>
              </a:pPr>
              <a:t>36</a:t>
            </a:fld>
            <a:endParaRPr lang="en-US" sz="1300" b="0" dirty="0">
              <a:latin typeface="Times New Roman" pitchFamily="18" charset="0"/>
            </a:endParaRPr>
          </a:p>
        </p:txBody>
      </p:sp>
      <p:sp>
        <p:nvSpPr>
          <p:cNvPr id="65540" name="Rectangle 2"/>
          <p:cNvSpPr>
            <a:spLocks noGrp="1" noRot="1" noChangeAspect="1" noChangeArrowheads="1" noTextEdit="1"/>
          </p:cNvSpPr>
          <p:nvPr>
            <p:ph type="sldImg"/>
          </p:nvPr>
        </p:nvSpPr>
        <p:spPr>
          <a:xfrm>
            <a:off x="1260475" y="722313"/>
            <a:ext cx="4797425" cy="3597275"/>
          </a:xfrm>
          <a:ln/>
        </p:spPr>
      </p:sp>
      <p:sp>
        <p:nvSpPr>
          <p:cNvPr id="65541" name="Rectangle 3"/>
          <p:cNvSpPr>
            <a:spLocks noGrp="1" noChangeArrowheads="1"/>
          </p:cNvSpPr>
          <p:nvPr>
            <p:ph type="body" idx="1"/>
          </p:nvPr>
        </p:nvSpPr>
        <p:spPr>
          <a:xfrm>
            <a:off x="974725" y="4560888"/>
            <a:ext cx="5365750" cy="4319587"/>
          </a:xfrm>
          <a:noFill/>
          <a:ln/>
        </p:spPr>
        <p:txBody>
          <a:bodyPr wrap="none" lIns="96649" tIns="48324" rIns="96649" bIns="48324" anchor="ct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ing" hidden="1"/>
          <p:cNvPicPr>
            <a:picLocks noChangeArrowheads="1"/>
          </p:cNvPicPr>
          <p:nvPr/>
        </p:nvPicPr>
        <p:blipFill>
          <a:blip r:embed="rId3" cstate="print"/>
          <a:srcRect/>
          <a:stretch>
            <a:fillRect/>
          </a:stretch>
        </p:blipFill>
        <p:spPr bwMode="auto">
          <a:xfrm>
            <a:off x="7529513" y="6516688"/>
            <a:ext cx="1362075" cy="173037"/>
          </a:xfrm>
          <a:prstGeom prst="rect">
            <a:avLst/>
          </a:prstGeom>
          <a:noFill/>
          <a:ln w="9525">
            <a:noFill/>
            <a:miter lim="800000"/>
            <a:headEnd/>
            <a:tailEnd/>
          </a:ln>
        </p:spPr>
      </p:pic>
      <p:sp>
        <p:nvSpPr>
          <p:cNvPr id="5" name="Rectangle 3"/>
          <p:cNvSpPr>
            <a:spLocks noChangeArrowheads="1"/>
          </p:cNvSpPr>
          <p:nvPr/>
        </p:nvSpPr>
        <p:spPr bwMode="auto">
          <a:xfrm>
            <a:off x="15875" y="0"/>
            <a:ext cx="9364663" cy="6858000"/>
          </a:xfrm>
          <a:prstGeom prst="rect">
            <a:avLst/>
          </a:prstGeom>
          <a:noFill/>
          <a:ln w="9525">
            <a:noFill/>
            <a:miter lim="800000"/>
            <a:headEnd/>
            <a:tailEnd/>
          </a:ln>
          <a:effectLst/>
        </p:spPr>
        <p:txBody>
          <a:bodyPr wrap="none" lIns="0" tIns="0" rIns="0" bIns="0" anchor="ctr">
            <a:spAutoFit/>
          </a:bodyPr>
          <a:lstStyle/>
          <a:p>
            <a:pPr>
              <a:defRPr/>
            </a:pPr>
            <a:endParaRPr lang="en-US" dirty="0"/>
          </a:p>
        </p:txBody>
      </p:sp>
      <p:sp>
        <p:nvSpPr>
          <p:cNvPr id="6" name="Rectangle 6"/>
          <p:cNvSpPr>
            <a:spLocks noChangeArrowheads="1"/>
          </p:cNvSpPr>
          <p:nvPr/>
        </p:nvSpPr>
        <p:spPr bwMode="auto">
          <a:xfrm rot="5400000">
            <a:off x="3195637" y="-1604962"/>
            <a:ext cx="2752725" cy="9144000"/>
          </a:xfrm>
          <a:prstGeom prst="rect">
            <a:avLst/>
          </a:prstGeom>
          <a:solidFill>
            <a:srgbClr val="99A6CF"/>
          </a:solidFill>
          <a:ln w="9525">
            <a:noFill/>
            <a:miter lim="800000"/>
            <a:headEnd/>
            <a:tailEnd/>
          </a:ln>
          <a:effectLst/>
        </p:spPr>
        <p:txBody>
          <a:bodyPr lIns="0" tIns="0" rIns="0" bIns="0" anchor="ctr">
            <a:spAutoFit/>
          </a:bodyPr>
          <a:lstStyle/>
          <a:p>
            <a:pPr>
              <a:defRPr/>
            </a:pPr>
            <a:endParaRPr lang="en-US" dirty="0"/>
          </a:p>
        </p:txBody>
      </p:sp>
      <p:sp>
        <p:nvSpPr>
          <p:cNvPr id="7" name="Rectangle 7"/>
          <p:cNvSpPr>
            <a:spLocks noChangeArrowheads="1"/>
          </p:cNvSpPr>
          <p:nvPr/>
        </p:nvSpPr>
        <p:spPr bwMode="auto">
          <a:xfrm rot="10800000">
            <a:off x="0" y="4506913"/>
            <a:ext cx="9144000" cy="377825"/>
          </a:xfrm>
          <a:prstGeom prst="rect">
            <a:avLst/>
          </a:prstGeom>
          <a:solidFill>
            <a:srgbClr val="000066"/>
          </a:solidFill>
          <a:ln w="9525">
            <a:noFill/>
            <a:miter lim="800000"/>
            <a:headEnd/>
            <a:tailEnd/>
          </a:ln>
          <a:effectLst/>
        </p:spPr>
        <p:txBody>
          <a:bodyPr lIns="0" tIns="0" rIns="0" bIns="0" anchor="ctr">
            <a:spAutoFit/>
          </a:bodyPr>
          <a:lstStyle/>
          <a:p>
            <a:pPr>
              <a:defRPr/>
            </a:pPr>
            <a:endParaRPr lang="en-US" dirty="0"/>
          </a:p>
        </p:txBody>
      </p:sp>
      <p:sp>
        <p:nvSpPr>
          <p:cNvPr id="8" name="Rectangle 8"/>
          <p:cNvSpPr>
            <a:spLocks noChangeArrowheads="1"/>
          </p:cNvSpPr>
          <p:nvPr/>
        </p:nvSpPr>
        <p:spPr bwMode="auto">
          <a:xfrm>
            <a:off x="0" y="4343400"/>
            <a:ext cx="9144000" cy="188913"/>
          </a:xfrm>
          <a:prstGeom prst="rect">
            <a:avLst/>
          </a:prstGeom>
          <a:solidFill>
            <a:srgbClr val="A01825"/>
          </a:solidFill>
          <a:ln w="3175">
            <a:noFill/>
            <a:miter lim="800000"/>
            <a:headEnd/>
            <a:tailEnd/>
          </a:ln>
          <a:effectLst/>
        </p:spPr>
        <p:txBody>
          <a:bodyPr wrap="none" anchor="ctr"/>
          <a:lstStyle/>
          <a:p>
            <a:pPr>
              <a:defRPr/>
            </a:pPr>
            <a:endParaRPr lang="en-US" dirty="0"/>
          </a:p>
        </p:txBody>
      </p:sp>
      <p:sp>
        <p:nvSpPr>
          <p:cNvPr id="324612" name="Rectangle 4"/>
          <p:cNvSpPr>
            <a:spLocks noGrp="1" noChangeArrowheads="1"/>
          </p:cNvSpPr>
          <p:nvPr>
            <p:ph type="ctrTitle" sz="quarter"/>
          </p:nvPr>
        </p:nvSpPr>
        <p:spPr>
          <a:xfrm>
            <a:off x="685800" y="4267200"/>
            <a:ext cx="7772400" cy="1143000"/>
          </a:xfrm>
        </p:spPr>
        <p:txBody>
          <a:bodyPr lIns="91440" tIns="45720" rIns="91440" bIns="45720" anchor="ctr"/>
          <a:lstStyle>
            <a:lvl1pPr algn="ctr">
              <a:defRPr sz="2800" b="0">
                <a:solidFill>
                  <a:srgbClr val="000066"/>
                </a:solidFill>
                <a:latin typeface="Arial Black" pitchFamily="34" charset="0"/>
              </a:defRPr>
            </a:lvl1pPr>
          </a:lstStyle>
          <a:p>
            <a:r>
              <a:rPr lang="nl-NL"/>
              <a:t>Click to edit Master title style</a:t>
            </a:r>
          </a:p>
        </p:txBody>
      </p:sp>
      <p:sp>
        <p:nvSpPr>
          <p:cNvPr id="324613" name="Rectangle 5"/>
          <p:cNvSpPr>
            <a:spLocks noGrp="1" noChangeArrowheads="1"/>
          </p:cNvSpPr>
          <p:nvPr>
            <p:ph type="subTitle" sz="quarter" idx="1"/>
          </p:nvPr>
        </p:nvSpPr>
        <p:spPr>
          <a:xfrm>
            <a:off x="1371600" y="5334000"/>
            <a:ext cx="6400800" cy="1752600"/>
          </a:xfrm>
        </p:spPr>
        <p:txBody>
          <a:bodyPr lIns="91440" tIns="45720" rIns="91440" bIns="45720"/>
          <a:lstStyle>
            <a:lvl1pPr marL="0" indent="0" algn="ctr">
              <a:buClr>
                <a:srgbClr val="000066"/>
              </a:buClr>
              <a:buFont typeface="Wingdings" pitchFamily="2" charset="2"/>
              <a:buNone/>
              <a:defRPr sz="2400" b="1">
                <a:solidFill>
                  <a:srgbClr val="000066"/>
                </a:solidFill>
              </a:defRPr>
            </a:lvl1pPr>
          </a:lstStyle>
          <a:p>
            <a:r>
              <a:rPr lang="nl-NL"/>
              <a:t>Click to edit Master subtitle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1488" y="152400"/>
            <a:ext cx="2109787" cy="5543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2125" y="152400"/>
            <a:ext cx="6176963" cy="5543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2125" y="152400"/>
            <a:ext cx="843915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2125" y="1524000"/>
            <a:ext cx="8423275" cy="4171950"/>
          </a:xfrm>
        </p:spPr>
        <p:txBody>
          <a:bodyPr/>
          <a:lstStyle/>
          <a:p>
            <a:pPr lvl="0"/>
            <a:endParaRPr lang="en-US" noProof="0"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92125" y="152400"/>
            <a:ext cx="8439150" cy="685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92125" y="1524000"/>
            <a:ext cx="8423275" cy="4171950"/>
          </a:xfrm>
        </p:spPr>
        <p:txBody>
          <a:bodyPr/>
          <a:lstStyle/>
          <a:p>
            <a:pPr lvl="0"/>
            <a:endParaRPr lang="en-US" noProof="0" dirty="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5791200" y="6248400"/>
            <a:ext cx="2897188" cy="47466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84138" y="6242050"/>
            <a:ext cx="587375" cy="488950"/>
          </a:xfrm>
          <a:prstGeom prst="rect">
            <a:avLst/>
          </a:prstGeom>
        </p:spPr>
        <p:txBody>
          <a:bodyPr/>
          <a:lstStyle>
            <a:lvl1pPr>
              <a:defRPr/>
            </a:lvl1pPr>
          </a:lstStyle>
          <a:p>
            <a:fld id="{5C37128A-7D29-4AD1-AD9D-28965AB7047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0913" y="2362200"/>
            <a:ext cx="3770312" cy="1785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0913" y="4300538"/>
            <a:ext cx="3770312" cy="1785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2438400" y="6248400"/>
            <a:ext cx="2130425" cy="474663"/>
          </a:xfrm>
          <a:prstGeom prst="rect">
            <a:avLst/>
          </a:prstGeom>
        </p:spPr>
        <p:txBody>
          <a:bodyPr/>
          <a:lstStyle>
            <a:lvl1pPr>
              <a:defRPr/>
            </a:lvl1pPr>
          </a:lstStyle>
          <a:p>
            <a:endParaRPr lang="en-US"/>
          </a:p>
        </p:txBody>
      </p:sp>
      <p:sp>
        <p:nvSpPr>
          <p:cNvPr id="7" name="Footer Placeholder 6"/>
          <p:cNvSpPr>
            <a:spLocks noGrp="1"/>
          </p:cNvSpPr>
          <p:nvPr>
            <p:ph type="ftr" sz="quarter" idx="11"/>
          </p:nvPr>
        </p:nvSpPr>
        <p:spPr>
          <a:xfrm>
            <a:off x="5791200" y="6248400"/>
            <a:ext cx="2897188" cy="474663"/>
          </a:xfrm>
          <a:prstGeom prst="rect">
            <a:avLst/>
          </a:prstGeom>
        </p:spPr>
        <p:txBody>
          <a:bodyPr/>
          <a:lstStyle>
            <a:lvl1pPr>
              <a:defRPr/>
            </a:lvl1pPr>
          </a:lstStyle>
          <a:p>
            <a:endParaRPr lang="en-US"/>
          </a:p>
        </p:txBody>
      </p:sp>
      <p:sp>
        <p:nvSpPr>
          <p:cNvPr id="8" name="Slide Number Placeholder 7"/>
          <p:cNvSpPr>
            <a:spLocks noGrp="1"/>
          </p:cNvSpPr>
          <p:nvPr>
            <p:ph type="sldNum" sz="quarter" idx="12"/>
          </p:nvPr>
        </p:nvSpPr>
        <p:spPr>
          <a:xfrm>
            <a:off x="84138" y="6242050"/>
            <a:ext cx="587375" cy="488950"/>
          </a:xfrm>
          <a:prstGeom prst="rect">
            <a:avLst/>
          </a:prstGeom>
        </p:spPr>
        <p:txBody>
          <a:bodyPr/>
          <a:lstStyle>
            <a:lvl1pPr>
              <a:defRPr/>
            </a:lvl1pPr>
          </a:lstStyle>
          <a:p>
            <a:fld id="{46813FB7-4320-46FD-A1A7-84014B08BBB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2125" y="1524000"/>
            <a:ext cx="4135438"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9963" y="1524000"/>
            <a:ext cx="4135437"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434" name="Picture 2" descr="ing" hidden="1"/>
          <p:cNvPicPr>
            <a:picLocks noChangeArrowheads="1"/>
          </p:cNvPicPr>
          <p:nvPr/>
        </p:nvPicPr>
        <p:blipFill>
          <a:blip r:embed="rId17" cstate="print"/>
          <a:srcRect/>
          <a:stretch>
            <a:fillRect/>
          </a:stretch>
        </p:blipFill>
        <p:spPr bwMode="auto">
          <a:xfrm>
            <a:off x="7529513" y="6516688"/>
            <a:ext cx="1362075" cy="173037"/>
          </a:xfrm>
          <a:prstGeom prst="rect">
            <a:avLst/>
          </a:prstGeom>
          <a:noFill/>
          <a:ln w="9525">
            <a:noFill/>
            <a:miter lim="800000"/>
            <a:headEnd/>
            <a:tailEnd/>
          </a:ln>
        </p:spPr>
      </p:pic>
      <p:sp>
        <p:nvSpPr>
          <p:cNvPr id="323587" name="Rectangle 3"/>
          <p:cNvSpPr>
            <a:spLocks noChangeArrowheads="1"/>
          </p:cNvSpPr>
          <p:nvPr/>
        </p:nvSpPr>
        <p:spPr bwMode="auto">
          <a:xfrm>
            <a:off x="12700" y="0"/>
            <a:ext cx="9364663" cy="6858000"/>
          </a:xfrm>
          <a:prstGeom prst="rect">
            <a:avLst/>
          </a:prstGeom>
          <a:noFill/>
          <a:ln w="9525">
            <a:noFill/>
            <a:miter lim="800000"/>
            <a:headEnd/>
            <a:tailEnd/>
          </a:ln>
          <a:effectLst/>
        </p:spPr>
        <p:txBody>
          <a:bodyPr wrap="none" lIns="0" tIns="0" rIns="0" bIns="0" anchor="ctr">
            <a:spAutoFit/>
          </a:bodyPr>
          <a:lstStyle/>
          <a:p>
            <a:pPr>
              <a:defRPr/>
            </a:pPr>
            <a:endParaRPr lang="en-US" dirty="0"/>
          </a:p>
        </p:txBody>
      </p:sp>
      <p:sp>
        <p:nvSpPr>
          <p:cNvPr id="323590" name="Rectangle 6"/>
          <p:cNvSpPr>
            <a:spLocks noChangeArrowheads="1"/>
          </p:cNvSpPr>
          <p:nvPr/>
        </p:nvSpPr>
        <p:spPr bwMode="auto">
          <a:xfrm>
            <a:off x="0" y="801688"/>
            <a:ext cx="9144000" cy="36512"/>
          </a:xfrm>
          <a:prstGeom prst="rect">
            <a:avLst/>
          </a:prstGeom>
          <a:solidFill>
            <a:srgbClr val="A01825"/>
          </a:solidFill>
          <a:ln w="3175">
            <a:noFill/>
            <a:miter lim="800000"/>
            <a:headEnd/>
            <a:tailEnd/>
          </a:ln>
          <a:effectLst/>
        </p:spPr>
        <p:txBody>
          <a:bodyPr wrap="none" anchor="ctr"/>
          <a:lstStyle/>
          <a:p>
            <a:pPr>
              <a:defRPr/>
            </a:pPr>
            <a:endParaRPr lang="en-US" dirty="0"/>
          </a:p>
        </p:txBody>
      </p:sp>
      <p:sp>
        <p:nvSpPr>
          <p:cNvPr id="18437" name="Rectangle 7"/>
          <p:cNvSpPr>
            <a:spLocks noGrp="1" noChangeArrowheads="1"/>
          </p:cNvSpPr>
          <p:nvPr>
            <p:ph type="body" idx="1"/>
          </p:nvPr>
        </p:nvSpPr>
        <p:spPr bwMode="auto">
          <a:xfrm>
            <a:off x="492125" y="1524000"/>
            <a:ext cx="8423275" cy="4171950"/>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9"/>
          <p:cNvSpPr>
            <a:spLocks noGrp="1" noChangeArrowheads="1"/>
          </p:cNvSpPr>
          <p:nvPr>
            <p:ph type="title"/>
          </p:nvPr>
        </p:nvSpPr>
        <p:spPr bwMode="auto">
          <a:xfrm>
            <a:off x="492125" y="152400"/>
            <a:ext cx="8439150" cy="685800"/>
          </a:xfrm>
          <a:prstGeom prst="rect">
            <a:avLst/>
          </a:prstGeom>
          <a:noFill/>
          <a:ln w="9525">
            <a:noFill/>
            <a:miter lim="800000"/>
            <a:headEnd/>
            <a:tailEnd/>
          </a:ln>
        </p:spPr>
        <p:txBody>
          <a:bodyPr vert="horz" wrap="square" lIns="91431" tIns="45716" rIns="91431" bIns="45716" numCol="1" anchor="b"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8" r:id="rId14"/>
    <p:sldLayoutId id="2147483679" r:id="rId15"/>
  </p:sldLayoutIdLst>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eaLnBrk="0" fontAlgn="base" hangingPunct="0">
        <a:spcBef>
          <a:spcPct val="0"/>
        </a:spcBef>
        <a:spcAft>
          <a:spcPct val="0"/>
        </a:spcAft>
        <a:defRPr sz="3200" b="1">
          <a:solidFill>
            <a:schemeClr val="tx2"/>
          </a:solidFill>
          <a:latin typeface="Arial" charset="0"/>
        </a:defRPr>
      </a:lvl6pPr>
      <a:lvl7pPr marL="914400" algn="l" rtl="0" eaLnBrk="0" fontAlgn="base" hangingPunct="0">
        <a:spcBef>
          <a:spcPct val="0"/>
        </a:spcBef>
        <a:spcAft>
          <a:spcPct val="0"/>
        </a:spcAft>
        <a:defRPr sz="3200" b="1">
          <a:solidFill>
            <a:schemeClr val="tx2"/>
          </a:solidFill>
          <a:latin typeface="Arial" charset="0"/>
        </a:defRPr>
      </a:lvl7pPr>
      <a:lvl8pPr marL="1371600" algn="l" rtl="0" eaLnBrk="0" fontAlgn="base" hangingPunct="0">
        <a:spcBef>
          <a:spcPct val="0"/>
        </a:spcBef>
        <a:spcAft>
          <a:spcPct val="0"/>
        </a:spcAft>
        <a:defRPr sz="3200" b="1">
          <a:solidFill>
            <a:schemeClr val="tx2"/>
          </a:solidFill>
          <a:latin typeface="Arial" charset="0"/>
        </a:defRPr>
      </a:lvl8pPr>
      <a:lvl9pPr marL="1828800" algn="l" rtl="0" eaLnBrk="0" fontAlgn="base" hangingPunct="0">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lr>
          <a:srgbClr val="A01825"/>
        </a:buClr>
        <a:buSzPct val="75000"/>
        <a:buFont typeface="Wingding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FF0000"/>
        </a:buClr>
        <a:buSzPct val="75000"/>
        <a:buFont typeface="Arial" charset="0"/>
        <a:buChar char="●"/>
        <a:defRPr sz="2000">
          <a:solidFill>
            <a:schemeClr val="tx1"/>
          </a:solidFill>
          <a:latin typeface="+mn-lt"/>
        </a:defRPr>
      </a:lvl3pPr>
      <a:lvl4pPr marL="1600200" indent="-228600" algn="l" rtl="0" eaLnBrk="0" fontAlgn="base" hangingPunct="0">
        <a:spcBef>
          <a:spcPct val="20000"/>
        </a:spcBef>
        <a:spcAft>
          <a:spcPct val="0"/>
        </a:spcAft>
        <a:buClr>
          <a:srgbClr val="A01825"/>
        </a:buClr>
        <a:buChar char="•"/>
        <a:defRPr>
          <a:solidFill>
            <a:schemeClr val="tx1"/>
          </a:solidFill>
          <a:latin typeface="+mn-lt"/>
        </a:defRPr>
      </a:lvl4pPr>
      <a:lvl5pPr marL="2057400" indent="-228600" algn="l" rtl="0" eaLnBrk="0" fontAlgn="base" hangingPunct="0">
        <a:spcBef>
          <a:spcPct val="20000"/>
        </a:spcBef>
        <a:spcAft>
          <a:spcPct val="0"/>
        </a:spcAft>
        <a:buClr>
          <a:srgbClr val="A01825"/>
        </a:buClr>
        <a:buChar char="•"/>
        <a:defRPr>
          <a:solidFill>
            <a:schemeClr val="tx1"/>
          </a:solidFill>
          <a:latin typeface="+mn-lt"/>
        </a:defRPr>
      </a:lvl5pPr>
      <a:lvl6pPr marL="2514600" indent="-228600" algn="l" rtl="0" eaLnBrk="0" fontAlgn="base" hangingPunct="0">
        <a:spcBef>
          <a:spcPct val="20000"/>
        </a:spcBef>
        <a:spcAft>
          <a:spcPct val="0"/>
        </a:spcAft>
        <a:buClr>
          <a:srgbClr val="A01825"/>
        </a:buClr>
        <a:buChar char="•"/>
        <a:defRPr>
          <a:solidFill>
            <a:schemeClr val="tx1"/>
          </a:solidFill>
          <a:latin typeface="+mn-lt"/>
        </a:defRPr>
      </a:lvl6pPr>
      <a:lvl7pPr marL="2971800" indent="-228600" algn="l" rtl="0" eaLnBrk="0" fontAlgn="base" hangingPunct="0">
        <a:spcBef>
          <a:spcPct val="20000"/>
        </a:spcBef>
        <a:spcAft>
          <a:spcPct val="0"/>
        </a:spcAft>
        <a:buClr>
          <a:srgbClr val="A01825"/>
        </a:buClr>
        <a:buChar char="•"/>
        <a:defRPr>
          <a:solidFill>
            <a:schemeClr val="tx1"/>
          </a:solidFill>
          <a:latin typeface="+mn-lt"/>
        </a:defRPr>
      </a:lvl7pPr>
      <a:lvl8pPr marL="3429000" indent="-228600" algn="l" rtl="0" eaLnBrk="0" fontAlgn="base" hangingPunct="0">
        <a:spcBef>
          <a:spcPct val="20000"/>
        </a:spcBef>
        <a:spcAft>
          <a:spcPct val="0"/>
        </a:spcAft>
        <a:buClr>
          <a:srgbClr val="A01825"/>
        </a:buClr>
        <a:buChar char="•"/>
        <a:defRPr>
          <a:solidFill>
            <a:schemeClr val="tx1"/>
          </a:solidFill>
          <a:latin typeface="+mn-lt"/>
        </a:defRPr>
      </a:lvl8pPr>
      <a:lvl9pPr marL="3886200" indent="-228600" algn="l" rtl="0" eaLnBrk="0" fontAlgn="base" hangingPunct="0">
        <a:spcBef>
          <a:spcPct val="20000"/>
        </a:spcBef>
        <a:spcAft>
          <a:spcPct val="0"/>
        </a:spcAft>
        <a:buClr>
          <a:srgbClr val="A01825"/>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5.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0" y="3200400"/>
            <a:ext cx="8001000" cy="0"/>
          </a:xfrm>
          <a:prstGeom prst="line">
            <a:avLst/>
          </a:prstGeom>
          <a:noFill/>
          <a:ln w="50800">
            <a:solidFill>
              <a:srgbClr val="990033"/>
            </a:solidFill>
            <a:round/>
            <a:headEnd/>
            <a:tailEnd/>
          </a:ln>
        </p:spPr>
        <p:txBody>
          <a:bodyPr wrap="none" anchor="ctr"/>
          <a:lstStyle/>
          <a:p>
            <a:endParaRPr lang="en-US" dirty="0"/>
          </a:p>
        </p:txBody>
      </p:sp>
      <p:sp>
        <p:nvSpPr>
          <p:cNvPr id="20483" name="Rectangle 3"/>
          <p:cNvSpPr>
            <a:spLocks noGrp="1" noChangeArrowheads="1"/>
          </p:cNvSpPr>
          <p:nvPr>
            <p:ph type="ctrTitle" idx="4294967295"/>
          </p:nvPr>
        </p:nvSpPr>
        <p:spPr>
          <a:xfrm>
            <a:off x="0" y="1295400"/>
            <a:ext cx="8915400" cy="1752600"/>
          </a:xfrm>
        </p:spPr>
        <p:txBody>
          <a:bodyPr lIns="90488" tIns="44450" rIns="90488" bIns="44450"/>
          <a:lstStyle/>
          <a:p>
            <a:pPr algn="ctr"/>
            <a:r>
              <a:rPr lang="en-US" sz="4000" dirty="0" smtClean="0">
                <a:solidFill>
                  <a:srgbClr val="000066"/>
                </a:solidFill>
                <a:latin typeface="Arial Black" pitchFamily="34" charset="0"/>
              </a:rPr>
              <a:t>Do Insurance Companies Pose Systemic Risk? </a:t>
            </a:r>
          </a:p>
        </p:txBody>
      </p:sp>
      <p:sp>
        <p:nvSpPr>
          <p:cNvPr id="20484" name="Rectangle 4"/>
          <p:cNvSpPr>
            <a:spLocks noGrp="1" noChangeArrowheads="1"/>
          </p:cNvSpPr>
          <p:nvPr>
            <p:ph type="subTitle" idx="4294967295"/>
          </p:nvPr>
        </p:nvSpPr>
        <p:spPr>
          <a:xfrm>
            <a:off x="304800" y="3505200"/>
            <a:ext cx="8305800" cy="2209800"/>
          </a:xfrm>
        </p:spPr>
        <p:txBody>
          <a:bodyPr lIns="90488" tIns="44450" rIns="90488" bIns="44450"/>
          <a:lstStyle/>
          <a:p>
            <a:pPr marL="0" indent="0" algn="ctr">
              <a:buClr>
                <a:srgbClr val="000066"/>
              </a:buClr>
              <a:buFont typeface="Wingdings" pitchFamily="2" charset="2"/>
              <a:buNone/>
            </a:pPr>
            <a:r>
              <a:rPr lang="en-US" sz="2400" dirty="0" smtClean="0">
                <a:solidFill>
                  <a:srgbClr val="000066"/>
                </a:solidFill>
              </a:rPr>
              <a:t>J. David Cummins</a:t>
            </a:r>
          </a:p>
          <a:p>
            <a:pPr marL="0" indent="0" algn="ctr">
              <a:buClr>
                <a:srgbClr val="000066"/>
              </a:buClr>
              <a:buNone/>
            </a:pPr>
            <a:r>
              <a:rPr lang="en-US" sz="2400" i="1" dirty="0" smtClean="0">
                <a:solidFill>
                  <a:srgbClr val="000066"/>
                </a:solidFill>
              </a:rPr>
              <a:t>2013 China International Conference </a:t>
            </a:r>
          </a:p>
          <a:p>
            <a:pPr marL="0" indent="0" algn="ctr">
              <a:buClr>
                <a:srgbClr val="000066"/>
              </a:buClr>
              <a:buNone/>
            </a:pPr>
            <a:r>
              <a:rPr lang="en-US" sz="2400" i="1" dirty="0" smtClean="0">
                <a:solidFill>
                  <a:srgbClr val="000066"/>
                </a:solidFill>
              </a:rPr>
              <a:t>on Insurance and Risk Management</a:t>
            </a:r>
          </a:p>
          <a:p>
            <a:pPr marL="0" indent="0" algn="ctr">
              <a:buClr>
                <a:srgbClr val="000066"/>
              </a:buClr>
              <a:buFont typeface="Wingdings" pitchFamily="2" charset="2"/>
              <a:buNone/>
            </a:pPr>
            <a:r>
              <a:rPr lang="en-US" sz="2400" dirty="0" smtClean="0">
                <a:solidFill>
                  <a:srgbClr val="000066"/>
                </a:solidFill>
              </a:rPr>
              <a:t>Kunming, </a:t>
            </a:r>
            <a:r>
              <a:rPr lang="en-US" sz="2400" dirty="0" smtClean="0">
                <a:solidFill>
                  <a:srgbClr val="000066"/>
                </a:solidFill>
              </a:rPr>
              <a:t>China</a:t>
            </a:r>
          </a:p>
          <a:p>
            <a:pPr marL="0" indent="0" algn="ctr">
              <a:buClr>
                <a:srgbClr val="000066"/>
              </a:buClr>
              <a:buFont typeface="Wingdings" pitchFamily="2" charset="2"/>
              <a:buNone/>
            </a:pPr>
            <a:r>
              <a:rPr lang="en-US" sz="2400" dirty="0" smtClean="0">
                <a:solidFill>
                  <a:srgbClr val="000066"/>
                </a:solidFill>
              </a:rPr>
              <a:t>July 18, 2013</a:t>
            </a:r>
            <a:endParaRPr lang="en-US" sz="2400" dirty="0" smtClean="0">
              <a:solidFill>
                <a:srgbClr val="000066"/>
              </a:solidFill>
            </a:endParaRPr>
          </a:p>
        </p:txBody>
      </p:sp>
      <p:sp>
        <p:nvSpPr>
          <p:cNvPr id="20486" name="Text Box 6"/>
          <p:cNvSpPr txBox="1">
            <a:spLocks noChangeArrowheads="1"/>
          </p:cNvSpPr>
          <p:nvPr/>
        </p:nvSpPr>
        <p:spPr bwMode="auto">
          <a:xfrm>
            <a:off x="533400" y="6324600"/>
            <a:ext cx="7620000" cy="260350"/>
          </a:xfrm>
          <a:prstGeom prst="rect">
            <a:avLst/>
          </a:prstGeom>
          <a:noFill/>
          <a:ln w="25400">
            <a:noFill/>
            <a:miter lim="800000"/>
            <a:headEnd/>
            <a:tailEnd/>
          </a:ln>
        </p:spPr>
        <p:txBody>
          <a:bodyPr>
            <a:spAutoFit/>
          </a:bodyPr>
          <a:lstStyle/>
          <a:p>
            <a:r>
              <a:rPr lang="en-US" sz="1100" dirty="0"/>
              <a:t>Copyright J. David Cummins, </a:t>
            </a:r>
            <a:r>
              <a:rPr lang="en-US" sz="1100" dirty="0" smtClean="0"/>
              <a:t>2013, </a:t>
            </a:r>
            <a:r>
              <a:rPr lang="en-US" sz="1100" dirty="0"/>
              <a:t>all rights reserved.  Not to be reproduced without author’s permission.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439150" cy="685800"/>
          </a:xfrm>
        </p:spPr>
        <p:txBody>
          <a:bodyPr/>
          <a:lstStyle/>
          <a:p>
            <a:r>
              <a:rPr lang="en-US" dirty="0" smtClean="0"/>
              <a:t>Primary Indicators of Systemic Risk</a:t>
            </a:r>
          </a:p>
        </p:txBody>
      </p:sp>
      <p:sp>
        <p:nvSpPr>
          <p:cNvPr id="26627" name="Rectangle 3"/>
          <p:cNvSpPr>
            <a:spLocks noGrp="1" noChangeArrowheads="1"/>
          </p:cNvSpPr>
          <p:nvPr>
            <p:ph type="body" idx="1"/>
          </p:nvPr>
        </p:nvSpPr>
        <p:spPr>
          <a:xfrm>
            <a:off x="304800" y="1143000"/>
            <a:ext cx="8534400" cy="4171950"/>
          </a:xfrm>
        </p:spPr>
        <p:txBody>
          <a:bodyPr/>
          <a:lstStyle/>
          <a:p>
            <a:r>
              <a:rPr lang="en-US" dirty="0" smtClean="0"/>
              <a:t>Size – Macroeconomic Importance of Insurers</a:t>
            </a:r>
          </a:p>
          <a:p>
            <a:pPr lvl="1"/>
            <a:r>
              <a:rPr lang="en-US" dirty="0" smtClean="0"/>
              <a:t>Size not limited to conventional measures such as assets</a:t>
            </a:r>
          </a:p>
          <a:p>
            <a:pPr lvl="1"/>
            <a:r>
              <a:rPr lang="en-US" dirty="0" smtClean="0"/>
              <a:t>Volume of transactions, exposure to off-balance sheet positions, and derivatives also play a role</a:t>
            </a:r>
          </a:p>
          <a:p>
            <a:r>
              <a:rPr lang="en-US" dirty="0" smtClean="0"/>
              <a:t>Interconnectedness – degree of correlation and potential for contagion among institutions</a:t>
            </a:r>
          </a:p>
          <a:p>
            <a:r>
              <a:rPr lang="en-US" dirty="0" smtClean="0"/>
              <a:t>Lack of substitutability – </a:t>
            </a:r>
          </a:p>
          <a:p>
            <a:pPr lvl="1"/>
            <a:r>
              <a:rPr lang="en-US" dirty="0" smtClean="0"/>
              <a:t>Are there effective substitutes for an institution’s products?</a:t>
            </a:r>
          </a:p>
          <a:p>
            <a:pPr lvl="1"/>
            <a:r>
              <a:rPr lang="en-US" dirty="0" smtClean="0"/>
              <a:t>Are the products critical to the functioning of the financial system</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457200" y="228600"/>
            <a:ext cx="8439150" cy="685800"/>
          </a:xfrm>
        </p:spPr>
        <p:txBody>
          <a:bodyPr/>
          <a:lstStyle/>
          <a:p>
            <a:r>
              <a:rPr lang="en-US" dirty="0" smtClean="0"/>
              <a:t>Systemic Risk: Policy Implications</a:t>
            </a:r>
            <a:endParaRPr lang="en-US" dirty="0"/>
          </a:p>
        </p:txBody>
      </p:sp>
      <p:sp>
        <p:nvSpPr>
          <p:cNvPr id="9219" name="Rectangle 3"/>
          <p:cNvSpPr>
            <a:spLocks noGrp="1" noChangeArrowheads="1"/>
          </p:cNvSpPr>
          <p:nvPr>
            <p:ph type="body" idx="1"/>
          </p:nvPr>
        </p:nvSpPr>
        <p:spPr>
          <a:xfrm>
            <a:off x="609600" y="1295400"/>
            <a:ext cx="8153400" cy="3724275"/>
          </a:xfrm>
          <a:ln>
            <a:noFill/>
          </a:ln>
        </p:spPr>
        <p:txBody>
          <a:bodyPr/>
          <a:lstStyle/>
          <a:p>
            <a:r>
              <a:rPr lang="en-US" dirty="0" smtClean="0"/>
              <a:t>Regulators should focus on banks to prevent/ameliorate systemic shocks from banks</a:t>
            </a:r>
          </a:p>
          <a:p>
            <a:r>
              <a:rPr lang="en-US" dirty="0" smtClean="0"/>
              <a:t>Regulators should focus on non-core rather than insurance activities of large insurers</a:t>
            </a:r>
          </a:p>
          <a:p>
            <a:r>
              <a:rPr lang="en-US" dirty="0" smtClean="0"/>
              <a:t>Insurance regulators should focus on mitigating effect of shocks from banks (e.g., investment restrictions and tighter capital requirements for life insurers)</a:t>
            </a:r>
          </a:p>
          <a:p>
            <a:pPr>
              <a:lnSpc>
                <a:spcPct val="80000"/>
              </a:lnSpc>
              <a:buFont typeface="Wingdings" pitchFamily="2" charset="2"/>
              <a:buChar char=""/>
            </a:pPr>
            <a:endParaRPr lang="en-US" dirty="0" smtClean="0"/>
          </a:p>
          <a:p>
            <a:endParaRPr lang="en-US" sz="3600" i="1"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endParaRPr lang="en-US" dirty="0"/>
          </a:p>
          <a:p>
            <a:endParaRPr lang="en-US" dirty="0"/>
          </a:p>
          <a:p>
            <a:endParaRPr lang="en-US" dirty="0"/>
          </a:p>
          <a:p>
            <a:pPr algn="ctr">
              <a:buFont typeface="Wingdings" pitchFamily="2" charset="2"/>
              <a:buNone/>
            </a:pPr>
            <a:r>
              <a:rPr lang="en-US" sz="4400" dirty="0"/>
              <a:t>Thank </a:t>
            </a:r>
            <a:r>
              <a:rPr lang="en-US" sz="4400" dirty="0" smtClean="0"/>
              <a:t>you!</a:t>
            </a:r>
            <a:endParaRPr lang="en-US" sz="44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t>Further Information</a:t>
            </a:r>
          </a:p>
        </p:txBody>
      </p:sp>
      <p:sp>
        <p:nvSpPr>
          <p:cNvPr id="48131" name="Rectangle 3"/>
          <p:cNvSpPr>
            <a:spLocks noGrp="1" noChangeArrowheads="1"/>
          </p:cNvSpPr>
          <p:nvPr>
            <p:ph type="body" idx="1"/>
          </p:nvPr>
        </p:nvSpPr>
        <p:spPr>
          <a:xfrm>
            <a:off x="457200" y="1295400"/>
            <a:ext cx="8423275" cy="4171950"/>
          </a:xfrm>
        </p:spPr>
        <p:txBody>
          <a:bodyPr/>
          <a:lstStyle/>
          <a:p>
            <a:r>
              <a:rPr lang="en-US" sz="1400" dirty="0" smtClean="0"/>
              <a:t>American International Group, 2009, </a:t>
            </a:r>
            <a:r>
              <a:rPr lang="en-US" sz="1400" i="1" dirty="0" smtClean="0"/>
              <a:t>AIG: Is the Risk Systemic? </a:t>
            </a:r>
            <a:r>
              <a:rPr lang="en-US" sz="1400" dirty="0" err="1" smtClean="0"/>
              <a:t>Powerpoint</a:t>
            </a:r>
            <a:r>
              <a:rPr lang="en-US" sz="1400" dirty="0" smtClean="0"/>
              <a:t> presentation (New York).</a:t>
            </a:r>
          </a:p>
          <a:p>
            <a:r>
              <a:rPr lang="en-US" sz="1400" dirty="0" smtClean="0"/>
              <a:t>De </a:t>
            </a:r>
            <a:r>
              <a:rPr lang="en-US" sz="1400" dirty="0" err="1" smtClean="0"/>
              <a:t>Bandt</a:t>
            </a:r>
            <a:r>
              <a:rPr lang="en-US" sz="1400" dirty="0" smtClean="0"/>
              <a:t>, Olivier and Philipp Hartmann, 2000, </a:t>
            </a:r>
            <a:r>
              <a:rPr lang="en-US" sz="1400" i="1" dirty="0" smtClean="0"/>
              <a:t>Systemic Risk: A Survey </a:t>
            </a:r>
            <a:r>
              <a:rPr lang="en-US" sz="1400" dirty="0" smtClean="0"/>
              <a:t>(Frankfurt, Germany: European Central Bank).</a:t>
            </a:r>
          </a:p>
          <a:p>
            <a:r>
              <a:rPr lang="en-US" sz="1400" dirty="0" smtClean="0"/>
              <a:t>Geneva Association, 2010, </a:t>
            </a:r>
            <a:r>
              <a:rPr lang="en-US" sz="1400" i="1" dirty="0" smtClean="0"/>
              <a:t>Systemic Risk in Insurance: An Analysis of Insurance and Financial Stability </a:t>
            </a:r>
            <a:r>
              <a:rPr lang="en-US" sz="1400" dirty="0" smtClean="0"/>
              <a:t>(Geneva</a:t>
            </a:r>
            <a:r>
              <a:rPr lang="en-US" sz="1400" smtClean="0"/>
              <a:t>, Switzerland).</a:t>
            </a:r>
            <a:endParaRPr lang="en-US" sz="1400" dirty="0" smtClean="0"/>
          </a:p>
          <a:p>
            <a:r>
              <a:rPr lang="en-US" sz="1400" dirty="0" smtClean="0"/>
              <a:t>Group of 10, 2001, </a:t>
            </a:r>
            <a:r>
              <a:rPr lang="en-US" sz="1400" i="1" dirty="0" smtClean="0"/>
              <a:t>Report on Consolidation in the Financial Sector </a:t>
            </a:r>
            <a:endParaRPr lang="en-US" sz="1400" dirty="0" smtClean="0"/>
          </a:p>
          <a:p>
            <a:r>
              <a:rPr lang="en-US" sz="1400" dirty="0" smtClean="0"/>
              <a:t>Harrington, Scott E., 2009, “The Financial Crisis, Systemic Risk, and the Future of Insurance Regulation,”</a:t>
            </a:r>
            <a:r>
              <a:rPr lang="en-US" sz="1400" i="1" dirty="0" smtClean="0"/>
              <a:t> Journal of Risk and Insurance </a:t>
            </a:r>
            <a:r>
              <a:rPr lang="en-US" sz="1400" dirty="0" smtClean="0"/>
              <a:t>76: 785-819.</a:t>
            </a:r>
          </a:p>
          <a:p>
            <a:r>
              <a:rPr lang="en-US" sz="1400" dirty="0" smtClean="0"/>
              <a:t>Kaufman, George G., 1996, “Bank Failures, Systemic Risk, and Bank Regulation,” </a:t>
            </a:r>
            <a:r>
              <a:rPr lang="en-US" sz="1400" i="1" dirty="0" smtClean="0"/>
              <a:t>The CATO Journal </a:t>
            </a:r>
            <a:r>
              <a:rPr lang="en-US" sz="1400" dirty="0" smtClean="0"/>
              <a:t>16: 17-45.</a:t>
            </a:r>
          </a:p>
          <a:p>
            <a:r>
              <a:rPr lang="en-US" sz="1400" dirty="0" smtClean="0"/>
              <a:t>Kaufman, George G., 2000, “Banking and Currency Crises and Systemic Risk: Lessons from Recent Events,” </a:t>
            </a:r>
            <a:r>
              <a:rPr lang="en-US" sz="1400" i="1" dirty="0" smtClean="0"/>
              <a:t>Federal Reserve Bank of Chicago Economic Perspectives </a:t>
            </a:r>
            <a:r>
              <a:rPr lang="en-US" sz="1400" dirty="0" smtClean="0"/>
              <a:t>24: 9-28.</a:t>
            </a:r>
          </a:p>
          <a:p>
            <a:r>
              <a:rPr lang="en-US" sz="1400" dirty="0" smtClean="0"/>
              <a:t>Swiss Re, 2003, </a:t>
            </a:r>
            <a:r>
              <a:rPr lang="en-US" sz="1400" i="1" dirty="0" smtClean="0"/>
              <a:t>Reinsurance – A Systemic Risk, Sigma No. 5/2003 </a:t>
            </a:r>
            <a:r>
              <a:rPr lang="en-US" sz="1400" dirty="0" smtClean="0"/>
              <a:t>(Zurich, Switzerland).</a:t>
            </a:r>
          </a:p>
          <a:p>
            <a:r>
              <a:rPr lang="en-US" sz="1400" dirty="0" smtClean="0"/>
              <a:t>World Economic Forum, 2009, </a:t>
            </a:r>
            <a:r>
              <a:rPr lang="en-US" sz="1400" i="1" dirty="0" smtClean="0"/>
              <a:t>Global Risks 2009 </a:t>
            </a:r>
            <a:r>
              <a:rPr lang="en-US" sz="1400" dirty="0" smtClean="0"/>
              <a:t>(Geneva, Switzerland).</a:t>
            </a:r>
          </a:p>
          <a:p>
            <a:r>
              <a:rPr lang="en-US" sz="1400" dirty="0" smtClean="0"/>
              <a:t>Cummins, J. David and Mary A. Weiss, 2012, “Systemic Risk and the U.S. Insurance Sector,” working paper, Temple University, Philadelphia.</a:t>
            </a:r>
          </a:p>
          <a:p>
            <a:endParaRPr lang="en-US" sz="1400" dirty="0" smtClean="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My Research on Systemic Risk</a:t>
            </a:r>
          </a:p>
        </p:txBody>
      </p:sp>
      <p:sp>
        <p:nvSpPr>
          <p:cNvPr id="21507" name="Rectangle 3"/>
          <p:cNvSpPr>
            <a:spLocks noGrp="1" noChangeArrowheads="1"/>
          </p:cNvSpPr>
          <p:nvPr>
            <p:ph type="body" idx="1"/>
          </p:nvPr>
        </p:nvSpPr>
        <p:spPr>
          <a:xfrm>
            <a:off x="457200" y="1066800"/>
            <a:ext cx="8534400" cy="5029200"/>
          </a:xfrm>
        </p:spPr>
        <p:txBody>
          <a:bodyPr/>
          <a:lstStyle/>
          <a:p>
            <a:pPr>
              <a:lnSpc>
                <a:spcPct val="90000"/>
              </a:lnSpc>
            </a:pPr>
            <a:r>
              <a:rPr lang="en-US" sz="2000" dirty="0" smtClean="0"/>
              <a:t>Cummins, J. David and Mary A. Weiss, 2013, “Systemic Risk and the Insurance Industry,” forthcoming in Georges Dionne, ed., </a:t>
            </a:r>
            <a:r>
              <a:rPr lang="en-US" sz="2000" i="1" dirty="0" smtClean="0"/>
              <a:t>Handbook of Insurance</a:t>
            </a:r>
            <a:r>
              <a:rPr lang="en-US" sz="2000" dirty="0" smtClean="0"/>
              <a:t>, 2d ed. (Springer).</a:t>
            </a:r>
          </a:p>
          <a:p>
            <a:r>
              <a:rPr lang="en-US" sz="2000" dirty="0" smtClean="0"/>
              <a:t>Chen, </a:t>
            </a:r>
            <a:r>
              <a:rPr lang="en-US" sz="2000" dirty="0" err="1" smtClean="0"/>
              <a:t>Hua</a:t>
            </a:r>
            <a:r>
              <a:rPr lang="en-US" sz="2000" dirty="0" smtClean="0"/>
              <a:t>, J. David Cummins, </a:t>
            </a:r>
            <a:r>
              <a:rPr lang="en-US" sz="2000" dirty="0" err="1" smtClean="0"/>
              <a:t>Krupa</a:t>
            </a:r>
            <a:r>
              <a:rPr lang="en-US" sz="2000" dirty="0" smtClean="0"/>
              <a:t> </a:t>
            </a:r>
            <a:r>
              <a:rPr lang="en-US" sz="2000" dirty="0" err="1" smtClean="0"/>
              <a:t>Viswanathan</a:t>
            </a:r>
            <a:r>
              <a:rPr lang="en-US" sz="2000" dirty="0" smtClean="0"/>
              <a:t>, and Mary A. Weiss, 2013, “Systemic Risk and the Inter-Connectedness between Banks and Insurers: An Econometric Analysis,” forthcoming, </a:t>
            </a:r>
            <a:r>
              <a:rPr lang="en-US" sz="2000" i="1" dirty="0" smtClean="0"/>
              <a:t>Journal of Risk and Insurance.</a:t>
            </a:r>
          </a:p>
          <a:p>
            <a:r>
              <a:rPr lang="en-US" sz="2000" dirty="0" smtClean="0"/>
              <a:t>Chen, </a:t>
            </a:r>
            <a:r>
              <a:rPr lang="en-US" sz="2000" dirty="0" err="1" smtClean="0"/>
              <a:t>Hua</a:t>
            </a:r>
            <a:r>
              <a:rPr lang="en-US" sz="2000" dirty="0" smtClean="0"/>
              <a:t>, J. David Cummins, </a:t>
            </a:r>
            <a:r>
              <a:rPr lang="en-US" sz="2000" dirty="0" err="1" smtClean="0"/>
              <a:t>Krupa</a:t>
            </a:r>
            <a:r>
              <a:rPr lang="en-US" sz="2000" dirty="0" smtClean="0"/>
              <a:t> </a:t>
            </a:r>
            <a:r>
              <a:rPr lang="en-US" sz="2000" dirty="0" err="1" smtClean="0"/>
              <a:t>Viswanathan</a:t>
            </a:r>
            <a:r>
              <a:rPr lang="en-US" sz="2000" dirty="0" smtClean="0"/>
              <a:t>, and Mary A. Weiss, 2013, “Systemic Risk Measures in the Insurance Industry:  A Copula Approach,” working paper, Temple University, Philadelphia</a:t>
            </a:r>
          </a:p>
          <a:p>
            <a:r>
              <a:rPr lang="en-US" sz="2000" dirty="0" smtClean="0"/>
              <a:t>Cummins, J. David and Mary A. Weiss, 2013, “Systemic Risk and the Regulation of the U.S. Insurance Industry,” working paper, Temple University, Philadelphia.</a:t>
            </a:r>
          </a:p>
          <a:p>
            <a:r>
              <a:rPr lang="en-US" sz="2000" dirty="0" smtClean="0"/>
              <a:t>Cummins, J. David and Mary A. Weiss, 2012, “Systemic Risk and the U.S. Insurance Sector,” working paper, Temple University, Philadelphia.</a:t>
            </a:r>
          </a:p>
          <a:p>
            <a:pPr>
              <a:lnSpc>
                <a:spcPct val="90000"/>
              </a:lnSpc>
            </a:pPr>
            <a:endParaRPr lang="en-US" sz="2400" dirty="0" smtClean="0"/>
          </a:p>
          <a:p>
            <a:pPr lvl="1">
              <a:lnSpc>
                <a:spcPct val="90000"/>
              </a:lnSpc>
            </a:pPr>
            <a:endParaRPr lang="en-US" sz="2000" dirty="0" smtClean="0"/>
          </a:p>
          <a:p>
            <a:pPr lvl="1">
              <a:lnSpc>
                <a:spcPct val="90000"/>
              </a:lnSpc>
            </a:pPr>
            <a:endParaRPr lang="en-US" sz="2000" dirty="0" smtClean="0"/>
          </a:p>
          <a:p>
            <a:pPr>
              <a:lnSpc>
                <a:spcPct val="90000"/>
              </a:lnSpc>
            </a:pPr>
            <a:endParaRPr lang="en-US" dirty="0" smtClean="0"/>
          </a:p>
          <a:p>
            <a:pPr>
              <a:lnSpc>
                <a:spcPct val="90000"/>
              </a:lnSpc>
            </a:pPr>
            <a:endParaRPr lang="en-US" sz="2400" dirty="0" smtClean="0"/>
          </a:p>
          <a:p>
            <a:pPr>
              <a:lnSpc>
                <a:spcPct val="90000"/>
              </a:lnSpc>
            </a:pPr>
            <a:endParaRPr lang="en-US" sz="2400" dirty="0" smtClean="0"/>
          </a:p>
          <a:p>
            <a:pPr>
              <a:lnSpc>
                <a:spcPct val="90000"/>
              </a:lnSpc>
            </a:pPr>
            <a:endParaRPr lang="en-US" sz="2400" dirty="0" smtClean="0"/>
          </a:p>
          <a:p>
            <a:pPr>
              <a:lnSpc>
                <a:spcPct val="90000"/>
              </a:lnSpc>
            </a:pPr>
            <a:endParaRPr lang="en-US" sz="2000" dirty="0" smtClean="0"/>
          </a:p>
          <a:p>
            <a:pPr>
              <a:lnSpc>
                <a:spcPct val="90000"/>
              </a:lnSpc>
            </a:pPr>
            <a:endParaRPr lang="en-US" sz="1600" dirty="0" smtClean="0"/>
          </a:p>
          <a:p>
            <a:pPr>
              <a:lnSpc>
                <a:spcPct val="90000"/>
              </a:lnSpc>
            </a:pPr>
            <a:endParaRPr lang="en-US" sz="1600" dirty="0" smtClean="0"/>
          </a:p>
        </p:txBody>
      </p:sp>
      <p:sp>
        <p:nvSpPr>
          <p:cNvPr id="4" name="TextBox 3"/>
          <p:cNvSpPr txBox="1"/>
          <p:nvPr/>
        </p:nvSpPr>
        <p:spPr>
          <a:xfrm>
            <a:off x="914400" y="6248400"/>
            <a:ext cx="7239000" cy="307777"/>
          </a:xfrm>
          <a:prstGeom prst="rect">
            <a:avLst/>
          </a:prstGeom>
          <a:noFill/>
        </p:spPr>
        <p:txBody>
          <a:bodyPr wrap="square" rtlCol="0">
            <a:spAutoFit/>
          </a:bodyPr>
          <a:lstStyle/>
          <a:p>
            <a:r>
              <a:rPr lang="en-US" sz="1400" b="0" dirty="0" smtClean="0"/>
              <a:t>To obtain the papers, please email:  cummins@temple.edu.</a:t>
            </a:r>
            <a:endParaRPr lang="en-US" sz="1400" b="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idx="4294967295"/>
          </p:nvPr>
        </p:nvSpPr>
        <p:spPr>
          <a:xfrm>
            <a:off x="685800" y="2130425"/>
            <a:ext cx="7924800" cy="1470025"/>
          </a:xfrm>
        </p:spPr>
        <p:txBody>
          <a:bodyPr lIns="90488" tIns="44450" rIns="90488" bIns="44450"/>
          <a:lstStyle/>
          <a:p>
            <a:pPr algn="ctr"/>
            <a:r>
              <a:rPr lang="en-US" b="0" dirty="0" smtClean="0">
                <a:solidFill>
                  <a:srgbClr val="000066"/>
                </a:solidFill>
                <a:latin typeface="Arial Black" pitchFamily="34" charset="0"/>
              </a:rPr>
              <a:t>Systemic Risk: </a:t>
            </a:r>
            <a:br>
              <a:rPr lang="en-US" b="0" dirty="0" smtClean="0">
                <a:solidFill>
                  <a:srgbClr val="000066"/>
                </a:solidFill>
                <a:latin typeface="Arial Black" pitchFamily="34" charset="0"/>
              </a:rPr>
            </a:br>
            <a:r>
              <a:rPr lang="en-US" b="0" dirty="0" smtClean="0">
                <a:solidFill>
                  <a:srgbClr val="000066"/>
                </a:solidFill>
                <a:latin typeface="Arial Black" pitchFamily="34" charset="0"/>
              </a:rPr>
              <a:t>Reinsurance Counterparty Exposure</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439150" cy="685800"/>
          </a:xfrm>
        </p:spPr>
        <p:txBody>
          <a:bodyPr/>
          <a:lstStyle/>
          <a:p>
            <a:r>
              <a:rPr lang="en-US" sz="2800" dirty="0" smtClean="0"/>
              <a:t>Reinsurance Exposure: </a:t>
            </a:r>
            <a:br>
              <a:rPr lang="en-US" sz="2800" dirty="0" smtClean="0"/>
            </a:br>
            <a:r>
              <a:rPr lang="en-US" sz="2800" dirty="0" smtClean="0"/>
              <a:t>Recoverables from Non-Affiliates, P-C Insurers</a:t>
            </a:r>
            <a:endParaRPr lang="en-US" sz="2800" dirty="0"/>
          </a:p>
        </p:txBody>
      </p:sp>
      <p:sp>
        <p:nvSpPr>
          <p:cNvPr id="3" name="Content Placeholder 2"/>
          <p:cNvSpPr>
            <a:spLocks noGrp="1"/>
          </p:cNvSpPr>
          <p:nvPr>
            <p:ph idx="1"/>
          </p:nvPr>
        </p:nvSpPr>
        <p:spPr>
          <a:xfrm>
            <a:off x="457200" y="1066800"/>
            <a:ext cx="8423275" cy="4171950"/>
          </a:xfrm>
        </p:spPr>
        <p:txBody>
          <a:bodyPr/>
          <a:lstStyle/>
          <a:p>
            <a:r>
              <a:rPr lang="en-US" dirty="0" smtClean="0"/>
              <a:t>Reinsurance </a:t>
            </a:r>
            <a:r>
              <a:rPr lang="en-US" dirty="0" err="1" smtClean="0"/>
              <a:t>Recoverables</a:t>
            </a:r>
            <a:r>
              <a:rPr lang="en-US" dirty="0" smtClean="0"/>
              <a:t>/Policyholders Surplus From Non-affiliated Reinsurers</a:t>
            </a:r>
          </a:p>
          <a:p>
            <a:pPr lvl="1"/>
            <a:r>
              <a:rPr lang="en-US" dirty="0" smtClean="0"/>
              <a:t>Ceded paid losses</a:t>
            </a:r>
          </a:p>
          <a:p>
            <a:pPr lvl="1"/>
            <a:r>
              <a:rPr lang="en-US" dirty="0" smtClean="0"/>
              <a:t>Ceded unpaid losses</a:t>
            </a:r>
          </a:p>
          <a:p>
            <a:pPr lvl="1"/>
            <a:r>
              <a:rPr lang="en-US" dirty="0" smtClean="0"/>
              <a:t>Ceded IBNR</a:t>
            </a:r>
          </a:p>
          <a:p>
            <a:pPr lvl="1"/>
            <a:r>
              <a:rPr lang="en-US" dirty="0" smtClean="0"/>
              <a:t>Ceded unearned premiums</a:t>
            </a:r>
          </a:p>
          <a:p>
            <a:pPr lvl="1"/>
            <a:r>
              <a:rPr lang="en-US" dirty="0" smtClean="0"/>
              <a:t>Ceded commissions</a:t>
            </a:r>
          </a:p>
          <a:p>
            <a:pPr lvl="1"/>
            <a:r>
              <a:rPr lang="en-US" dirty="0" smtClean="0"/>
              <a:t>Minus funds held from reinsurers</a:t>
            </a:r>
          </a:p>
          <a:p>
            <a:r>
              <a:rPr lang="en-US" dirty="0" smtClean="0"/>
              <a:t>Normal range:  50% to 150%</a:t>
            </a:r>
          </a:p>
          <a:p>
            <a:r>
              <a:rPr lang="en-US" dirty="0" smtClean="0"/>
              <a:t>Un-weighted average for groups = 43% (2008)</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610600" cy="685800"/>
          </a:xfrm>
        </p:spPr>
        <p:txBody>
          <a:bodyPr/>
          <a:lstStyle/>
          <a:p>
            <a:r>
              <a:rPr lang="en-US" sz="2800" dirty="0" smtClean="0"/>
              <a:t>Reinsurance Exposure: </a:t>
            </a:r>
            <a:br>
              <a:rPr lang="en-US" sz="2800" dirty="0" smtClean="0"/>
            </a:br>
            <a:r>
              <a:rPr lang="en-US" sz="2800" dirty="0" smtClean="0"/>
              <a:t>Ceded Reinsurance Leverage from Non-Affiliates</a:t>
            </a:r>
            <a:endParaRPr lang="en-US" sz="2800" dirty="0"/>
          </a:p>
        </p:txBody>
      </p:sp>
      <p:sp>
        <p:nvSpPr>
          <p:cNvPr id="3" name="Content Placeholder 2"/>
          <p:cNvSpPr>
            <a:spLocks noGrp="1"/>
          </p:cNvSpPr>
          <p:nvPr>
            <p:ph idx="1"/>
          </p:nvPr>
        </p:nvSpPr>
        <p:spPr>
          <a:xfrm>
            <a:off x="533400" y="1219200"/>
            <a:ext cx="8423275" cy="4495800"/>
          </a:xfrm>
        </p:spPr>
        <p:txBody>
          <a:bodyPr/>
          <a:lstStyle/>
          <a:p>
            <a:r>
              <a:rPr lang="en-US" dirty="0" smtClean="0"/>
              <a:t>Ceded Reinsurance Leverage From Non-Affiliated Reinsurers/Policyholders Surplus</a:t>
            </a:r>
          </a:p>
          <a:p>
            <a:pPr lvl="1"/>
            <a:r>
              <a:rPr lang="en-US" dirty="0" smtClean="0"/>
              <a:t>Reinsurance recoverables</a:t>
            </a:r>
          </a:p>
          <a:p>
            <a:pPr lvl="1"/>
            <a:r>
              <a:rPr lang="en-US" dirty="0" smtClean="0"/>
              <a:t>Ceded balances payable</a:t>
            </a:r>
          </a:p>
          <a:p>
            <a:pPr lvl="1"/>
            <a:r>
              <a:rPr lang="en-US" dirty="0" smtClean="0"/>
              <a:t>Ceded premiums written</a:t>
            </a:r>
          </a:p>
          <a:p>
            <a:pPr lvl="1"/>
            <a:r>
              <a:rPr lang="en-US" dirty="0" smtClean="0"/>
              <a:t>Minus funds held from reinsurers</a:t>
            </a:r>
          </a:p>
          <a:p>
            <a:r>
              <a:rPr lang="en-US" dirty="0" smtClean="0"/>
              <a:t>Normal range: Component of gross leverage.  Gross leverage range is 5 to 7</a:t>
            </a:r>
          </a:p>
          <a:p>
            <a:r>
              <a:rPr lang="en-US" dirty="0" smtClean="0"/>
              <a:t>Un-weighted average for groups = 70% (2008)</a:t>
            </a:r>
          </a:p>
          <a:p>
            <a:pPr lvl="1"/>
            <a:endParaRPr lang="en-US" dirty="0" smtClean="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199" cy="685800"/>
          </a:xfrm>
        </p:spPr>
        <p:txBody>
          <a:bodyPr/>
          <a:lstStyle/>
          <a:p>
            <a:r>
              <a:rPr lang="en-US" dirty="0" smtClean="0"/>
              <a:t>Reinsurance </a:t>
            </a:r>
            <a:r>
              <a:rPr lang="en-US" dirty="0" err="1" smtClean="0"/>
              <a:t>Recoverables</a:t>
            </a:r>
            <a:r>
              <a:rPr lang="en-US" dirty="0" smtClean="0"/>
              <a:t>/Surplus: Groups</a:t>
            </a:r>
            <a:endParaRPr lang="en-US" dirty="0"/>
          </a:p>
        </p:txBody>
      </p:sp>
      <p:graphicFrame>
        <p:nvGraphicFramePr>
          <p:cNvPr id="4" name="Chart Placeholder 3"/>
          <p:cNvGraphicFramePr>
            <a:graphicFrameLocks noGrp="1"/>
          </p:cNvGraphicFramePr>
          <p:nvPr>
            <p:ph type="chart" idx="1"/>
          </p:nvPr>
        </p:nvGraphicFramePr>
        <p:xfrm>
          <a:off x="533401" y="1371600"/>
          <a:ext cx="8305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04800" y="6324600"/>
            <a:ext cx="8153400" cy="400110"/>
          </a:xfrm>
          <a:prstGeom prst="rect">
            <a:avLst/>
          </a:prstGeom>
          <a:noFill/>
        </p:spPr>
        <p:txBody>
          <a:bodyPr wrap="square" rtlCol="0">
            <a:spAutoFit/>
          </a:bodyPr>
          <a:lstStyle/>
          <a:p>
            <a:pPr algn="l"/>
            <a:r>
              <a:rPr lang="en-US" sz="1000" dirty="0" smtClean="0"/>
              <a:t>Reinsurance recoverables from non-affiliated reinsurers, including ceded paid losses, unpaid losses, IBNR losses, unearned premiums and commissions less funds held from reinsurers.  Source: Best’s Key Rating Guide, 2009. Data are for 2008.</a:t>
            </a:r>
            <a:endParaRPr lang="en-US" sz="1000" dirty="0"/>
          </a:p>
        </p:txBody>
      </p:sp>
      <p:sp>
        <p:nvSpPr>
          <p:cNvPr id="7" name="TextBox 6"/>
          <p:cNvSpPr txBox="1"/>
          <p:nvPr/>
        </p:nvSpPr>
        <p:spPr>
          <a:xfrm>
            <a:off x="685800" y="914400"/>
            <a:ext cx="7772400" cy="400110"/>
          </a:xfrm>
          <a:prstGeom prst="rect">
            <a:avLst/>
          </a:prstGeom>
          <a:noFill/>
        </p:spPr>
        <p:txBody>
          <a:bodyPr wrap="square" rtlCol="0">
            <a:spAutoFit/>
          </a:bodyPr>
          <a:lstStyle/>
          <a:p>
            <a:r>
              <a:rPr lang="en-US" dirty="0" smtClean="0"/>
              <a:t>For 26% of groups, non-affiliate recoverables &gt; 50% of surplus</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51876" cy="685800"/>
          </a:xfrm>
        </p:spPr>
        <p:txBody>
          <a:bodyPr/>
          <a:lstStyle/>
          <a:p>
            <a:r>
              <a:rPr lang="en-US" dirty="0" smtClean="0"/>
              <a:t>Reinsurance Receivables/Surplus: Industry</a:t>
            </a:r>
            <a:endParaRPr lang="en-US" dirty="0"/>
          </a:p>
        </p:txBody>
      </p:sp>
      <p:graphicFrame>
        <p:nvGraphicFramePr>
          <p:cNvPr id="4" name="Chart Placeholder 3"/>
          <p:cNvGraphicFramePr>
            <a:graphicFrameLocks noGrp="1"/>
          </p:cNvGraphicFramePr>
          <p:nvPr>
            <p:ph type="chart" idx="1"/>
          </p:nvPr>
        </p:nvGraphicFramePr>
        <p:xfrm>
          <a:off x="381001" y="1295400"/>
          <a:ext cx="8534400" cy="440055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14400" y="6019800"/>
            <a:ext cx="7696200" cy="400110"/>
          </a:xfrm>
          <a:prstGeom prst="rect">
            <a:avLst/>
          </a:prstGeom>
          <a:noFill/>
        </p:spPr>
        <p:txBody>
          <a:bodyPr wrap="square" rtlCol="0">
            <a:spAutoFit/>
          </a:bodyPr>
          <a:lstStyle/>
          <a:p>
            <a:pPr algn="l"/>
            <a:r>
              <a:rPr lang="en-US" sz="1000" dirty="0" smtClean="0"/>
              <a:t>Reinsurance recoverables from non-affiliated reinsurers, including ceded paid losses, unpaid losses, IBNR losses, unearned premiums and commissions less funds held from reinsurers.  Source: Best’s Key Rating Guide, 2009. Data are for 2008.</a:t>
            </a:r>
            <a:endParaRPr lang="en-US" sz="1000" dirty="0"/>
          </a:p>
        </p:txBody>
      </p:sp>
      <p:sp>
        <p:nvSpPr>
          <p:cNvPr id="7" name="TextBox 6"/>
          <p:cNvSpPr txBox="1"/>
          <p:nvPr/>
        </p:nvSpPr>
        <p:spPr>
          <a:xfrm>
            <a:off x="1066800" y="914400"/>
            <a:ext cx="7315200" cy="400110"/>
          </a:xfrm>
          <a:prstGeom prst="rect">
            <a:avLst/>
          </a:prstGeom>
          <a:noFill/>
        </p:spPr>
        <p:txBody>
          <a:bodyPr wrap="square" rtlCol="0">
            <a:spAutoFit/>
          </a:bodyPr>
          <a:lstStyle/>
          <a:p>
            <a:r>
              <a:rPr lang="en-US" dirty="0" smtClean="0"/>
              <a:t>Non-affiliate receivables = 28% of industry surplus in 2008.</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Reinsurance Leverage/Surplus: Groups</a:t>
            </a:r>
            <a:endParaRPr lang="en-US" dirty="0"/>
          </a:p>
        </p:txBody>
      </p:sp>
      <p:graphicFrame>
        <p:nvGraphicFramePr>
          <p:cNvPr id="4" name="Chart Placeholder 3"/>
          <p:cNvGraphicFramePr>
            <a:graphicFrameLocks noGrp="1"/>
          </p:cNvGraphicFramePr>
          <p:nvPr>
            <p:ph type="chart" idx="1"/>
          </p:nvPr>
        </p:nvGraphicFramePr>
        <p:xfrm>
          <a:off x="492125" y="1295400"/>
          <a:ext cx="8423275"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14400" y="6305490"/>
            <a:ext cx="7467600" cy="400110"/>
          </a:xfrm>
          <a:prstGeom prst="rect">
            <a:avLst/>
          </a:prstGeom>
          <a:noFill/>
        </p:spPr>
        <p:txBody>
          <a:bodyPr wrap="square" rtlCol="0">
            <a:spAutoFit/>
          </a:bodyPr>
          <a:lstStyle/>
          <a:p>
            <a:pPr algn="l"/>
            <a:r>
              <a:rPr lang="en-US" sz="1000" dirty="0" smtClean="0"/>
              <a:t>Reinsurance recoverables, ceded balances payable, and ceded premiums written less funds held divided by policyholders surplus.  Source: Best’s Key Rating Guide, 2009.  Data are for 2008.</a:t>
            </a:r>
            <a:endParaRPr lang="en-US" sz="1000" dirty="0"/>
          </a:p>
        </p:txBody>
      </p:sp>
      <p:sp>
        <p:nvSpPr>
          <p:cNvPr id="6" name="TextBox 5"/>
          <p:cNvSpPr txBox="1"/>
          <p:nvPr/>
        </p:nvSpPr>
        <p:spPr>
          <a:xfrm>
            <a:off x="914400" y="914400"/>
            <a:ext cx="7467600" cy="400110"/>
          </a:xfrm>
          <a:prstGeom prst="rect">
            <a:avLst/>
          </a:prstGeom>
          <a:noFill/>
        </p:spPr>
        <p:txBody>
          <a:bodyPr wrap="square" rtlCol="0">
            <a:spAutoFit/>
          </a:bodyPr>
          <a:lstStyle/>
          <a:p>
            <a:r>
              <a:rPr lang="en-US" dirty="0" smtClean="0"/>
              <a:t>For 30% of groups non-affiliate leverage &gt; 75% of surplus.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439150" cy="685800"/>
          </a:xfrm>
        </p:spPr>
        <p:txBody>
          <a:bodyPr/>
          <a:lstStyle/>
          <a:p>
            <a:r>
              <a:rPr lang="en-US" dirty="0" smtClean="0"/>
              <a:t>Primary Indicators: Size</a:t>
            </a:r>
          </a:p>
        </p:txBody>
      </p:sp>
      <p:sp>
        <p:nvSpPr>
          <p:cNvPr id="26627" name="Rectangle 3"/>
          <p:cNvSpPr>
            <a:spLocks noGrp="1" noChangeArrowheads="1"/>
          </p:cNvSpPr>
          <p:nvPr>
            <p:ph type="body" idx="1"/>
          </p:nvPr>
        </p:nvSpPr>
        <p:spPr>
          <a:xfrm>
            <a:off x="457200" y="1143000"/>
            <a:ext cx="8423275" cy="4171950"/>
          </a:xfrm>
        </p:spPr>
        <p:txBody>
          <a:bodyPr/>
          <a:lstStyle/>
          <a:p>
            <a:r>
              <a:rPr lang="en-US" dirty="0" smtClean="0"/>
              <a:t>Conventional measures – assets or equity, absolutely or relative to GDP</a:t>
            </a:r>
          </a:p>
          <a:p>
            <a:r>
              <a:rPr lang="en-US" dirty="0" smtClean="0"/>
              <a:t>Off-balance sheet exposures and volume of transactions processed</a:t>
            </a:r>
          </a:p>
          <a:p>
            <a:pPr lvl="1"/>
            <a:r>
              <a:rPr lang="en-US" dirty="0" smtClean="0"/>
              <a:t>“</a:t>
            </a:r>
            <a:r>
              <a:rPr lang="en-US" dirty="0" err="1" smtClean="0"/>
              <a:t>Callability</a:t>
            </a:r>
            <a:r>
              <a:rPr lang="en-US" dirty="0" smtClean="0"/>
              <a:t>” of positions taken – </a:t>
            </a:r>
            <a:r>
              <a:rPr lang="en-US" dirty="0" err="1" smtClean="0"/>
              <a:t>marginability</a:t>
            </a:r>
            <a:r>
              <a:rPr lang="en-US" dirty="0" smtClean="0"/>
              <a:t>, etc.</a:t>
            </a:r>
          </a:p>
          <a:p>
            <a:r>
              <a:rPr lang="en-US" dirty="0" smtClean="0"/>
              <a:t>Notional value of derivatives exposure (e.g., AIG’s credit default swaps positions)</a:t>
            </a:r>
          </a:p>
          <a:p>
            <a:r>
              <a:rPr lang="en-US" dirty="0" smtClean="0"/>
              <a:t>“Too Big to Fail” being replaced by “Systemically Important Financial Institution (SIFI)”</a:t>
            </a:r>
          </a:p>
          <a:p>
            <a:pPr lvl="1"/>
            <a:r>
              <a:rPr lang="en-US" dirty="0" smtClean="0"/>
              <a:t>Reflects inadequacy of conventional size measures</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51876" cy="685800"/>
          </a:xfrm>
        </p:spPr>
        <p:txBody>
          <a:bodyPr/>
          <a:lstStyle/>
          <a:p>
            <a:r>
              <a:rPr lang="en-US" dirty="0" smtClean="0"/>
              <a:t>Reinsurance Leverage/Surplus: Industry</a:t>
            </a:r>
            <a:endParaRPr lang="en-US" dirty="0"/>
          </a:p>
        </p:txBody>
      </p:sp>
      <p:graphicFrame>
        <p:nvGraphicFramePr>
          <p:cNvPr id="4" name="Chart Placeholder 3"/>
          <p:cNvGraphicFramePr>
            <a:graphicFrameLocks noGrp="1"/>
          </p:cNvGraphicFramePr>
          <p:nvPr>
            <p:ph type="chart" idx="1"/>
          </p:nvPr>
        </p:nvGraphicFramePr>
        <p:xfrm>
          <a:off x="381001" y="1295400"/>
          <a:ext cx="85344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4400" y="6305490"/>
            <a:ext cx="7467600" cy="400110"/>
          </a:xfrm>
          <a:prstGeom prst="rect">
            <a:avLst/>
          </a:prstGeom>
          <a:noFill/>
        </p:spPr>
        <p:txBody>
          <a:bodyPr wrap="square" rtlCol="0">
            <a:spAutoFit/>
          </a:bodyPr>
          <a:lstStyle/>
          <a:p>
            <a:pPr algn="l"/>
            <a:r>
              <a:rPr lang="en-US" sz="1000" dirty="0" smtClean="0"/>
              <a:t>Reinsurance recoverables, ceded balances payable, and ceded premiums written less funds held divided by policyholders surplus.  Source: Best’s Key Rating Guide, 2009.  </a:t>
            </a:r>
            <a:endParaRPr lang="en-US" sz="1000" dirty="0"/>
          </a:p>
        </p:txBody>
      </p:sp>
      <p:sp>
        <p:nvSpPr>
          <p:cNvPr id="5" name="TextBox 4"/>
          <p:cNvSpPr txBox="1"/>
          <p:nvPr/>
        </p:nvSpPr>
        <p:spPr>
          <a:xfrm>
            <a:off x="1066800" y="914400"/>
            <a:ext cx="7315200" cy="400110"/>
          </a:xfrm>
          <a:prstGeom prst="rect">
            <a:avLst/>
          </a:prstGeom>
          <a:noFill/>
        </p:spPr>
        <p:txBody>
          <a:bodyPr wrap="square" rtlCol="0">
            <a:spAutoFit/>
          </a:bodyPr>
          <a:lstStyle/>
          <a:p>
            <a:r>
              <a:rPr lang="en-US" dirty="0" smtClean="0"/>
              <a:t>Non-affiliate leverage = 40% of industry surplus in 2008.</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AIG: What Went Wrong?</a:t>
            </a:r>
            <a:br>
              <a:rPr lang="en-US" b="0" dirty="0" smtClean="0">
                <a:solidFill>
                  <a:srgbClr val="000066"/>
                </a:solidFill>
                <a:latin typeface="Arial Black" pitchFamily="34" charset="0"/>
              </a:rPr>
            </a:br>
            <a:endParaRPr lang="en-US" b="0" dirty="0" smtClean="0">
              <a:solidFill>
                <a:srgbClr val="000066"/>
              </a:solidFill>
              <a:latin typeface="Arial Black" pitchFamily="34" charset="0"/>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z="2800" dirty="0" smtClean="0"/>
              <a:t>US Life Insurers: 12 Month Change in Premiums </a:t>
            </a:r>
            <a:r>
              <a:rPr lang="en-US" sz="2000" dirty="0" smtClean="0"/>
              <a:t>(as of June 30, 2009)</a:t>
            </a:r>
          </a:p>
        </p:txBody>
      </p:sp>
      <p:graphicFrame>
        <p:nvGraphicFramePr>
          <p:cNvPr id="5" name="Object 3"/>
          <p:cNvGraphicFramePr>
            <a:graphicFrameLocks noGrp="1" noChangeAspect="1"/>
          </p:cNvGraphicFramePr>
          <p:nvPr>
            <p:ph type="chart" idx="1"/>
          </p:nvPr>
        </p:nvGraphicFramePr>
        <p:xfrm>
          <a:off x="508000" y="1041400"/>
          <a:ext cx="8318500" cy="4927600"/>
        </p:xfrm>
        <a:graphic>
          <a:graphicData uri="http://schemas.openxmlformats.org/drawingml/2006/chart">
            <c:chart xmlns:c="http://schemas.openxmlformats.org/drawingml/2006/chart" xmlns:r="http://schemas.openxmlformats.org/officeDocument/2006/relationships" r:id="rId2"/>
          </a:graphicData>
        </a:graphic>
      </p:graphicFrame>
      <p:sp>
        <p:nvSpPr>
          <p:cNvPr id="14340" name="Text Box 5"/>
          <p:cNvSpPr txBox="1">
            <a:spLocks noChangeArrowheads="1"/>
          </p:cNvSpPr>
          <p:nvPr/>
        </p:nvSpPr>
        <p:spPr bwMode="auto">
          <a:xfrm>
            <a:off x="0" y="6405563"/>
            <a:ext cx="2971800" cy="452437"/>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400" b="0" dirty="0"/>
              <a:t>Source: A.M. Best Company.</a:t>
            </a:r>
            <a:endParaRPr lang="en-US" sz="1000"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AIG: What Went Wrong?</a:t>
            </a:r>
          </a:p>
        </p:txBody>
      </p:sp>
      <p:sp>
        <p:nvSpPr>
          <p:cNvPr id="32771" name="Rectangle 3"/>
          <p:cNvSpPr>
            <a:spLocks noGrp="1" noChangeArrowheads="1"/>
          </p:cNvSpPr>
          <p:nvPr>
            <p:ph type="body" idx="1"/>
          </p:nvPr>
        </p:nvSpPr>
        <p:spPr>
          <a:xfrm>
            <a:off x="533400" y="1143000"/>
            <a:ext cx="8423275" cy="4724400"/>
          </a:xfrm>
        </p:spPr>
        <p:txBody>
          <a:bodyPr/>
          <a:lstStyle/>
          <a:p>
            <a:r>
              <a:rPr lang="en-US" dirty="0" smtClean="0"/>
              <a:t>AIG’s traditional insurance operations did not cause its meltdown</a:t>
            </a:r>
          </a:p>
          <a:p>
            <a:r>
              <a:rPr lang="en-US" dirty="0" smtClean="0"/>
              <a:t>AIG’s problems came from:</a:t>
            </a:r>
          </a:p>
          <a:p>
            <a:pPr lvl="1"/>
            <a:r>
              <a:rPr lang="en-US" dirty="0" smtClean="0"/>
              <a:t>Credit default swaps out of AIG Financial Products</a:t>
            </a:r>
          </a:p>
          <a:p>
            <a:pPr lvl="2"/>
            <a:r>
              <a:rPr lang="en-US" dirty="0" smtClean="0"/>
              <a:t>(Supposedly) regulated by Office of Thrift Supervision</a:t>
            </a:r>
          </a:p>
          <a:p>
            <a:pPr lvl="2"/>
            <a:r>
              <a:rPr lang="en-US" dirty="0" smtClean="0"/>
              <a:t>US insurance regulators had no jurisdiction</a:t>
            </a:r>
          </a:p>
          <a:p>
            <a:pPr lvl="1"/>
            <a:r>
              <a:rPr lang="en-US" dirty="0" smtClean="0"/>
              <a:t>Securities lending program of life subsidiaries</a:t>
            </a:r>
          </a:p>
          <a:p>
            <a:pPr lvl="2"/>
            <a:r>
              <a:rPr lang="en-US" dirty="0" smtClean="0"/>
              <a:t>Indicates need for more regulatory scrutiny in the future</a:t>
            </a:r>
          </a:p>
          <a:p>
            <a:pPr lvl="2"/>
            <a:r>
              <a:rPr lang="en-US" dirty="0" smtClean="0"/>
              <a:t>US regulators do have jurisdiction if lending is out of regulated life insurance subsidiaries</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p:txBody>
          <a:bodyPr/>
          <a:lstStyle/>
          <a:p>
            <a:r>
              <a:rPr lang="en-US" dirty="0" smtClean="0"/>
              <a:t>AIG Revenues Before the Crash</a:t>
            </a:r>
          </a:p>
        </p:txBody>
      </p:sp>
      <p:graphicFrame>
        <p:nvGraphicFramePr>
          <p:cNvPr id="5" name="Object 5"/>
          <p:cNvGraphicFramePr>
            <a:graphicFrameLocks noGrp="1" noChangeAspect="1"/>
          </p:cNvGraphicFramePr>
          <p:nvPr>
            <p:ph type="chart" idx="1"/>
          </p:nvPr>
        </p:nvGraphicFramePr>
        <p:xfrm>
          <a:off x="546100" y="1346200"/>
          <a:ext cx="8318500" cy="4508500"/>
        </p:xfrm>
        <a:graphic>
          <a:graphicData uri="http://schemas.openxmlformats.org/drawingml/2006/chart">
            <c:chart xmlns:c="http://schemas.openxmlformats.org/drawingml/2006/chart" xmlns:r="http://schemas.openxmlformats.org/officeDocument/2006/relationships" r:id="rId2"/>
          </a:graphicData>
        </a:graphic>
      </p:graphicFrame>
      <p:sp>
        <p:nvSpPr>
          <p:cNvPr id="16388" name="Text Box 6"/>
          <p:cNvSpPr txBox="1">
            <a:spLocks noChangeArrowheads="1"/>
          </p:cNvSpPr>
          <p:nvPr/>
        </p:nvSpPr>
        <p:spPr bwMode="auto">
          <a:xfrm>
            <a:off x="685800" y="6172200"/>
            <a:ext cx="4419600" cy="304800"/>
          </a:xfrm>
          <a:prstGeom prst="rect">
            <a:avLst/>
          </a:prstGeom>
          <a:noFill/>
          <a:ln w="25400">
            <a:noFill/>
            <a:miter lim="800000"/>
            <a:headEnd/>
            <a:tailEnd/>
          </a:ln>
        </p:spPr>
        <p:txBody>
          <a:bodyPr>
            <a:spAutoFit/>
          </a:bodyPr>
          <a:lstStyle/>
          <a:p>
            <a:r>
              <a:rPr lang="en-US" sz="1400" dirty="0"/>
              <a:t>12 months ending 12/31/2006.</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AIG’s Credit Default Swaps</a:t>
            </a:r>
          </a:p>
        </p:txBody>
      </p:sp>
      <p:sp>
        <p:nvSpPr>
          <p:cNvPr id="33795" name="Rectangle 3"/>
          <p:cNvSpPr>
            <a:spLocks noGrp="1" noChangeArrowheads="1"/>
          </p:cNvSpPr>
          <p:nvPr>
            <p:ph type="body" idx="1"/>
          </p:nvPr>
        </p:nvSpPr>
        <p:spPr>
          <a:xfrm>
            <a:off x="304800" y="1143000"/>
            <a:ext cx="8382000" cy="4552950"/>
          </a:xfrm>
        </p:spPr>
        <p:txBody>
          <a:bodyPr/>
          <a:lstStyle/>
          <a:p>
            <a:r>
              <a:rPr lang="en-US" dirty="0" smtClean="0"/>
              <a:t>AIG sold CDS contracts, mostly to European banks (i.e., writing bond default insurance)</a:t>
            </a:r>
          </a:p>
          <a:p>
            <a:r>
              <a:rPr lang="en-US" dirty="0" smtClean="0"/>
              <a:t>Banks were using the swaps to reduce regulatory capital, relying on AIGs overall credit rating (regulatory arbitrage)</a:t>
            </a:r>
          </a:p>
          <a:p>
            <a:r>
              <a:rPr lang="en-US" dirty="0" smtClean="0"/>
              <a:t>AIG Financial Products had about $500 billion in CDS outstanding but virtually no capital</a:t>
            </a:r>
          </a:p>
          <a:p>
            <a:pPr lvl="1"/>
            <a:r>
              <a:rPr lang="en-US" dirty="0" smtClean="0"/>
              <a:t>AIG’s models supposedly showed that losses on the CDS portfolio were virtually impossible</a:t>
            </a:r>
          </a:p>
          <a:p>
            <a:pPr lvl="1"/>
            <a:r>
              <a:rPr lang="en-US" dirty="0" smtClean="0"/>
              <a:t>Losses due to model risk and managerial moral hazard</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smtClean="0"/>
              <a:t>AIG’s Securities Lending Operation</a:t>
            </a:r>
          </a:p>
        </p:txBody>
      </p:sp>
      <p:sp>
        <p:nvSpPr>
          <p:cNvPr id="34819" name="Rectangle 3"/>
          <p:cNvSpPr>
            <a:spLocks noGrp="1" noChangeArrowheads="1"/>
          </p:cNvSpPr>
          <p:nvPr>
            <p:ph type="body" idx="1"/>
          </p:nvPr>
        </p:nvSpPr>
        <p:spPr>
          <a:xfrm>
            <a:off x="304800" y="1143000"/>
            <a:ext cx="8305800" cy="4552950"/>
          </a:xfrm>
        </p:spPr>
        <p:txBody>
          <a:bodyPr/>
          <a:lstStyle/>
          <a:p>
            <a:pPr>
              <a:lnSpc>
                <a:spcPct val="90000"/>
              </a:lnSpc>
            </a:pPr>
            <a:r>
              <a:rPr lang="en-US" dirty="0" smtClean="0"/>
              <a:t>AIG loans securities to broker dealer or bank (e.g., to cover short selling or for diversification)</a:t>
            </a:r>
          </a:p>
          <a:p>
            <a:pPr>
              <a:lnSpc>
                <a:spcPct val="90000"/>
              </a:lnSpc>
            </a:pPr>
            <a:r>
              <a:rPr lang="en-US" dirty="0" smtClean="0"/>
              <a:t>Borrower posts collateral in form of cash or high quality securities</a:t>
            </a:r>
          </a:p>
          <a:p>
            <a:pPr>
              <a:lnSpc>
                <a:spcPct val="90000"/>
              </a:lnSpc>
            </a:pPr>
            <a:r>
              <a:rPr lang="en-US" dirty="0" smtClean="0"/>
              <a:t>AIG reinvests the collateral and earns spread between yield on invested assets and yield on underlying securities</a:t>
            </a:r>
          </a:p>
          <a:p>
            <a:pPr>
              <a:lnSpc>
                <a:spcPct val="90000"/>
              </a:lnSpc>
            </a:pPr>
            <a:r>
              <a:rPr lang="en-US" dirty="0" smtClean="0"/>
              <a:t>AIG had $82 billion in liabilities for securities lending as of year-end 2007, $69 billion in August 2008</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AIG Securities Lending: What Went Wrong</a:t>
            </a:r>
          </a:p>
        </p:txBody>
      </p:sp>
      <p:sp>
        <p:nvSpPr>
          <p:cNvPr id="35843" name="Rectangle 3"/>
          <p:cNvSpPr>
            <a:spLocks noGrp="1" noChangeArrowheads="1"/>
          </p:cNvSpPr>
          <p:nvPr>
            <p:ph type="body" idx="1"/>
          </p:nvPr>
        </p:nvSpPr>
        <p:spPr>
          <a:xfrm>
            <a:off x="304800" y="1143000"/>
            <a:ext cx="8305800" cy="4953000"/>
          </a:xfrm>
        </p:spPr>
        <p:txBody>
          <a:bodyPr/>
          <a:lstStyle/>
          <a:p>
            <a:pPr>
              <a:lnSpc>
                <a:spcPct val="90000"/>
              </a:lnSpc>
            </a:pPr>
            <a:r>
              <a:rPr lang="en-US" sz="2400" dirty="0" smtClean="0"/>
              <a:t>Declines in value of mortgages and other assets in 2007-2008 reduced value of reinvested collateral in securities lending programs</a:t>
            </a:r>
          </a:p>
          <a:p>
            <a:pPr>
              <a:lnSpc>
                <a:spcPct val="90000"/>
              </a:lnSpc>
            </a:pPr>
            <a:r>
              <a:rPr lang="en-US" sz="2400" dirty="0" smtClean="0"/>
              <a:t>Many of the counterparties in the securities lending operation were the same institutions holding AIG CDS</a:t>
            </a:r>
          </a:p>
          <a:p>
            <a:pPr>
              <a:lnSpc>
                <a:spcPct val="90000"/>
              </a:lnSpc>
            </a:pPr>
            <a:r>
              <a:rPr lang="en-US" sz="2400" dirty="0" smtClean="0"/>
              <a:t>As asset values declined, borrowers terminated the securities lending arrangement to</a:t>
            </a:r>
          </a:p>
          <a:p>
            <a:pPr lvl="1">
              <a:lnSpc>
                <a:spcPct val="90000"/>
              </a:lnSpc>
            </a:pPr>
            <a:r>
              <a:rPr lang="en-US" sz="2000" dirty="0" smtClean="0"/>
              <a:t>Improve liquidity</a:t>
            </a:r>
          </a:p>
          <a:p>
            <a:pPr lvl="1">
              <a:lnSpc>
                <a:spcPct val="90000"/>
              </a:lnSpc>
            </a:pPr>
            <a:r>
              <a:rPr lang="en-US" sz="2000" dirty="0" smtClean="0"/>
              <a:t>Reduce exposure to AIG’s credit risk</a:t>
            </a:r>
          </a:p>
          <a:p>
            <a:pPr>
              <a:lnSpc>
                <a:spcPct val="90000"/>
              </a:lnSpc>
            </a:pPr>
            <a:r>
              <a:rPr lang="en-US" sz="2400" dirty="0" smtClean="0"/>
              <a:t>At the same time, AIG had to post additional collateral for the CDS transactions as underlying “insured” asset values declined</a:t>
            </a:r>
          </a:p>
          <a:p>
            <a:pPr>
              <a:lnSpc>
                <a:spcPct val="90000"/>
              </a:lnSpc>
            </a:pPr>
            <a:r>
              <a:rPr lang="en-US" sz="2400" dirty="0" smtClean="0"/>
              <a:t>Essentially, a “run on the bank” by AIG’s counterparties</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2800" dirty="0" smtClean="0"/>
              <a:t>The Bailout: Payments to AIG Counterparties</a:t>
            </a:r>
          </a:p>
        </p:txBody>
      </p:sp>
      <p:graphicFrame>
        <p:nvGraphicFramePr>
          <p:cNvPr id="548867" name="Group 3"/>
          <p:cNvGraphicFramePr>
            <a:graphicFrameLocks noGrp="1"/>
          </p:cNvGraphicFramePr>
          <p:nvPr>
            <p:ph type="tbl" idx="1"/>
          </p:nvPr>
        </p:nvGraphicFramePr>
        <p:xfrm>
          <a:off x="457200" y="1295400"/>
          <a:ext cx="8423275" cy="5099050"/>
        </p:xfrm>
        <a:graphic>
          <a:graphicData uri="http://schemas.openxmlformats.org/drawingml/2006/table">
            <a:tbl>
              <a:tblPr/>
              <a:tblGrid>
                <a:gridCol w="2403475"/>
                <a:gridCol w="1808163"/>
                <a:gridCol w="2230437"/>
                <a:gridCol w="1981200"/>
              </a:tblGrid>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Counterparty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CDS Trans.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Asset Lending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Total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Goldman Sachs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4.80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12.90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Societe Gen.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0.90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11.90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Deutsche Bank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5.40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6.40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11.80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Barclays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8.50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Merrill Lynch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4.90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1.90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6.80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Bank of Amer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0.70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4.50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5.20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UBS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3.30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1.70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BNP Paribus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4.90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  4.90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Others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14.70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26.30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49.60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43.70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93.30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smtClean="0"/>
              <a:t>US Insurer Assessments vs. AIG</a:t>
            </a:r>
          </a:p>
        </p:txBody>
      </p:sp>
      <p:sp>
        <p:nvSpPr>
          <p:cNvPr id="37891" name="Rectangle 3"/>
          <p:cNvSpPr>
            <a:spLocks noGrp="1" noChangeArrowheads="1"/>
          </p:cNvSpPr>
          <p:nvPr>
            <p:ph type="body" idx="1"/>
          </p:nvPr>
        </p:nvSpPr>
        <p:spPr>
          <a:xfrm>
            <a:off x="457200" y="1219200"/>
            <a:ext cx="8423275" cy="4572000"/>
          </a:xfrm>
        </p:spPr>
        <p:txBody>
          <a:bodyPr/>
          <a:lstStyle/>
          <a:p>
            <a:r>
              <a:rPr lang="en-US" dirty="0" smtClean="0"/>
              <a:t>Total US life and P-C assessments: 1988-2010  $18.8 billion</a:t>
            </a:r>
          </a:p>
          <a:p>
            <a:r>
              <a:rPr lang="en-US" dirty="0" smtClean="0"/>
              <a:t>Federal assistance to AIG (as of June 30, 2009):  $136 billion</a:t>
            </a:r>
          </a:p>
          <a:p>
            <a:pPr lvl="1"/>
            <a:r>
              <a:rPr lang="en-US" dirty="0" smtClean="0"/>
              <a:t>Not necessarily a net loss</a:t>
            </a:r>
          </a:p>
          <a:p>
            <a:pPr lvl="1"/>
            <a:r>
              <a:rPr lang="en-US" dirty="0" smtClean="0"/>
              <a:t>But . . . .</a:t>
            </a:r>
          </a:p>
          <a:p>
            <a:r>
              <a:rPr lang="en-US" dirty="0" smtClean="0"/>
              <a:t>Total assets of largest insurers: 2011</a:t>
            </a:r>
          </a:p>
          <a:p>
            <a:pPr lvl="1"/>
            <a:r>
              <a:rPr lang="en-US" dirty="0" smtClean="0"/>
              <a:t>Met Life: 	$612.8 billion</a:t>
            </a:r>
          </a:p>
          <a:p>
            <a:pPr lvl="1"/>
            <a:r>
              <a:rPr lang="en-US" dirty="0" smtClean="0"/>
              <a:t>State Farm:	$135.2 billion</a:t>
            </a:r>
          </a:p>
        </p:txBody>
      </p:sp>
      <p:sp>
        <p:nvSpPr>
          <p:cNvPr id="37892" name="Text Box 5"/>
          <p:cNvSpPr txBox="1">
            <a:spLocks noChangeArrowheads="1"/>
          </p:cNvSpPr>
          <p:nvPr/>
        </p:nvSpPr>
        <p:spPr bwMode="auto">
          <a:xfrm>
            <a:off x="0" y="6405563"/>
            <a:ext cx="8153400" cy="452437"/>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400" b="0" dirty="0"/>
              <a:t>Source: A.M. Best Company, Harrington (2009).</a:t>
            </a:r>
            <a:endParaRPr lang="en-U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52400"/>
            <a:ext cx="8439150" cy="685800"/>
          </a:xfrm>
        </p:spPr>
        <p:txBody>
          <a:bodyPr/>
          <a:lstStyle/>
          <a:p>
            <a:r>
              <a:rPr lang="en-US" dirty="0" smtClean="0"/>
              <a:t>Designating SIFIs</a:t>
            </a:r>
          </a:p>
        </p:txBody>
      </p:sp>
      <p:sp>
        <p:nvSpPr>
          <p:cNvPr id="26627" name="Rectangle 3"/>
          <p:cNvSpPr>
            <a:spLocks noGrp="1" noChangeArrowheads="1"/>
          </p:cNvSpPr>
          <p:nvPr>
            <p:ph type="body" idx="1"/>
          </p:nvPr>
        </p:nvSpPr>
        <p:spPr>
          <a:xfrm>
            <a:off x="533400" y="1143000"/>
            <a:ext cx="8423275" cy="4171950"/>
          </a:xfrm>
        </p:spPr>
        <p:txBody>
          <a:bodyPr/>
          <a:lstStyle/>
          <a:p>
            <a:r>
              <a:rPr lang="en-US" dirty="0" smtClean="0"/>
              <a:t>Financial Stability Oversight Commission (FSOC)</a:t>
            </a:r>
          </a:p>
          <a:p>
            <a:pPr lvl="1"/>
            <a:r>
              <a:rPr lang="en-US" dirty="0" smtClean="0"/>
              <a:t>Established as part of U.S. Treasury in 2010</a:t>
            </a:r>
          </a:p>
          <a:p>
            <a:pPr lvl="1"/>
            <a:r>
              <a:rPr lang="en-US" dirty="0" smtClean="0"/>
              <a:t>Can designate banks and non-banks as SIFIs </a:t>
            </a:r>
          </a:p>
          <a:p>
            <a:r>
              <a:rPr lang="en-US" dirty="0" smtClean="0"/>
              <a:t>Thresholds for SIFIs</a:t>
            </a:r>
          </a:p>
          <a:p>
            <a:pPr lvl="1"/>
            <a:r>
              <a:rPr lang="en-US" dirty="0" smtClean="0">
                <a:latin typeface="Arial"/>
                <a:cs typeface="Arial"/>
              </a:rPr>
              <a:t>≥ </a:t>
            </a:r>
            <a:r>
              <a:rPr lang="en-US" dirty="0" smtClean="0"/>
              <a:t>$50 billion of assets, </a:t>
            </a:r>
            <a:r>
              <a:rPr lang="en-US" u="sng" dirty="0" smtClean="0"/>
              <a:t>and</a:t>
            </a:r>
          </a:p>
          <a:p>
            <a:pPr lvl="1"/>
            <a:r>
              <a:rPr lang="en-US" dirty="0" smtClean="0"/>
              <a:t>Meets or exceeds any one of several thresholds</a:t>
            </a:r>
          </a:p>
          <a:p>
            <a:pPr lvl="2"/>
            <a:r>
              <a:rPr lang="en-US" dirty="0" smtClean="0"/>
              <a:t>$30 billion notional CDS for which firm is reference credit</a:t>
            </a:r>
          </a:p>
          <a:p>
            <a:pPr lvl="2"/>
            <a:r>
              <a:rPr lang="en-US" dirty="0" smtClean="0"/>
              <a:t>$3.5 billion of derivative liabilities</a:t>
            </a:r>
          </a:p>
          <a:p>
            <a:pPr lvl="2"/>
            <a:r>
              <a:rPr lang="en-US" dirty="0" smtClean="0"/>
              <a:t>$20 billion of total outstanding debt (bonds, etc.)</a:t>
            </a:r>
          </a:p>
          <a:p>
            <a:pPr lvl="2"/>
            <a:r>
              <a:rPr lang="en-US" dirty="0" smtClean="0"/>
              <a:t>15-to-1 leverage ratio (assets/equity)</a:t>
            </a:r>
          </a:p>
          <a:p>
            <a:pPr lvl="2"/>
            <a:r>
              <a:rPr lang="en-US" dirty="0" smtClean="0"/>
              <a:t>10% ratio of short-term debt to assets</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Grp="1" noChangeArrowheads="1"/>
          </p:cNvSpPr>
          <p:nvPr>
            <p:ph type="title"/>
          </p:nvPr>
        </p:nvSpPr>
        <p:spPr/>
        <p:txBody>
          <a:bodyPr/>
          <a:lstStyle/>
          <a:p>
            <a:r>
              <a:rPr lang="en-US" sz="2800" dirty="0" smtClean="0"/>
              <a:t>Failure Costs: Met Life and State Farm</a:t>
            </a:r>
            <a:br>
              <a:rPr lang="en-US" sz="2800" dirty="0" smtClean="0"/>
            </a:br>
            <a:r>
              <a:rPr lang="en-US" sz="2000" dirty="0" smtClean="0"/>
              <a:t>(% of Life &amp; PC Industry Assets, resp.)</a:t>
            </a:r>
          </a:p>
        </p:txBody>
      </p:sp>
      <p:graphicFrame>
        <p:nvGraphicFramePr>
          <p:cNvPr id="5" name="Object 5"/>
          <p:cNvGraphicFramePr>
            <a:graphicFrameLocks noGrp="1" noChangeAspect="1"/>
          </p:cNvGraphicFramePr>
          <p:nvPr>
            <p:ph type="chart" idx="1"/>
          </p:nvPr>
        </p:nvGraphicFramePr>
        <p:xfrm>
          <a:off x="546100" y="1270000"/>
          <a:ext cx="8318500" cy="4918075"/>
        </p:xfrm>
        <a:graphic>
          <a:graphicData uri="http://schemas.openxmlformats.org/drawingml/2006/chart">
            <c:chart xmlns:c="http://schemas.openxmlformats.org/drawingml/2006/chart" xmlns:r="http://schemas.openxmlformats.org/officeDocument/2006/relationships" r:id="rId2"/>
          </a:graphicData>
        </a:graphic>
      </p:graphicFrame>
      <p:sp>
        <p:nvSpPr>
          <p:cNvPr id="17412" name="Text Box 5"/>
          <p:cNvSpPr txBox="1">
            <a:spLocks noChangeArrowheads="1"/>
          </p:cNvSpPr>
          <p:nvPr/>
        </p:nvSpPr>
        <p:spPr bwMode="auto">
          <a:xfrm>
            <a:off x="0" y="6405563"/>
            <a:ext cx="5791200" cy="452437"/>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400" b="0" dirty="0"/>
              <a:t>Source: A.M. Best Company, author’s calculations.</a:t>
            </a:r>
            <a:endParaRPr lang="en-US" sz="1000"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2800" dirty="0" smtClean="0"/>
              <a:t>What Is Systemic Risk Policy Trying to Prevent?</a:t>
            </a:r>
          </a:p>
        </p:txBody>
      </p:sp>
      <p:sp>
        <p:nvSpPr>
          <p:cNvPr id="39939" name="Rectangle 3"/>
          <p:cNvSpPr>
            <a:spLocks noGrp="1" noChangeArrowheads="1"/>
          </p:cNvSpPr>
          <p:nvPr>
            <p:ph type="body" idx="1"/>
          </p:nvPr>
        </p:nvSpPr>
        <p:spPr>
          <a:xfrm>
            <a:off x="381000" y="1066800"/>
            <a:ext cx="8534400" cy="5029200"/>
          </a:xfrm>
        </p:spPr>
        <p:txBody>
          <a:bodyPr/>
          <a:lstStyle/>
          <a:p>
            <a:pPr>
              <a:lnSpc>
                <a:spcPct val="80000"/>
              </a:lnSpc>
            </a:pPr>
            <a:r>
              <a:rPr lang="en-US" dirty="0" smtClean="0"/>
              <a:t>Runs on banks – traditional problem</a:t>
            </a:r>
          </a:p>
          <a:p>
            <a:pPr lvl="1">
              <a:lnSpc>
                <a:spcPct val="80000"/>
              </a:lnSpc>
            </a:pPr>
            <a:r>
              <a:rPr lang="en-US" dirty="0" smtClean="0"/>
              <a:t>Contagion – information asymmetries</a:t>
            </a:r>
          </a:p>
          <a:p>
            <a:pPr>
              <a:lnSpc>
                <a:spcPct val="80000"/>
              </a:lnSpc>
            </a:pPr>
            <a:r>
              <a:rPr lang="en-US" dirty="0" smtClean="0"/>
              <a:t>Banking system collapse – </a:t>
            </a:r>
          </a:p>
          <a:p>
            <a:pPr lvl="1">
              <a:lnSpc>
                <a:spcPct val="80000"/>
              </a:lnSpc>
            </a:pPr>
            <a:r>
              <a:rPr lang="en-US" dirty="0" smtClean="0"/>
              <a:t>Continental bank</a:t>
            </a:r>
          </a:p>
          <a:p>
            <a:pPr lvl="2">
              <a:lnSpc>
                <a:spcPct val="80000"/>
              </a:lnSpc>
            </a:pPr>
            <a:r>
              <a:rPr lang="en-US" sz="1800" dirty="0" smtClean="0"/>
              <a:t>Correspondent bank collapse – counterparties</a:t>
            </a:r>
          </a:p>
          <a:p>
            <a:pPr lvl="2">
              <a:lnSpc>
                <a:spcPct val="80000"/>
              </a:lnSpc>
            </a:pPr>
            <a:r>
              <a:rPr lang="en-US" sz="1800" dirty="0" smtClean="0"/>
              <a:t>Jobs would be lost </a:t>
            </a:r>
          </a:p>
          <a:p>
            <a:pPr>
              <a:lnSpc>
                <a:spcPct val="80000"/>
              </a:lnSpc>
            </a:pPr>
            <a:r>
              <a:rPr lang="en-US" dirty="0" smtClean="0"/>
              <a:t>Threat to settlement system </a:t>
            </a:r>
          </a:p>
          <a:p>
            <a:pPr>
              <a:lnSpc>
                <a:spcPct val="80000"/>
              </a:lnSpc>
            </a:pPr>
            <a:r>
              <a:rPr lang="en-US" dirty="0" smtClean="0"/>
              <a:t>Threat to payments system</a:t>
            </a:r>
          </a:p>
          <a:p>
            <a:pPr>
              <a:lnSpc>
                <a:spcPct val="80000"/>
              </a:lnSpc>
            </a:pPr>
            <a:r>
              <a:rPr lang="en-US" dirty="0" smtClean="0"/>
              <a:t>Fear that Infrastructure of short-term money market and OTC derivatives would not handle failure of significant counterparty</a:t>
            </a:r>
          </a:p>
          <a:p>
            <a:pPr lvl="1">
              <a:lnSpc>
                <a:spcPct val="80000"/>
              </a:lnSpc>
            </a:pPr>
            <a:r>
              <a:rPr lang="en-US" dirty="0" smtClean="0"/>
              <a:t>Cast doubt on soundness of other counter parties (e.g., case of Bear Stearns)</a:t>
            </a:r>
          </a:p>
          <a:p>
            <a:pPr lvl="1">
              <a:lnSpc>
                <a:spcPct val="80000"/>
              </a:lnSpc>
              <a:buFont typeface="Wingdings" pitchFamily="2" charset="2"/>
              <a:buNone/>
            </a:pPr>
            <a:endParaRPr lang="en-US" sz="1600" dirty="0" smtClean="0"/>
          </a:p>
          <a:p>
            <a:pPr lvl="2">
              <a:lnSpc>
                <a:spcPct val="80000"/>
              </a:lnSpc>
            </a:pPr>
            <a:endParaRPr lang="en-US" sz="1600" dirty="0" smtClean="0"/>
          </a:p>
          <a:p>
            <a:pPr>
              <a:lnSpc>
                <a:spcPct val="80000"/>
              </a:lnSpc>
            </a:pPr>
            <a:endParaRPr lang="en-US" sz="1600"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2800" dirty="0" smtClean="0"/>
              <a:t>Systemic Risk Policy Is Trying to Prevent II</a:t>
            </a:r>
          </a:p>
        </p:txBody>
      </p:sp>
      <p:sp>
        <p:nvSpPr>
          <p:cNvPr id="39939" name="Rectangle 3"/>
          <p:cNvSpPr>
            <a:spLocks noGrp="1" noChangeArrowheads="1"/>
          </p:cNvSpPr>
          <p:nvPr>
            <p:ph type="body" idx="1"/>
          </p:nvPr>
        </p:nvSpPr>
        <p:spPr>
          <a:xfrm>
            <a:off x="381000" y="1066800"/>
            <a:ext cx="8534400" cy="5029200"/>
          </a:xfrm>
        </p:spPr>
        <p:txBody>
          <a:bodyPr/>
          <a:lstStyle/>
          <a:p>
            <a:pPr>
              <a:lnSpc>
                <a:spcPct val="80000"/>
              </a:lnSpc>
            </a:pPr>
            <a:endParaRPr lang="en-US" sz="1800" dirty="0" smtClean="0"/>
          </a:p>
          <a:p>
            <a:pPr>
              <a:lnSpc>
                <a:spcPct val="80000"/>
              </a:lnSpc>
            </a:pPr>
            <a:r>
              <a:rPr lang="en-US" dirty="0" smtClean="0"/>
              <a:t>Panic due to loss of confidence </a:t>
            </a:r>
          </a:p>
          <a:p>
            <a:pPr>
              <a:lnSpc>
                <a:spcPct val="80000"/>
              </a:lnSpc>
            </a:pPr>
            <a:r>
              <a:rPr lang="en-US" dirty="0" smtClean="0"/>
              <a:t>Risks to system due to failure of “highly interconnected” firms</a:t>
            </a:r>
          </a:p>
          <a:p>
            <a:pPr>
              <a:lnSpc>
                <a:spcPct val="80000"/>
              </a:lnSpc>
            </a:pPr>
            <a:r>
              <a:rPr lang="en-US" dirty="0" smtClean="0"/>
              <a:t>“Unpredictable consequences of a failure for broader financial system” </a:t>
            </a:r>
          </a:p>
          <a:p>
            <a:pPr>
              <a:lnSpc>
                <a:spcPct val="80000"/>
              </a:lnSpc>
            </a:pPr>
            <a:r>
              <a:rPr lang="en-US" dirty="0" smtClean="0"/>
              <a:t>Reaction of counterparties of other firms that might come under future government control </a:t>
            </a:r>
          </a:p>
          <a:p>
            <a:pPr lvl="1">
              <a:lnSpc>
                <a:spcPct val="80000"/>
              </a:lnSpc>
            </a:pPr>
            <a:r>
              <a:rPr lang="en-US" dirty="0" smtClean="0"/>
              <a:t>AIG was large, complex and interconnected whose failure would impose losses on counterparties and also endanger the entire world’s financial sector (Bernanke-Morehouse University)</a:t>
            </a:r>
          </a:p>
          <a:p>
            <a:pPr lvl="1">
              <a:lnSpc>
                <a:spcPct val="80000"/>
              </a:lnSpc>
              <a:buFont typeface="Wingdings" pitchFamily="2" charset="2"/>
              <a:buNone/>
            </a:pPr>
            <a:endParaRPr lang="en-US" dirty="0" smtClean="0"/>
          </a:p>
          <a:p>
            <a:pPr lvl="2">
              <a:lnSpc>
                <a:spcPct val="80000"/>
              </a:lnSpc>
            </a:pPr>
            <a:endParaRPr lang="en-US" sz="1600" dirty="0" smtClean="0"/>
          </a:p>
          <a:p>
            <a:pPr>
              <a:lnSpc>
                <a:spcPct val="80000"/>
              </a:lnSpc>
            </a:pPr>
            <a:endParaRPr lang="en-US" sz="1600" dirty="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a:t>Preview of Results</a:t>
            </a:r>
          </a:p>
        </p:txBody>
      </p:sp>
      <p:sp>
        <p:nvSpPr>
          <p:cNvPr id="11267" name="Rectangle 3"/>
          <p:cNvSpPr>
            <a:spLocks noGrp="1" noChangeArrowheads="1"/>
          </p:cNvSpPr>
          <p:nvPr>
            <p:ph type="body" idx="1"/>
          </p:nvPr>
        </p:nvSpPr>
        <p:spPr>
          <a:xfrm>
            <a:off x="381000" y="1219200"/>
            <a:ext cx="8499475" cy="4171950"/>
          </a:xfrm>
        </p:spPr>
        <p:txBody>
          <a:bodyPr/>
          <a:lstStyle/>
          <a:p>
            <a:r>
              <a:rPr lang="en-US" dirty="0"/>
              <a:t>After adjustment for </a:t>
            </a:r>
            <a:r>
              <a:rPr lang="en-US" dirty="0" err="1"/>
              <a:t>heteroscedasticity</a:t>
            </a:r>
            <a:r>
              <a:rPr lang="en-US" dirty="0"/>
              <a:t>, impact of banks on insurers found to be stronger and of longer duration than impact of insurers on </a:t>
            </a:r>
            <a:r>
              <a:rPr lang="en-US" dirty="0" smtClean="0"/>
              <a:t>banks</a:t>
            </a:r>
          </a:p>
          <a:p>
            <a:r>
              <a:rPr lang="en-US" dirty="0" smtClean="0"/>
              <a:t>Stress tests indicate </a:t>
            </a:r>
            <a:r>
              <a:rPr lang="en-US" dirty="0"/>
              <a:t>that banks create significant systemic risk for </a:t>
            </a:r>
            <a:r>
              <a:rPr lang="en-US" dirty="0" smtClean="0"/>
              <a:t>insurers &amp; </a:t>
            </a:r>
            <a:r>
              <a:rPr lang="en-US" dirty="0"/>
              <a:t>not vice </a:t>
            </a:r>
            <a:r>
              <a:rPr lang="en-US" dirty="0" smtClean="0"/>
              <a:t>versa</a:t>
            </a:r>
          </a:p>
          <a:p>
            <a:r>
              <a:rPr lang="en-US" dirty="0" smtClean="0"/>
              <a:t>Insurers are primarily victims rather than instigators of systemic risk</a:t>
            </a: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smtClean="0"/>
              <a:t>Measuring Systemic Risk: Methodologies </a:t>
            </a:r>
            <a:endParaRPr lang="en-US" sz="3200" b="1" dirty="0"/>
          </a:p>
        </p:txBody>
      </p:sp>
      <p:sp>
        <p:nvSpPr>
          <p:cNvPr id="3" name="Content Placeholder 2"/>
          <p:cNvSpPr>
            <a:spLocks noGrp="1"/>
          </p:cNvSpPr>
          <p:nvPr>
            <p:ph idx="1"/>
          </p:nvPr>
        </p:nvSpPr>
        <p:spPr>
          <a:xfrm>
            <a:off x="533400" y="1371600"/>
            <a:ext cx="8423275" cy="4419600"/>
          </a:xfrm>
        </p:spPr>
        <p:txBody>
          <a:bodyPr>
            <a:normAutofit fontScale="85000" lnSpcReduction="20000"/>
          </a:bodyPr>
          <a:lstStyle/>
          <a:p>
            <a:r>
              <a:rPr lang="en-US" dirty="0" smtClean="0"/>
              <a:t>Huang et al. (2009): Distress Insurance Premium</a:t>
            </a:r>
          </a:p>
          <a:p>
            <a:endParaRPr lang="en-US" dirty="0" smtClean="0"/>
          </a:p>
          <a:p>
            <a:r>
              <a:rPr lang="en-US" dirty="0" err="1" smtClean="0"/>
              <a:t>Acharya</a:t>
            </a:r>
            <a:r>
              <a:rPr lang="en-US" dirty="0" smtClean="0"/>
              <a:t> et al (</a:t>
            </a:r>
            <a:r>
              <a:rPr lang="en-US" dirty="0"/>
              <a:t>2010</a:t>
            </a:r>
            <a:r>
              <a:rPr lang="en-US" dirty="0" smtClean="0"/>
              <a:t>): Systemic Expected Shortfall</a:t>
            </a:r>
          </a:p>
          <a:p>
            <a:pPr marL="0" indent="0">
              <a:buNone/>
            </a:pPr>
            <a:endParaRPr lang="en-US" dirty="0"/>
          </a:p>
          <a:p>
            <a:r>
              <a:rPr lang="en-US" dirty="0" smtClean="0"/>
              <a:t>Adrian and </a:t>
            </a:r>
            <a:r>
              <a:rPr lang="en-US" dirty="0" err="1" smtClean="0"/>
              <a:t>Brunnermeier</a:t>
            </a:r>
            <a:r>
              <a:rPr lang="en-US" dirty="0" smtClean="0"/>
              <a:t> (2010): </a:t>
            </a:r>
            <a:r>
              <a:rPr lang="en-US" dirty="0" err="1" smtClean="0"/>
              <a:t>CoVAR</a:t>
            </a:r>
            <a:endParaRPr lang="en-US" dirty="0" smtClean="0"/>
          </a:p>
          <a:p>
            <a:endParaRPr lang="en-US" dirty="0" smtClean="0"/>
          </a:p>
          <a:p>
            <a:r>
              <a:rPr lang="en-US" dirty="0" smtClean="0"/>
              <a:t>Zhou (2010): Multivariate extreme value theory</a:t>
            </a:r>
          </a:p>
          <a:p>
            <a:endParaRPr lang="en-US" dirty="0"/>
          </a:p>
          <a:p>
            <a:r>
              <a:rPr lang="en-US" dirty="0" err="1" smtClean="0"/>
              <a:t>Billio</a:t>
            </a:r>
            <a:r>
              <a:rPr lang="en-US" dirty="0" smtClean="0"/>
              <a:t> </a:t>
            </a:r>
            <a:r>
              <a:rPr lang="en-US" dirty="0"/>
              <a:t>et al (</a:t>
            </a:r>
            <a:r>
              <a:rPr lang="en-US" dirty="0" smtClean="0"/>
              <a:t>2012): </a:t>
            </a:r>
            <a:r>
              <a:rPr lang="en-US" dirty="0"/>
              <a:t>Principal Components, Causality tests</a:t>
            </a:r>
          </a:p>
          <a:p>
            <a:endParaRPr lang="en-US" dirty="0"/>
          </a:p>
          <a:p>
            <a:r>
              <a:rPr lang="en-US" b="1" dirty="0" smtClean="0">
                <a:solidFill>
                  <a:srgbClr val="FF0000"/>
                </a:solidFill>
              </a:rPr>
              <a:t>Insurers can be a source of systemic risk to some extent. </a:t>
            </a:r>
          </a:p>
          <a:p>
            <a:endParaRPr lang="en-US" sz="2000" dirty="0" smtClean="0"/>
          </a:p>
          <a:p>
            <a:pPr lvl="1">
              <a:buNone/>
            </a:pPr>
            <a:endParaRPr lang="en-US" dirty="0"/>
          </a:p>
        </p:txBody>
      </p:sp>
      <p:sp>
        <p:nvSpPr>
          <p:cNvPr id="5" name="Slide Number Placeholder 5"/>
          <p:cNvSpPr>
            <a:spLocks noGrp="1"/>
          </p:cNvSpPr>
          <p:nvPr>
            <p:ph type="sldNum" sz="quarter" idx="4294967295"/>
          </p:nvPr>
        </p:nvSpPr>
        <p:spPr>
          <a:xfrm>
            <a:off x="8229600" y="6477000"/>
            <a:ext cx="914400" cy="381000"/>
          </a:xfrm>
          <a:prstGeom prst="rect">
            <a:avLst/>
          </a:prstGeom>
        </p:spPr>
        <p:txBody>
          <a:bodyPr/>
          <a:lstStyle/>
          <a:p>
            <a:fld id="{AFC99F6F-36FF-4794-B4C6-27751645C105}" type="slidenum">
              <a:rPr lang="en-US" altLang="zh-CN" smtClean="0"/>
              <a:pPr/>
              <a:t>124</a:t>
            </a:fld>
            <a:endParaRPr lang="en-US" altLang="zh-CN" smtClean="0"/>
          </a:p>
        </p:txBody>
      </p:sp>
    </p:spTree>
    <p:extLst>
      <p:ext uri="{BB962C8B-B14F-4D97-AF65-F5344CB8AC3E}">
        <p14:creationId xmlns:p14="http://schemas.microsoft.com/office/powerpoint/2010/main" xmlns="" val="206468950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noChangeArrowheads="1"/>
          </p:cNvSpPr>
          <p:nvPr>
            <p:ph type="title"/>
          </p:nvPr>
        </p:nvSpPr>
        <p:spPr/>
        <p:txBody>
          <a:bodyPr/>
          <a:lstStyle/>
          <a:p>
            <a:r>
              <a:rPr lang="en-US" sz="3200" dirty="0" smtClean="0"/>
              <a:t>Nonlinear </a:t>
            </a:r>
            <a:r>
              <a:rPr lang="en-US" sz="3200" dirty="0"/>
              <a:t>Granger Causality </a:t>
            </a:r>
            <a:r>
              <a:rPr lang="en-US" sz="3200" dirty="0" smtClean="0"/>
              <a:t>Tests II</a:t>
            </a:r>
            <a:endParaRPr lang="en-US" sz="3200" dirty="0"/>
          </a:p>
        </p:txBody>
      </p:sp>
      <p:sp>
        <p:nvSpPr>
          <p:cNvPr id="48131" name="Rectangle 3"/>
          <p:cNvSpPr>
            <a:spLocks noGrp="1" noChangeArrowheads="1"/>
          </p:cNvSpPr>
          <p:nvPr>
            <p:ph type="body" idx="1"/>
          </p:nvPr>
        </p:nvSpPr>
        <p:spPr>
          <a:xfrm>
            <a:off x="533400" y="1295400"/>
            <a:ext cx="8423275" cy="4171950"/>
          </a:xfrm>
        </p:spPr>
        <p:txBody>
          <a:bodyPr/>
          <a:lstStyle/>
          <a:p>
            <a:pPr>
              <a:lnSpc>
                <a:spcPct val="80000"/>
              </a:lnSpc>
            </a:pPr>
            <a:r>
              <a:rPr lang="en-US" sz="2400" dirty="0"/>
              <a:t> </a:t>
            </a:r>
            <a:r>
              <a:rPr lang="en-US" sz="2400" dirty="0" err="1"/>
              <a:t>Diks</a:t>
            </a:r>
            <a:r>
              <a:rPr lang="en-US" sz="2400" dirty="0"/>
              <a:t> and </a:t>
            </a:r>
            <a:r>
              <a:rPr lang="en-US" sz="2400" dirty="0" err="1"/>
              <a:t>Panchenko</a:t>
            </a:r>
            <a:r>
              <a:rPr lang="en-US" sz="2400" dirty="0"/>
              <a:t> (2005, 2006)</a:t>
            </a:r>
          </a:p>
          <a:p>
            <a:pPr lvl="1">
              <a:lnSpc>
                <a:spcPct val="80000"/>
              </a:lnSpc>
            </a:pPr>
            <a:r>
              <a:rPr lang="en-US" dirty="0"/>
              <a:t>HJ test could produce spurious results in the presence of conditional heteroskedasticity</a:t>
            </a:r>
          </a:p>
          <a:p>
            <a:pPr lvl="1">
              <a:lnSpc>
                <a:spcPct val="80000"/>
              </a:lnSpc>
              <a:buFontTx/>
              <a:buNone/>
            </a:pPr>
            <a:endParaRPr lang="en-US" dirty="0"/>
          </a:p>
          <a:p>
            <a:pPr>
              <a:lnSpc>
                <a:spcPct val="80000"/>
              </a:lnSpc>
            </a:pPr>
            <a:r>
              <a:rPr lang="en-US" sz="2400" dirty="0"/>
              <a:t>Ross (1989), Andersen (1996)</a:t>
            </a:r>
          </a:p>
          <a:p>
            <a:pPr lvl="1">
              <a:lnSpc>
                <a:spcPct val="80000"/>
              </a:lnSpc>
            </a:pPr>
            <a:r>
              <a:rPr lang="en-US" dirty="0"/>
              <a:t>Volatility of a time series can measure the rate of information flow.</a:t>
            </a:r>
          </a:p>
          <a:p>
            <a:pPr lvl="1">
              <a:lnSpc>
                <a:spcPct val="80000"/>
              </a:lnSpc>
            </a:pPr>
            <a:endParaRPr lang="en-US" dirty="0"/>
          </a:p>
          <a:p>
            <a:pPr>
              <a:lnSpc>
                <a:spcPct val="80000"/>
              </a:lnSpc>
            </a:pPr>
            <a:r>
              <a:rPr lang="en-US" sz="2400" dirty="0"/>
              <a:t>Use the GARCH model to assess whether the bi-directional causality changes.</a:t>
            </a:r>
          </a:p>
          <a:p>
            <a:pPr>
              <a:lnSpc>
                <a:spcPct val="80000"/>
              </a:lnSpc>
            </a:pPr>
            <a:endParaRPr lang="en-US" sz="2400" dirty="0"/>
          </a:p>
          <a:p>
            <a:pPr>
              <a:lnSpc>
                <a:spcPct val="80000"/>
              </a:lnSpc>
            </a:pPr>
            <a:endParaRPr lang="en-US" sz="2400"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AutoShape 2"/>
          <p:cNvSpPr>
            <a:spLocks noGrp="1" noChangeArrowheads="1"/>
          </p:cNvSpPr>
          <p:nvPr>
            <p:ph type="title"/>
          </p:nvPr>
        </p:nvSpPr>
        <p:spPr/>
        <p:txBody>
          <a:bodyPr/>
          <a:lstStyle/>
          <a:p>
            <a:r>
              <a:rPr lang="en-US" sz="3200" dirty="0" smtClean="0"/>
              <a:t>Sample </a:t>
            </a:r>
            <a:r>
              <a:rPr lang="en-US" sz="3200" dirty="0"/>
              <a:t>Firms II</a:t>
            </a:r>
          </a:p>
        </p:txBody>
      </p:sp>
      <p:sp>
        <p:nvSpPr>
          <p:cNvPr id="62467" name="Rectangle 3"/>
          <p:cNvSpPr>
            <a:spLocks noGrp="1" noChangeArrowheads="1"/>
          </p:cNvSpPr>
          <p:nvPr>
            <p:ph type="body" idx="1"/>
          </p:nvPr>
        </p:nvSpPr>
        <p:spPr>
          <a:xfrm>
            <a:off x="457200" y="1219200"/>
            <a:ext cx="8423275" cy="4171950"/>
          </a:xfrm>
        </p:spPr>
        <p:txBody>
          <a:bodyPr/>
          <a:lstStyle/>
          <a:p>
            <a:r>
              <a:rPr lang="en-US" dirty="0"/>
              <a:t>Of 11 insurers, 8 are classified as property-liability insurers</a:t>
            </a:r>
          </a:p>
          <a:p>
            <a:r>
              <a:rPr lang="en-US" dirty="0"/>
              <a:t>Of remaining three, </a:t>
            </a:r>
          </a:p>
          <a:p>
            <a:pPr lvl="1"/>
            <a:r>
              <a:rPr lang="en-US" dirty="0"/>
              <a:t>Lincoln National had only life-health operations</a:t>
            </a:r>
          </a:p>
          <a:p>
            <a:pPr lvl="1"/>
            <a:r>
              <a:rPr lang="en-US" dirty="0" smtClean="0"/>
              <a:t>MetLife group </a:t>
            </a:r>
            <a:r>
              <a:rPr lang="en-US" dirty="0"/>
              <a:t>has property-liability operations </a:t>
            </a:r>
          </a:p>
          <a:p>
            <a:pPr lvl="1"/>
            <a:r>
              <a:rPr lang="en-US" dirty="0"/>
              <a:t>Prudential divested property-liability operations, but owned these operations </a:t>
            </a:r>
            <a:r>
              <a:rPr lang="en-US" dirty="0" smtClean="0"/>
              <a:t>at the </a:t>
            </a:r>
            <a:r>
              <a:rPr lang="en-US" dirty="0"/>
              <a:t>beginning of sample.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52400"/>
            <a:ext cx="8439150" cy="685800"/>
          </a:xfrm>
        </p:spPr>
        <p:txBody>
          <a:bodyPr/>
          <a:lstStyle/>
          <a:p>
            <a:r>
              <a:rPr lang="en-US" dirty="0" smtClean="0"/>
              <a:t>Primary Indicators: Interconnectedness</a:t>
            </a:r>
          </a:p>
        </p:txBody>
      </p:sp>
      <p:sp>
        <p:nvSpPr>
          <p:cNvPr id="26627" name="Rectangle 3"/>
          <p:cNvSpPr>
            <a:spLocks noGrp="1" noChangeArrowheads="1"/>
          </p:cNvSpPr>
          <p:nvPr>
            <p:ph type="body" idx="1"/>
          </p:nvPr>
        </p:nvSpPr>
        <p:spPr>
          <a:xfrm>
            <a:off x="457200" y="1295400"/>
            <a:ext cx="8423275" cy="4171950"/>
          </a:xfrm>
        </p:spPr>
        <p:txBody>
          <a:bodyPr/>
          <a:lstStyle/>
          <a:p>
            <a:endParaRPr lang="en-US" dirty="0" smtClean="0"/>
          </a:p>
          <a:p>
            <a:r>
              <a:rPr lang="en-US" dirty="0" smtClean="0"/>
              <a:t>Interconnectedness – extent to which financial distress at one or a few institutions increases probability of distress at other institutions</a:t>
            </a:r>
          </a:p>
          <a:p>
            <a:pPr lvl="1"/>
            <a:r>
              <a:rPr lang="en-US" dirty="0" smtClean="0"/>
              <a:t>Network or “chain” effects on both sides of balance sheet or through derivatives exposures, off-balance sheet commitments, etc.</a:t>
            </a:r>
          </a:p>
          <a:p>
            <a:pPr lvl="1"/>
            <a:r>
              <a:rPr lang="en-US" dirty="0" smtClean="0"/>
              <a:t>Existence of “contagion” in the economy</a:t>
            </a:r>
          </a:p>
          <a:p>
            <a:r>
              <a:rPr lang="en-US" dirty="0" smtClean="0"/>
              <a:t>Interconnectedness creates conditions that trigger “runs on the bank”</a:t>
            </a:r>
          </a:p>
        </p:txBody>
      </p:sp>
      <p:sp>
        <p:nvSpPr>
          <p:cNvPr id="4" name="TextBox 3"/>
          <p:cNvSpPr txBox="1"/>
          <p:nvPr/>
        </p:nvSpPr>
        <p:spPr>
          <a:xfrm>
            <a:off x="838200" y="1143000"/>
            <a:ext cx="7086600" cy="461665"/>
          </a:xfrm>
          <a:prstGeom prst="rect">
            <a:avLst/>
          </a:prstGeom>
          <a:noFill/>
          <a:ln>
            <a:noFill/>
          </a:ln>
        </p:spPr>
        <p:txBody>
          <a:bodyPr wrap="square" rtlCol="0">
            <a:spAutoFit/>
          </a:bodyPr>
          <a:lstStyle/>
          <a:p>
            <a:r>
              <a:rPr lang="en-US" sz="2400" i="1" dirty="0" smtClean="0">
                <a:solidFill>
                  <a:srgbClr val="FF0000"/>
                </a:solidFill>
              </a:rPr>
              <a:t>Could Insurers Cause a “Run on the Bank”?</a:t>
            </a:r>
            <a:endParaRPr lang="en-US" sz="2400" i="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8600" y="152400"/>
            <a:ext cx="9109075" cy="685800"/>
          </a:xfrm>
        </p:spPr>
        <p:txBody>
          <a:bodyPr/>
          <a:lstStyle/>
          <a:p>
            <a:r>
              <a:rPr lang="en-US" dirty="0" smtClean="0"/>
              <a:t>All Systemic Financial Crises Involve “Runs”</a:t>
            </a:r>
          </a:p>
        </p:txBody>
      </p:sp>
      <p:sp>
        <p:nvSpPr>
          <p:cNvPr id="25603" name="Rectangle 3"/>
          <p:cNvSpPr>
            <a:spLocks noGrp="1" noChangeArrowheads="1"/>
          </p:cNvSpPr>
          <p:nvPr>
            <p:ph type="body" idx="1"/>
          </p:nvPr>
        </p:nvSpPr>
        <p:spPr>
          <a:xfrm>
            <a:off x="304800" y="990600"/>
            <a:ext cx="8423275" cy="4572000"/>
          </a:xfrm>
        </p:spPr>
        <p:txBody>
          <a:bodyPr/>
          <a:lstStyle/>
          <a:p>
            <a:r>
              <a:rPr lang="en-US" dirty="0" smtClean="0"/>
              <a:t>In crises, investors seek cash at all costs</a:t>
            </a:r>
          </a:p>
          <a:p>
            <a:r>
              <a:rPr lang="en-US" dirty="0" smtClean="0"/>
              <a:t>As prices no longer adjust supply, access to credit becomes central</a:t>
            </a:r>
          </a:p>
          <a:p>
            <a:r>
              <a:rPr lang="en-US" dirty="0" smtClean="0"/>
              <a:t>Maturity mismatch compounds shock and spreads runs</a:t>
            </a:r>
          </a:p>
          <a:p>
            <a:pPr lvl="1"/>
            <a:r>
              <a:rPr lang="en-US" dirty="0" smtClean="0"/>
              <a:t>Rapid withdrawals lead to “fire sales,” prices crash</a:t>
            </a:r>
          </a:p>
          <a:p>
            <a:pPr lvl="1"/>
            <a:r>
              <a:rPr lang="en-US" dirty="0" smtClean="0"/>
              <a:t>Losses induce margin calls, more fire sales</a:t>
            </a:r>
          </a:p>
          <a:p>
            <a:r>
              <a:rPr lang="en-US" dirty="0" smtClean="0"/>
              <a:t>Runs are both cause and consequence of extreme correlation</a:t>
            </a:r>
          </a:p>
          <a:p>
            <a:r>
              <a:rPr lang="en-US" dirty="0" smtClean="0"/>
              <a:t>Crises that do not spread to general credit market do not qualify (e.g., “dot-com” </a:t>
            </a:r>
            <a:r>
              <a:rPr lang="en-US" dirty="0" smtClean="0"/>
              <a:t>bubble collapse in </a:t>
            </a:r>
            <a:r>
              <a:rPr lang="en-US" dirty="0" smtClean="0"/>
              <a:t>2000-2001)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8600" y="152400"/>
            <a:ext cx="9109075" cy="685800"/>
          </a:xfrm>
        </p:spPr>
        <p:txBody>
          <a:bodyPr/>
          <a:lstStyle/>
          <a:p>
            <a:r>
              <a:rPr lang="en-US" dirty="0" smtClean="0"/>
              <a:t>Types of “Runs”</a:t>
            </a:r>
          </a:p>
        </p:txBody>
      </p:sp>
      <p:sp>
        <p:nvSpPr>
          <p:cNvPr id="25603" name="Rectangle 3"/>
          <p:cNvSpPr>
            <a:spLocks noGrp="1" noChangeArrowheads="1"/>
          </p:cNvSpPr>
          <p:nvPr>
            <p:ph type="body" idx="1"/>
          </p:nvPr>
        </p:nvSpPr>
        <p:spPr>
          <a:xfrm>
            <a:off x="228600" y="1143000"/>
            <a:ext cx="8763000" cy="4572000"/>
          </a:xfrm>
        </p:spPr>
        <p:txBody>
          <a:bodyPr/>
          <a:lstStyle/>
          <a:p>
            <a:r>
              <a:rPr lang="en-US" dirty="0" smtClean="0"/>
              <a:t>In the past (e.g., 1930s), financial crises often involved “</a:t>
            </a:r>
            <a:r>
              <a:rPr lang="en-US" u="sng" dirty="0" smtClean="0"/>
              <a:t>retail runs</a:t>
            </a:r>
            <a:r>
              <a:rPr lang="en-US" dirty="0" smtClean="0"/>
              <a:t>”</a:t>
            </a:r>
          </a:p>
          <a:p>
            <a:pPr lvl="1"/>
            <a:r>
              <a:rPr lang="en-US" dirty="0" smtClean="0"/>
              <a:t>Many depositors try to withdraw money from banks simultaneously</a:t>
            </a:r>
          </a:p>
          <a:p>
            <a:pPr lvl="1"/>
            <a:r>
              <a:rPr lang="en-US" dirty="0" smtClean="0"/>
              <a:t>Deposit insurance has virtually eliminated retail bank runs</a:t>
            </a:r>
          </a:p>
          <a:p>
            <a:r>
              <a:rPr lang="en-US" dirty="0" smtClean="0"/>
              <a:t>Recent financial crisis involved “</a:t>
            </a:r>
            <a:r>
              <a:rPr lang="en-US" u="sng" dirty="0" smtClean="0"/>
              <a:t>wholesale runs</a:t>
            </a:r>
            <a:r>
              <a:rPr lang="en-US" dirty="0" smtClean="0"/>
              <a:t>”</a:t>
            </a:r>
          </a:p>
          <a:p>
            <a:pPr lvl="1"/>
            <a:r>
              <a:rPr lang="en-US" dirty="0" smtClean="0"/>
              <a:t>Banks refused to provide liquidity to troubled institutions such as Lehman Brothers</a:t>
            </a:r>
          </a:p>
          <a:p>
            <a:pPr lvl="1"/>
            <a:r>
              <a:rPr lang="en-US" dirty="0" smtClean="0"/>
              <a:t>AIG counterparties demanded higher margin deposits and the unwinding of asset lending relationships</a:t>
            </a:r>
          </a:p>
          <a:p>
            <a:pPr lvl="1"/>
            <a:r>
              <a:rPr lang="en-US" dirty="0" smtClean="0"/>
              <a:t>Essentially, a “run” on the </a:t>
            </a:r>
            <a:r>
              <a:rPr lang="en-US" u="sng" dirty="0" smtClean="0"/>
              <a:t>shadow banking system</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8600" y="152400"/>
            <a:ext cx="9144000" cy="685800"/>
          </a:xfrm>
        </p:spPr>
        <p:txBody>
          <a:bodyPr/>
          <a:lstStyle/>
          <a:p>
            <a:r>
              <a:rPr lang="en-US" sz="2800" dirty="0" smtClean="0"/>
              <a:t>“Runs” Triggered by Exposure to Common Shocks</a:t>
            </a:r>
          </a:p>
        </p:txBody>
      </p:sp>
      <p:sp>
        <p:nvSpPr>
          <p:cNvPr id="25603" name="Rectangle 3"/>
          <p:cNvSpPr>
            <a:spLocks noGrp="1" noChangeArrowheads="1"/>
          </p:cNvSpPr>
          <p:nvPr>
            <p:ph type="body" idx="1"/>
          </p:nvPr>
        </p:nvSpPr>
        <p:spPr>
          <a:xfrm>
            <a:off x="381000" y="1219200"/>
            <a:ext cx="8423275" cy="4572000"/>
          </a:xfrm>
        </p:spPr>
        <p:txBody>
          <a:bodyPr/>
          <a:lstStyle/>
          <a:p>
            <a:r>
              <a:rPr lang="en-US" dirty="0" smtClean="0"/>
              <a:t>Common shock may be exposure to agricultural depression, real estate, or oil prices</a:t>
            </a:r>
          </a:p>
          <a:p>
            <a:r>
              <a:rPr lang="en-US" dirty="0" smtClean="0"/>
              <a:t>In the Crisis of 2007-2009, common shock was the bursting of the housing price bubble</a:t>
            </a:r>
          </a:p>
          <a:p>
            <a:r>
              <a:rPr lang="en-US" dirty="0" smtClean="0"/>
              <a:t>Bursting of bubble triggered crises in</a:t>
            </a:r>
          </a:p>
          <a:p>
            <a:pPr lvl="1"/>
            <a:r>
              <a:rPr lang="en-US" dirty="0" smtClean="0"/>
              <a:t>Inter-bank lending</a:t>
            </a:r>
          </a:p>
          <a:p>
            <a:pPr lvl="1"/>
            <a:r>
              <a:rPr lang="en-US" dirty="0" smtClean="0"/>
              <a:t>Commercial paper</a:t>
            </a:r>
          </a:p>
          <a:p>
            <a:pPr lvl="1"/>
            <a:r>
              <a:rPr lang="en-US" dirty="0" smtClean="0"/>
              <a:t>Market for short-term repurchase agreements (“repos”)</a:t>
            </a:r>
          </a:p>
          <a:p>
            <a:pPr lvl="1"/>
            <a:r>
              <a:rPr lang="en-US" dirty="0" smtClean="0"/>
              <a:t>Essentially a run on the shadow banking system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6525" y="152400"/>
            <a:ext cx="8931275" cy="685800"/>
          </a:xfrm>
        </p:spPr>
        <p:txBody>
          <a:bodyPr/>
          <a:lstStyle/>
          <a:p>
            <a:r>
              <a:rPr lang="en-US" sz="3000" dirty="0" smtClean="0"/>
              <a:t>“Too Big to Fail” &amp; “Too Interconnected to Fail”</a:t>
            </a:r>
          </a:p>
        </p:txBody>
      </p:sp>
      <p:sp>
        <p:nvSpPr>
          <p:cNvPr id="26627" name="Rectangle 3"/>
          <p:cNvSpPr>
            <a:spLocks noGrp="1" noChangeArrowheads="1"/>
          </p:cNvSpPr>
          <p:nvPr>
            <p:ph type="body" idx="1"/>
          </p:nvPr>
        </p:nvSpPr>
        <p:spPr/>
        <p:txBody>
          <a:bodyPr/>
          <a:lstStyle/>
          <a:p>
            <a:r>
              <a:rPr lang="en-US" dirty="0" smtClean="0"/>
              <a:t>Institutions that pose significant systemic risk are viewed as “Too Big to Fail”  -- e.g., failure would cause ripple effects throughout the economy due to the sheer size of the enterprises</a:t>
            </a:r>
          </a:p>
          <a:p>
            <a:r>
              <a:rPr lang="en-US" dirty="0" smtClean="0"/>
              <a:t>“Too Interconnected to Fail” --  Firms with multiple counterparty relationships could trigger a cascading chain of failures – “domino effect”</a:t>
            </a:r>
          </a:p>
          <a:p>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52400"/>
            <a:ext cx="8686800" cy="685800"/>
          </a:xfrm>
        </p:spPr>
        <p:txBody>
          <a:bodyPr/>
          <a:lstStyle/>
          <a:p>
            <a:r>
              <a:rPr lang="en-US" dirty="0" smtClean="0"/>
              <a:t>Primary Indicators: Lack of Substitutability</a:t>
            </a:r>
          </a:p>
        </p:txBody>
      </p:sp>
      <p:sp>
        <p:nvSpPr>
          <p:cNvPr id="26627" name="Rectangle 3"/>
          <p:cNvSpPr>
            <a:spLocks noGrp="1" noChangeArrowheads="1"/>
          </p:cNvSpPr>
          <p:nvPr>
            <p:ph type="body" idx="1"/>
          </p:nvPr>
        </p:nvSpPr>
        <p:spPr>
          <a:xfrm>
            <a:off x="457200" y="1371600"/>
            <a:ext cx="8423275" cy="4171950"/>
          </a:xfrm>
        </p:spPr>
        <p:txBody>
          <a:bodyPr/>
          <a:lstStyle/>
          <a:p>
            <a:r>
              <a:rPr lang="en-US" dirty="0" smtClean="0"/>
              <a:t>Substitutability – extent to which other firms or segments of the financial system can provide the same services provided by the failed institutions</a:t>
            </a:r>
          </a:p>
          <a:p>
            <a:r>
              <a:rPr lang="en-US" dirty="0" smtClean="0"/>
              <a:t>For substitutability to be a problem, the services must be critical to the functioning of other institutions or the financial system</a:t>
            </a:r>
          </a:p>
          <a:p>
            <a:pPr lvl="1"/>
            <a:r>
              <a:rPr lang="en-US" dirty="0" smtClean="0"/>
              <a:t>Payment system – operational arrangement that enables </a:t>
            </a:r>
            <a:r>
              <a:rPr lang="en-US" dirty="0" smtClean="0"/>
              <a:t>individuals and institutions </a:t>
            </a:r>
            <a:r>
              <a:rPr lang="en-US" dirty="0" smtClean="0"/>
              <a:t>to transfer funds</a:t>
            </a:r>
          </a:p>
          <a:p>
            <a:pPr lvl="1"/>
            <a:r>
              <a:rPr lang="en-US" dirty="0" smtClean="0"/>
              <a:t>Settlement system – enables transfer of securities and cash to settle trades</a:t>
            </a:r>
          </a:p>
          <a:p>
            <a:pPr lvl="1"/>
            <a:r>
              <a:rPr lang="en-US" dirty="0" smtClean="0"/>
              <a:t>Liquidity system – inter-bank lending, repos, etc.</a:t>
            </a:r>
          </a:p>
        </p:txBody>
      </p:sp>
      <p:sp>
        <p:nvSpPr>
          <p:cNvPr id="4" name="TextBox 3"/>
          <p:cNvSpPr txBox="1"/>
          <p:nvPr/>
        </p:nvSpPr>
        <p:spPr>
          <a:xfrm>
            <a:off x="304800" y="914400"/>
            <a:ext cx="8305800" cy="430887"/>
          </a:xfrm>
          <a:prstGeom prst="rect">
            <a:avLst/>
          </a:prstGeom>
          <a:noFill/>
        </p:spPr>
        <p:txBody>
          <a:bodyPr wrap="square" rtlCol="0">
            <a:spAutoFit/>
          </a:bodyPr>
          <a:lstStyle/>
          <a:p>
            <a:r>
              <a:rPr lang="en-US" sz="2200" i="1" dirty="0" smtClean="0">
                <a:solidFill>
                  <a:srgbClr val="FF0000"/>
                </a:solidFill>
              </a:rPr>
              <a:t>Could Unavailability of Insurance Cause a Financial Crisis?</a:t>
            </a:r>
            <a:endParaRPr lang="en-US" sz="2200" i="1"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439150" cy="685800"/>
          </a:xfrm>
        </p:spPr>
        <p:txBody>
          <a:bodyPr/>
          <a:lstStyle/>
          <a:p>
            <a:r>
              <a:rPr lang="en-US" sz="2800" dirty="0" smtClean="0"/>
              <a:t>Contributing Factors: </a:t>
            </a:r>
            <a:br>
              <a:rPr lang="en-US" sz="2800" dirty="0" smtClean="0"/>
            </a:br>
            <a:r>
              <a:rPr lang="en-US" sz="2800" dirty="0" smtClean="0"/>
              <a:t>Enhance Vulnerability to Systemic Events</a:t>
            </a:r>
          </a:p>
        </p:txBody>
      </p:sp>
      <p:sp>
        <p:nvSpPr>
          <p:cNvPr id="26627" name="Rectangle 3"/>
          <p:cNvSpPr>
            <a:spLocks noGrp="1" noChangeArrowheads="1"/>
          </p:cNvSpPr>
          <p:nvPr>
            <p:ph type="body" idx="1"/>
          </p:nvPr>
        </p:nvSpPr>
        <p:spPr>
          <a:xfrm>
            <a:off x="457200" y="1143000"/>
            <a:ext cx="8423275" cy="4171950"/>
          </a:xfrm>
        </p:spPr>
        <p:txBody>
          <a:bodyPr/>
          <a:lstStyle/>
          <a:p>
            <a:r>
              <a:rPr lang="en-US" dirty="0" smtClean="0"/>
              <a:t>Leverage</a:t>
            </a:r>
          </a:p>
          <a:p>
            <a:pPr lvl="1"/>
            <a:r>
              <a:rPr lang="en-US" dirty="0" smtClean="0"/>
              <a:t>Measured conventionally as debt to equity</a:t>
            </a:r>
          </a:p>
          <a:p>
            <a:pPr lvl="1"/>
            <a:r>
              <a:rPr lang="en-US" dirty="0" smtClean="0"/>
              <a:t>Off-balance sheet positions, options exposure, and “</a:t>
            </a:r>
            <a:r>
              <a:rPr lang="en-US" dirty="0" err="1" smtClean="0"/>
              <a:t>marginability</a:t>
            </a:r>
            <a:r>
              <a:rPr lang="en-US" dirty="0" smtClean="0"/>
              <a:t>” of positions also creates leverage</a:t>
            </a:r>
          </a:p>
          <a:p>
            <a:r>
              <a:rPr lang="en-US" dirty="0" smtClean="0"/>
              <a:t>Leverage and “loss spirals”</a:t>
            </a:r>
          </a:p>
          <a:p>
            <a:pPr lvl="1"/>
            <a:r>
              <a:rPr lang="en-US" dirty="0" smtClean="0"/>
              <a:t>Declines in asset values erode net worth much faster than the asset declines themselves (“leverage”)</a:t>
            </a:r>
          </a:p>
          <a:p>
            <a:pPr lvl="2"/>
            <a:r>
              <a:rPr lang="en-US" dirty="0" smtClean="0"/>
              <a:t>E.g., at 10-to-1 assets/equity ratio, 5% decline in assets means 50% decline in equity</a:t>
            </a:r>
          </a:p>
          <a:p>
            <a:pPr lvl="1"/>
            <a:r>
              <a:rPr lang="en-US" dirty="0" smtClean="0"/>
              <a:t>If many institutions are affected at same time, selling assets puts additional pressure on prices generating a loss spiral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Outline of Presentation</a:t>
            </a:r>
          </a:p>
        </p:txBody>
      </p:sp>
      <p:sp>
        <p:nvSpPr>
          <p:cNvPr id="21507" name="Rectangle 3"/>
          <p:cNvSpPr>
            <a:spLocks noGrp="1" noChangeArrowheads="1"/>
          </p:cNvSpPr>
          <p:nvPr>
            <p:ph type="body" idx="1"/>
          </p:nvPr>
        </p:nvSpPr>
        <p:spPr>
          <a:xfrm>
            <a:off x="609600" y="1066800"/>
            <a:ext cx="8534400" cy="5029200"/>
          </a:xfrm>
        </p:spPr>
        <p:txBody>
          <a:bodyPr/>
          <a:lstStyle/>
          <a:p>
            <a:pPr>
              <a:lnSpc>
                <a:spcPct val="90000"/>
              </a:lnSpc>
            </a:pPr>
            <a:r>
              <a:rPr lang="en-US" sz="2400" dirty="0" smtClean="0"/>
              <a:t>What is </a:t>
            </a:r>
            <a:r>
              <a:rPr lang="en-US" sz="2400" u="sng" dirty="0" smtClean="0"/>
              <a:t>Systemic Risk?</a:t>
            </a:r>
          </a:p>
          <a:p>
            <a:pPr>
              <a:lnSpc>
                <a:spcPct val="90000"/>
              </a:lnSpc>
            </a:pPr>
            <a:endParaRPr lang="en-US" sz="2400" dirty="0" smtClean="0"/>
          </a:p>
          <a:p>
            <a:pPr>
              <a:lnSpc>
                <a:spcPct val="90000"/>
              </a:lnSpc>
            </a:pPr>
            <a:r>
              <a:rPr lang="en-US" sz="2400" dirty="0" smtClean="0"/>
              <a:t>Systemic Risk: Primary Indicators – Factors Used to Identify Systemically Important Financial Institutions</a:t>
            </a:r>
          </a:p>
          <a:p>
            <a:pPr>
              <a:lnSpc>
                <a:spcPct val="90000"/>
              </a:lnSpc>
            </a:pPr>
            <a:endParaRPr lang="en-US" sz="2400" dirty="0" smtClean="0"/>
          </a:p>
          <a:p>
            <a:pPr>
              <a:lnSpc>
                <a:spcPct val="90000"/>
              </a:lnSpc>
            </a:pPr>
            <a:r>
              <a:rPr lang="en-US" sz="2400" dirty="0" smtClean="0"/>
              <a:t>Systemic Risk: Contributing Factors – Factors Exacerbating Vulnerability to Crises</a:t>
            </a:r>
          </a:p>
          <a:p>
            <a:pPr>
              <a:lnSpc>
                <a:spcPct val="90000"/>
              </a:lnSpc>
            </a:pPr>
            <a:endParaRPr lang="en-US" sz="2400" dirty="0" smtClean="0"/>
          </a:p>
          <a:p>
            <a:pPr>
              <a:lnSpc>
                <a:spcPct val="90000"/>
              </a:lnSpc>
            </a:pPr>
            <a:r>
              <a:rPr lang="en-US" sz="2400" dirty="0" smtClean="0"/>
              <a:t>Conclusions: Does Insurance Pose Systemic Risk?</a:t>
            </a:r>
          </a:p>
          <a:p>
            <a:pPr lvl="1">
              <a:lnSpc>
                <a:spcPct val="90000"/>
              </a:lnSpc>
            </a:pPr>
            <a:r>
              <a:rPr lang="en-US" sz="2000" dirty="0" smtClean="0"/>
              <a:t>Based on primary indicators and contributing factors</a:t>
            </a:r>
          </a:p>
          <a:p>
            <a:pPr>
              <a:lnSpc>
                <a:spcPct val="90000"/>
              </a:lnSpc>
            </a:pPr>
            <a:endParaRPr lang="en-US" sz="2000" dirty="0" smtClean="0"/>
          </a:p>
          <a:p>
            <a:pPr>
              <a:lnSpc>
                <a:spcPct val="90000"/>
              </a:lnSpc>
            </a:pPr>
            <a:r>
              <a:rPr lang="en-US" sz="2400" dirty="0" smtClean="0"/>
              <a:t>Are Insurers Instigators and/or Victims of Systemic Risk?</a:t>
            </a:r>
          </a:p>
          <a:p>
            <a:pPr lvl="1">
              <a:lnSpc>
                <a:spcPct val="90000"/>
              </a:lnSpc>
            </a:pPr>
            <a:r>
              <a:rPr lang="en-US" sz="2000" dirty="0" smtClean="0"/>
              <a:t>An econometric analysis using Granger causality</a:t>
            </a:r>
          </a:p>
          <a:p>
            <a:pPr lvl="1">
              <a:lnSpc>
                <a:spcPct val="90000"/>
              </a:lnSpc>
            </a:pPr>
            <a:endParaRPr lang="en-US" sz="2000" dirty="0" smtClean="0"/>
          </a:p>
          <a:p>
            <a:pPr>
              <a:lnSpc>
                <a:spcPct val="90000"/>
              </a:lnSpc>
            </a:pPr>
            <a:endParaRPr lang="en-US" sz="2400" dirty="0" smtClean="0"/>
          </a:p>
          <a:p>
            <a:pPr>
              <a:lnSpc>
                <a:spcPct val="90000"/>
              </a:lnSpc>
              <a:buNone/>
            </a:pPr>
            <a:endParaRPr lang="en-US" dirty="0" smtClean="0"/>
          </a:p>
          <a:p>
            <a:pPr lvl="1">
              <a:lnSpc>
                <a:spcPct val="90000"/>
              </a:lnSpc>
            </a:pPr>
            <a:endParaRPr lang="en-US" sz="2000" dirty="0" smtClean="0"/>
          </a:p>
          <a:p>
            <a:pPr>
              <a:lnSpc>
                <a:spcPct val="90000"/>
              </a:lnSpc>
            </a:pPr>
            <a:endParaRPr lang="en-US" dirty="0" smtClean="0"/>
          </a:p>
          <a:p>
            <a:pPr>
              <a:lnSpc>
                <a:spcPct val="90000"/>
              </a:lnSpc>
            </a:pPr>
            <a:endParaRPr lang="en-US" sz="2400" dirty="0" smtClean="0"/>
          </a:p>
          <a:p>
            <a:pPr>
              <a:lnSpc>
                <a:spcPct val="90000"/>
              </a:lnSpc>
            </a:pPr>
            <a:endParaRPr lang="en-US" sz="2400" dirty="0" smtClean="0"/>
          </a:p>
          <a:p>
            <a:pPr>
              <a:lnSpc>
                <a:spcPct val="90000"/>
              </a:lnSpc>
            </a:pPr>
            <a:endParaRPr lang="en-US" sz="2400" dirty="0" smtClean="0"/>
          </a:p>
          <a:p>
            <a:pPr>
              <a:lnSpc>
                <a:spcPct val="90000"/>
              </a:lnSpc>
            </a:pPr>
            <a:endParaRPr lang="en-US" sz="2000" dirty="0" smtClean="0"/>
          </a:p>
          <a:p>
            <a:pPr>
              <a:lnSpc>
                <a:spcPct val="90000"/>
              </a:lnSpc>
            </a:pPr>
            <a:endParaRPr lang="en-US" sz="1600" dirty="0" smtClean="0"/>
          </a:p>
          <a:p>
            <a:pPr>
              <a:lnSpc>
                <a:spcPct val="90000"/>
              </a:lnSpc>
            </a:pPr>
            <a:endParaRPr lang="en-US"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439150" cy="685800"/>
          </a:xfrm>
        </p:spPr>
        <p:txBody>
          <a:bodyPr/>
          <a:lstStyle/>
          <a:p>
            <a:r>
              <a:rPr lang="en-US" sz="2800" dirty="0" smtClean="0"/>
              <a:t>Contributing Factors: </a:t>
            </a:r>
            <a:br>
              <a:rPr lang="en-US" sz="2800" dirty="0" smtClean="0"/>
            </a:br>
            <a:r>
              <a:rPr lang="en-US" sz="2800" dirty="0" smtClean="0"/>
              <a:t>Liquidity Risk and Maturity Mismatches</a:t>
            </a:r>
          </a:p>
        </p:txBody>
      </p:sp>
      <p:sp>
        <p:nvSpPr>
          <p:cNvPr id="26627" name="Rectangle 3"/>
          <p:cNvSpPr>
            <a:spLocks noGrp="1" noChangeArrowheads="1"/>
          </p:cNvSpPr>
          <p:nvPr>
            <p:ph type="body" idx="1"/>
          </p:nvPr>
        </p:nvSpPr>
        <p:spPr>
          <a:xfrm>
            <a:off x="457200" y="990600"/>
            <a:ext cx="8686800" cy="4171950"/>
          </a:xfrm>
        </p:spPr>
        <p:txBody>
          <a:bodyPr/>
          <a:lstStyle/>
          <a:p>
            <a:r>
              <a:rPr lang="en-US" dirty="0" smtClean="0"/>
              <a:t>Liquidity risk – vulnerability to shocks is increased to the extent the institution holds illiquid assets</a:t>
            </a:r>
          </a:p>
          <a:p>
            <a:pPr lvl="1"/>
            <a:r>
              <a:rPr lang="en-US" dirty="0" smtClean="0"/>
              <a:t>Difficulties in obtaining financing may trigger need to sell assets – problematic for illiquid assets</a:t>
            </a:r>
          </a:p>
          <a:p>
            <a:pPr lvl="1"/>
            <a:r>
              <a:rPr lang="en-US" dirty="0" smtClean="0"/>
              <a:t>Especially serious if other institutions also illiquid</a:t>
            </a:r>
          </a:p>
          <a:p>
            <a:r>
              <a:rPr lang="en-US" dirty="0" smtClean="0"/>
              <a:t>Asset-liability maturity mismatch raises liquidity risk</a:t>
            </a:r>
          </a:p>
          <a:p>
            <a:pPr lvl="1"/>
            <a:r>
              <a:rPr lang="en-US" dirty="0" smtClean="0"/>
              <a:t>In 2007-2009 Financial Crisis, Shadow banks used short-term commercial paper, overnight lending, and repos to finance longer-term assets</a:t>
            </a:r>
          </a:p>
          <a:p>
            <a:pPr lvl="1"/>
            <a:r>
              <a:rPr lang="en-US" dirty="0" smtClean="0"/>
              <a:t>Disappearance of short-term financing triggered need to sell illiquid longer-term assets</a:t>
            </a:r>
          </a:p>
          <a:p>
            <a:pPr lvl="1"/>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52400"/>
            <a:ext cx="8439150" cy="685800"/>
          </a:xfrm>
        </p:spPr>
        <p:txBody>
          <a:bodyPr/>
          <a:lstStyle/>
          <a:p>
            <a:r>
              <a:rPr lang="en-US" dirty="0" smtClean="0"/>
              <a:t>What Are Repos?</a:t>
            </a:r>
          </a:p>
        </p:txBody>
      </p:sp>
      <p:sp>
        <p:nvSpPr>
          <p:cNvPr id="26627" name="Rectangle 3"/>
          <p:cNvSpPr>
            <a:spLocks noGrp="1" noChangeArrowheads="1"/>
          </p:cNvSpPr>
          <p:nvPr>
            <p:ph type="body" idx="1"/>
          </p:nvPr>
        </p:nvSpPr>
        <p:spPr>
          <a:xfrm>
            <a:off x="457200" y="1143000"/>
            <a:ext cx="8686800" cy="4171950"/>
          </a:xfrm>
        </p:spPr>
        <p:txBody>
          <a:bodyPr/>
          <a:lstStyle/>
          <a:p>
            <a:r>
              <a:rPr lang="en-US" dirty="0" smtClean="0"/>
              <a:t>Repos – abbreviation for “sale and repurchase agreement”</a:t>
            </a:r>
          </a:p>
          <a:p>
            <a:pPr lvl="1"/>
            <a:r>
              <a:rPr lang="en-US" dirty="0" smtClean="0"/>
              <a:t>Defined: Sale of securities together with an agreement for the seller to buy back the securities at a later date</a:t>
            </a:r>
          </a:p>
          <a:p>
            <a:pPr lvl="1"/>
            <a:r>
              <a:rPr lang="en-US" dirty="0" smtClean="0"/>
              <a:t>Repurchase price &gt; original sale price, the difference representing interest, the “repo rate”</a:t>
            </a:r>
          </a:p>
          <a:p>
            <a:pPr lvl="1"/>
            <a:r>
              <a:rPr lang="en-US" dirty="0" smtClean="0"/>
              <a:t>Seller is a borrower, using securities as collateral for a cash loan at specified interest rate</a:t>
            </a:r>
          </a:p>
          <a:p>
            <a:pPr lvl="1"/>
            <a:r>
              <a:rPr lang="en-US" dirty="0" smtClean="0"/>
              <a:t>The buyer acts as a lender</a:t>
            </a:r>
          </a:p>
          <a:p>
            <a:r>
              <a:rPr lang="en-US" dirty="0" smtClean="0"/>
              <a:t>During financial crisis, repo buyers refused to extend credit to firms such as Lehman</a:t>
            </a:r>
          </a:p>
          <a:p>
            <a:pPr lvl="1"/>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439150" cy="685800"/>
          </a:xfrm>
        </p:spPr>
        <p:txBody>
          <a:bodyPr/>
          <a:lstStyle/>
          <a:p>
            <a:r>
              <a:rPr lang="en-US" sz="2800" dirty="0" smtClean="0"/>
              <a:t>Contributing Factors: </a:t>
            </a:r>
            <a:br>
              <a:rPr lang="en-US" sz="2800" dirty="0" smtClean="0"/>
            </a:br>
            <a:r>
              <a:rPr lang="en-US" sz="2800" dirty="0" smtClean="0"/>
              <a:t>Complexity Enhances Vulnerability to Shocks</a:t>
            </a:r>
          </a:p>
        </p:txBody>
      </p:sp>
      <p:sp>
        <p:nvSpPr>
          <p:cNvPr id="26627" name="Rectangle 3"/>
          <p:cNvSpPr>
            <a:spLocks noGrp="1" noChangeArrowheads="1"/>
          </p:cNvSpPr>
          <p:nvPr>
            <p:ph type="body" idx="1"/>
          </p:nvPr>
        </p:nvSpPr>
        <p:spPr>
          <a:xfrm>
            <a:off x="457200" y="990600"/>
            <a:ext cx="8382000" cy="4171950"/>
          </a:xfrm>
        </p:spPr>
        <p:txBody>
          <a:bodyPr/>
          <a:lstStyle/>
          <a:p>
            <a:r>
              <a:rPr lang="en-US" dirty="0" smtClean="0"/>
              <a:t>Dimensions of complexity</a:t>
            </a:r>
          </a:p>
          <a:p>
            <a:pPr lvl="1"/>
            <a:r>
              <a:rPr lang="en-US" dirty="0" smtClean="0"/>
              <a:t>Complexity of organization or group structure – firms offering banking, insurance, and investment products more complex than single industry firms </a:t>
            </a:r>
          </a:p>
          <a:p>
            <a:pPr lvl="1"/>
            <a:r>
              <a:rPr lang="en-US" dirty="0" smtClean="0"/>
              <a:t>Geographical complexity – multi-national firms face variety of local and regional risk factors</a:t>
            </a:r>
          </a:p>
          <a:p>
            <a:pPr lvl="1"/>
            <a:r>
              <a:rPr lang="en-US" dirty="0" smtClean="0"/>
              <a:t>Product complexity exposes firms to risks that may not be fully understood</a:t>
            </a:r>
          </a:p>
          <a:p>
            <a:pPr lvl="2"/>
            <a:r>
              <a:rPr lang="en-US" dirty="0" smtClean="0"/>
              <a:t>E.g., AIG Financial Products CDS transactions </a:t>
            </a:r>
          </a:p>
          <a:p>
            <a:r>
              <a:rPr lang="en-US" dirty="0" smtClean="0"/>
              <a:t>Complexity aggravated by </a:t>
            </a:r>
            <a:r>
              <a:rPr lang="en-US" u="sng" dirty="0" smtClean="0"/>
              <a:t>opacity</a:t>
            </a:r>
          </a:p>
          <a:p>
            <a:pPr lvl="1"/>
            <a:r>
              <a:rPr lang="en-US" dirty="0" smtClean="0"/>
              <a:t>AIG’s positions were opaque, preventing market adjustment for over-exposure</a:t>
            </a:r>
          </a:p>
          <a:p>
            <a:pPr lvl="1"/>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439150" cy="685800"/>
          </a:xfrm>
        </p:spPr>
        <p:txBody>
          <a:bodyPr/>
          <a:lstStyle/>
          <a:p>
            <a:r>
              <a:rPr lang="en-US" sz="2800" dirty="0" smtClean="0"/>
              <a:t>Contributing Factors: </a:t>
            </a:r>
            <a:br>
              <a:rPr lang="en-US" sz="2800" dirty="0" smtClean="0"/>
            </a:br>
            <a:r>
              <a:rPr lang="en-US" sz="2800" dirty="0" smtClean="0"/>
              <a:t>Government Policy and Regulation</a:t>
            </a:r>
          </a:p>
        </p:txBody>
      </p:sp>
      <p:sp>
        <p:nvSpPr>
          <p:cNvPr id="26627" name="Rectangle 3"/>
          <p:cNvSpPr>
            <a:spLocks noGrp="1" noChangeArrowheads="1"/>
          </p:cNvSpPr>
          <p:nvPr>
            <p:ph type="body" idx="1"/>
          </p:nvPr>
        </p:nvSpPr>
        <p:spPr>
          <a:xfrm>
            <a:off x="457200" y="990600"/>
            <a:ext cx="8382000" cy="4171950"/>
          </a:xfrm>
        </p:spPr>
        <p:txBody>
          <a:bodyPr/>
          <a:lstStyle/>
          <a:p>
            <a:r>
              <a:rPr lang="en-US" dirty="0" smtClean="0"/>
              <a:t>Government policy and regulation can contribute to financial system fragility</a:t>
            </a:r>
          </a:p>
          <a:p>
            <a:pPr lvl="1"/>
            <a:r>
              <a:rPr lang="en-US" dirty="0" smtClean="0"/>
              <a:t>Deposit insurance and guaranty funds create moral hazard that may lead to crises – buyers with government guarantees have no incentive to monitor</a:t>
            </a:r>
          </a:p>
          <a:p>
            <a:pPr lvl="1"/>
            <a:r>
              <a:rPr lang="en-US" dirty="0" smtClean="0"/>
              <a:t>“Too Big To Fail” policies also create moral hazard</a:t>
            </a:r>
          </a:p>
          <a:p>
            <a:pPr lvl="1"/>
            <a:r>
              <a:rPr lang="en-US" dirty="0" smtClean="0"/>
              <a:t>Complexity of AIG created regulatory blind spot that led to AIG’s near collapse (nominally regulated by Office of Thrift Supervision)</a:t>
            </a:r>
          </a:p>
          <a:p>
            <a:pPr lvl="1"/>
            <a:r>
              <a:rPr lang="en-US" dirty="0" smtClean="0"/>
              <a:t>US government policy permitted investment banks to become over-leveraged, helping to precipitate crisis</a:t>
            </a:r>
          </a:p>
          <a:p>
            <a:pPr lvl="1"/>
            <a:r>
              <a:rPr lang="en-US" dirty="0" smtClean="0"/>
              <a:t>Lack of regulatory oversight contributed to the housing bubble and mortgage backed securities crisis</a:t>
            </a:r>
          </a:p>
          <a:p>
            <a:pPr lvl="1"/>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Size Risk:</a:t>
            </a:r>
            <a:br>
              <a:rPr lang="en-US" b="0" dirty="0" smtClean="0">
                <a:solidFill>
                  <a:srgbClr val="000066"/>
                </a:solidFill>
                <a:latin typeface="Arial Black" pitchFamily="34" charset="0"/>
              </a:rPr>
            </a:br>
            <a:r>
              <a:rPr lang="en-US" b="0" dirty="0" smtClean="0">
                <a:solidFill>
                  <a:srgbClr val="000066"/>
                </a:solidFill>
                <a:latin typeface="Arial Black" pitchFamily="34" charset="0"/>
              </a:rPr>
              <a:t>The Macro-Economic Importance of Insurers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p:txBody>
          <a:bodyPr/>
          <a:lstStyle/>
          <a:p>
            <a:r>
              <a:rPr lang="en-US" dirty="0" smtClean="0"/>
              <a:t>Total Assets: US Banks and Insurers</a:t>
            </a:r>
          </a:p>
        </p:txBody>
      </p:sp>
      <p:graphicFrame>
        <p:nvGraphicFramePr>
          <p:cNvPr id="6" name="Object 5"/>
          <p:cNvGraphicFramePr>
            <a:graphicFrameLocks noGrp="1" noChangeAspect="1"/>
          </p:cNvGraphicFramePr>
          <p:nvPr>
            <p:ph type="chart" idx="1"/>
          </p:nvPr>
        </p:nvGraphicFramePr>
        <p:xfrm>
          <a:off x="355600" y="1193800"/>
          <a:ext cx="8318500" cy="4956175"/>
        </p:xfrm>
        <a:graphic>
          <a:graphicData uri="http://schemas.openxmlformats.org/drawingml/2006/chart">
            <c:chart xmlns:c="http://schemas.openxmlformats.org/drawingml/2006/chart" xmlns:r="http://schemas.openxmlformats.org/officeDocument/2006/relationships" r:id="rId2"/>
          </a:graphicData>
        </a:graphic>
      </p:graphicFrame>
      <p:sp>
        <p:nvSpPr>
          <p:cNvPr id="1028" name="Text Box 6"/>
          <p:cNvSpPr txBox="1">
            <a:spLocks noChangeArrowheads="1"/>
          </p:cNvSpPr>
          <p:nvPr/>
        </p:nvSpPr>
        <p:spPr bwMode="auto">
          <a:xfrm>
            <a:off x="1828800" y="990600"/>
            <a:ext cx="6172200" cy="396875"/>
          </a:xfrm>
          <a:prstGeom prst="rect">
            <a:avLst/>
          </a:prstGeom>
          <a:noFill/>
          <a:ln w="25400">
            <a:noFill/>
            <a:miter lim="800000"/>
            <a:headEnd/>
            <a:tailEnd/>
          </a:ln>
        </p:spPr>
        <p:txBody>
          <a:bodyPr>
            <a:spAutoFit/>
          </a:bodyPr>
          <a:lstStyle/>
          <a:p>
            <a:r>
              <a:rPr lang="en-US" i="1" dirty="0"/>
              <a:t>Assets: Banks $</a:t>
            </a:r>
            <a:r>
              <a:rPr lang="en-US" i="1" dirty="0" smtClean="0"/>
              <a:t>14.6 </a:t>
            </a:r>
            <a:r>
              <a:rPr lang="en-US" i="1" dirty="0"/>
              <a:t>trillion, insurers </a:t>
            </a:r>
            <a:r>
              <a:rPr lang="en-US" i="1" dirty="0" smtClean="0"/>
              <a:t>$6.8 </a:t>
            </a:r>
            <a:r>
              <a:rPr lang="en-US" i="1" dirty="0"/>
              <a:t>trillion.</a:t>
            </a:r>
          </a:p>
        </p:txBody>
      </p:sp>
      <p:sp>
        <p:nvSpPr>
          <p:cNvPr id="1029" name="Text Box 7"/>
          <p:cNvSpPr txBox="1">
            <a:spLocks noChangeArrowheads="1"/>
          </p:cNvSpPr>
          <p:nvPr/>
        </p:nvSpPr>
        <p:spPr bwMode="auto">
          <a:xfrm>
            <a:off x="762000" y="6324600"/>
            <a:ext cx="3886200" cy="274638"/>
          </a:xfrm>
          <a:prstGeom prst="rect">
            <a:avLst/>
          </a:prstGeom>
          <a:noFill/>
          <a:ln w="25400">
            <a:noFill/>
            <a:miter lim="800000"/>
            <a:headEnd/>
            <a:tailEnd/>
          </a:ln>
        </p:spPr>
        <p:txBody>
          <a:bodyPr>
            <a:spAutoFit/>
          </a:bodyPr>
          <a:lstStyle/>
          <a:p>
            <a:r>
              <a:rPr lang="en-US" sz="1200" dirty="0"/>
              <a:t>Source: Federal Reserve Flow of Funds accounts.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US" sz="2800" dirty="0" smtClean="0"/>
              <a:t>Total US Life and P-C Premiums: % of GDP</a:t>
            </a:r>
          </a:p>
        </p:txBody>
      </p:sp>
      <p:graphicFrame>
        <p:nvGraphicFramePr>
          <p:cNvPr id="5" name="Object 3"/>
          <p:cNvGraphicFramePr>
            <a:graphicFrameLocks noGrp="1" noChangeAspect="1"/>
          </p:cNvGraphicFramePr>
          <p:nvPr>
            <p:ph type="chart" idx="1"/>
          </p:nvPr>
        </p:nvGraphicFramePr>
        <p:xfrm>
          <a:off x="355600" y="1193800"/>
          <a:ext cx="8318500" cy="5041900"/>
        </p:xfrm>
        <a:graphic>
          <a:graphicData uri="http://schemas.openxmlformats.org/drawingml/2006/chart">
            <c:chart xmlns:c="http://schemas.openxmlformats.org/drawingml/2006/chart" xmlns:r="http://schemas.openxmlformats.org/officeDocument/2006/relationships" r:id="rId2"/>
          </a:graphicData>
        </a:graphic>
      </p:graphicFrame>
      <p:sp>
        <p:nvSpPr>
          <p:cNvPr id="2052" name="Text Box 4"/>
          <p:cNvSpPr txBox="1">
            <a:spLocks noChangeArrowheads="1"/>
          </p:cNvSpPr>
          <p:nvPr/>
        </p:nvSpPr>
        <p:spPr bwMode="auto">
          <a:xfrm>
            <a:off x="762000" y="6324600"/>
            <a:ext cx="8229600" cy="274638"/>
          </a:xfrm>
          <a:prstGeom prst="rect">
            <a:avLst/>
          </a:prstGeom>
          <a:noFill/>
          <a:ln w="25400">
            <a:noFill/>
            <a:miter lim="800000"/>
            <a:headEnd/>
            <a:tailEnd/>
          </a:ln>
        </p:spPr>
        <p:txBody>
          <a:bodyPr>
            <a:spAutoFit/>
          </a:bodyPr>
          <a:lstStyle/>
          <a:p>
            <a:r>
              <a:rPr lang="en-US" sz="1200" dirty="0"/>
              <a:t>Source: A.M. Best Company, American Council of Life Insurance, St. Louis Federal Reserve Bank.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US" sz="2800" dirty="0" smtClean="0"/>
              <a:t>US GDP From Financial Services (Value Added)</a:t>
            </a:r>
          </a:p>
        </p:txBody>
      </p:sp>
      <p:graphicFrame>
        <p:nvGraphicFramePr>
          <p:cNvPr id="5" name="Object 3"/>
          <p:cNvGraphicFramePr>
            <a:graphicFrameLocks noGrp="1" noChangeAspect="1"/>
          </p:cNvGraphicFramePr>
          <p:nvPr>
            <p:ph type="chart" idx="1"/>
          </p:nvPr>
        </p:nvGraphicFramePr>
        <p:xfrm>
          <a:off x="355600" y="1193800"/>
          <a:ext cx="8318500" cy="5041900"/>
        </p:xfrm>
        <a:graphic>
          <a:graphicData uri="http://schemas.openxmlformats.org/drawingml/2006/chart">
            <c:chart xmlns:c="http://schemas.openxmlformats.org/drawingml/2006/chart" xmlns:r="http://schemas.openxmlformats.org/officeDocument/2006/relationships" r:id="rId2"/>
          </a:graphicData>
        </a:graphic>
      </p:graphicFrame>
      <p:sp>
        <p:nvSpPr>
          <p:cNvPr id="2052" name="Text Box 4"/>
          <p:cNvSpPr txBox="1">
            <a:spLocks noChangeArrowheads="1"/>
          </p:cNvSpPr>
          <p:nvPr/>
        </p:nvSpPr>
        <p:spPr bwMode="auto">
          <a:xfrm>
            <a:off x="762000" y="6324600"/>
            <a:ext cx="8229600" cy="274638"/>
          </a:xfrm>
          <a:prstGeom prst="rect">
            <a:avLst/>
          </a:prstGeom>
          <a:noFill/>
          <a:ln w="25400">
            <a:noFill/>
            <a:miter lim="800000"/>
            <a:headEnd/>
            <a:tailEnd/>
          </a:ln>
        </p:spPr>
        <p:txBody>
          <a:bodyPr>
            <a:spAutoFit/>
          </a:bodyPr>
          <a:lstStyle/>
          <a:p>
            <a:r>
              <a:rPr lang="en-US" sz="1200" dirty="0"/>
              <a:t>Source: </a:t>
            </a:r>
            <a:r>
              <a:rPr lang="en-US" sz="1200" dirty="0" smtClean="0"/>
              <a:t>US Department of Commerce, Bureau of Economic Analysis.</a:t>
            </a:r>
            <a:endParaRPr lang="en-US"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a:xfrm>
            <a:off x="457200" y="152400"/>
            <a:ext cx="8439150" cy="685800"/>
          </a:xfrm>
        </p:spPr>
        <p:txBody>
          <a:bodyPr/>
          <a:lstStyle/>
          <a:p>
            <a:r>
              <a:rPr lang="en-US" sz="2800" dirty="0" smtClean="0"/>
              <a:t>Insurance Companies: Share of Total Assets</a:t>
            </a:r>
          </a:p>
        </p:txBody>
      </p:sp>
      <p:graphicFrame>
        <p:nvGraphicFramePr>
          <p:cNvPr id="5" name="Object 5"/>
          <p:cNvGraphicFramePr>
            <a:graphicFrameLocks noGrp="1" noChangeAspect="1"/>
          </p:cNvGraphicFramePr>
          <p:nvPr>
            <p:ph type="chart" idx="1"/>
          </p:nvPr>
        </p:nvGraphicFramePr>
        <p:xfrm>
          <a:off x="546100" y="1317625"/>
          <a:ext cx="8318500" cy="4679950"/>
        </p:xfrm>
        <a:graphic>
          <a:graphicData uri="http://schemas.openxmlformats.org/drawingml/2006/chart">
            <c:chart xmlns:c="http://schemas.openxmlformats.org/drawingml/2006/chart" xmlns:r="http://schemas.openxmlformats.org/officeDocument/2006/relationships" r:id="rId2"/>
          </a:graphicData>
        </a:graphic>
      </p:graphicFrame>
      <p:sp>
        <p:nvSpPr>
          <p:cNvPr id="3076" name="Text Box 6"/>
          <p:cNvSpPr txBox="1">
            <a:spLocks noChangeArrowheads="1"/>
          </p:cNvSpPr>
          <p:nvPr/>
        </p:nvSpPr>
        <p:spPr bwMode="auto">
          <a:xfrm>
            <a:off x="2057400" y="6172200"/>
            <a:ext cx="4800600" cy="304800"/>
          </a:xfrm>
          <a:prstGeom prst="rect">
            <a:avLst/>
          </a:prstGeom>
          <a:noFill/>
          <a:ln w="25400">
            <a:noFill/>
            <a:miter lim="800000"/>
            <a:headEnd/>
            <a:tailEnd/>
          </a:ln>
        </p:spPr>
        <p:txBody>
          <a:bodyPr>
            <a:spAutoFit/>
          </a:bodyPr>
          <a:lstStyle/>
          <a:p>
            <a:r>
              <a:rPr lang="en-US" sz="1400" b="0" dirty="0"/>
              <a:t>Source: Federal Reserve Flow of Funds Accounts.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Conclusions: How Big Are Insurers?</a:t>
            </a:r>
          </a:p>
        </p:txBody>
      </p:sp>
      <p:sp>
        <p:nvSpPr>
          <p:cNvPr id="26627" name="Rectangle 3"/>
          <p:cNvSpPr>
            <a:spLocks noGrp="1" noChangeArrowheads="1"/>
          </p:cNvSpPr>
          <p:nvPr>
            <p:ph type="body" idx="1"/>
          </p:nvPr>
        </p:nvSpPr>
        <p:spPr>
          <a:xfrm>
            <a:off x="457200" y="1295400"/>
            <a:ext cx="8423275" cy="4171950"/>
          </a:xfrm>
        </p:spPr>
        <p:txBody>
          <a:bodyPr/>
          <a:lstStyle/>
          <a:p>
            <a:r>
              <a:rPr lang="en-US" dirty="0" smtClean="0"/>
              <a:t>Insurers have $6.8 trillion in assets</a:t>
            </a:r>
          </a:p>
          <a:p>
            <a:pPr lvl="1"/>
            <a:r>
              <a:rPr lang="en-US" dirty="0" smtClean="0"/>
              <a:t>About </a:t>
            </a:r>
            <a:r>
              <a:rPr lang="en-US" dirty="0" smtClean="0"/>
              <a:t>50% </a:t>
            </a:r>
            <a:r>
              <a:rPr lang="en-US" dirty="0" smtClean="0"/>
              <a:t>as large as commercial banks</a:t>
            </a:r>
          </a:p>
          <a:p>
            <a:pPr lvl="1"/>
            <a:r>
              <a:rPr lang="en-US" dirty="0" smtClean="0"/>
              <a:t>Only about 8% of total US financial assets</a:t>
            </a:r>
          </a:p>
          <a:p>
            <a:pPr lvl="1"/>
            <a:r>
              <a:rPr lang="en-US" dirty="0" smtClean="0"/>
              <a:t>Insurers do not have large share of any asset market</a:t>
            </a:r>
          </a:p>
          <a:p>
            <a:pPr lvl="1"/>
            <a:r>
              <a:rPr lang="en-US" dirty="0" smtClean="0"/>
              <a:t>Insurer insolvencies resolved gradually so even large insolvency would not lead to liquidity problems</a:t>
            </a:r>
          </a:p>
          <a:p>
            <a:r>
              <a:rPr lang="en-US" dirty="0" smtClean="0"/>
              <a:t>Insurers not very important source of GDP (&lt; 3%)</a:t>
            </a:r>
          </a:p>
          <a:p>
            <a:r>
              <a:rPr lang="en-US" dirty="0" smtClean="0"/>
              <a:t>Therefore, as a sector insurers do not pose systemic risk due to their size alone</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This Presentation Based on Two Papers</a:t>
            </a:r>
          </a:p>
        </p:txBody>
      </p:sp>
      <p:sp>
        <p:nvSpPr>
          <p:cNvPr id="21507" name="Rectangle 3"/>
          <p:cNvSpPr>
            <a:spLocks noGrp="1" noChangeArrowheads="1"/>
          </p:cNvSpPr>
          <p:nvPr>
            <p:ph type="body" idx="1"/>
          </p:nvPr>
        </p:nvSpPr>
        <p:spPr>
          <a:xfrm>
            <a:off x="457200" y="1066800"/>
            <a:ext cx="8534400" cy="5029200"/>
          </a:xfrm>
        </p:spPr>
        <p:txBody>
          <a:bodyPr/>
          <a:lstStyle/>
          <a:p>
            <a:pPr>
              <a:lnSpc>
                <a:spcPct val="90000"/>
              </a:lnSpc>
            </a:pPr>
            <a:r>
              <a:rPr lang="en-US" sz="2000" dirty="0" smtClean="0"/>
              <a:t>Cummins, J. David and Mary A. Weiss, 2013, “Systemic Risk and the Insurance Industry,” forthcoming in Georges Dionne, ed., </a:t>
            </a:r>
            <a:r>
              <a:rPr lang="en-US" sz="2000" i="1" dirty="0" smtClean="0"/>
              <a:t>Handbook of Insurance</a:t>
            </a:r>
            <a:r>
              <a:rPr lang="en-US" sz="2000" dirty="0" smtClean="0"/>
              <a:t>, 2d ed. (Springer).</a:t>
            </a:r>
          </a:p>
          <a:p>
            <a:r>
              <a:rPr lang="en-US" sz="2000" dirty="0" smtClean="0"/>
              <a:t>Chen, </a:t>
            </a:r>
            <a:r>
              <a:rPr lang="en-US" sz="2000" dirty="0" err="1" smtClean="0"/>
              <a:t>Hua</a:t>
            </a:r>
            <a:r>
              <a:rPr lang="en-US" sz="2000" dirty="0" smtClean="0"/>
              <a:t>, J. David Cummins, </a:t>
            </a:r>
            <a:r>
              <a:rPr lang="en-US" sz="2000" dirty="0" err="1" smtClean="0"/>
              <a:t>Krupa</a:t>
            </a:r>
            <a:r>
              <a:rPr lang="en-US" sz="2000" dirty="0" smtClean="0"/>
              <a:t> </a:t>
            </a:r>
            <a:r>
              <a:rPr lang="en-US" sz="2000" dirty="0" err="1" smtClean="0"/>
              <a:t>Viswanathan</a:t>
            </a:r>
            <a:r>
              <a:rPr lang="en-US" sz="2000" dirty="0" smtClean="0"/>
              <a:t>, and Mary A. Weiss, 2013, “Systemic Risk and the Inter-Connectedness between Banks and Insurers: An Econometric Analysis,” forthcoming, </a:t>
            </a:r>
            <a:r>
              <a:rPr lang="en-US" sz="2000" i="1" dirty="0" smtClean="0"/>
              <a:t>Journal of Risk and Insurance.</a:t>
            </a:r>
          </a:p>
          <a:p>
            <a:r>
              <a:rPr lang="en-US" sz="2000" dirty="0" smtClean="0"/>
              <a:t>Other relevant papers</a:t>
            </a:r>
          </a:p>
          <a:p>
            <a:pPr lvl="1"/>
            <a:r>
              <a:rPr lang="en-US" sz="1600" dirty="0" smtClean="0"/>
              <a:t>Chen, </a:t>
            </a:r>
            <a:r>
              <a:rPr lang="en-US" sz="1600" dirty="0" err="1" smtClean="0"/>
              <a:t>Hua</a:t>
            </a:r>
            <a:r>
              <a:rPr lang="en-US" sz="1600" dirty="0" smtClean="0"/>
              <a:t>, J. David Cummins, </a:t>
            </a:r>
            <a:r>
              <a:rPr lang="en-US" sz="1600" dirty="0" err="1" smtClean="0"/>
              <a:t>Krupa</a:t>
            </a:r>
            <a:r>
              <a:rPr lang="en-US" sz="1600" dirty="0" smtClean="0"/>
              <a:t> </a:t>
            </a:r>
            <a:r>
              <a:rPr lang="en-US" sz="1600" dirty="0" err="1" smtClean="0"/>
              <a:t>Viswanathan</a:t>
            </a:r>
            <a:r>
              <a:rPr lang="en-US" sz="1600" dirty="0" smtClean="0"/>
              <a:t>, and Mary A. Weiss, 2013, “Systemic Risk Measures in the Insurance Industry:  A Copula Approach,” working paper, Temple University, Philadelphia</a:t>
            </a:r>
          </a:p>
          <a:p>
            <a:pPr lvl="1"/>
            <a:r>
              <a:rPr lang="en-US" sz="1600" dirty="0" smtClean="0"/>
              <a:t>Cummins, J. David and Mary A. Weiss, 2013, “Systemic Risk and the Regulation of the U.S. Insurance Industry,” working paper, Temple University, Philadelphia.</a:t>
            </a:r>
          </a:p>
          <a:p>
            <a:pPr lvl="1"/>
            <a:r>
              <a:rPr lang="en-US" sz="1600" dirty="0" smtClean="0"/>
              <a:t>Cummins, J. David and Mary A. Weiss, 2012, “Systemic Risk and the U.S. Insurance Sector,” </a:t>
            </a:r>
            <a:r>
              <a:rPr lang="en-US" sz="1600" dirty="0" smtClean="0"/>
              <a:t>forthcoming, </a:t>
            </a:r>
            <a:r>
              <a:rPr lang="en-US" sz="1600" i="1" dirty="0" smtClean="0"/>
              <a:t>Journal of Risk and Insurance</a:t>
            </a:r>
            <a:r>
              <a:rPr lang="en-US" sz="1600" dirty="0" smtClean="0"/>
              <a:t>.</a:t>
            </a:r>
            <a:endParaRPr lang="en-US" sz="1600" dirty="0" smtClean="0"/>
          </a:p>
          <a:p>
            <a:pPr>
              <a:lnSpc>
                <a:spcPct val="90000"/>
              </a:lnSpc>
            </a:pPr>
            <a:endParaRPr lang="en-US" sz="2400" dirty="0" smtClean="0"/>
          </a:p>
          <a:p>
            <a:pPr lvl="1">
              <a:lnSpc>
                <a:spcPct val="90000"/>
              </a:lnSpc>
            </a:pPr>
            <a:endParaRPr lang="en-US" sz="2000" dirty="0" smtClean="0"/>
          </a:p>
          <a:p>
            <a:pPr lvl="1">
              <a:lnSpc>
                <a:spcPct val="90000"/>
              </a:lnSpc>
            </a:pPr>
            <a:endParaRPr lang="en-US" sz="2000" dirty="0" smtClean="0"/>
          </a:p>
          <a:p>
            <a:pPr>
              <a:lnSpc>
                <a:spcPct val="90000"/>
              </a:lnSpc>
            </a:pPr>
            <a:endParaRPr lang="en-US" dirty="0" smtClean="0"/>
          </a:p>
          <a:p>
            <a:pPr>
              <a:lnSpc>
                <a:spcPct val="90000"/>
              </a:lnSpc>
            </a:pPr>
            <a:endParaRPr lang="en-US" sz="2400" dirty="0" smtClean="0"/>
          </a:p>
          <a:p>
            <a:pPr>
              <a:lnSpc>
                <a:spcPct val="90000"/>
              </a:lnSpc>
            </a:pPr>
            <a:endParaRPr lang="en-US" sz="2400" dirty="0" smtClean="0"/>
          </a:p>
          <a:p>
            <a:pPr>
              <a:lnSpc>
                <a:spcPct val="90000"/>
              </a:lnSpc>
            </a:pPr>
            <a:endParaRPr lang="en-US" sz="2400" dirty="0" smtClean="0"/>
          </a:p>
          <a:p>
            <a:pPr>
              <a:lnSpc>
                <a:spcPct val="90000"/>
              </a:lnSpc>
            </a:pPr>
            <a:endParaRPr lang="en-US" sz="2000" dirty="0" smtClean="0"/>
          </a:p>
          <a:p>
            <a:pPr>
              <a:lnSpc>
                <a:spcPct val="90000"/>
              </a:lnSpc>
            </a:pPr>
            <a:endParaRPr lang="en-US" sz="1600" dirty="0" smtClean="0"/>
          </a:p>
          <a:p>
            <a:pPr>
              <a:lnSpc>
                <a:spcPct val="90000"/>
              </a:lnSpc>
            </a:pPr>
            <a:endParaRPr lang="en-US" sz="1600" dirty="0" smtClean="0"/>
          </a:p>
        </p:txBody>
      </p:sp>
      <p:sp>
        <p:nvSpPr>
          <p:cNvPr id="4" name="TextBox 3"/>
          <p:cNvSpPr txBox="1"/>
          <p:nvPr/>
        </p:nvSpPr>
        <p:spPr>
          <a:xfrm>
            <a:off x="914400" y="6248400"/>
            <a:ext cx="7239000" cy="307777"/>
          </a:xfrm>
          <a:prstGeom prst="rect">
            <a:avLst/>
          </a:prstGeom>
          <a:noFill/>
        </p:spPr>
        <p:txBody>
          <a:bodyPr wrap="square" rtlCol="0">
            <a:spAutoFit/>
          </a:bodyPr>
          <a:lstStyle/>
          <a:p>
            <a:r>
              <a:rPr lang="en-US" sz="1400" b="0" dirty="0" smtClean="0"/>
              <a:t>To obtain the papers, please email:  cummins@temple.edu.</a:t>
            </a:r>
            <a:endParaRPr lang="en-US" sz="14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idx="4294967295"/>
          </p:nvPr>
        </p:nvSpPr>
        <p:spPr>
          <a:xfrm>
            <a:off x="685800" y="2130425"/>
            <a:ext cx="7924800" cy="1470025"/>
          </a:xfrm>
        </p:spPr>
        <p:txBody>
          <a:bodyPr lIns="90488" tIns="44450" rIns="90488" bIns="44450"/>
          <a:lstStyle/>
          <a:p>
            <a:pPr algn="ctr"/>
            <a:r>
              <a:rPr lang="en-US" b="0" dirty="0" smtClean="0">
                <a:solidFill>
                  <a:srgbClr val="000066"/>
                </a:solidFill>
                <a:latin typeface="Arial Black" pitchFamily="34" charset="0"/>
              </a:rPr>
              <a:t>Interconnectedness Risk: </a:t>
            </a:r>
            <a:br>
              <a:rPr lang="en-US" b="0" dirty="0" smtClean="0">
                <a:solidFill>
                  <a:srgbClr val="000066"/>
                </a:solidFill>
                <a:latin typeface="Arial Black" pitchFamily="34" charset="0"/>
              </a:rPr>
            </a:br>
            <a:r>
              <a:rPr lang="en-US" b="0" dirty="0" smtClean="0">
                <a:solidFill>
                  <a:srgbClr val="000066"/>
                </a:solidFill>
                <a:latin typeface="Arial Black" pitchFamily="34" charset="0"/>
              </a:rPr>
              <a:t>Could Insurers Cause</a:t>
            </a:r>
            <a:br>
              <a:rPr lang="en-US" b="0" dirty="0" smtClean="0">
                <a:solidFill>
                  <a:srgbClr val="000066"/>
                </a:solidFill>
                <a:latin typeface="Arial Black" pitchFamily="34" charset="0"/>
              </a:rPr>
            </a:br>
            <a:r>
              <a:rPr lang="en-US" b="0" dirty="0" smtClean="0">
                <a:solidFill>
                  <a:srgbClr val="000066"/>
                </a:solidFill>
                <a:latin typeface="Arial Black" pitchFamily="34" charset="0"/>
              </a:rPr>
              <a:t>A “Run on the Bank”?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Interconnectedness: </a:t>
            </a:r>
            <a:br>
              <a:rPr lang="en-US" sz="2800" dirty="0" smtClean="0"/>
            </a:br>
            <a:r>
              <a:rPr lang="en-US" sz="2800" dirty="0" smtClean="0"/>
              <a:t>Insurers and Other Financial Firms I</a:t>
            </a:r>
          </a:p>
        </p:txBody>
      </p:sp>
      <p:sp>
        <p:nvSpPr>
          <p:cNvPr id="26627" name="Rectangle 3"/>
          <p:cNvSpPr>
            <a:spLocks noGrp="1" noChangeArrowheads="1"/>
          </p:cNvSpPr>
          <p:nvPr>
            <p:ph type="body" idx="1"/>
          </p:nvPr>
        </p:nvSpPr>
        <p:spPr>
          <a:xfrm>
            <a:off x="533400" y="1066800"/>
            <a:ext cx="8423275" cy="4171950"/>
          </a:xfrm>
        </p:spPr>
        <p:txBody>
          <a:bodyPr/>
          <a:lstStyle/>
          <a:p>
            <a:r>
              <a:rPr lang="en-US" dirty="0" smtClean="0"/>
              <a:t>Do US insurers invest heavily in other financial institutions?</a:t>
            </a:r>
          </a:p>
          <a:p>
            <a:pPr lvl="1"/>
            <a:r>
              <a:rPr lang="en-US" dirty="0" smtClean="0"/>
              <a:t>Investment in Banks:  </a:t>
            </a:r>
          </a:p>
          <a:p>
            <a:pPr lvl="2"/>
            <a:r>
              <a:rPr lang="en-US" dirty="0" smtClean="0"/>
              <a:t>5.6% of insurer assets are in bank bonds</a:t>
            </a:r>
          </a:p>
          <a:p>
            <a:pPr lvl="2"/>
            <a:r>
              <a:rPr lang="en-US" dirty="0" smtClean="0"/>
              <a:t>1% of  insurer assets and in bank equities</a:t>
            </a:r>
          </a:p>
          <a:p>
            <a:pPr lvl="1"/>
            <a:r>
              <a:rPr lang="en-US" dirty="0" smtClean="0"/>
              <a:t>Investment in Securities firms: </a:t>
            </a:r>
          </a:p>
          <a:p>
            <a:pPr lvl="2"/>
            <a:r>
              <a:rPr lang="en-US" dirty="0" smtClean="0"/>
              <a:t>1.6% of insurer assets in securities firm bonds</a:t>
            </a:r>
          </a:p>
          <a:p>
            <a:pPr lvl="2"/>
            <a:r>
              <a:rPr lang="en-US" dirty="0" smtClean="0"/>
              <a:t>1% of insurers assets in securities firm equities</a:t>
            </a:r>
          </a:p>
          <a:p>
            <a:r>
              <a:rPr lang="en-US" dirty="0" smtClean="0"/>
              <a:t>Conclusion: Insurers are not vulnerable to stock and bond declines from financial firms</a:t>
            </a:r>
          </a:p>
          <a:p>
            <a:pPr lvl="1"/>
            <a:endParaRPr lang="en-US" dirty="0" smtClean="0"/>
          </a:p>
          <a:p>
            <a:pPr lvl="1"/>
            <a:endParaRPr lang="en-US" dirty="0" smtClean="0"/>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Interconnectedness: </a:t>
            </a:r>
            <a:br>
              <a:rPr lang="en-US" sz="2800" dirty="0" smtClean="0"/>
            </a:br>
            <a:r>
              <a:rPr lang="en-US" sz="2800" dirty="0" smtClean="0"/>
              <a:t>Insurers and Other Financial Firms II</a:t>
            </a:r>
          </a:p>
        </p:txBody>
      </p:sp>
      <p:sp>
        <p:nvSpPr>
          <p:cNvPr id="26627" name="Rectangle 3"/>
          <p:cNvSpPr>
            <a:spLocks noGrp="1" noChangeArrowheads="1"/>
          </p:cNvSpPr>
          <p:nvPr>
            <p:ph type="body" idx="1"/>
          </p:nvPr>
        </p:nvSpPr>
        <p:spPr>
          <a:xfrm>
            <a:off x="533400" y="1066800"/>
            <a:ext cx="8423275" cy="4171950"/>
          </a:xfrm>
        </p:spPr>
        <p:txBody>
          <a:bodyPr/>
          <a:lstStyle/>
          <a:p>
            <a:r>
              <a:rPr lang="en-US" dirty="0" smtClean="0"/>
              <a:t>Are insurers a significant source of funds for other financial institutions?</a:t>
            </a:r>
          </a:p>
          <a:p>
            <a:pPr lvl="1"/>
            <a:r>
              <a:rPr lang="en-US" dirty="0" smtClean="0"/>
              <a:t>Life insurers supply:  </a:t>
            </a:r>
          </a:p>
          <a:p>
            <a:pPr lvl="2"/>
            <a:r>
              <a:rPr lang="en-US" dirty="0" smtClean="0"/>
              <a:t>9.4% of outstanding bonds for banks</a:t>
            </a:r>
          </a:p>
          <a:p>
            <a:pPr lvl="2"/>
            <a:r>
              <a:rPr lang="en-US" dirty="0" smtClean="0"/>
              <a:t>14.1% of outstanding bonds for securities firms</a:t>
            </a:r>
          </a:p>
          <a:p>
            <a:r>
              <a:rPr lang="en-US" dirty="0" smtClean="0"/>
              <a:t>However, bonds account for only 10% of financing for banks and securities firms </a:t>
            </a:r>
          </a:p>
          <a:p>
            <a:r>
              <a:rPr lang="en-US" dirty="0" smtClean="0"/>
              <a:t>Conclusion: Banks and securities firms are not dependent on insurers to finance their activities</a:t>
            </a:r>
          </a:p>
          <a:p>
            <a:pPr lvl="1"/>
            <a:endParaRPr lang="en-US" dirty="0" smtClean="0"/>
          </a:p>
          <a:p>
            <a:pPr lvl="1"/>
            <a:endParaRPr lang="en-US" dirty="0" smtClean="0"/>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Interconnectedness Within Insurance Industry</a:t>
            </a:r>
          </a:p>
        </p:txBody>
      </p:sp>
      <p:sp>
        <p:nvSpPr>
          <p:cNvPr id="26627" name="Rectangle 3"/>
          <p:cNvSpPr>
            <a:spLocks noGrp="1" noChangeArrowheads="1"/>
          </p:cNvSpPr>
          <p:nvPr>
            <p:ph type="body" idx="1"/>
          </p:nvPr>
        </p:nvSpPr>
        <p:spPr>
          <a:xfrm>
            <a:off x="533400" y="1066800"/>
            <a:ext cx="8423275" cy="4171950"/>
          </a:xfrm>
        </p:spPr>
        <p:txBody>
          <a:bodyPr/>
          <a:lstStyle/>
          <a:p>
            <a:r>
              <a:rPr lang="en-US" dirty="0" smtClean="0"/>
              <a:t>Reinsurance is the primary source of intra-industry interconnectedness</a:t>
            </a:r>
          </a:p>
          <a:p>
            <a:r>
              <a:rPr lang="en-US" dirty="0" smtClean="0"/>
              <a:t>Reinsurance creates risk of counterparty default</a:t>
            </a:r>
          </a:p>
          <a:p>
            <a:pPr lvl="1"/>
            <a:r>
              <a:rPr lang="en-US" dirty="0" smtClean="0"/>
              <a:t>Reinsurer failure to pay claims can trigger insurer insolvencies</a:t>
            </a:r>
          </a:p>
          <a:p>
            <a:pPr lvl="1"/>
            <a:r>
              <a:rPr lang="en-US" dirty="0" smtClean="0"/>
              <a:t>Insolvent insurers then default on their reinsurance counterparties</a:t>
            </a:r>
          </a:p>
          <a:p>
            <a:pPr lvl="1"/>
            <a:r>
              <a:rPr lang="en-US" dirty="0" smtClean="0"/>
              <a:t>Result: A </a:t>
            </a:r>
            <a:r>
              <a:rPr lang="en-US" u="sng" dirty="0" smtClean="0"/>
              <a:t>Reinsurance spiral</a:t>
            </a:r>
            <a:endParaRPr lang="en-US" dirty="0" smtClean="0"/>
          </a:p>
          <a:p>
            <a:r>
              <a:rPr lang="en-US" dirty="0" smtClean="0"/>
              <a:t>Reinsurance counterparty risk present for both</a:t>
            </a:r>
          </a:p>
          <a:p>
            <a:pPr lvl="1"/>
            <a:r>
              <a:rPr lang="en-US" dirty="0" smtClean="0"/>
              <a:t>Reinsurance transactions with affiliates</a:t>
            </a:r>
          </a:p>
          <a:p>
            <a:pPr lvl="1"/>
            <a:r>
              <a:rPr lang="en-US" dirty="0" smtClean="0"/>
              <a:t>Non-affiliated reinsurance transactions</a:t>
            </a:r>
          </a:p>
          <a:p>
            <a:pPr lvl="1"/>
            <a:endParaRPr lang="en-US" dirty="0" smtClean="0"/>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Measures of Reinsurance Interconnectedness</a:t>
            </a:r>
          </a:p>
        </p:txBody>
      </p:sp>
      <p:sp>
        <p:nvSpPr>
          <p:cNvPr id="26627" name="Rectangle 3"/>
          <p:cNvSpPr>
            <a:spLocks noGrp="1" noChangeArrowheads="1"/>
          </p:cNvSpPr>
          <p:nvPr>
            <p:ph type="body" idx="1"/>
          </p:nvPr>
        </p:nvSpPr>
        <p:spPr>
          <a:xfrm>
            <a:off x="533400" y="1066800"/>
            <a:ext cx="8423275" cy="4171950"/>
          </a:xfrm>
        </p:spPr>
        <p:txBody>
          <a:bodyPr/>
          <a:lstStyle/>
          <a:p>
            <a:r>
              <a:rPr lang="en-US" dirty="0" smtClean="0"/>
              <a:t>Reinsurance premiums ceded</a:t>
            </a:r>
          </a:p>
          <a:p>
            <a:r>
              <a:rPr lang="en-US" dirty="0" smtClean="0"/>
              <a:t>Insurance in force ceded (life)</a:t>
            </a:r>
          </a:p>
          <a:p>
            <a:r>
              <a:rPr lang="en-US" dirty="0" smtClean="0"/>
              <a:t>Reinsurance receivables – funds owed by reinsurers to ceding company</a:t>
            </a:r>
          </a:p>
          <a:p>
            <a:r>
              <a:rPr lang="en-US" dirty="0" smtClean="0"/>
              <a:t>Write-down of liabilities due to reinsurance:</a:t>
            </a:r>
          </a:p>
          <a:p>
            <a:pPr lvl="1"/>
            <a:r>
              <a:rPr lang="en-US" dirty="0" smtClean="0"/>
              <a:t>Reserve credit taken (life)</a:t>
            </a:r>
          </a:p>
          <a:p>
            <a:pPr lvl="1"/>
            <a:r>
              <a:rPr lang="en-US" dirty="0" smtClean="0"/>
              <a:t>Net amount recoverable from reinsurance (P-C)</a:t>
            </a:r>
          </a:p>
          <a:p>
            <a:r>
              <a:rPr lang="en-US" dirty="0" smtClean="0"/>
              <a:t>If reinsurers fail:</a:t>
            </a:r>
          </a:p>
          <a:p>
            <a:pPr lvl="1"/>
            <a:r>
              <a:rPr lang="en-US" dirty="0" smtClean="0"/>
              <a:t>Default on receivables and ceded premiums</a:t>
            </a:r>
          </a:p>
          <a:p>
            <a:pPr lvl="1"/>
            <a:r>
              <a:rPr lang="en-US" dirty="0" smtClean="0"/>
              <a:t>Liability write-downs canceled, increasing leverage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Extent of Reinsurance Interconnectedness</a:t>
            </a:r>
          </a:p>
        </p:txBody>
      </p:sp>
      <p:sp>
        <p:nvSpPr>
          <p:cNvPr id="26627" name="Rectangle 3"/>
          <p:cNvSpPr>
            <a:spLocks noGrp="1" noChangeArrowheads="1"/>
          </p:cNvSpPr>
          <p:nvPr>
            <p:ph type="body" idx="1"/>
          </p:nvPr>
        </p:nvSpPr>
        <p:spPr>
          <a:xfrm>
            <a:off x="533400" y="1066800"/>
            <a:ext cx="8610600" cy="4171950"/>
          </a:xfrm>
        </p:spPr>
        <p:txBody>
          <a:bodyPr/>
          <a:lstStyle/>
          <a:p>
            <a:r>
              <a:rPr lang="en-US" dirty="0" smtClean="0"/>
              <a:t>Reinsurance premiums ceded to affiliates &amp; non-affiliates</a:t>
            </a:r>
          </a:p>
          <a:p>
            <a:pPr lvl="1"/>
            <a:r>
              <a:rPr lang="en-US" dirty="0" smtClean="0"/>
              <a:t>P-C premiums ceded = 17.2% of surplus</a:t>
            </a:r>
          </a:p>
          <a:p>
            <a:pPr lvl="1"/>
            <a:r>
              <a:rPr lang="en-US" dirty="0" smtClean="0"/>
              <a:t>Life premiums ceded = 38.0% of surplus</a:t>
            </a:r>
          </a:p>
          <a:p>
            <a:r>
              <a:rPr lang="en-US" dirty="0" smtClean="0"/>
              <a:t>Insurance in force ceded (life) = 55.3% of surplus</a:t>
            </a:r>
          </a:p>
          <a:p>
            <a:r>
              <a:rPr lang="en-US" dirty="0" smtClean="0"/>
              <a:t>Reinsurance recoverables – </a:t>
            </a:r>
          </a:p>
          <a:p>
            <a:pPr lvl="1"/>
            <a:r>
              <a:rPr lang="en-US" dirty="0" smtClean="0"/>
              <a:t>For 25% of P-C insurers, recoverables &gt; 40% of surplus</a:t>
            </a:r>
          </a:p>
          <a:p>
            <a:pPr lvl="1"/>
            <a:r>
              <a:rPr lang="en-US" dirty="0" smtClean="0"/>
              <a:t>For 25% of life insurers, recoverables &gt; 100% of surplus </a:t>
            </a:r>
          </a:p>
          <a:p>
            <a:r>
              <a:rPr lang="en-US" dirty="0" smtClean="0"/>
              <a:t>Write-down of liabilities due to reinsurance:</a:t>
            </a:r>
          </a:p>
          <a:p>
            <a:pPr lvl="1"/>
            <a:r>
              <a:rPr lang="en-US" dirty="0" smtClean="0"/>
              <a:t>Reserve credit taken (life) averages 149% of surplus</a:t>
            </a:r>
          </a:p>
          <a:p>
            <a:pPr lvl="1"/>
            <a:r>
              <a:rPr lang="en-US" dirty="0" smtClean="0"/>
              <a:t>Recoverables (P-C) average 39% of surplus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idx="4294967295"/>
          </p:nvPr>
        </p:nvSpPr>
        <p:spPr>
          <a:xfrm>
            <a:off x="685800" y="2130425"/>
            <a:ext cx="7924800" cy="1470025"/>
          </a:xfrm>
        </p:spPr>
        <p:txBody>
          <a:bodyPr lIns="90488" tIns="44450" rIns="90488" bIns="44450"/>
          <a:lstStyle/>
          <a:p>
            <a:pPr algn="ctr"/>
            <a:r>
              <a:rPr lang="en-US" b="0" dirty="0" smtClean="0">
                <a:solidFill>
                  <a:srgbClr val="000066"/>
                </a:solidFill>
                <a:latin typeface="Arial Black" pitchFamily="34" charset="0"/>
              </a:rPr>
              <a:t>Have Reinsurance Failures Been a Significant Source of Insurer Insolvency?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381000" y="152400"/>
            <a:ext cx="8382000" cy="685800"/>
          </a:xfrm>
        </p:spPr>
        <p:txBody>
          <a:bodyPr lIns="92075" tIns="46038" rIns="92075" bIns="46038"/>
          <a:lstStyle/>
          <a:p>
            <a:r>
              <a:rPr lang="en-US" dirty="0" smtClean="0"/>
              <a:t>P/C Impairments: Triggering Events</a:t>
            </a:r>
            <a:endParaRPr lang="en-US" sz="2000" dirty="0" smtClean="0"/>
          </a:p>
        </p:txBody>
      </p:sp>
      <p:sp>
        <p:nvSpPr>
          <p:cNvPr id="8196" name="Text Box 3"/>
          <p:cNvSpPr txBox="1">
            <a:spLocks noChangeArrowheads="1"/>
          </p:cNvSpPr>
          <p:nvPr/>
        </p:nvSpPr>
        <p:spPr bwMode="auto">
          <a:xfrm>
            <a:off x="0" y="6324600"/>
            <a:ext cx="9144000" cy="545407"/>
          </a:xfrm>
          <a:prstGeom prst="rect">
            <a:avLst/>
          </a:prstGeom>
          <a:noFill/>
          <a:ln w="9525">
            <a:noFill/>
            <a:miter lim="800000"/>
            <a:headEnd/>
            <a:tailEnd/>
          </a:ln>
        </p:spPr>
        <p:txBody>
          <a:bodyPr lIns="92075" tIns="46038" rIns="92075" bIns="46038">
            <a:spAutoFit/>
          </a:bodyPr>
          <a:lstStyle/>
          <a:p>
            <a:pPr algn="l">
              <a:lnSpc>
                <a:spcPct val="80000"/>
              </a:lnSpc>
              <a:buClr>
                <a:srgbClr val="FF3300"/>
              </a:buClr>
              <a:buFont typeface="Wingdings" pitchFamily="2" charset="2"/>
              <a:buNone/>
            </a:pPr>
            <a:r>
              <a:rPr lang="en-US" sz="1400" b="0" dirty="0">
                <a:latin typeface="Times New Roman" pitchFamily="18" charset="0"/>
              </a:rPr>
              <a:t>							</a:t>
            </a:r>
          </a:p>
          <a:p>
            <a:pPr algn="l">
              <a:lnSpc>
                <a:spcPct val="80000"/>
              </a:lnSpc>
              <a:buClr>
                <a:srgbClr val="FF3300"/>
              </a:buClr>
              <a:buFont typeface="Wingdings" pitchFamily="2" charset="2"/>
              <a:buNone/>
            </a:pPr>
            <a:r>
              <a:rPr lang="en-US" sz="1400" b="0" dirty="0">
                <a:latin typeface="Times New Roman" pitchFamily="18" charset="0"/>
              </a:rPr>
              <a:t>Source: A.M. Best: </a:t>
            </a:r>
            <a:r>
              <a:rPr lang="en-US" sz="1400" b="0" i="1" dirty="0" smtClean="0">
                <a:latin typeface="Times New Roman" pitchFamily="18" charset="0"/>
              </a:rPr>
              <a:t>1969-2010 </a:t>
            </a:r>
            <a:r>
              <a:rPr lang="en-US" sz="1400" b="0" i="1" dirty="0">
                <a:latin typeface="Times New Roman" pitchFamily="18" charset="0"/>
              </a:rPr>
              <a:t>Impairment Review, </a:t>
            </a:r>
            <a:r>
              <a:rPr lang="en-US" sz="1400" b="0" dirty="0">
                <a:latin typeface="Times New Roman" pitchFamily="18" charset="0"/>
              </a:rPr>
              <a:t>Special Report,</a:t>
            </a:r>
            <a:r>
              <a:rPr lang="en-US" sz="1400" b="0" i="1" dirty="0">
                <a:latin typeface="Times New Roman" pitchFamily="18" charset="0"/>
              </a:rPr>
              <a:t> </a:t>
            </a:r>
            <a:r>
              <a:rPr lang="en-US" sz="1400" b="0" dirty="0" smtClean="0">
                <a:latin typeface="Times New Roman" pitchFamily="18" charset="0"/>
              </a:rPr>
              <a:t>May 2, 2011.  </a:t>
            </a:r>
            <a:endParaRPr lang="en-US" sz="1400" b="0" dirty="0">
              <a:latin typeface="Times New Roman" pitchFamily="18" charset="0"/>
            </a:endParaRPr>
          </a:p>
        </p:txBody>
      </p:sp>
      <p:sp>
        <p:nvSpPr>
          <p:cNvPr id="6151175" name="Text Box 7"/>
          <p:cNvSpPr txBox="1">
            <a:spLocks noChangeArrowheads="1"/>
          </p:cNvSpPr>
          <p:nvPr/>
        </p:nvSpPr>
        <p:spPr bwMode="auto">
          <a:xfrm>
            <a:off x="6477000" y="1981200"/>
            <a:ext cx="2590800" cy="3096232"/>
          </a:xfrm>
          <a:prstGeom prst="rect">
            <a:avLst/>
          </a:prstGeom>
          <a:solidFill>
            <a:schemeClr val="bg1"/>
          </a:solidFill>
          <a:ln w="12700">
            <a:solidFill>
              <a:srgbClr val="FF0000"/>
            </a:solidFill>
            <a:miter lim="800000"/>
            <a:headEnd type="none" w="sm" len="sm"/>
            <a:tailEnd type="none" w="sm" len="sm"/>
          </a:ln>
        </p:spPr>
        <p:txBody>
          <a:bodyPr>
            <a:spAutoFit/>
          </a:bodyPr>
          <a:lstStyle/>
          <a:p>
            <a:pPr>
              <a:lnSpc>
                <a:spcPct val="80000"/>
              </a:lnSpc>
              <a:buClrTx/>
            </a:pPr>
            <a:r>
              <a:rPr lang="en-US" sz="2200" dirty="0">
                <a:solidFill>
                  <a:srgbClr val="0000FF"/>
                </a:solidFill>
                <a:latin typeface="Times New Roman" pitchFamily="18" charset="0"/>
              </a:rPr>
              <a:t>Deficient loss  reserves, inadequate pricing, and rapid growth are the leading triggers. </a:t>
            </a:r>
            <a:r>
              <a:rPr lang="en-US" sz="2200" dirty="0" smtClean="0">
                <a:solidFill>
                  <a:srgbClr val="0000FF"/>
                </a:solidFill>
                <a:latin typeface="Times New Roman" pitchFamily="18" charset="0"/>
              </a:rPr>
              <a:t>Investment, catastrophe, and reinsurance </a:t>
            </a:r>
            <a:r>
              <a:rPr lang="en-US" sz="2200" dirty="0">
                <a:solidFill>
                  <a:srgbClr val="0000FF"/>
                </a:solidFill>
                <a:latin typeface="Times New Roman" pitchFamily="18" charset="0"/>
              </a:rPr>
              <a:t>losses play a much smaller role</a:t>
            </a:r>
            <a:r>
              <a:rPr lang="en-US" sz="2400" dirty="0">
                <a:solidFill>
                  <a:srgbClr val="0000FF"/>
                </a:solidFill>
                <a:latin typeface="Times New Roman" pitchFamily="18" charset="0"/>
              </a:rPr>
              <a:t>.</a:t>
            </a:r>
            <a:endParaRPr lang="en-US" sz="2400" i="1" dirty="0">
              <a:solidFill>
                <a:srgbClr val="0000FF"/>
              </a:solidFill>
              <a:latin typeface="Times New Roman" pitchFamily="18" charset="0"/>
            </a:endParaRPr>
          </a:p>
        </p:txBody>
      </p:sp>
      <p:graphicFrame>
        <p:nvGraphicFramePr>
          <p:cNvPr id="6" name="Object 8"/>
          <p:cNvGraphicFramePr>
            <a:graphicFrameLocks noGrp="1" noChangeAspect="1"/>
          </p:cNvGraphicFramePr>
          <p:nvPr>
            <p:ph idx="4294967295"/>
          </p:nvPr>
        </p:nvGraphicFramePr>
        <p:xfrm>
          <a:off x="584200" y="1265238"/>
          <a:ext cx="6346825" cy="515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51175"/>
                                        </p:tgtEl>
                                        <p:attrNameLst>
                                          <p:attrName>style.visibility</p:attrName>
                                        </p:attrNameLst>
                                      </p:cBhvr>
                                      <p:to>
                                        <p:strVal val="visible"/>
                                      </p:to>
                                    </p:set>
                                    <p:animEffect transition="in" filter="dissolve">
                                      <p:cBhvr>
                                        <p:cTn id="7" dur="500"/>
                                        <p:tgtEl>
                                          <p:spTgt spid="615117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175" grpId="0" animBg="1"/>
      <p:bldGraphic spid="6"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838200" y="152400"/>
            <a:ext cx="8077200" cy="609600"/>
          </a:xfrm>
        </p:spPr>
        <p:txBody>
          <a:bodyPr lIns="92075" tIns="46038" rIns="92075" bIns="46038"/>
          <a:lstStyle/>
          <a:p>
            <a:r>
              <a:rPr lang="en-US" dirty="0" smtClean="0"/>
              <a:t>L-H Impairments: Triggering Events</a:t>
            </a:r>
            <a:endParaRPr lang="en-US" sz="2000" dirty="0" smtClean="0"/>
          </a:p>
        </p:txBody>
      </p:sp>
      <p:sp>
        <p:nvSpPr>
          <p:cNvPr id="11268" name="Text Box 3"/>
          <p:cNvSpPr txBox="1">
            <a:spLocks noChangeArrowheads="1"/>
          </p:cNvSpPr>
          <p:nvPr/>
        </p:nvSpPr>
        <p:spPr bwMode="auto">
          <a:xfrm>
            <a:off x="0" y="6324600"/>
            <a:ext cx="9144000" cy="545407"/>
          </a:xfrm>
          <a:prstGeom prst="rect">
            <a:avLst/>
          </a:prstGeom>
          <a:noFill/>
          <a:ln w="9525">
            <a:noFill/>
            <a:miter lim="800000"/>
            <a:headEnd/>
            <a:tailEnd/>
          </a:ln>
        </p:spPr>
        <p:txBody>
          <a:bodyPr lIns="92075" tIns="46038" rIns="92075" bIns="46038">
            <a:spAutoFit/>
          </a:bodyPr>
          <a:lstStyle/>
          <a:p>
            <a:pPr algn="l">
              <a:lnSpc>
                <a:spcPct val="80000"/>
              </a:lnSpc>
              <a:buClr>
                <a:srgbClr val="FF3300"/>
              </a:buClr>
              <a:buFont typeface="Wingdings" pitchFamily="2" charset="2"/>
              <a:buNone/>
            </a:pPr>
            <a:r>
              <a:rPr lang="en-US" sz="1400" b="0" dirty="0">
                <a:latin typeface="Times New Roman" pitchFamily="18" charset="0"/>
              </a:rPr>
              <a:t>							</a:t>
            </a:r>
          </a:p>
          <a:p>
            <a:pPr algn="l">
              <a:lnSpc>
                <a:spcPct val="80000"/>
              </a:lnSpc>
              <a:buClr>
                <a:srgbClr val="FF3300"/>
              </a:buClr>
              <a:buFont typeface="Wingdings" pitchFamily="2" charset="2"/>
              <a:buNone/>
            </a:pPr>
            <a:r>
              <a:rPr lang="en-US" sz="1400" b="0" dirty="0">
                <a:latin typeface="Times New Roman" pitchFamily="18" charset="0"/>
              </a:rPr>
              <a:t>Source: A.M. Best: </a:t>
            </a:r>
            <a:r>
              <a:rPr lang="en-US" sz="1400" b="0" i="1" dirty="0" smtClean="0">
                <a:latin typeface="Times New Roman" pitchFamily="18" charset="0"/>
              </a:rPr>
              <a:t>U.S</a:t>
            </a:r>
            <a:r>
              <a:rPr lang="en-US" sz="1400" b="0" i="1" dirty="0">
                <a:latin typeface="Times New Roman" pitchFamily="18" charset="0"/>
              </a:rPr>
              <a:t>. Life/Health – </a:t>
            </a:r>
            <a:r>
              <a:rPr lang="en-US" sz="1400" b="0" i="1" dirty="0" smtClean="0">
                <a:latin typeface="Times New Roman" pitchFamily="18" charset="0"/>
              </a:rPr>
              <a:t>1976-2010 </a:t>
            </a:r>
            <a:r>
              <a:rPr lang="en-US" sz="1400" b="0" i="1" dirty="0">
                <a:latin typeface="Times New Roman" pitchFamily="18" charset="0"/>
              </a:rPr>
              <a:t>Impairment Review</a:t>
            </a:r>
            <a:r>
              <a:rPr lang="en-US" sz="1400" b="0" dirty="0">
                <a:latin typeface="Times New Roman" pitchFamily="18" charset="0"/>
              </a:rPr>
              <a:t>, Special Report, May </a:t>
            </a:r>
            <a:r>
              <a:rPr lang="en-US" sz="1400" b="0" dirty="0" smtClean="0">
                <a:latin typeface="Times New Roman" pitchFamily="18" charset="0"/>
              </a:rPr>
              <a:t>23, 2011.</a:t>
            </a:r>
            <a:endParaRPr lang="en-US" sz="1400" b="0" i="1" dirty="0">
              <a:latin typeface="Times New Roman" pitchFamily="18" charset="0"/>
            </a:endParaRPr>
          </a:p>
        </p:txBody>
      </p:sp>
      <p:sp>
        <p:nvSpPr>
          <p:cNvPr id="6151175" name="Text Box 7"/>
          <p:cNvSpPr txBox="1">
            <a:spLocks noChangeArrowheads="1"/>
          </p:cNvSpPr>
          <p:nvPr/>
        </p:nvSpPr>
        <p:spPr bwMode="auto">
          <a:xfrm>
            <a:off x="6477000" y="1981200"/>
            <a:ext cx="2590800" cy="2149475"/>
          </a:xfrm>
          <a:prstGeom prst="rect">
            <a:avLst/>
          </a:prstGeom>
          <a:solidFill>
            <a:schemeClr val="bg1"/>
          </a:solidFill>
          <a:ln w="12700">
            <a:solidFill>
              <a:srgbClr val="FF0000"/>
            </a:solidFill>
            <a:miter lim="800000"/>
            <a:headEnd type="none" w="sm" len="sm"/>
            <a:tailEnd type="none" w="sm" len="sm"/>
          </a:ln>
        </p:spPr>
        <p:txBody>
          <a:bodyPr>
            <a:spAutoFit/>
          </a:bodyPr>
          <a:lstStyle/>
          <a:p>
            <a:pPr>
              <a:lnSpc>
                <a:spcPct val="80000"/>
              </a:lnSpc>
              <a:buClrTx/>
            </a:pPr>
            <a:r>
              <a:rPr lang="en-US" sz="2400" dirty="0">
                <a:solidFill>
                  <a:srgbClr val="0000FF"/>
                </a:solidFill>
                <a:latin typeface="Times New Roman" pitchFamily="18" charset="0"/>
              </a:rPr>
              <a:t>Inadequate pricing, affiliate problems, rapid growth, and investments are primary causes of L/H insolvencies.</a:t>
            </a:r>
            <a:endParaRPr lang="en-US" sz="2400" i="1" dirty="0">
              <a:solidFill>
                <a:srgbClr val="0000FF"/>
              </a:solidFill>
              <a:latin typeface="Times New Roman" pitchFamily="18" charset="0"/>
            </a:endParaRPr>
          </a:p>
        </p:txBody>
      </p:sp>
      <p:graphicFrame>
        <p:nvGraphicFramePr>
          <p:cNvPr id="7" name="Object 8"/>
          <p:cNvGraphicFramePr>
            <a:graphicFrameLocks noGrp="1" noChangeAspect="1"/>
          </p:cNvGraphicFramePr>
          <p:nvPr>
            <p:ph idx="4294967295"/>
          </p:nvPr>
        </p:nvGraphicFramePr>
        <p:xfrm>
          <a:off x="812800" y="1346200"/>
          <a:ext cx="6121400" cy="4989513"/>
        </p:xfrm>
        <a:graphic>
          <a:graphicData uri="http://schemas.openxmlformats.org/drawingml/2006/chart">
            <c:chart xmlns:c="http://schemas.openxmlformats.org/drawingml/2006/chart" xmlns:r="http://schemas.openxmlformats.org/officeDocument/2006/relationships" r:id="rId3"/>
          </a:graphicData>
        </a:graphic>
      </p:graphicFrame>
      <p:sp>
        <p:nvSpPr>
          <p:cNvPr id="11270" name="TextBox 5"/>
          <p:cNvSpPr txBox="1">
            <a:spLocks noChangeArrowheads="1"/>
          </p:cNvSpPr>
          <p:nvPr/>
        </p:nvSpPr>
        <p:spPr bwMode="auto">
          <a:xfrm>
            <a:off x="990600" y="914400"/>
            <a:ext cx="7620000" cy="400050"/>
          </a:xfrm>
          <a:prstGeom prst="rect">
            <a:avLst/>
          </a:prstGeom>
          <a:noFill/>
          <a:ln w="9525">
            <a:noFill/>
            <a:miter lim="800000"/>
            <a:headEnd/>
            <a:tailEnd/>
          </a:ln>
        </p:spPr>
        <p:txBody>
          <a:bodyPr>
            <a:spAutoFit/>
          </a:bodyPr>
          <a:lstStyle/>
          <a:p>
            <a:r>
              <a:rPr lang="en-US" i="1" dirty="0"/>
              <a:t>Life insurers more susceptible to affiliate problems.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51175"/>
                                        </p:tgtEl>
                                        <p:attrNameLst>
                                          <p:attrName>style.visibility</p:attrName>
                                        </p:attrNameLst>
                                      </p:cBhvr>
                                      <p:to>
                                        <p:strVal val="visible"/>
                                      </p:to>
                                    </p:set>
                                    <p:animEffect transition="in" filter="dissolve">
                                      <p:cBhvr>
                                        <p:cTn id="7" dur="500"/>
                                        <p:tgtEl>
                                          <p:spTgt spid="615117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175" grpId="0" animBg="1"/>
      <p:bldGraphic spid="7" grpId="0">
        <p:bldAsOne/>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Reinsurance Interconnectedness: Conclusions</a:t>
            </a:r>
          </a:p>
        </p:txBody>
      </p:sp>
      <p:sp>
        <p:nvSpPr>
          <p:cNvPr id="26627" name="Rectangle 3"/>
          <p:cNvSpPr>
            <a:spLocks noGrp="1" noChangeArrowheads="1"/>
          </p:cNvSpPr>
          <p:nvPr>
            <p:ph type="body" idx="1"/>
          </p:nvPr>
        </p:nvSpPr>
        <p:spPr>
          <a:xfrm>
            <a:off x="533400" y="990600"/>
            <a:ext cx="8229600" cy="4171950"/>
          </a:xfrm>
        </p:spPr>
        <p:txBody>
          <a:bodyPr/>
          <a:lstStyle/>
          <a:p>
            <a:r>
              <a:rPr lang="en-US" dirty="0" smtClean="0"/>
              <a:t>Reinsurer failure traditionally not a major source of insurer insolvency</a:t>
            </a:r>
          </a:p>
          <a:p>
            <a:r>
              <a:rPr lang="en-US" dirty="0" smtClean="0"/>
              <a:t>Many insurers do have large reinsurance counterparty exposure relative to surplus</a:t>
            </a:r>
          </a:p>
          <a:p>
            <a:pPr lvl="1"/>
            <a:r>
              <a:rPr lang="en-US" dirty="0" smtClean="0"/>
              <a:t>Therefore, reinsurance failure could threaten solvency of individual insurers and create industry-wide crisis</a:t>
            </a:r>
          </a:p>
          <a:p>
            <a:pPr lvl="1"/>
            <a:r>
              <a:rPr lang="en-US" dirty="0" smtClean="0"/>
              <a:t>However, it is unlikely that even a major intra-industry crisis would </a:t>
            </a:r>
            <a:r>
              <a:rPr lang="en-US" dirty="0" smtClean="0"/>
              <a:t>spill over </a:t>
            </a:r>
            <a:r>
              <a:rPr lang="en-US" dirty="0" smtClean="0"/>
              <a:t>into broader financial markets</a:t>
            </a:r>
          </a:p>
          <a:p>
            <a:r>
              <a:rPr lang="en-US" dirty="0" smtClean="0"/>
              <a:t>Therefore, reinsurance causes </a:t>
            </a:r>
            <a:r>
              <a:rPr lang="en-US" u="sng" dirty="0" smtClean="0"/>
              <a:t>intra-industry</a:t>
            </a:r>
            <a:r>
              <a:rPr lang="en-US" dirty="0" smtClean="0"/>
              <a:t> vulnerability but not systemic risk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idx="4294967295"/>
          </p:nvPr>
        </p:nvSpPr>
        <p:spPr>
          <a:xfrm>
            <a:off x="685800" y="2130425"/>
            <a:ext cx="7772400" cy="1470025"/>
          </a:xfrm>
        </p:spPr>
        <p:txBody>
          <a:bodyPr lIns="90488" tIns="44450" rIns="90488" bIns="44450"/>
          <a:lstStyle/>
          <a:p>
            <a:pPr algn="ctr"/>
            <a:r>
              <a:rPr lang="en-US" b="0" dirty="0" smtClean="0">
                <a:solidFill>
                  <a:srgbClr val="000066"/>
                </a:solidFill>
                <a:latin typeface="Arial Black" pitchFamily="34" charset="0"/>
              </a:rPr>
              <a:t>What is Systemic Risk?</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2800" dirty="0" smtClean="0"/>
              <a:t>Interconnectedness and Non-Core Activities</a:t>
            </a:r>
          </a:p>
        </p:txBody>
      </p:sp>
      <p:sp>
        <p:nvSpPr>
          <p:cNvPr id="26627" name="Rectangle 3"/>
          <p:cNvSpPr>
            <a:spLocks noGrp="1" noChangeArrowheads="1"/>
          </p:cNvSpPr>
          <p:nvPr>
            <p:ph type="body" idx="1"/>
          </p:nvPr>
        </p:nvSpPr>
        <p:spPr>
          <a:xfrm>
            <a:off x="533400" y="990600"/>
            <a:ext cx="8229600" cy="4171950"/>
          </a:xfrm>
        </p:spPr>
        <p:txBody>
          <a:bodyPr/>
          <a:lstStyle/>
          <a:p>
            <a:r>
              <a:rPr lang="en-US" dirty="0" smtClean="0"/>
              <a:t>Insurer non-core (“banking”) activities can create interconnectedness and systemic risk</a:t>
            </a:r>
          </a:p>
          <a:p>
            <a:pPr lvl="1"/>
            <a:r>
              <a:rPr lang="en-US" dirty="0" smtClean="0"/>
              <a:t>Example: AIG Financial Products</a:t>
            </a:r>
          </a:p>
          <a:p>
            <a:r>
              <a:rPr lang="en-US" dirty="0" smtClean="0"/>
              <a:t>Non-core activities that may be systemic</a:t>
            </a:r>
          </a:p>
          <a:p>
            <a:pPr lvl="1"/>
            <a:r>
              <a:rPr lang="en-US" dirty="0" smtClean="0"/>
              <a:t>Credit derivatives transactions</a:t>
            </a:r>
          </a:p>
          <a:p>
            <a:pPr lvl="1"/>
            <a:r>
              <a:rPr lang="en-US" dirty="0" smtClean="0"/>
              <a:t>Asset lending programs</a:t>
            </a:r>
          </a:p>
          <a:p>
            <a:pPr lvl="1"/>
            <a:r>
              <a:rPr lang="en-US" dirty="0" smtClean="0"/>
              <a:t>Financial guarantees and other off-balance sheet commitments</a:t>
            </a:r>
          </a:p>
          <a:p>
            <a:pPr lvl="1"/>
            <a:r>
              <a:rPr lang="en-US" dirty="0" smtClean="0"/>
              <a:t>Reliance by insurers on short-term financing</a:t>
            </a:r>
          </a:p>
          <a:p>
            <a:pPr lvl="1"/>
            <a:r>
              <a:rPr lang="en-US" dirty="0" smtClean="0"/>
              <a:t>Subsidiaries with high exposures relative to capital</a:t>
            </a:r>
          </a:p>
          <a:p>
            <a:r>
              <a:rPr lang="en-US" dirty="0" smtClean="0"/>
              <a:t>Improved regulation needed to prevent crises</a:t>
            </a:r>
          </a:p>
          <a:p>
            <a:pPr lvl="1"/>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idx="4294967295"/>
          </p:nvPr>
        </p:nvSpPr>
        <p:spPr>
          <a:xfrm>
            <a:off x="685800" y="2130425"/>
            <a:ext cx="7924800" cy="1470025"/>
          </a:xfrm>
        </p:spPr>
        <p:txBody>
          <a:bodyPr lIns="90488" tIns="44450" rIns="90488" bIns="44450"/>
          <a:lstStyle/>
          <a:p>
            <a:pPr algn="ctr"/>
            <a:r>
              <a:rPr lang="en-US" b="0" dirty="0" smtClean="0">
                <a:solidFill>
                  <a:srgbClr val="000066"/>
                </a:solidFill>
                <a:latin typeface="Arial Black" pitchFamily="34" charset="0"/>
              </a:rPr>
              <a:t>Substitutability Risk: </a:t>
            </a:r>
            <a:br>
              <a:rPr lang="en-US" b="0" dirty="0" smtClean="0">
                <a:solidFill>
                  <a:srgbClr val="000066"/>
                </a:solidFill>
                <a:latin typeface="Arial Black" pitchFamily="34" charset="0"/>
              </a:rPr>
            </a:br>
            <a:r>
              <a:rPr lang="en-US" b="0" dirty="0" smtClean="0">
                <a:solidFill>
                  <a:srgbClr val="000066"/>
                </a:solidFill>
                <a:latin typeface="Arial Black" pitchFamily="34" charset="0"/>
              </a:rPr>
              <a:t>Could Unavailability of Insurance Cause a Financial Crisis?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Lack of Substitutes and Crises</a:t>
            </a:r>
          </a:p>
        </p:txBody>
      </p:sp>
      <p:sp>
        <p:nvSpPr>
          <p:cNvPr id="26627" name="Rectangle 3"/>
          <p:cNvSpPr>
            <a:spLocks noGrp="1" noChangeArrowheads="1"/>
          </p:cNvSpPr>
          <p:nvPr>
            <p:ph type="body" idx="1"/>
          </p:nvPr>
        </p:nvSpPr>
        <p:spPr>
          <a:xfrm>
            <a:off x="533400" y="1295400"/>
            <a:ext cx="8229600" cy="4171950"/>
          </a:xfrm>
        </p:spPr>
        <p:txBody>
          <a:bodyPr/>
          <a:lstStyle/>
          <a:p>
            <a:pPr>
              <a:buNone/>
            </a:pPr>
            <a:r>
              <a:rPr lang="en-US" dirty="0" smtClean="0"/>
              <a:t>For lack of substitutability to cause a crisis </a:t>
            </a:r>
            <a:r>
              <a:rPr lang="en-US" u="sng" dirty="0" smtClean="0"/>
              <a:t>both</a:t>
            </a:r>
            <a:r>
              <a:rPr lang="en-US" dirty="0" smtClean="0"/>
              <a:t> of the following must be true:</a:t>
            </a:r>
          </a:p>
          <a:p>
            <a:r>
              <a:rPr lang="en-US" dirty="0" smtClean="0"/>
              <a:t>The product must be </a:t>
            </a:r>
            <a:r>
              <a:rPr lang="en-US" u="sng" dirty="0" smtClean="0"/>
              <a:t>unavailable</a:t>
            </a:r>
            <a:r>
              <a:rPr lang="en-US" dirty="0" smtClean="0"/>
              <a:t> and have no substitutes or alternative suppliers</a:t>
            </a:r>
          </a:p>
          <a:p>
            <a:r>
              <a:rPr lang="en-US" dirty="0" smtClean="0"/>
              <a:t>The product must be </a:t>
            </a:r>
            <a:r>
              <a:rPr lang="en-US" u="sng" dirty="0" smtClean="0"/>
              <a:t>essential</a:t>
            </a:r>
            <a:r>
              <a:rPr lang="en-US" dirty="0" smtClean="0"/>
              <a:t> for the functioning of other institutions or the financial system</a:t>
            </a:r>
          </a:p>
          <a:p>
            <a:pPr lvl="1"/>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Quantitative Measures of Substitutability</a:t>
            </a:r>
          </a:p>
        </p:txBody>
      </p:sp>
      <p:sp>
        <p:nvSpPr>
          <p:cNvPr id="26627" name="Rectangle 3"/>
          <p:cNvSpPr>
            <a:spLocks noGrp="1" noChangeArrowheads="1"/>
          </p:cNvSpPr>
          <p:nvPr>
            <p:ph type="body" idx="1"/>
          </p:nvPr>
        </p:nvSpPr>
        <p:spPr>
          <a:xfrm>
            <a:off x="533400" y="990600"/>
            <a:ext cx="8229600" cy="4171950"/>
          </a:xfrm>
        </p:spPr>
        <p:txBody>
          <a:bodyPr/>
          <a:lstStyle/>
          <a:p>
            <a:pPr>
              <a:buNone/>
            </a:pPr>
            <a:r>
              <a:rPr lang="en-US" dirty="0" smtClean="0"/>
              <a:t>For lack of substitutability to cause a crisis:</a:t>
            </a:r>
          </a:p>
          <a:p>
            <a:r>
              <a:rPr lang="en-US" dirty="0" smtClean="0"/>
              <a:t>Concentration (market share of top firms) – highly concentrated markets more likely to trigger crisis due to lack of substitutes</a:t>
            </a:r>
          </a:p>
          <a:p>
            <a:r>
              <a:rPr lang="en-US" dirty="0" smtClean="0"/>
              <a:t>Ease of entry into the market</a:t>
            </a:r>
          </a:p>
          <a:p>
            <a:pPr lvl="1"/>
            <a:r>
              <a:rPr lang="en-US" dirty="0" smtClean="0"/>
              <a:t>If entry barriers exist, new entrants prevented form providing vital products or financial services</a:t>
            </a:r>
          </a:p>
          <a:p>
            <a:pPr lvl="1"/>
            <a:r>
              <a:rPr lang="en-US" dirty="0" smtClean="0"/>
              <a:t>Ease of entry can mitigate concerns about lack  substitutability</a:t>
            </a:r>
          </a:p>
          <a:p>
            <a:pPr lvl="1"/>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152400"/>
            <a:ext cx="8626475" cy="685800"/>
          </a:xfrm>
        </p:spPr>
        <p:txBody>
          <a:bodyPr/>
          <a:lstStyle/>
          <a:p>
            <a:r>
              <a:rPr lang="en-US" dirty="0" smtClean="0"/>
              <a:t>Concentration and Regulation in Insurance</a:t>
            </a:r>
          </a:p>
        </p:txBody>
      </p:sp>
      <p:sp>
        <p:nvSpPr>
          <p:cNvPr id="26627" name="Rectangle 3"/>
          <p:cNvSpPr>
            <a:spLocks noGrp="1" noChangeArrowheads="1"/>
          </p:cNvSpPr>
          <p:nvPr>
            <p:ph type="body" idx="1"/>
          </p:nvPr>
        </p:nvSpPr>
        <p:spPr>
          <a:xfrm>
            <a:off x="533400" y="990600"/>
            <a:ext cx="8229600" cy="4171950"/>
          </a:xfrm>
        </p:spPr>
        <p:txBody>
          <a:bodyPr/>
          <a:lstStyle/>
          <a:p>
            <a:r>
              <a:rPr lang="en-US" dirty="0" smtClean="0"/>
              <a:t>Concentration in insurance: US</a:t>
            </a:r>
          </a:p>
          <a:p>
            <a:pPr lvl="1"/>
            <a:r>
              <a:rPr lang="en-US" dirty="0" smtClean="0"/>
              <a:t>Top 4 (10) non-life groups have 29% (50%) of market</a:t>
            </a:r>
          </a:p>
          <a:p>
            <a:pPr lvl="1"/>
            <a:r>
              <a:rPr lang="en-US" dirty="0" smtClean="0"/>
              <a:t>Top 4 (10) life groups have 24% (45%) of market</a:t>
            </a:r>
          </a:p>
          <a:p>
            <a:r>
              <a:rPr lang="en-US" dirty="0" smtClean="0"/>
              <a:t>Entry of new insurers relatively easy (both on shore and off-shore, e.g., Bermuda)</a:t>
            </a:r>
          </a:p>
          <a:p>
            <a:r>
              <a:rPr lang="en-US" dirty="0" smtClean="0"/>
              <a:t>Nationally significant insurers reviewed quarterly by the NAIC – Financial Analysis Working Group</a:t>
            </a:r>
          </a:p>
          <a:p>
            <a:r>
              <a:rPr lang="en-US" dirty="0" smtClean="0"/>
              <a:t>Therefore, widespread insolvencies causing insurance unavailability are extremely unlikely</a:t>
            </a:r>
          </a:p>
          <a:p>
            <a:pPr lvl="1"/>
            <a:r>
              <a:rPr lang="en-US" dirty="0" smtClean="0"/>
              <a:t>Survivors or new entrants would provide coverage</a:t>
            </a:r>
          </a:p>
          <a:p>
            <a:pPr lvl="1"/>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Do Insurance Products Have Substitutes?</a:t>
            </a:r>
          </a:p>
        </p:txBody>
      </p:sp>
      <p:sp>
        <p:nvSpPr>
          <p:cNvPr id="26627" name="Rectangle 3"/>
          <p:cNvSpPr>
            <a:spLocks noGrp="1" noChangeArrowheads="1"/>
          </p:cNvSpPr>
          <p:nvPr>
            <p:ph type="body" idx="1"/>
          </p:nvPr>
        </p:nvSpPr>
        <p:spPr>
          <a:xfrm>
            <a:off x="533400" y="990600"/>
            <a:ext cx="8229600" cy="4171950"/>
          </a:xfrm>
        </p:spPr>
        <p:txBody>
          <a:bodyPr/>
          <a:lstStyle/>
          <a:p>
            <a:r>
              <a:rPr lang="en-US" dirty="0" smtClean="0"/>
              <a:t>Life Insurance</a:t>
            </a:r>
          </a:p>
          <a:p>
            <a:pPr lvl="1"/>
            <a:r>
              <a:rPr lang="en-US" dirty="0" smtClean="0"/>
              <a:t>Mostly asset accumulation products rather than mortality/longevity risk bearing</a:t>
            </a:r>
          </a:p>
          <a:p>
            <a:pPr lvl="1"/>
            <a:r>
              <a:rPr lang="en-US" dirty="0" smtClean="0"/>
              <a:t>Many non-insurance substitutes for asset accumulation and investment products</a:t>
            </a:r>
          </a:p>
          <a:p>
            <a:pPr lvl="2"/>
            <a:r>
              <a:rPr lang="en-US" dirty="0" smtClean="0"/>
              <a:t>Banks, mutual funds, securities firms, etc.</a:t>
            </a:r>
          </a:p>
          <a:p>
            <a:pPr lvl="1"/>
            <a:r>
              <a:rPr lang="en-US" dirty="0" smtClean="0"/>
              <a:t>Many insurers available to fill coverage gaps resulting from insolvency of one or a few firms</a:t>
            </a:r>
          </a:p>
          <a:p>
            <a:pPr lvl="1"/>
            <a:r>
              <a:rPr lang="en-US" dirty="0" smtClean="0"/>
              <a:t>Therefore, lack of substitutes not a problem for life insurance</a:t>
            </a:r>
          </a:p>
          <a:p>
            <a:pPr lvl="1"/>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Do Insurance Products Have Substitutes?</a:t>
            </a:r>
          </a:p>
        </p:txBody>
      </p:sp>
      <p:sp>
        <p:nvSpPr>
          <p:cNvPr id="26627" name="Rectangle 3"/>
          <p:cNvSpPr>
            <a:spLocks noGrp="1" noChangeArrowheads="1"/>
          </p:cNvSpPr>
          <p:nvPr>
            <p:ph type="body" idx="1"/>
          </p:nvPr>
        </p:nvSpPr>
        <p:spPr>
          <a:xfrm>
            <a:off x="533400" y="990600"/>
            <a:ext cx="8229600" cy="4171950"/>
          </a:xfrm>
        </p:spPr>
        <p:txBody>
          <a:bodyPr/>
          <a:lstStyle/>
          <a:p>
            <a:r>
              <a:rPr lang="en-US" dirty="0" smtClean="0"/>
              <a:t>Property-Casualty (PC) Insurance</a:t>
            </a:r>
          </a:p>
          <a:p>
            <a:pPr lvl="1"/>
            <a:r>
              <a:rPr lang="en-US" dirty="0" smtClean="0"/>
              <a:t>Mainly provide risk management and risk-bearing</a:t>
            </a:r>
          </a:p>
          <a:p>
            <a:pPr lvl="1"/>
            <a:r>
              <a:rPr lang="en-US" dirty="0" smtClean="0"/>
              <a:t>No real substitutes for individual buyers (auto insurance) and small commercial customers</a:t>
            </a:r>
          </a:p>
          <a:p>
            <a:pPr lvl="2"/>
            <a:r>
              <a:rPr lang="en-US" dirty="0" smtClean="0"/>
              <a:t>But many insurers are available to fill coverage gaps resulting from one or a few insolvencies</a:t>
            </a:r>
          </a:p>
          <a:p>
            <a:pPr lvl="1"/>
            <a:r>
              <a:rPr lang="en-US" dirty="0" smtClean="0"/>
              <a:t>Large corporate buyers have substitutes – self insurance, captives, securitization</a:t>
            </a:r>
          </a:p>
          <a:p>
            <a:pPr lvl="1"/>
            <a:r>
              <a:rPr lang="en-US" dirty="0" smtClean="0"/>
              <a:t>Therefore, lack of substitutes not a problem for P-C insurance</a:t>
            </a:r>
          </a:p>
          <a:p>
            <a:pPr lvl="1"/>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92124" y="152400"/>
            <a:ext cx="8499475" cy="685800"/>
          </a:xfrm>
        </p:spPr>
        <p:txBody>
          <a:bodyPr/>
          <a:lstStyle/>
          <a:p>
            <a:r>
              <a:rPr lang="en-US" sz="2800" dirty="0" smtClean="0"/>
              <a:t>Is Insurance Critical to Functioning of Economy?</a:t>
            </a:r>
          </a:p>
        </p:txBody>
      </p:sp>
      <p:sp>
        <p:nvSpPr>
          <p:cNvPr id="26627" name="Rectangle 3"/>
          <p:cNvSpPr>
            <a:spLocks noGrp="1" noChangeArrowheads="1"/>
          </p:cNvSpPr>
          <p:nvPr>
            <p:ph type="body" idx="1"/>
          </p:nvPr>
        </p:nvSpPr>
        <p:spPr>
          <a:xfrm>
            <a:off x="533400" y="990600"/>
            <a:ext cx="8229600" cy="4171950"/>
          </a:xfrm>
        </p:spPr>
        <p:txBody>
          <a:bodyPr/>
          <a:lstStyle/>
          <a:p>
            <a:r>
              <a:rPr lang="en-US" dirty="0" smtClean="0"/>
              <a:t>Insurance clearly enables the economy to function more smoothly by enabling individuals and businesses to take more risk</a:t>
            </a:r>
          </a:p>
          <a:p>
            <a:r>
              <a:rPr lang="en-US" dirty="0" smtClean="0"/>
              <a:t>However, it is difficult to argue that insurance is as important as banking, the payments system, or the settlement system</a:t>
            </a:r>
          </a:p>
          <a:p>
            <a:r>
              <a:rPr lang="en-US" dirty="0" smtClean="0"/>
              <a:t>Various insurance markets regularly experience availability crises without </a:t>
            </a:r>
            <a:r>
              <a:rPr lang="en-US" dirty="0" smtClean="0"/>
              <a:t>significantly </a:t>
            </a:r>
            <a:r>
              <a:rPr lang="en-US" dirty="0" smtClean="0"/>
              <a:t>affecting real economic activity</a:t>
            </a:r>
          </a:p>
          <a:p>
            <a:r>
              <a:rPr lang="en-US" dirty="0" smtClean="0"/>
              <a:t>Therefore, unavailability of insurance unlikely to create a systemic crisis</a:t>
            </a:r>
          </a:p>
          <a:p>
            <a:pPr lvl="1"/>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Contributing Factors:</a:t>
            </a:r>
            <a:br>
              <a:rPr lang="en-US" b="0" dirty="0" smtClean="0">
                <a:solidFill>
                  <a:srgbClr val="000066"/>
                </a:solidFill>
                <a:latin typeface="Arial Black" pitchFamily="34" charset="0"/>
              </a:rPr>
            </a:br>
            <a:r>
              <a:rPr lang="en-US" b="0" dirty="0" smtClean="0">
                <a:solidFill>
                  <a:srgbClr val="000066"/>
                </a:solidFill>
                <a:latin typeface="Arial Black" pitchFamily="34" charset="0"/>
              </a:rPr>
              <a:t>How Risky Are Insurers?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Contributing Factors:</a:t>
            </a:r>
            <a:br>
              <a:rPr lang="en-US" b="0" dirty="0" smtClean="0">
                <a:solidFill>
                  <a:srgbClr val="000066"/>
                </a:solidFill>
                <a:latin typeface="Arial Black" pitchFamily="34" charset="0"/>
              </a:rPr>
            </a:br>
            <a:r>
              <a:rPr lang="en-US" b="0" dirty="0" smtClean="0">
                <a:solidFill>
                  <a:srgbClr val="000066"/>
                </a:solidFill>
                <a:latin typeface="Arial Black" pitchFamily="34" charset="0"/>
              </a:rPr>
              <a:t>Leverage and Insolvency Rates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What Is Systemic Risk?</a:t>
            </a:r>
          </a:p>
        </p:txBody>
      </p:sp>
      <p:sp>
        <p:nvSpPr>
          <p:cNvPr id="23555" name="Rectangle 3"/>
          <p:cNvSpPr>
            <a:spLocks noGrp="1" noChangeArrowheads="1"/>
          </p:cNvSpPr>
          <p:nvPr>
            <p:ph type="body" idx="1"/>
          </p:nvPr>
        </p:nvSpPr>
        <p:spPr>
          <a:xfrm>
            <a:off x="457200" y="1219200"/>
            <a:ext cx="8423275" cy="4171950"/>
          </a:xfrm>
        </p:spPr>
        <p:txBody>
          <a:bodyPr/>
          <a:lstStyle/>
          <a:p>
            <a:r>
              <a:rPr lang="en-US" sz="2400" dirty="0" smtClean="0"/>
              <a:t>The risk that an event will trigger a loss of economic value or confidence in a </a:t>
            </a:r>
            <a:r>
              <a:rPr lang="en-US" sz="2400" u="sng" dirty="0" smtClean="0"/>
              <a:t>substantial segment </a:t>
            </a:r>
            <a:r>
              <a:rPr lang="en-US" sz="2400" dirty="0" smtClean="0"/>
              <a:t>of the financial system serious enough to have </a:t>
            </a:r>
            <a:r>
              <a:rPr lang="en-US" sz="2400" u="sng" dirty="0" smtClean="0"/>
              <a:t>significant adverse effects </a:t>
            </a:r>
            <a:r>
              <a:rPr lang="en-US" sz="2400" dirty="0" smtClean="0"/>
              <a:t>on the </a:t>
            </a:r>
            <a:r>
              <a:rPr lang="en-US" sz="2400" u="sng" dirty="0" smtClean="0"/>
              <a:t>real economy</a:t>
            </a:r>
            <a:r>
              <a:rPr lang="en-US" sz="2400" dirty="0" smtClean="0"/>
              <a:t>.  Group of 10 (2001).</a:t>
            </a:r>
          </a:p>
          <a:p>
            <a:r>
              <a:rPr lang="en-US" sz="2400" dirty="0" smtClean="0"/>
              <a:t>Systemic financial risk involves</a:t>
            </a:r>
          </a:p>
          <a:p>
            <a:pPr lvl="1"/>
            <a:r>
              <a:rPr lang="en-US" sz="2000" dirty="0" smtClean="0"/>
              <a:t>A system-wide financial crisis . . . accompanied by a sharp decline in asset values and economic activity</a:t>
            </a:r>
          </a:p>
          <a:p>
            <a:pPr lvl="1"/>
            <a:r>
              <a:rPr lang="en-US" sz="2000" dirty="0" smtClean="0"/>
              <a:t>The spread of instability throughout the financial system (contagion)</a:t>
            </a:r>
          </a:p>
          <a:p>
            <a:pPr lvl="1"/>
            <a:r>
              <a:rPr lang="en-US" sz="2000" dirty="0" smtClean="0"/>
              <a:t>Sufficient to affect the real economy</a:t>
            </a:r>
            <a:br>
              <a:rPr lang="en-US" sz="2000" dirty="0" smtClean="0"/>
            </a:br>
            <a:r>
              <a:rPr lang="en-US" sz="2000" dirty="0" smtClean="0"/>
              <a:t>World Economic Forum (2008).</a:t>
            </a:r>
          </a:p>
          <a:p>
            <a:r>
              <a:rPr lang="en-US" sz="2400" dirty="0" smtClean="0"/>
              <a:t>Systemic risk is exposure to extreme correlations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title"/>
          </p:nvPr>
        </p:nvSpPr>
        <p:spPr/>
        <p:txBody>
          <a:bodyPr/>
          <a:lstStyle/>
          <a:p>
            <a:r>
              <a:rPr lang="en-US" dirty="0" smtClean="0"/>
              <a:t>Equity Capital-to-Assets Ratios</a:t>
            </a:r>
          </a:p>
        </p:txBody>
      </p:sp>
      <p:graphicFrame>
        <p:nvGraphicFramePr>
          <p:cNvPr id="5" name="Object 7"/>
          <p:cNvGraphicFramePr>
            <a:graphicFrameLocks noGrp="1" noChangeAspect="1"/>
          </p:cNvGraphicFramePr>
          <p:nvPr>
            <p:ph type="chart" idx="1"/>
          </p:nvPr>
        </p:nvGraphicFramePr>
        <p:xfrm>
          <a:off x="488950" y="1089025"/>
          <a:ext cx="8318500" cy="5108575"/>
        </p:xfrm>
        <a:graphic>
          <a:graphicData uri="http://schemas.openxmlformats.org/drawingml/2006/chart">
            <c:chart xmlns:c="http://schemas.openxmlformats.org/drawingml/2006/chart" xmlns:r="http://schemas.openxmlformats.org/officeDocument/2006/relationships" r:id="rId2"/>
          </a:graphicData>
        </a:graphic>
      </p:graphicFrame>
      <p:sp>
        <p:nvSpPr>
          <p:cNvPr id="4100" name="Text Box 8"/>
          <p:cNvSpPr txBox="1">
            <a:spLocks noChangeArrowheads="1"/>
          </p:cNvSpPr>
          <p:nvPr/>
        </p:nvSpPr>
        <p:spPr bwMode="auto">
          <a:xfrm>
            <a:off x="762000" y="6324600"/>
            <a:ext cx="7696200" cy="274638"/>
          </a:xfrm>
          <a:prstGeom prst="rect">
            <a:avLst/>
          </a:prstGeom>
          <a:noFill/>
          <a:ln w="25400">
            <a:noFill/>
            <a:miter lim="800000"/>
            <a:headEnd/>
            <a:tailEnd/>
          </a:ln>
        </p:spPr>
        <p:txBody>
          <a:bodyPr>
            <a:spAutoFit/>
          </a:bodyPr>
          <a:lstStyle/>
          <a:p>
            <a:r>
              <a:rPr lang="en-US" sz="1200" dirty="0"/>
              <a:t>Source: Federal Reserve Flow of Funds accounts, American Council of Life </a:t>
            </a:r>
            <a:r>
              <a:rPr lang="en-US" sz="1200" dirty="0" smtClean="0"/>
              <a:t>Insurance, FDIC.</a:t>
            </a:r>
            <a:endParaRPr lang="en-US" sz="12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r>
              <a:rPr lang="en-US" dirty="0" smtClean="0"/>
              <a:t>Premiums-to-Surplus Ratios: US Insurers</a:t>
            </a:r>
          </a:p>
        </p:txBody>
      </p:sp>
      <p:graphicFrame>
        <p:nvGraphicFramePr>
          <p:cNvPr id="4" name="Object 5"/>
          <p:cNvGraphicFramePr>
            <a:graphicFrameLocks noGrp="1" noChangeAspect="1"/>
          </p:cNvGraphicFramePr>
          <p:nvPr>
            <p:ph type="chart" idx="1"/>
          </p:nvPr>
        </p:nvGraphicFramePr>
        <p:xfrm>
          <a:off x="546100" y="1270000"/>
          <a:ext cx="7813675" cy="45847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000125" y="1009650"/>
            <a:ext cx="7315200" cy="400110"/>
          </a:xfrm>
          <a:prstGeom prst="rect">
            <a:avLst/>
          </a:prstGeom>
          <a:noFill/>
        </p:spPr>
        <p:txBody>
          <a:bodyPr wrap="square" rtlCol="0">
            <a:spAutoFit/>
          </a:bodyPr>
          <a:lstStyle/>
          <a:p>
            <a:r>
              <a:rPr lang="en-US" i="1" dirty="0" smtClean="0">
                <a:solidFill>
                  <a:srgbClr val="FF0000"/>
                </a:solidFill>
              </a:rPr>
              <a:t>Insurance leverage ratios have been improving over time.</a:t>
            </a:r>
            <a:endParaRPr lang="en-US" i="1" dirty="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r>
              <a:rPr lang="en-US" dirty="0" smtClean="0"/>
              <a:t>Failure Rates: US Banks &amp; Insurers</a:t>
            </a:r>
          </a:p>
        </p:txBody>
      </p:sp>
      <p:graphicFrame>
        <p:nvGraphicFramePr>
          <p:cNvPr id="4" name="Object 5"/>
          <p:cNvGraphicFramePr>
            <a:graphicFrameLocks noGrp="1" noChangeAspect="1"/>
          </p:cNvGraphicFramePr>
          <p:nvPr>
            <p:ph type="chart" idx="1"/>
          </p:nvPr>
        </p:nvGraphicFramePr>
        <p:xfrm>
          <a:off x="546100" y="1270000"/>
          <a:ext cx="7813675" cy="45847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43000" y="990600"/>
            <a:ext cx="7162800" cy="400110"/>
          </a:xfrm>
          <a:prstGeom prst="rect">
            <a:avLst/>
          </a:prstGeom>
          <a:noFill/>
        </p:spPr>
        <p:txBody>
          <a:bodyPr wrap="square" rtlCol="0">
            <a:spAutoFit/>
          </a:bodyPr>
          <a:lstStyle/>
          <a:p>
            <a:r>
              <a:rPr lang="en-US" i="1" dirty="0" smtClean="0">
                <a:solidFill>
                  <a:srgbClr val="FF0000"/>
                </a:solidFill>
              </a:rPr>
              <a:t>Bank failure rate was more strongly affected by the crisis.</a:t>
            </a:r>
            <a:endParaRPr lang="en-US" i="1" dirty="0">
              <a:solidFill>
                <a:srgbClr val="FF0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a:xfrm>
            <a:off x="609600" y="0"/>
            <a:ext cx="8305800" cy="838200"/>
          </a:xfrm>
        </p:spPr>
        <p:txBody>
          <a:bodyPr lIns="92075" tIns="46038" rIns="92075" bIns="46038"/>
          <a:lstStyle/>
          <a:p>
            <a:r>
              <a:rPr lang="en-US" dirty="0" smtClean="0"/>
              <a:t>P/C Insurer Impairments: 1969-2011</a:t>
            </a:r>
          </a:p>
        </p:txBody>
      </p:sp>
      <p:graphicFrame>
        <p:nvGraphicFramePr>
          <p:cNvPr id="6" name="Object 3"/>
          <p:cNvGraphicFramePr>
            <a:graphicFrameLocks noGrp="1" noChangeAspect="1"/>
          </p:cNvGraphicFramePr>
          <p:nvPr>
            <p:ph idx="4294967295"/>
          </p:nvPr>
        </p:nvGraphicFramePr>
        <p:xfrm>
          <a:off x="431800" y="1206500"/>
          <a:ext cx="8170863"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5"/>
          <p:cNvSpPr txBox="1">
            <a:spLocks noChangeArrowheads="1"/>
          </p:cNvSpPr>
          <p:nvPr/>
        </p:nvSpPr>
        <p:spPr bwMode="auto">
          <a:xfrm>
            <a:off x="228600" y="6400800"/>
            <a:ext cx="8534400" cy="420688"/>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200" b="0" dirty="0"/>
              <a:t>Source: A.M. Best; Insurance Information Institute</a:t>
            </a:r>
            <a:endParaRPr lang="en-US" sz="1200" dirty="0"/>
          </a:p>
        </p:txBody>
      </p:sp>
      <p:sp>
        <p:nvSpPr>
          <p:cNvPr id="6149" name="TextBox 4"/>
          <p:cNvSpPr txBox="1">
            <a:spLocks noChangeArrowheads="1"/>
          </p:cNvSpPr>
          <p:nvPr/>
        </p:nvSpPr>
        <p:spPr bwMode="auto">
          <a:xfrm>
            <a:off x="1905000" y="1066800"/>
            <a:ext cx="6400800" cy="400050"/>
          </a:xfrm>
          <a:prstGeom prst="rect">
            <a:avLst/>
          </a:prstGeom>
          <a:noFill/>
          <a:ln w="9525">
            <a:noFill/>
            <a:miter lim="800000"/>
            <a:headEnd/>
            <a:tailEnd/>
          </a:ln>
        </p:spPr>
        <p:txBody>
          <a:bodyPr>
            <a:spAutoFit/>
          </a:bodyPr>
          <a:lstStyle/>
          <a:p>
            <a:r>
              <a:rPr lang="en-US" i="1" dirty="0" smtClean="0"/>
              <a:t>Financial Crisis Did Not Trigger Many Impairments.</a:t>
            </a:r>
            <a:endParaRPr lang="en-US" i="1"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81000" y="152400"/>
            <a:ext cx="8550275" cy="685800"/>
          </a:xfrm>
        </p:spPr>
        <p:txBody>
          <a:bodyPr/>
          <a:lstStyle/>
          <a:p>
            <a:r>
              <a:rPr lang="en-US" dirty="0" smtClean="0"/>
              <a:t>Why Did PC Impairments Increase in 2011?</a:t>
            </a:r>
          </a:p>
        </p:txBody>
      </p:sp>
      <p:sp>
        <p:nvSpPr>
          <p:cNvPr id="30723" name="Rectangle 3"/>
          <p:cNvSpPr>
            <a:spLocks noGrp="1" noChangeArrowheads="1"/>
          </p:cNvSpPr>
          <p:nvPr>
            <p:ph type="body" idx="1"/>
          </p:nvPr>
        </p:nvSpPr>
        <p:spPr>
          <a:xfrm>
            <a:off x="457200" y="1143000"/>
            <a:ext cx="8423275" cy="5029200"/>
          </a:xfrm>
        </p:spPr>
        <p:txBody>
          <a:bodyPr/>
          <a:lstStyle/>
          <a:p>
            <a:r>
              <a:rPr lang="en-US" dirty="0" smtClean="0"/>
              <a:t>Lingering effects of financial crisis</a:t>
            </a:r>
          </a:p>
          <a:p>
            <a:pPr lvl="1"/>
            <a:r>
              <a:rPr lang="en-US" dirty="0" smtClean="0"/>
              <a:t>Crisis appears to have had delayed effect on P-C insurers</a:t>
            </a:r>
          </a:p>
          <a:p>
            <a:r>
              <a:rPr lang="en-US" dirty="0" smtClean="0"/>
              <a:t>Near record catastrophe losses</a:t>
            </a:r>
          </a:p>
          <a:p>
            <a:pPr lvl="1"/>
            <a:r>
              <a:rPr lang="en-US" dirty="0" smtClean="0"/>
              <a:t>Insured losses of $116 billion</a:t>
            </a:r>
          </a:p>
          <a:p>
            <a:pPr lvl="1"/>
            <a:r>
              <a:rPr lang="en-US" dirty="0" smtClean="0"/>
              <a:t>2</a:t>
            </a:r>
            <a:r>
              <a:rPr lang="en-US" baseline="30000" dirty="0" smtClean="0"/>
              <a:t>nd</a:t>
            </a:r>
            <a:r>
              <a:rPr lang="en-US" dirty="0" smtClean="0"/>
              <a:t> largest year for catastrophes in recorded history (largest was 2005 when Hurricanes Katrina, Rita, and Wilma and other events caused losses of $123 billion)</a:t>
            </a:r>
          </a:p>
          <a:p>
            <a:r>
              <a:rPr lang="en-US" dirty="0" smtClean="0"/>
              <a:t>“Soft market” phase of underwriting cycle</a:t>
            </a:r>
          </a:p>
          <a:p>
            <a:pPr lvl="1"/>
            <a:r>
              <a:rPr lang="en-US" dirty="0" smtClean="0"/>
              <a:t>PC insurance supply increases and prices decrease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457200" y="0"/>
            <a:ext cx="8534400" cy="762000"/>
          </a:xfrm>
        </p:spPr>
        <p:txBody>
          <a:bodyPr lIns="92075" tIns="46038" rIns="92075" bIns="46038"/>
          <a:lstStyle/>
          <a:p>
            <a:r>
              <a:rPr lang="en-US" dirty="0" smtClean="0"/>
              <a:t>PC Insurer Impairments &amp; Combined Ratio</a:t>
            </a:r>
          </a:p>
        </p:txBody>
      </p:sp>
      <p:graphicFrame>
        <p:nvGraphicFramePr>
          <p:cNvPr id="7" name="Object 2"/>
          <p:cNvGraphicFramePr>
            <a:graphicFrameLocks noGrp="1" noChangeAspect="1"/>
          </p:cNvGraphicFramePr>
          <p:nvPr>
            <p:ph idx="4294967295"/>
          </p:nvPr>
        </p:nvGraphicFramePr>
        <p:xfrm>
          <a:off x="50800" y="1581150"/>
          <a:ext cx="8831263" cy="4997450"/>
        </p:xfrm>
        <a:graphic>
          <a:graphicData uri="http://schemas.openxmlformats.org/drawingml/2006/chart">
            <c:chart xmlns:c="http://schemas.openxmlformats.org/drawingml/2006/chart" xmlns:r="http://schemas.openxmlformats.org/officeDocument/2006/relationships" r:id="rId3"/>
          </a:graphicData>
        </a:graphic>
      </p:graphicFrame>
      <p:sp>
        <p:nvSpPr>
          <p:cNvPr id="7172" name="Text Box 4"/>
          <p:cNvSpPr txBox="1">
            <a:spLocks noChangeArrowheads="1"/>
          </p:cNvSpPr>
          <p:nvPr/>
        </p:nvSpPr>
        <p:spPr bwMode="auto">
          <a:xfrm>
            <a:off x="533400" y="990600"/>
            <a:ext cx="7848600" cy="313997"/>
          </a:xfrm>
          <a:prstGeom prst="rect">
            <a:avLst/>
          </a:prstGeom>
          <a:solidFill>
            <a:schemeClr val="bg1"/>
          </a:solidFill>
          <a:ln w="12700">
            <a:noFill/>
            <a:miter lim="800000"/>
            <a:headEnd type="none" w="sm" len="sm"/>
            <a:tailEnd type="none" w="sm" len="sm"/>
          </a:ln>
        </p:spPr>
        <p:txBody>
          <a:bodyPr>
            <a:spAutoFit/>
          </a:bodyPr>
          <a:lstStyle/>
          <a:p>
            <a:pPr>
              <a:lnSpc>
                <a:spcPct val="70000"/>
              </a:lnSpc>
              <a:buClrTx/>
            </a:pPr>
            <a:r>
              <a:rPr lang="en-US" dirty="0">
                <a:solidFill>
                  <a:srgbClr val="3333FF"/>
                </a:solidFill>
                <a:latin typeface="Times New Roman" pitchFamily="18" charset="0"/>
              </a:rPr>
              <a:t>Impairment </a:t>
            </a:r>
            <a:r>
              <a:rPr lang="en-US" dirty="0" smtClean="0">
                <a:solidFill>
                  <a:srgbClr val="3333FF"/>
                </a:solidFill>
                <a:latin typeface="Times New Roman" pitchFamily="18" charset="0"/>
              </a:rPr>
              <a:t>rates </a:t>
            </a:r>
            <a:r>
              <a:rPr lang="en-US" dirty="0">
                <a:solidFill>
                  <a:srgbClr val="3333FF"/>
                </a:solidFill>
                <a:latin typeface="Times New Roman" pitchFamily="18" charset="0"/>
              </a:rPr>
              <a:t>highly correlated with underwriting </a:t>
            </a:r>
            <a:r>
              <a:rPr lang="en-US" dirty="0" smtClean="0">
                <a:solidFill>
                  <a:srgbClr val="3333FF"/>
                </a:solidFill>
                <a:latin typeface="Times New Roman" pitchFamily="18" charset="0"/>
              </a:rPr>
              <a:t>performance. </a:t>
            </a:r>
            <a:endParaRPr lang="en-US" i="1" dirty="0">
              <a:solidFill>
                <a:srgbClr val="3333FF"/>
              </a:solidFill>
              <a:latin typeface="Times New Roman" pitchFamily="18" charset="0"/>
            </a:endParaRPr>
          </a:p>
        </p:txBody>
      </p:sp>
      <p:sp>
        <p:nvSpPr>
          <p:cNvPr id="7173" name="Text Box 5"/>
          <p:cNvSpPr txBox="1">
            <a:spLocks noChangeArrowheads="1"/>
          </p:cNvSpPr>
          <p:nvPr/>
        </p:nvSpPr>
        <p:spPr bwMode="auto">
          <a:xfrm>
            <a:off x="0" y="6400800"/>
            <a:ext cx="8915400" cy="452438"/>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400" b="0" dirty="0"/>
              <a:t>Source: A.M. Best; Insurance Information Institute</a:t>
            </a:r>
            <a:endParaRPr lang="en-US" sz="1000" dirty="0"/>
          </a:p>
        </p:txBody>
      </p:sp>
      <p:sp>
        <p:nvSpPr>
          <p:cNvPr id="6793222" name="Line 6"/>
          <p:cNvSpPr>
            <a:spLocks noChangeShapeType="1"/>
          </p:cNvSpPr>
          <p:nvPr/>
        </p:nvSpPr>
        <p:spPr bwMode="auto">
          <a:xfrm flipH="1">
            <a:off x="1143000" y="4648200"/>
            <a:ext cx="6858000" cy="0"/>
          </a:xfrm>
          <a:prstGeom prst="line">
            <a:avLst/>
          </a:prstGeom>
          <a:noFill/>
          <a:ln w="38100">
            <a:solidFill>
              <a:srgbClr val="00FF00"/>
            </a:solidFill>
            <a:round/>
            <a:headEnd type="oval" w="med" len="med"/>
            <a:tailEnd type="oval" w="med" len="med"/>
          </a:ln>
        </p:spPr>
        <p:txBody>
          <a:bodyPr lIns="92075" tIns="46038" rIns="92075" bIns="46038">
            <a:spAutoFit/>
          </a:bodyPr>
          <a:lstStyle/>
          <a:p>
            <a:endParaRPr lang="en-US" dirty="0"/>
          </a:p>
        </p:txBody>
      </p:sp>
      <p:sp>
        <p:nvSpPr>
          <p:cNvPr id="9" name="TextBox 8"/>
          <p:cNvSpPr txBox="1"/>
          <p:nvPr/>
        </p:nvSpPr>
        <p:spPr>
          <a:xfrm>
            <a:off x="1371600" y="1676400"/>
            <a:ext cx="4800600" cy="400110"/>
          </a:xfrm>
          <a:prstGeom prst="rect">
            <a:avLst/>
          </a:prstGeom>
          <a:noFill/>
        </p:spPr>
        <p:txBody>
          <a:bodyPr wrap="square" rtlCol="0">
            <a:spAutoFit/>
          </a:bodyPr>
          <a:lstStyle/>
          <a:p>
            <a:r>
              <a:rPr lang="en-US" dirty="0" smtClean="0">
                <a:latin typeface="Times New Roman" pitchFamily="18" charset="0"/>
                <a:cs typeface="Times New Roman" pitchFamily="18" charset="0"/>
              </a:rPr>
              <a:t>Correlation with combined ratio = 64%</a:t>
            </a:r>
            <a:endParaRPr lang="en-US"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793222"/>
                                        </p:tgtEl>
                                        <p:attrNameLst>
                                          <p:attrName>style.visibility</p:attrName>
                                        </p:attrNameLst>
                                      </p:cBhvr>
                                      <p:to>
                                        <p:strVal val="visible"/>
                                      </p:to>
                                    </p:set>
                                    <p:animEffect transition="in" filter="fade">
                                      <p:cBhvr>
                                        <p:cTn id="7" dur="2000"/>
                                        <p:tgtEl>
                                          <p:spTgt spid="6793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322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a:xfrm>
            <a:off x="533400" y="0"/>
            <a:ext cx="8458200" cy="838200"/>
          </a:xfrm>
        </p:spPr>
        <p:txBody>
          <a:bodyPr lIns="92075" tIns="46038" rIns="92075" bIns="46038"/>
          <a:lstStyle/>
          <a:p>
            <a:r>
              <a:rPr lang="en-US" dirty="0" smtClean="0"/>
              <a:t>Life/Health Insurer Impairments:1976-2011</a:t>
            </a:r>
          </a:p>
        </p:txBody>
      </p:sp>
      <p:graphicFrame>
        <p:nvGraphicFramePr>
          <p:cNvPr id="6" name="Object 3"/>
          <p:cNvGraphicFramePr>
            <a:graphicFrameLocks noGrp="1" noChangeAspect="1"/>
          </p:cNvGraphicFramePr>
          <p:nvPr>
            <p:ph idx="4294967295"/>
          </p:nvPr>
        </p:nvGraphicFramePr>
        <p:xfrm>
          <a:off x="422275" y="1651000"/>
          <a:ext cx="8137525" cy="4418013"/>
        </p:xfrm>
        <a:graphic>
          <a:graphicData uri="http://schemas.openxmlformats.org/drawingml/2006/chart">
            <c:chart xmlns:c="http://schemas.openxmlformats.org/drawingml/2006/chart" xmlns:r="http://schemas.openxmlformats.org/officeDocument/2006/relationships" r:id="rId3"/>
          </a:graphicData>
        </a:graphic>
      </p:graphicFrame>
      <p:sp>
        <p:nvSpPr>
          <p:cNvPr id="9220" name="Text Box 4"/>
          <p:cNvSpPr txBox="1">
            <a:spLocks noChangeArrowheads="1"/>
          </p:cNvSpPr>
          <p:nvPr/>
        </p:nvSpPr>
        <p:spPr bwMode="auto">
          <a:xfrm>
            <a:off x="533400" y="990600"/>
            <a:ext cx="8229600" cy="403225"/>
          </a:xfrm>
          <a:prstGeom prst="rect">
            <a:avLst/>
          </a:prstGeom>
          <a:solidFill>
            <a:schemeClr val="bg1"/>
          </a:solidFill>
          <a:ln w="12700">
            <a:noFill/>
            <a:miter lim="800000"/>
            <a:headEnd type="none" w="sm" len="sm"/>
            <a:tailEnd type="none" w="sm" len="sm"/>
          </a:ln>
        </p:spPr>
        <p:txBody>
          <a:bodyPr>
            <a:spAutoFit/>
          </a:bodyPr>
          <a:lstStyle/>
          <a:p>
            <a:pPr>
              <a:lnSpc>
                <a:spcPct val="70000"/>
              </a:lnSpc>
              <a:buClrTx/>
            </a:pPr>
            <a:r>
              <a:rPr lang="en-US" sz="2800" dirty="0">
                <a:solidFill>
                  <a:srgbClr val="3333FF"/>
                </a:solidFill>
                <a:latin typeface="Times New Roman" pitchFamily="18" charset="0"/>
              </a:rPr>
              <a:t>Life/health impairments less cyclical than P/C </a:t>
            </a:r>
            <a:endParaRPr lang="en-US" sz="2800" i="1" dirty="0">
              <a:solidFill>
                <a:srgbClr val="3333FF"/>
              </a:solidFill>
              <a:latin typeface="Times New Roman" pitchFamily="18" charset="0"/>
            </a:endParaRPr>
          </a:p>
        </p:txBody>
      </p:sp>
      <p:sp>
        <p:nvSpPr>
          <p:cNvPr id="9221" name="Text Box 5"/>
          <p:cNvSpPr txBox="1">
            <a:spLocks noChangeArrowheads="1"/>
          </p:cNvSpPr>
          <p:nvPr/>
        </p:nvSpPr>
        <p:spPr bwMode="auto">
          <a:xfrm>
            <a:off x="0" y="6405563"/>
            <a:ext cx="8915400" cy="459229"/>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400" b="0" dirty="0"/>
              <a:t>Source: A.M. </a:t>
            </a:r>
            <a:r>
              <a:rPr lang="en-US" sz="1400" b="0" dirty="0" smtClean="0"/>
              <a:t>Best.</a:t>
            </a:r>
            <a:endParaRPr lang="en-US" sz="1000"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a:xfrm>
            <a:off x="533400" y="0"/>
            <a:ext cx="8610600" cy="914400"/>
          </a:xfrm>
        </p:spPr>
        <p:txBody>
          <a:bodyPr lIns="92075" tIns="46038" rIns="92075" bIns="46038"/>
          <a:lstStyle/>
          <a:p>
            <a:r>
              <a:rPr lang="en-US" dirty="0" smtClean="0"/>
              <a:t>LH Impairment Frequency &amp; Profits</a:t>
            </a:r>
          </a:p>
        </p:txBody>
      </p:sp>
      <p:graphicFrame>
        <p:nvGraphicFramePr>
          <p:cNvPr id="6" name="Object 2"/>
          <p:cNvGraphicFramePr>
            <a:graphicFrameLocks noGrp="1" noChangeAspect="1"/>
          </p:cNvGraphicFramePr>
          <p:nvPr>
            <p:ph idx="4294967295"/>
          </p:nvPr>
        </p:nvGraphicFramePr>
        <p:xfrm>
          <a:off x="381000" y="1651000"/>
          <a:ext cx="8483600" cy="4737100"/>
        </p:xfrm>
        <a:graphic>
          <a:graphicData uri="http://schemas.openxmlformats.org/drawingml/2006/chart">
            <c:chart xmlns:c="http://schemas.openxmlformats.org/drawingml/2006/chart" xmlns:r="http://schemas.openxmlformats.org/officeDocument/2006/relationships" r:id="rId3"/>
          </a:graphicData>
        </a:graphic>
      </p:graphicFrame>
      <p:sp>
        <p:nvSpPr>
          <p:cNvPr id="10244" name="Text Box 5"/>
          <p:cNvSpPr txBox="1">
            <a:spLocks noChangeArrowheads="1"/>
          </p:cNvSpPr>
          <p:nvPr/>
        </p:nvSpPr>
        <p:spPr bwMode="auto">
          <a:xfrm>
            <a:off x="0" y="6400800"/>
            <a:ext cx="8915400" cy="452438"/>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400" b="0" dirty="0"/>
              <a:t>Source: A.M. Best.</a:t>
            </a:r>
            <a:endParaRPr lang="en-US" sz="1000" dirty="0"/>
          </a:p>
        </p:txBody>
      </p:sp>
      <p:sp>
        <p:nvSpPr>
          <p:cNvPr id="10245" name="Text Box 4"/>
          <p:cNvSpPr txBox="1">
            <a:spLocks noChangeArrowheads="1"/>
          </p:cNvSpPr>
          <p:nvPr/>
        </p:nvSpPr>
        <p:spPr bwMode="auto">
          <a:xfrm>
            <a:off x="304800" y="1143000"/>
            <a:ext cx="8610600" cy="393954"/>
          </a:xfrm>
          <a:prstGeom prst="rect">
            <a:avLst/>
          </a:prstGeom>
          <a:solidFill>
            <a:schemeClr val="bg1"/>
          </a:solidFill>
          <a:ln w="12700">
            <a:noFill/>
            <a:miter lim="800000"/>
            <a:headEnd type="none" w="sm" len="sm"/>
            <a:tailEnd type="none" w="sm" len="sm"/>
          </a:ln>
        </p:spPr>
        <p:txBody>
          <a:bodyPr wrap="square">
            <a:spAutoFit/>
          </a:bodyPr>
          <a:lstStyle/>
          <a:p>
            <a:pPr algn="l">
              <a:lnSpc>
                <a:spcPct val="70000"/>
              </a:lnSpc>
              <a:buClrTx/>
            </a:pPr>
            <a:r>
              <a:rPr lang="en-US" sz="2800" dirty="0" smtClean="0">
                <a:solidFill>
                  <a:srgbClr val="3333FF"/>
                </a:solidFill>
                <a:latin typeface="Times New Roman" pitchFamily="18" charset="0"/>
              </a:rPr>
              <a:t>LH less correlated </a:t>
            </a:r>
            <a:r>
              <a:rPr lang="en-US" sz="2800" dirty="0">
                <a:solidFill>
                  <a:srgbClr val="3333FF"/>
                </a:solidFill>
                <a:latin typeface="Times New Roman" pitchFamily="18" charset="0"/>
              </a:rPr>
              <a:t>with profits than </a:t>
            </a:r>
            <a:r>
              <a:rPr lang="en-US" sz="2800" dirty="0" smtClean="0">
                <a:solidFill>
                  <a:srgbClr val="3333FF"/>
                </a:solidFill>
                <a:latin typeface="Times New Roman" pitchFamily="18" charset="0"/>
              </a:rPr>
              <a:t>PC, </a:t>
            </a:r>
            <a:r>
              <a:rPr lang="en-US" sz="2800" i="1" dirty="0" err="1" smtClean="0">
                <a:solidFill>
                  <a:srgbClr val="3333FF"/>
                </a:solidFill>
                <a:latin typeface="Times New Roman" pitchFamily="18" charset="0"/>
              </a:rPr>
              <a:t>Corr</a:t>
            </a:r>
            <a:r>
              <a:rPr lang="en-US" sz="2800" i="1" dirty="0" smtClean="0">
                <a:solidFill>
                  <a:srgbClr val="3333FF"/>
                </a:solidFill>
                <a:latin typeface="Times New Roman" pitchFamily="18" charset="0"/>
              </a:rPr>
              <a:t> = -20%</a:t>
            </a:r>
            <a:endParaRPr lang="en-US" sz="2800" i="1" dirty="0">
              <a:solidFill>
                <a:srgbClr val="3333FF"/>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a:xfrm>
            <a:off x="152400" y="152400"/>
            <a:ext cx="8778875" cy="762000"/>
          </a:xfrm>
        </p:spPr>
        <p:txBody>
          <a:bodyPr/>
          <a:lstStyle/>
          <a:p>
            <a:r>
              <a:rPr lang="en-US" dirty="0" smtClean="0"/>
              <a:t>PC Guaranty Fund Assessments: 1978-2010</a:t>
            </a:r>
          </a:p>
        </p:txBody>
      </p:sp>
      <p:graphicFrame>
        <p:nvGraphicFramePr>
          <p:cNvPr id="5" name="Object 5"/>
          <p:cNvGraphicFramePr>
            <a:graphicFrameLocks noGrp="1" noChangeAspect="1"/>
          </p:cNvGraphicFramePr>
          <p:nvPr>
            <p:ph type="chart" idx="1"/>
          </p:nvPr>
        </p:nvGraphicFramePr>
        <p:xfrm>
          <a:off x="546100" y="1346200"/>
          <a:ext cx="8318500" cy="4689475"/>
        </p:xfrm>
        <a:graphic>
          <a:graphicData uri="http://schemas.openxmlformats.org/drawingml/2006/chart">
            <c:chart xmlns:c="http://schemas.openxmlformats.org/drawingml/2006/chart" xmlns:r="http://schemas.openxmlformats.org/officeDocument/2006/relationships" r:id="rId2"/>
          </a:graphicData>
        </a:graphic>
      </p:graphicFrame>
      <p:sp>
        <p:nvSpPr>
          <p:cNvPr id="12292" name="Text Box 6"/>
          <p:cNvSpPr txBox="1">
            <a:spLocks noChangeArrowheads="1"/>
          </p:cNvSpPr>
          <p:nvPr/>
        </p:nvSpPr>
        <p:spPr bwMode="auto">
          <a:xfrm>
            <a:off x="838200" y="6248400"/>
            <a:ext cx="6096000" cy="274638"/>
          </a:xfrm>
          <a:prstGeom prst="rect">
            <a:avLst/>
          </a:prstGeom>
          <a:noFill/>
          <a:ln w="25400">
            <a:noFill/>
            <a:miter lim="800000"/>
            <a:headEnd/>
            <a:tailEnd/>
          </a:ln>
        </p:spPr>
        <p:txBody>
          <a:bodyPr>
            <a:spAutoFit/>
          </a:bodyPr>
          <a:lstStyle/>
          <a:p>
            <a:r>
              <a:rPr lang="en-US" sz="1200" dirty="0"/>
              <a:t>Source: A.M. Best Company, National Conference of Insurance Guaranty Funds.</a:t>
            </a:r>
          </a:p>
        </p:txBody>
      </p:sp>
      <p:sp>
        <p:nvSpPr>
          <p:cNvPr id="6" name="TextBox 5"/>
          <p:cNvSpPr txBox="1"/>
          <p:nvPr/>
        </p:nvSpPr>
        <p:spPr>
          <a:xfrm>
            <a:off x="2438400" y="990600"/>
            <a:ext cx="4800600" cy="400110"/>
          </a:xfrm>
          <a:prstGeom prst="rect">
            <a:avLst/>
          </a:prstGeom>
          <a:noFill/>
        </p:spPr>
        <p:txBody>
          <a:bodyPr wrap="square" rtlCol="0">
            <a:spAutoFit/>
          </a:bodyPr>
          <a:lstStyle/>
          <a:p>
            <a:r>
              <a:rPr lang="en-US" dirty="0" smtClean="0"/>
              <a:t>Correlation = 81%.</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228600" y="152400"/>
            <a:ext cx="8702675" cy="762000"/>
          </a:xfrm>
        </p:spPr>
        <p:txBody>
          <a:bodyPr/>
          <a:lstStyle/>
          <a:p>
            <a:r>
              <a:rPr lang="en-US" dirty="0" smtClean="0"/>
              <a:t>LH Guaranty Fund Assessments: 1988-2010</a:t>
            </a:r>
          </a:p>
        </p:txBody>
      </p:sp>
      <p:graphicFrame>
        <p:nvGraphicFramePr>
          <p:cNvPr id="5" name="Object 3"/>
          <p:cNvGraphicFramePr>
            <a:graphicFrameLocks noGrp="1" noChangeAspect="1"/>
          </p:cNvGraphicFramePr>
          <p:nvPr>
            <p:ph type="chart" idx="1"/>
          </p:nvPr>
        </p:nvGraphicFramePr>
        <p:xfrm>
          <a:off x="546100" y="1346200"/>
          <a:ext cx="8318500" cy="4870450"/>
        </p:xfrm>
        <a:graphic>
          <a:graphicData uri="http://schemas.openxmlformats.org/drawingml/2006/chart">
            <c:chart xmlns:c="http://schemas.openxmlformats.org/drawingml/2006/chart" xmlns:r="http://schemas.openxmlformats.org/officeDocument/2006/relationships" r:id="rId2"/>
          </a:graphicData>
        </a:graphic>
      </p:graphicFrame>
      <p:sp>
        <p:nvSpPr>
          <p:cNvPr id="13316" name="Text Box 5"/>
          <p:cNvSpPr txBox="1">
            <a:spLocks noChangeArrowheads="1"/>
          </p:cNvSpPr>
          <p:nvPr/>
        </p:nvSpPr>
        <p:spPr bwMode="auto">
          <a:xfrm>
            <a:off x="0" y="6405563"/>
            <a:ext cx="8915400" cy="420687"/>
          </a:xfrm>
          <a:prstGeom prst="rect">
            <a:avLst/>
          </a:prstGeom>
          <a:noFill/>
          <a:ln w="9525">
            <a:noFill/>
            <a:miter lim="800000"/>
            <a:headEnd/>
            <a:tailEnd/>
          </a:ln>
        </p:spPr>
        <p:txBody>
          <a:bodyPr lIns="92075" tIns="46038" rIns="92075" bIns="46038">
            <a:spAutoFit/>
          </a:bodyPr>
          <a:lstStyle/>
          <a:p>
            <a:pPr algn="l">
              <a:lnSpc>
                <a:spcPct val="60000"/>
              </a:lnSpc>
              <a:buClr>
                <a:srgbClr val="FF3300"/>
              </a:buClr>
              <a:buFont typeface="Wingdings" pitchFamily="2" charset="2"/>
              <a:buNone/>
            </a:pPr>
            <a:endParaRPr lang="en-US" sz="1400" b="0" dirty="0"/>
          </a:p>
          <a:p>
            <a:pPr algn="l">
              <a:lnSpc>
                <a:spcPct val="60000"/>
              </a:lnSpc>
              <a:buClr>
                <a:srgbClr val="FF3300"/>
              </a:buClr>
              <a:buFont typeface="Wingdings" pitchFamily="2" charset="2"/>
              <a:buNone/>
            </a:pPr>
            <a:r>
              <a:rPr lang="en-US" sz="1200" b="0" dirty="0"/>
              <a:t>Source: A.M. Best, National Organization of Life and Health Insurance Guaranty Associations.</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Financial Crises and Systemic Risk</a:t>
            </a:r>
          </a:p>
        </p:txBody>
      </p:sp>
      <p:sp>
        <p:nvSpPr>
          <p:cNvPr id="24579" name="Rectangle 3"/>
          <p:cNvSpPr>
            <a:spLocks noGrp="1" noChangeArrowheads="1"/>
          </p:cNvSpPr>
          <p:nvPr>
            <p:ph type="body" idx="1"/>
          </p:nvPr>
        </p:nvSpPr>
        <p:spPr>
          <a:xfrm>
            <a:off x="533400" y="914400"/>
            <a:ext cx="8423275" cy="4800600"/>
          </a:xfrm>
        </p:spPr>
        <p:txBody>
          <a:bodyPr/>
          <a:lstStyle/>
          <a:p>
            <a:r>
              <a:rPr lang="en-US" dirty="0" smtClean="0"/>
              <a:t>Financial Crises</a:t>
            </a:r>
          </a:p>
          <a:p>
            <a:pPr lvl="1"/>
            <a:r>
              <a:rPr lang="en-US" dirty="0" smtClean="0"/>
              <a:t>Prices of risky assets drop sharply</a:t>
            </a:r>
          </a:p>
          <a:p>
            <a:pPr lvl="1"/>
            <a:r>
              <a:rPr lang="en-US" dirty="0" smtClean="0"/>
              <a:t>Prices of safe assets increase (flight to quality)</a:t>
            </a:r>
          </a:p>
          <a:p>
            <a:pPr lvl="1"/>
            <a:r>
              <a:rPr lang="en-US" dirty="0" smtClean="0"/>
              <a:t>Asset price volatility increases</a:t>
            </a:r>
          </a:p>
          <a:p>
            <a:pPr lvl="1"/>
            <a:r>
              <a:rPr lang="en-US" dirty="0" smtClean="0"/>
              <a:t>Liquidity dries up (rising bid-ask spread &amp; price impact)</a:t>
            </a:r>
          </a:p>
          <a:p>
            <a:pPr lvl="1"/>
            <a:r>
              <a:rPr lang="en-US" dirty="0" smtClean="0"/>
              <a:t>Financial institutions become financially distressed</a:t>
            </a:r>
          </a:p>
          <a:p>
            <a:pPr lvl="1"/>
            <a:r>
              <a:rPr lang="en-US" dirty="0" smtClean="0"/>
              <a:t>Credit markets dry up, economic activity depressed</a:t>
            </a:r>
          </a:p>
          <a:p>
            <a:r>
              <a:rPr lang="en-US" dirty="0" smtClean="0"/>
              <a:t>Financial systemic risk: Financial crisis in which </a:t>
            </a:r>
            <a:r>
              <a:rPr lang="en-US" b="1" dirty="0" smtClean="0"/>
              <a:t>many </a:t>
            </a:r>
            <a:r>
              <a:rPr lang="en-US" dirty="0" smtClean="0"/>
              <a:t>institutions become financially distressed, with a potential impact on </a:t>
            </a:r>
            <a:r>
              <a:rPr lang="en-US" b="1" dirty="0" smtClean="0"/>
              <a:t>real economic activity</a:t>
            </a:r>
          </a:p>
          <a:p>
            <a:endParaRPr lang="en-US" dirty="0" smtClean="0"/>
          </a:p>
          <a:p>
            <a:endParaRPr lang="en-US" dirty="0" smtClean="0"/>
          </a:p>
          <a:p>
            <a:pPr lvl="1"/>
            <a:endParaRPr lang="en-US" dirty="0" smtClean="0"/>
          </a:p>
        </p:txBody>
      </p:sp>
      <p:sp>
        <p:nvSpPr>
          <p:cNvPr id="24580" name="Text Box 4"/>
          <p:cNvSpPr txBox="1">
            <a:spLocks noChangeArrowheads="1"/>
          </p:cNvSpPr>
          <p:nvPr/>
        </p:nvSpPr>
        <p:spPr bwMode="auto">
          <a:xfrm>
            <a:off x="533400" y="5638800"/>
            <a:ext cx="8305800" cy="954107"/>
          </a:xfrm>
          <a:prstGeom prst="rect">
            <a:avLst/>
          </a:prstGeom>
          <a:noFill/>
          <a:ln w="25400">
            <a:noFill/>
            <a:miter lim="800000"/>
            <a:headEnd/>
            <a:tailEnd/>
          </a:ln>
        </p:spPr>
        <p:txBody>
          <a:bodyPr wrap="square">
            <a:spAutoFit/>
          </a:bodyPr>
          <a:lstStyle/>
          <a:p>
            <a:r>
              <a:rPr lang="en-US" sz="2800" i="1" dirty="0"/>
              <a:t>Financial distress </a:t>
            </a:r>
            <a:r>
              <a:rPr lang="en-US" sz="2800" i="1" dirty="0" smtClean="0"/>
              <a:t>of one or a few institutions does </a:t>
            </a:r>
            <a:r>
              <a:rPr lang="en-US" sz="2800" i="1" dirty="0"/>
              <a:t>not </a:t>
            </a:r>
            <a:r>
              <a:rPr lang="en-US" sz="2800" i="1" dirty="0" smtClean="0"/>
              <a:t>necessarily equal </a:t>
            </a:r>
            <a:r>
              <a:rPr lang="en-US" sz="2800" i="1" dirty="0"/>
              <a:t>systemic risk!</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graphicFrame>
        <p:nvGraphicFramePr>
          <p:cNvPr id="4" name="Chart Placeholder 3"/>
          <p:cNvGraphicFramePr>
            <a:graphicFrameLocks noGrp="1"/>
          </p:cNvGraphicFramePr>
          <p:nvPr>
            <p:ph type="chart" idx="1"/>
          </p:nvPr>
        </p:nvGraphicFramePr>
        <p:xfrm>
          <a:off x="492125" y="1219200"/>
          <a:ext cx="8423275"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txBox="1">
            <a:spLocks noChangeArrowheads="1"/>
          </p:cNvSpPr>
          <p:nvPr/>
        </p:nvSpPr>
        <p:spPr bwMode="auto">
          <a:xfrm>
            <a:off x="533400" y="152400"/>
            <a:ext cx="8439150" cy="685800"/>
          </a:xfrm>
          <a:prstGeom prst="rect">
            <a:avLst/>
          </a:prstGeom>
          <a:noFill/>
          <a:ln w="9525">
            <a:noFill/>
            <a:miter lim="800000"/>
            <a:headEnd/>
            <a:tailEnd/>
          </a:ln>
        </p:spPr>
        <p:txBody>
          <a:bodyPr vert="horz" wrap="square" lIns="91431" tIns="45716" rIns="91431" bIns="45716"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US Insurance Stock Indices vs. S&amp;P 500</a:t>
            </a:r>
          </a:p>
        </p:txBody>
      </p:sp>
      <p:sp>
        <p:nvSpPr>
          <p:cNvPr id="6" name="Text Box 4"/>
          <p:cNvSpPr txBox="1">
            <a:spLocks noChangeArrowheads="1"/>
          </p:cNvSpPr>
          <p:nvPr/>
        </p:nvSpPr>
        <p:spPr bwMode="auto">
          <a:xfrm>
            <a:off x="1371600" y="914400"/>
            <a:ext cx="7543800" cy="400110"/>
          </a:xfrm>
          <a:prstGeom prst="rect">
            <a:avLst/>
          </a:prstGeom>
          <a:noFill/>
          <a:ln w="25400">
            <a:noFill/>
            <a:miter lim="800000"/>
            <a:headEnd/>
            <a:tailEnd/>
          </a:ln>
        </p:spPr>
        <p:txBody>
          <a:bodyPr wrap="square">
            <a:spAutoFit/>
          </a:bodyPr>
          <a:lstStyle/>
          <a:p>
            <a:r>
              <a:rPr lang="en-US" i="1" dirty="0"/>
              <a:t>PC insurers beat the </a:t>
            </a:r>
            <a:r>
              <a:rPr lang="en-US" i="1" dirty="0" smtClean="0"/>
              <a:t>S&amp;P during crisis, </a:t>
            </a:r>
            <a:r>
              <a:rPr lang="en-US" i="1" dirty="0"/>
              <a:t>life insurers </a:t>
            </a:r>
            <a:r>
              <a:rPr lang="en-US" i="1" dirty="0" smtClean="0"/>
              <a:t>did </a:t>
            </a:r>
            <a:r>
              <a:rPr lang="en-US" i="1" dirty="0"/>
              <a:t>not.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t>Insurer Leverage &amp; Solvency: Conclusions</a:t>
            </a:r>
          </a:p>
        </p:txBody>
      </p:sp>
      <p:sp>
        <p:nvSpPr>
          <p:cNvPr id="29699" name="Rectangle 3"/>
          <p:cNvSpPr>
            <a:spLocks noGrp="1" noChangeArrowheads="1"/>
          </p:cNvSpPr>
          <p:nvPr>
            <p:ph type="body" idx="1"/>
          </p:nvPr>
        </p:nvSpPr>
        <p:spPr>
          <a:xfrm>
            <a:off x="457200" y="1143000"/>
            <a:ext cx="8423275" cy="5029200"/>
          </a:xfrm>
        </p:spPr>
        <p:txBody>
          <a:bodyPr/>
          <a:lstStyle/>
          <a:p>
            <a:pPr>
              <a:lnSpc>
                <a:spcPct val="90000"/>
              </a:lnSpc>
            </a:pPr>
            <a:r>
              <a:rPr lang="en-US" sz="2400" dirty="0" smtClean="0"/>
              <a:t>US regulated insurance companies </a:t>
            </a:r>
            <a:r>
              <a:rPr lang="en-US" sz="2400" dirty="0" smtClean="0"/>
              <a:t>are highly </a:t>
            </a:r>
            <a:r>
              <a:rPr lang="en-US" sz="2400" dirty="0" smtClean="0"/>
              <a:t>solvent</a:t>
            </a:r>
          </a:p>
          <a:p>
            <a:pPr lvl="1">
              <a:lnSpc>
                <a:spcPct val="90000"/>
              </a:lnSpc>
            </a:pPr>
            <a:r>
              <a:rPr lang="en-US" sz="2000" dirty="0" smtClean="0"/>
              <a:t>Insolvency rates are low</a:t>
            </a:r>
          </a:p>
          <a:p>
            <a:pPr lvl="1">
              <a:lnSpc>
                <a:spcPct val="90000"/>
              </a:lnSpc>
            </a:pPr>
            <a:r>
              <a:rPr lang="en-US" sz="2000" dirty="0" smtClean="0"/>
              <a:t>Guaranty fund costs are low</a:t>
            </a:r>
          </a:p>
          <a:p>
            <a:pPr lvl="1">
              <a:lnSpc>
                <a:spcPct val="90000"/>
              </a:lnSpc>
            </a:pPr>
            <a:r>
              <a:rPr lang="en-US" sz="2000" dirty="0" smtClean="0"/>
              <a:t>Financial crisis had little impact on insurer insolvencies</a:t>
            </a:r>
          </a:p>
          <a:p>
            <a:pPr>
              <a:lnSpc>
                <a:spcPct val="90000"/>
              </a:lnSpc>
            </a:pPr>
            <a:r>
              <a:rPr lang="en-US" sz="2400" dirty="0" smtClean="0"/>
              <a:t>Life insurers give some cause for concern</a:t>
            </a:r>
          </a:p>
          <a:p>
            <a:pPr lvl="1">
              <a:lnSpc>
                <a:spcPct val="90000"/>
              </a:lnSpc>
            </a:pPr>
            <a:r>
              <a:rPr lang="en-US" sz="2000" dirty="0" smtClean="0"/>
              <a:t>More highly leveraged than PC but about same as banks</a:t>
            </a:r>
          </a:p>
          <a:p>
            <a:pPr lvl="1">
              <a:lnSpc>
                <a:spcPct val="90000"/>
              </a:lnSpc>
            </a:pPr>
            <a:r>
              <a:rPr lang="en-US" sz="2000" dirty="0" smtClean="0"/>
              <a:t>More interconnected than PC insurers (susceptibility to affiliates)</a:t>
            </a:r>
          </a:p>
          <a:p>
            <a:pPr lvl="1">
              <a:lnSpc>
                <a:spcPct val="90000"/>
              </a:lnSpc>
            </a:pPr>
            <a:r>
              <a:rPr lang="en-US" sz="2000" dirty="0" smtClean="0"/>
              <a:t>LH stocks harder hit by crisis than PC stocks</a:t>
            </a:r>
          </a:p>
          <a:p>
            <a:pPr>
              <a:lnSpc>
                <a:spcPct val="90000"/>
              </a:lnSpc>
            </a:pPr>
            <a:r>
              <a:rPr lang="en-US" sz="2400" dirty="0" smtClean="0"/>
              <a:t>Inter-connectedness does not pose serious solvency threat for PC insurers based on past experience</a:t>
            </a:r>
          </a:p>
          <a:p>
            <a:pPr>
              <a:lnSpc>
                <a:spcPct val="90000"/>
              </a:lnSpc>
            </a:pPr>
            <a:r>
              <a:rPr lang="en-US" sz="2400" dirty="0" smtClean="0"/>
              <a:t>Monolines (insurers of bonds) are a different story</a:t>
            </a:r>
          </a:p>
          <a:p>
            <a:pPr lvl="1">
              <a:lnSpc>
                <a:spcPct val="90000"/>
              </a:lnSpc>
            </a:pPr>
            <a:r>
              <a:rPr lang="en-US" sz="2000" dirty="0" smtClean="0"/>
              <a:t>Not traditional insurance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Contributing Factors:</a:t>
            </a:r>
            <a:br>
              <a:rPr lang="en-US" b="0" dirty="0" smtClean="0">
                <a:solidFill>
                  <a:srgbClr val="000066"/>
                </a:solidFill>
                <a:latin typeface="Arial Black" pitchFamily="34" charset="0"/>
              </a:rPr>
            </a:br>
            <a:r>
              <a:rPr lang="en-US" b="0" dirty="0" smtClean="0">
                <a:solidFill>
                  <a:srgbClr val="000066"/>
                </a:solidFill>
                <a:latin typeface="Arial Black" pitchFamily="34" charset="0"/>
              </a:rPr>
              <a:t>Liquidity Risk </a:t>
            </a:r>
            <a:br>
              <a:rPr lang="en-US" b="0" dirty="0" smtClean="0">
                <a:solidFill>
                  <a:srgbClr val="000066"/>
                </a:solidFill>
                <a:latin typeface="Arial Black" pitchFamily="34" charset="0"/>
              </a:rPr>
            </a:br>
            <a:r>
              <a:rPr lang="en-US" b="0" dirty="0" smtClean="0">
                <a:solidFill>
                  <a:srgbClr val="000066"/>
                </a:solidFill>
                <a:latin typeface="Arial Black" pitchFamily="34" charset="0"/>
              </a:rPr>
              <a:t>and Asset-Liability Mismatches</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Liquidity Risk</a:t>
            </a:r>
          </a:p>
        </p:txBody>
      </p:sp>
      <p:sp>
        <p:nvSpPr>
          <p:cNvPr id="30723" name="Rectangle 3"/>
          <p:cNvSpPr>
            <a:spLocks noGrp="1" noChangeArrowheads="1"/>
          </p:cNvSpPr>
          <p:nvPr>
            <p:ph type="body" idx="1"/>
          </p:nvPr>
        </p:nvSpPr>
        <p:spPr>
          <a:xfrm>
            <a:off x="304800" y="990600"/>
            <a:ext cx="8575675" cy="5029200"/>
          </a:xfrm>
        </p:spPr>
        <p:txBody>
          <a:bodyPr/>
          <a:lstStyle/>
          <a:p>
            <a:r>
              <a:rPr lang="en-US" dirty="0" smtClean="0"/>
              <a:t>Danger signals for life insurance industry</a:t>
            </a:r>
          </a:p>
          <a:p>
            <a:pPr lvl="1"/>
            <a:r>
              <a:rPr lang="en-US" dirty="0" smtClean="0"/>
              <a:t>ABS/MBS = 194% of surplus (only 27% of surplus for PC insurers)</a:t>
            </a:r>
          </a:p>
          <a:p>
            <a:pPr lvl="1"/>
            <a:r>
              <a:rPr lang="en-US" dirty="0" smtClean="0"/>
              <a:t>Privately placed bonds = 204% of surplus (only 10% of surplus for PC insurers)</a:t>
            </a:r>
          </a:p>
          <a:p>
            <a:r>
              <a:rPr lang="en-US" dirty="0" smtClean="0"/>
              <a:t>But, life insurers have significant cash from operations</a:t>
            </a:r>
          </a:p>
          <a:p>
            <a:pPr lvl="1"/>
            <a:r>
              <a:rPr lang="en-US" dirty="0" smtClean="0"/>
              <a:t>43.8% of surplus</a:t>
            </a:r>
          </a:p>
          <a:p>
            <a:pPr lvl="1"/>
            <a:r>
              <a:rPr lang="en-US" dirty="0" smtClean="0"/>
              <a:t>28.1% of benefit payments</a:t>
            </a:r>
          </a:p>
          <a:p>
            <a:r>
              <a:rPr lang="en-US" dirty="0" smtClean="0"/>
              <a:t>Conclusion: Liquidity risk exists from mortgage-backed securities and private placements for life but not PC insurers – partly offset by cash flow</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Maturity Mismatches</a:t>
            </a:r>
          </a:p>
        </p:txBody>
      </p:sp>
      <p:sp>
        <p:nvSpPr>
          <p:cNvPr id="30723" name="Rectangle 3"/>
          <p:cNvSpPr>
            <a:spLocks noGrp="1" noChangeArrowheads="1"/>
          </p:cNvSpPr>
          <p:nvPr>
            <p:ph type="body" idx="1"/>
          </p:nvPr>
        </p:nvSpPr>
        <p:spPr>
          <a:xfrm>
            <a:off x="457200" y="1143000"/>
            <a:ext cx="8423275" cy="5029200"/>
          </a:xfrm>
        </p:spPr>
        <p:txBody>
          <a:bodyPr/>
          <a:lstStyle/>
          <a:p>
            <a:r>
              <a:rPr lang="en-US" dirty="0" smtClean="0"/>
              <a:t>Asset and liability maturities tend to be long-term for insurers (in absolute terms and relative to banks)</a:t>
            </a:r>
          </a:p>
          <a:p>
            <a:r>
              <a:rPr lang="en-US" dirty="0" smtClean="0"/>
              <a:t>Property-casualty liabilities not “</a:t>
            </a:r>
            <a:r>
              <a:rPr lang="en-US" dirty="0" err="1" smtClean="0"/>
              <a:t>putable</a:t>
            </a:r>
            <a:r>
              <a:rPr lang="en-US" dirty="0" smtClean="0"/>
              <a:t>”</a:t>
            </a:r>
          </a:p>
          <a:p>
            <a:pPr lvl="1"/>
            <a:r>
              <a:rPr lang="en-US" dirty="0" smtClean="0"/>
              <a:t>Must experience a loss and file a claim to collect</a:t>
            </a:r>
          </a:p>
          <a:p>
            <a:r>
              <a:rPr lang="en-US" dirty="0" smtClean="0"/>
              <a:t>Most life insurance long-term and not </a:t>
            </a:r>
            <a:r>
              <a:rPr lang="en-US" dirty="0" err="1" smtClean="0"/>
              <a:t>putable</a:t>
            </a:r>
            <a:endParaRPr lang="en-US" dirty="0" smtClean="0"/>
          </a:p>
          <a:p>
            <a:pPr lvl="1"/>
            <a:r>
              <a:rPr lang="en-US" dirty="0" smtClean="0"/>
              <a:t>Exceptions: cash value life insurance, variable life, and variable annuities</a:t>
            </a:r>
          </a:p>
          <a:p>
            <a:pPr lvl="1"/>
            <a:r>
              <a:rPr lang="en-US" dirty="0" smtClean="0"/>
              <a:t>However, usually a penalty for early surrender</a:t>
            </a:r>
          </a:p>
          <a:p>
            <a:r>
              <a:rPr lang="en-US" dirty="0" smtClean="0"/>
              <a:t>Conclusion: Maturity mismatch not a problem but some </a:t>
            </a:r>
            <a:r>
              <a:rPr lang="en-US" dirty="0" err="1" smtClean="0"/>
              <a:t>putability</a:t>
            </a:r>
            <a:r>
              <a:rPr lang="en-US" dirty="0" smtClean="0"/>
              <a:t> risk for life insurance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Contributing Factors:</a:t>
            </a:r>
            <a:br>
              <a:rPr lang="en-US" b="0" dirty="0" smtClean="0">
                <a:solidFill>
                  <a:srgbClr val="000066"/>
                </a:solidFill>
                <a:latin typeface="Arial Black" pitchFamily="34" charset="0"/>
              </a:rPr>
            </a:br>
            <a:r>
              <a:rPr lang="en-US" b="0" dirty="0" smtClean="0">
                <a:solidFill>
                  <a:srgbClr val="000066"/>
                </a:solidFill>
                <a:latin typeface="Arial Black" pitchFamily="34" charset="0"/>
              </a:rPr>
              <a:t>Complexity</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Complexity</a:t>
            </a:r>
          </a:p>
        </p:txBody>
      </p:sp>
      <p:sp>
        <p:nvSpPr>
          <p:cNvPr id="30723" name="Rectangle 3"/>
          <p:cNvSpPr>
            <a:spLocks noGrp="1" noChangeArrowheads="1"/>
          </p:cNvSpPr>
          <p:nvPr>
            <p:ph type="body" idx="1"/>
          </p:nvPr>
        </p:nvSpPr>
        <p:spPr>
          <a:xfrm>
            <a:off x="457200" y="1143000"/>
            <a:ext cx="8423275" cy="5029200"/>
          </a:xfrm>
        </p:spPr>
        <p:txBody>
          <a:bodyPr/>
          <a:lstStyle/>
          <a:p>
            <a:r>
              <a:rPr lang="en-US" dirty="0" smtClean="0"/>
              <a:t>AIG prime example of complexity</a:t>
            </a:r>
          </a:p>
          <a:p>
            <a:pPr lvl="1"/>
            <a:r>
              <a:rPr lang="en-US" dirty="0" smtClean="0"/>
              <a:t>Complicated group structure</a:t>
            </a:r>
          </a:p>
          <a:p>
            <a:pPr lvl="1"/>
            <a:r>
              <a:rPr lang="en-US" dirty="0" smtClean="0"/>
              <a:t>Geographically dispersed</a:t>
            </a:r>
          </a:p>
          <a:p>
            <a:pPr lvl="1"/>
            <a:r>
              <a:rPr lang="en-US" dirty="0" smtClean="0"/>
              <a:t>Complex, new financial products</a:t>
            </a:r>
          </a:p>
          <a:p>
            <a:r>
              <a:rPr lang="en-US" dirty="0" smtClean="0"/>
              <a:t>Large multi-national insurers common in insurance industry</a:t>
            </a:r>
          </a:p>
          <a:p>
            <a:r>
              <a:rPr lang="en-US" dirty="0" smtClean="0"/>
              <a:t>Life insurance more complex than PC </a:t>
            </a:r>
          </a:p>
          <a:p>
            <a:pPr lvl="1"/>
            <a:r>
              <a:rPr lang="en-US" dirty="0" smtClean="0"/>
              <a:t>Most life products have embedded derivatives</a:t>
            </a:r>
          </a:p>
          <a:p>
            <a:r>
              <a:rPr lang="en-US" dirty="0" smtClean="0"/>
              <a:t>Conclusion: Complexity </a:t>
            </a:r>
            <a:r>
              <a:rPr lang="en-US" dirty="0" smtClean="0"/>
              <a:t>is a </a:t>
            </a:r>
            <a:r>
              <a:rPr lang="en-US" dirty="0" smtClean="0"/>
              <a:t>problem for the large, multi-product, multi-national insurers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Contributing Factors:</a:t>
            </a:r>
            <a:br>
              <a:rPr lang="en-US" b="0" dirty="0" smtClean="0">
                <a:solidFill>
                  <a:srgbClr val="000066"/>
                </a:solidFill>
                <a:latin typeface="Arial Black" pitchFamily="34" charset="0"/>
              </a:rPr>
            </a:br>
            <a:r>
              <a:rPr lang="en-US" b="0" dirty="0" smtClean="0">
                <a:solidFill>
                  <a:srgbClr val="000066"/>
                </a:solidFill>
                <a:latin typeface="Arial Black" pitchFamily="34" charset="0"/>
              </a:rPr>
              <a:t>Government Policy and Regulation</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Do Guaranty Funds Create Moral Hazard?</a:t>
            </a:r>
          </a:p>
        </p:txBody>
      </p:sp>
      <p:sp>
        <p:nvSpPr>
          <p:cNvPr id="30723" name="Rectangle 3"/>
          <p:cNvSpPr>
            <a:spLocks noGrp="1" noChangeArrowheads="1"/>
          </p:cNvSpPr>
          <p:nvPr>
            <p:ph type="body" idx="1"/>
          </p:nvPr>
        </p:nvSpPr>
        <p:spPr>
          <a:xfrm>
            <a:off x="457200" y="1066800"/>
            <a:ext cx="8423275" cy="5029200"/>
          </a:xfrm>
        </p:spPr>
        <p:txBody>
          <a:bodyPr/>
          <a:lstStyle/>
          <a:p>
            <a:r>
              <a:rPr lang="en-US" dirty="0" smtClean="0"/>
              <a:t>In theory, mis-priced guaranty fund coverage provides incentives for excessive risk-taking</a:t>
            </a:r>
          </a:p>
          <a:p>
            <a:r>
              <a:rPr lang="en-US" dirty="0" smtClean="0"/>
              <a:t>In practice, guaranty funds do not seem to be a problem</a:t>
            </a:r>
          </a:p>
          <a:p>
            <a:pPr lvl="1"/>
            <a:r>
              <a:rPr lang="en-US" dirty="0" smtClean="0"/>
              <a:t>No solvency crisis for US regulated insurance companies – now or during Financial Crisis</a:t>
            </a:r>
          </a:p>
          <a:p>
            <a:pPr lvl="1"/>
            <a:r>
              <a:rPr lang="en-US" dirty="0" smtClean="0"/>
              <a:t>Guaranty fund assessments have been very low</a:t>
            </a:r>
          </a:p>
          <a:p>
            <a:r>
              <a:rPr lang="en-US" dirty="0" smtClean="0"/>
              <a:t>Possible rationale: </a:t>
            </a:r>
          </a:p>
          <a:p>
            <a:pPr lvl="1"/>
            <a:r>
              <a:rPr lang="en-US" dirty="0" smtClean="0"/>
              <a:t>Risk-based capital (introduced in 1994) blunts insurer incentives for excessive risk-taking</a:t>
            </a:r>
          </a:p>
          <a:p>
            <a:pPr lvl="1"/>
            <a:r>
              <a:rPr lang="en-US" dirty="0" smtClean="0"/>
              <a:t>GF protection is incomplete (low maximums, etc.)</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Regulation of Complex Multi-Nationals</a:t>
            </a:r>
          </a:p>
        </p:txBody>
      </p:sp>
      <p:sp>
        <p:nvSpPr>
          <p:cNvPr id="30723" name="Rectangle 3"/>
          <p:cNvSpPr>
            <a:spLocks noGrp="1" noChangeArrowheads="1"/>
          </p:cNvSpPr>
          <p:nvPr>
            <p:ph type="body" idx="1"/>
          </p:nvPr>
        </p:nvSpPr>
        <p:spPr>
          <a:xfrm>
            <a:off x="457200" y="1066800"/>
            <a:ext cx="8423275" cy="5029200"/>
          </a:xfrm>
        </p:spPr>
        <p:txBody>
          <a:bodyPr/>
          <a:lstStyle/>
          <a:p>
            <a:r>
              <a:rPr lang="en-US" dirty="0" smtClean="0"/>
              <a:t>Generally, complex multi-national financial service firms lead to gaps in regulation</a:t>
            </a:r>
          </a:p>
          <a:p>
            <a:pPr lvl="1"/>
            <a:r>
              <a:rPr lang="en-US" dirty="0" smtClean="0"/>
              <a:t>No one regulator has responsibility for entire firm</a:t>
            </a:r>
          </a:p>
          <a:p>
            <a:pPr lvl="2"/>
            <a:r>
              <a:rPr lang="en-US" dirty="0" smtClean="0"/>
              <a:t>Different national regulators have responsibility for nationally domiciled subsidiaries</a:t>
            </a:r>
          </a:p>
          <a:p>
            <a:pPr lvl="2"/>
            <a:r>
              <a:rPr lang="en-US" dirty="0" smtClean="0"/>
              <a:t>Banking and insurance subs may be regulated by different organizations</a:t>
            </a:r>
          </a:p>
          <a:p>
            <a:pPr lvl="1"/>
            <a:r>
              <a:rPr lang="en-US" dirty="0" smtClean="0"/>
              <a:t>At least in US, regulation of insurers mostly at the individual insurer rather than the group level</a:t>
            </a:r>
          </a:p>
          <a:p>
            <a:r>
              <a:rPr lang="en-US" dirty="0" smtClean="0"/>
              <a:t>Conclusion:  Better supervision needed for insurance groups and multi-national financial services firms</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2000" dirty="0" smtClean="0"/>
              <a:t>Too-Big-To-Fail Has Been With Us For a Long Time and Isn’t Confined to Financial Institutions</a:t>
            </a:r>
          </a:p>
        </p:txBody>
      </p:sp>
      <p:graphicFrame>
        <p:nvGraphicFramePr>
          <p:cNvPr id="536628" name="Group 52"/>
          <p:cNvGraphicFramePr>
            <a:graphicFrameLocks noGrp="1"/>
          </p:cNvGraphicFramePr>
          <p:nvPr>
            <p:ph type="tbl" idx="1"/>
          </p:nvPr>
        </p:nvGraphicFramePr>
        <p:xfrm>
          <a:off x="762000" y="1143000"/>
          <a:ext cx="7905750" cy="4798696"/>
        </p:xfrm>
        <a:graphic>
          <a:graphicData uri="http://schemas.openxmlformats.org/drawingml/2006/table">
            <a:tbl>
              <a:tblPr/>
              <a:tblGrid>
                <a:gridCol w="2635250"/>
                <a:gridCol w="1108075"/>
                <a:gridCol w="4162425"/>
              </a:tblGrid>
              <a:tr h="57785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Industry/Company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Type of Assistance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Penn Central Railroad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1970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$676.3 million in loan guarantees – Gov’t spent $19.7 billion and got back about $4 billion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063">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Lockheed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1971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Government loan which was paid off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063">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New York 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1975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Loans and loan guarantees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Chrysler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1980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Loan guarantees and warrants – Gov’t earned a profit of about $660 million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Continental Illinois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1984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Government took 80% ownership and phrase TBTF was coined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Airline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Government bought stock below </a:t>
                      </a:r>
                      <a:r>
                        <a:rPr kumimoji="0" lang="en-US" sz="1800" b="0" i="0" u="none" strike="noStrike" cap="none" normalizeH="0" baseline="0" dirty="0" smtClean="0">
                          <a:ln>
                            <a:noFill/>
                          </a:ln>
                          <a:solidFill>
                            <a:schemeClr val="tx1"/>
                          </a:solidFill>
                          <a:effectLst/>
                          <a:latin typeface="Arial" charset="0"/>
                        </a:rPr>
                        <a:t>market </a:t>
                      </a:r>
                      <a:r>
                        <a:rPr kumimoji="0" lang="en-US" sz="1800" b="0" i="0" u="none" strike="noStrike" cap="none" normalizeH="0" baseline="0" dirty="0" smtClean="0">
                          <a:ln>
                            <a:noFill/>
                          </a:ln>
                          <a:solidFill>
                            <a:schemeClr val="tx1"/>
                          </a:solidFill>
                          <a:effectLst/>
                          <a:latin typeface="Arial" charset="0"/>
                        </a:rPr>
                        <a:t>and provided loan guarantees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
                      </a:r>
                      <a:br>
                        <a:rPr kumimoji="0" lang="en-US" sz="1800" b="0" i="0" u="none" strike="noStrike" cap="none" normalizeH="0" baseline="0" dirty="0" smtClean="0">
                          <a:ln>
                            <a:noFill/>
                          </a:ln>
                          <a:solidFill>
                            <a:schemeClr val="tx1"/>
                          </a:solidFill>
                          <a:effectLst/>
                          <a:latin typeface="Arial" charset="0"/>
                        </a:rPr>
                      </a:br>
                      <a:r>
                        <a:rPr kumimoji="0" lang="en-US" sz="1800" b="0" i="0" u="none" strike="noStrike" cap="none" normalizeH="0" baseline="0" dirty="0" smtClean="0">
                          <a:ln>
                            <a:noFill/>
                          </a:ln>
                          <a:solidFill>
                            <a:schemeClr val="tx1"/>
                          </a:solidFill>
                          <a:effectLst/>
                          <a:latin typeface="Arial" charset="0"/>
                        </a:rPr>
                        <a:t>Automobile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2008-2009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01825"/>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Government takes equity stake in GM &amp; Chrysler = $80 billion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idx="4294967295"/>
          </p:nvPr>
        </p:nvSpPr>
        <p:spPr>
          <a:xfrm>
            <a:off x="685800" y="2130425"/>
            <a:ext cx="7772400" cy="1470025"/>
          </a:xfrm>
        </p:spPr>
        <p:txBody>
          <a:bodyPr lIns="90488" tIns="44450" rIns="90488" bIns="44450"/>
          <a:lstStyle/>
          <a:p>
            <a:pPr algn="ctr"/>
            <a:r>
              <a:rPr lang="en-US" b="0" dirty="0" smtClean="0">
                <a:solidFill>
                  <a:srgbClr val="000066"/>
                </a:solidFill>
                <a:latin typeface="Arial Black" pitchFamily="34" charset="0"/>
              </a:rPr>
              <a:t>Conclusions: Does Insurance Pose Systemic Risk?</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2800" dirty="0" smtClean="0"/>
              <a:t>P-C Insurance May Not Create Systemic Risk</a:t>
            </a:r>
          </a:p>
        </p:txBody>
      </p:sp>
      <p:sp>
        <p:nvSpPr>
          <p:cNvPr id="40963" name="Rectangle 3"/>
          <p:cNvSpPr>
            <a:spLocks noGrp="1" noChangeArrowheads="1"/>
          </p:cNvSpPr>
          <p:nvPr>
            <p:ph type="body" idx="1"/>
          </p:nvPr>
        </p:nvSpPr>
        <p:spPr>
          <a:xfrm>
            <a:off x="457200" y="1066800"/>
            <a:ext cx="8305800" cy="5105400"/>
          </a:xfrm>
        </p:spPr>
        <p:txBody>
          <a:bodyPr/>
          <a:lstStyle/>
          <a:p>
            <a:pPr>
              <a:lnSpc>
                <a:spcPct val="90000"/>
              </a:lnSpc>
            </a:pPr>
            <a:r>
              <a:rPr lang="en-US" sz="2400" dirty="0" smtClean="0"/>
              <a:t>“Runs” are not possible</a:t>
            </a:r>
          </a:p>
          <a:p>
            <a:pPr lvl="1">
              <a:lnSpc>
                <a:spcPct val="90000"/>
              </a:lnSpc>
            </a:pPr>
            <a:r>
              <a:rPr lang="en-US" sz="2000" dirty="0" smtClean="0"/>
              <a:t>To obtain funds, it is necessary to have a claim</a:t>
            </a:r>
          </a:p>
          <a:p>
            <a:pPr lvl="1">
              <a:lnSpc>
                <a:spcPct val="90000"/>
              </a:lnSpc>
            </a:pPr>
            <a:r>
              <a:rPr lang="en-US" sz="2000" dirty="0" smtClean="0"/>
              <a:t>Unlike bank deposits, which are instantaneously “</a:t>
            </a:r>
            <a:r>
              <a:rPr lang="en-US" sz="2000" dirty="0" err="1" smtClean="0"/>
              <a:t>putable</a:t>
            </a:r>
            <a:r>
              <a:rPr lang="en-US" sz="2000" dirty="0" smtClean="0"/>
              <a:t>”</a:t>
            </a:r>
          </a:p>
          <a:p>
            <a:pPr>
              <a:lnSpc>
                <a:spcPct val="90000"/>
              </a:lnSpc>
            </a:pPr>
            <a:r>
              <a:rPr lang="en-US" sz="2400" dirty="0" smtClean="0"/>
              <a:t>Insurance not involved in liquidity creation, payments system, or business/consumer lending</a:t>
            </a:r>
          </a:p>
          <a:p>
            <a:pPr>
              <a:lnSpc>
                <a:spcPct val="90000"/>
              </a:lnSpc>
            </a:pPr>
            <a:r>
              <a:rPr lang="en-US" sz="2400" dirty="0" smtClean="0"/>
              <a:t>Insurers hold only small proportion of total invested assets in the economy</a:t>
            </a:r>
          </a:p>
          <a:p>
            <a:pPr>
              <a:lnSpc>
                <a:spcPct val="90000"/>
              </a:lnSpc>
            </a:pPr>
            <a:r>
              <a:rPr lang="en-US" sz="2400" dirty="0" smtClean="0"/>
              <a:t>Insurance claim payments </a:t>
            </a:r>
            <a:r>
              <a:rPr lang="en-US" sz="2400" dirty="0" smtClean="0"/>
              <a:t>are not </a:t>
            </a:r>
            <a:r>
              <a:rPr lang="en-US" sz="2400" dirty="0" smtClean="0"/>
              <a:t>a major financial asset for any economic sector</a:t>
            </a:r>
          </a:p>
          <a:p>
            <a:pPr>
              <a:lnSpc>
                <a:spcPct val="90000"/>
              </a:lnSpc>
            </a:pPr>
            <a:r>
              <a:rPr lang="en-US" sz="2400" dirty="0" smtClean="0"/>
              <a:t>However, intra-sector reinsurance exposure could cause “reinsurance spiral” spreading across the P-C industry</a:t>
            </a:r>
          </a:p>
          <a:p>
            <a:pPr lvl="1">
              <a:lnSpc>
                <a:spcPct val="90000"/>
              </a:lnSpc>
            </a:pPr>
            <a:r>
              <a:rPr lang="en-US" sz="2000" dirty="0" smtClean="0"/>
              <a:t>Not clear if this would be a true systemic event, i.e., not likely to affect other financial institutions or the real economy</a:t>
            </a:r>
          </a:p>
          <a:p>
            <a:pPr>
              <a:lnSpc>
                <a:spcPct val="90000"/>
              </a:lnSpc>
            </a:pPr>
            <a:endParaRPr lang="en-US" sz="24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Does Life Insurance Pose Systemic Risk?</a:t>
            </a:r>
          </a:p>
        </p:txBody>
      </p:sp>
      <p:sp>
        <p:nvSpPr>
          <p:cNvPr id="41987" name="Rectangle 3"/>
          <p:cNvSpPr>
            <a:spLocks noGrp="1" noChangeArrowheads="1"/>
          </p:cNvSpPr>
          <p:nvPr>
            <p:ph type="body" idx="1"/>
          </p:nvPr>
        </p:nvSpPr>
        <p:spPr>
          <a:xfrm>
            <a:off x="533400" y="1219200"/>
            <a:ext cx="8423275" cy="4724400"/>
          </a:xfrm>
        </p:spPr>
        <p:txBody>
          <a:bodyPr/>
          <a:lstStyle/>
          <a:p>
            <a:r>
              <a:rPr lang="en-US" dirty="0" smtClean="0"/>
              <a:t>Why LI may be systemically risky</a:t>
            </a:r>
          </a:p>
          <a:p>
            <a:pPr lvl="1"/>
            <a:r>
              <a:rPr lang="en-US" dirty="0" smtClean="0"/>
              <a:t>Life insurance investment products are susceptible to “runs” (withdrawals and/or suspension of premium payments/annuity considerations)</a:t>
            </a:r>
          </a:p>
          <a:p>
            <a:pPr lvl="1"/>
            <a:r>
              <a:rPr lang="en-US" dirty="0" smtClean="0"/>
              <a:t>Life insurers are thinly capitalized in comparison with P-C </a:t>
            </a:r>
            <a:r>
              <a:rPr lang="en-US" dirty="0" smtClean="0"/>
              <a:t>insurers, </a:t>
            </a:r>
            <a:r>
              <a:rPr lang="en-US" dirty="0" smtClean="0"/>
              <a:t>but similar to banks</a:t>
            </a:r>
          </a:p>
          <a:p>
            <a:pPr lvl="1"/>
            <a:r>
              <a:rPr lang="en-US" dirty="0" smtClean="0"/>
              <a:t>Life insurers hold large amounts of ABS/MBS and private placements relative to surplus</a:t>
            </a:r>
          </a:p>
          <a:p>
            <a:pPr lvl="1"/>
            <a:r>
              <a:rPr lang="en-US" dirty="0" smtClean="0"/>
              <a:t>Insurance guaranty fund system probably not adequate for a major run or liquidity crisis</a:t>
            </a:r>
          </a:p>
          <a:p>
            <a:pPr lvl="1"/>
            <a:r>
              <a:rPr lang="en-US" dirty="0" smtClean="0"/>
              <a:t>Life insurers owned by banks (and vice versa) could add to fragility of banking system</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Does Life Insurance Pose Systemic Risk?</a:t>
            </a:r>
          </a:p>
        </p:txBody>
      </p:sp>
      <p:sp>
        <p:nvSpPr>
          <p:cNvPr id="43011" name="Rectangle 3"/>
          <p:cNvSpPr>
            <a:spLocks noGrp="1" noChangeArrowheads="1"/>
          </p:cNvSpPr>
          <p:nvPr>
            <p:ph type="body" idx="1"/>
          </p:nvPr>
        </p:nvSpPr>
        <p:spPr>
          <a:xfrm>
            <a:off x="457200" y="1219200"/>
            <a:ext cx="8423275" cy="4724400"/>
          </a:xfrm>
        </p:spPr>
        <p:txBody>
          <a:bodyPr/>
          <a:lstStyle/>
          <a:p>
            <a:r>
              <a:rPr lang="en-US" dirty="0" smtClean="0"/>
              <a:t>Why LI may NOT be systemically risky</a:t>
            </a:r>
          </a:p>
          <a:p>
            <a:pPr lvl="1"/>
            <a:r>
              <a:rPr lang="en-US" dirty="0" smtClean="0"/>
              <a:t>Life insurance sector not involved in payments system, liquidity creation, credit creation, etc.</a:t>
            </a:r>
          </a:p>
          <a:p>
            <a:pPr lvl="1"/>
            <a:r>
              <a:rPr lang="en-US" dirty="0" smtClean="0"/>
              <a:t>Life insurers own only small proportion of stocks and bonds in the economy (about 6%)</a:t>
            </a:r>
          </a:p>
          <a:p>
            <a:pPr lvl="1"/>
            <a:r>
              <a:rPr lang="en-US" dirty="0" smtClean="0"/>
              <a:t>Life insurance is a small proportion of household financial assets (about 3%)</a:t>
            </a:r>
          </a:p>
          <a:p>
            <a:pPr lvl="1"/>
            <a:r>
              <a:rPr lang="en-US" dirty="0" smtClean="0"/>
              <a:t>Many substitutes exist for life insurance policies</a:t>
            </a:r>
          </a:p>
          <a:p>
            <a:pPr lvl="1"/>
            <a:r>
              <a:rPr lang="en-US" dirty="0" smtClean="0"/>
              <a:t>Life insurers not major employers (&lt; 2% of non-farm civilian labor force)</a:t>
            </a:r>
          </a:p>
          <a:p>
            <a:pPr lvl="1"/>
            <a:r>
              <a:rPr lang="en-US" dirty="0" smtClean="0"/>
              <a:t>Disappearance of the </a:t>
            </a:r>
            <a:r>
              <a:rPr lang="en-US" u="sng" dirty="0" smtClean="0"/>
              <a:t>entire sector</a:t>
            </a:r>
            <a:r>
              <a:rPr lang="en-US" dirty="0" smtClean="0"/>
              <a:t> would be tragic but sustainable</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2800" dirty="0" smtClean="0"/>
              <a:t>Systemic Risk In Insurance: Non-Core Activities</a:t>
            </a:r>
          </a:p>
        </p:txBody>
      </p:sp>
      <p:sp>
        <p:nvSpPr>
          <p:cNvPr id="44035" name="Rectangle 3"/>
          <p:cNvSpPr>
            <a:spLocks noGrp="1" noChangeArrowheads="1"/>
          </p:cNvSpPr>
          <p:nvPr>
            <p:ph type="body" idx="1"/>
          </p:nvPr>
        </p:nvSpPr>
        <p:spPr>
          <a:xfrm>
            <a:off x="492125" y="1066800"/>
            <a:ext cx="8423275" cy="4629150"/>
          </a:xfrm>
        </p:spPr>
        <p:txBody>
          <a:bodyPr/>
          <a:lstStyle/>
          <a:p>
            <a:r>
              <a:rPr lang="en-US" dirty="0" smtClean="0"/>
              <a:t>As AIG debacle shows, the main systemic risk posed by the insurance industry comes from insurer participation in “banking” activities, e.g., credit default swaps (CDS) and other derivatives</a:t>
            </a:r>
          </a:p>
          <a:p>
            <a:r>
              <a:rPr lang="en-US" dirty="0" smtClean="0"/>
              <a:t>Swiss Re data shows that insurers and reinsurers accounted for 33% of CDS market in early 2000s</a:t>
            </a:r>
          </a:p>
          <a:p>
            <a:r>
              <a:rPr lang="en-US" dirty="0" smtClean="0"/>
              <a:t>As with AIG, most insurers are not adequately capitalized to sustain large CDS meltdown</a:t>
            </a:r>
          </a:p>
          <a:p>
            <a:r>
              <a:rPr lang="en-US" dirty="0" smtClean="0"/>
              <a:t>Insurance groups should required to increase transparency of CDS operations</a:t>
            </a:r>
          </a:p>
          <a:p>
            <a:pPr lvl="1"/>
            <a:r>
              <a:rPr lang="en-US" dirty="0" smtClean="0"/>
              <a:t>Tighter regulation of leverage at non-insurance subs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n-US" dirty="0" smtClean="0"/>
              <a:t>Overall Regulatory Implications</a:t>
            </a:r>
            <a:endParaRPr lang="en-US" dirty="0"/>
          </a:p>
        </p:txBody>
      </p:sp>
      <p:sp>
        <p:nvSpPr>
          <p:cNvPr id="9219" name="Rectangle 3"/>
          <p:cNvSpPr>
            <a:spLocks noGrp="1" noChangeArrowheads="1"/>
          </p:cNvSpPr>
          <p:nvPr>
            <p:ph type="body" idx="1"/>
          </p:nvPr>
        </p:nvSpPr>
        <p:spPr>
          <a:xfrm>
            <a:off x="609600" y="1295400"/>
            <a:ext cx="8001000" cy="3724275"/>
          </a:xfrm>
          <a:ln>
            <a:noFill/>
          </a:ln>
        </p:spPr>
        <p:txBody>
          <a:bodyPr/>
          <a:lstStyle/>
          <a:p>
            <a:r>
              <a:rPr lang="en-US" dirty="0" smtClean="0"/>
              <a:t>Regulators need to improve capabilities in </a:t>
            </a:r>
            <a:r>
              <a:rPr lang="en-US" u="sng" dirty="0" smtClean="0"/>
              <a:t>group supervision</a:t>
            </a:r>
            <a:endParaRPr lang="en-US" dirty="0" smtClean="0"/>
          </a:p>
          <a:p>
            <a:pPr lvl="1"/>
            <a:r>
              <a:rPr lang="en-US" dirty="0" smtClean="0"/>
              <a:t>Regulation of non-insurance subsidiaries to head off future AIG-type crises</a:t>
            </a:r>
          </a:p>
          <a:p>
            <a:pPr lvl="1"/>
            <a:r>
              <a:rPr lang="en-US" dirty="0" smtClean="0"/>
              <a:t>Improved measures of group level solvency risk</a:t>
            </a:r>
          </a:p>
          <a:p>
            <a:r>
              <a:rPr lang="en-US" dirty="0" smtClean="0"/>
              <a:t>Regulators need to improve international coordination of insurance supervision for multi-national insurers</a:t>
            </a:r>
          </a:p>
          <a:p>
            <a:pPr lvl="1"/>
            <a:r>
              <a:rPr lang="en-US" smtClean="0"/>
              <a:t>Coordinate national regulators &amp; </a:t>
            </a:r>
            <a:r>
              <a:rPr lang="en-US" dirty="0" smtClean="0"/>
              <a:t>the International Association of Insurance Supervisors</a:t>
            </a:r>
          </a:p>
          <a:p>
            <a:pPr>
              <a:lnSpc>
                <a:spcPct val="80000"/>
              </a:lnSpc>
              <a:buFont typeface="Wingdings" pitchFamily="2" charset="2"/>
              <a:buChar char=""/>
            </a:pPr>
            <a:endParaRPr lang="en-US" dirty="0" smtClean="0"/>
          </a:p>
          <a:p>
            <a:endParaRPr lang="en-US" sz="3600" i="1"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0" y="3200400"/>
            <a:ext cx="8001000" cy="0"/>
          </a:xfrm>
          <a:prstGeom prst="line">
            <a:avLst/>
          </a:prstGeom>
          <a:noFill/>
          <a:ln w="50800">
            <a:solidFill>
              <a:schemeClr val="accent2"/>
            </a:solidFill>
            <a:round/>
            <a:headEnd/>
            <a:tailEnd/>
          </a:ln>
        </p:spPr>
        <p:txBody>
          <a:bodyPr wrap="none" anchor="ctr"/>
          <a:lstStyle/>
          <a:p>
            <a:endParaRPr lang="en-US" dirty="0"/>
          </a:p>
        </p:txBody>
      </p:sp>
      <p:sp>
        <p:nvSpPr>
          <p:cNvPr id="20483" name="Rectangle 3"/>
          <p:cNvSpPr>
            <a:spLocks noGrp="1" noChangeArrowheads="1"/>
          </p:cNvSpPr>
          <p:nvPr>
            <p:ph type="ctrTitle" idx="4294967295"/>
          </p:nvPr>
        </p:nvSpPr>
        <p:spPr>
          <a:xfrm>
            <a:off x="0" y="1295400"/>
            <a:ext cx="8915400" cy="1752600"/>
          </a:xfrm>
        </p:spPr>
        <p:txBody>
          <a:bodyPr lIns="90488" tIns="44450" rIns="90488" bIns="44450"/>
          <a:lstStyle/>
          <a:p>
            <a:pPr algn="ctr"/>
            <a:r>
              <a:rPr lang="en-US" dirty="0" smtClean="0">
                <a:solidFill>
                  <a:srgbClr val="000066"/>
                </a:solidFill>
                <a:latin typeface="Arial Black" pitchFamily="34" charset="0"/>
              </a:rPr>
              <a:t>Systemic Risk and the Interconnectedness Between Banks and Insurers: An Econometric Analysis</a:t>
            </a:r>
          </a:p>
        </p:txBody>
      </p:sp>
      <p:sp>
        <p:nvSpPr>
          <p:cNvPr id="20484" name="Rectangle 4"/>
          <p:cNvSpPr>
            <a:spLocks noGrp="1" noChangeArrowheads="1"/>
          </p:cNvSpPr>
          <p:nvPr>
            <p:ph type="subTitle" idx="4294967295"/>
          </p:nvPr>
        </p:nvSpPr>
        <p:spPr>
          <a:xfrm>
            <a:off x="304800" y="3505200"/>
            <a:ext cx="8305800" cy="2209800"/>
          </a:xfrm>
        </p:spPr>
        <p:txBody>
          <a:bodyPr lIns="90488" tIns="44450" rIns="90488" bIns="44450"/>
          <a:lstStyle/>
          <a:p>
            <a:pPr marL="0" indent="0" algn="ctr">
              <a:buClr>
                <a:srgbClr val="000066"/>
              </a:buClr>
              <a:buFont typeface="Wingdings" pitchFamily="2" charset="2"/>
              <a:buNone/>
            </a:pPr>
            <a:r>
              <a:rPr lang="en-US" sz="2400" dirty="0" err="1" smtClean="0">
                <a:solidFill>
                  <a:srgbClr val="000066"/>
                </a:solidFill>
              </a:rPr>
              <a:t>Hua</a:t>
            </a:r>
            <a:r>
              <a:rPr lang="en-US" sz="2400" dirty="0" smtClean="0">
                <a:solidFill>
                  <a:srgbClr val="000066"/>
                </a:solidFill>
              </a:rPr>
              <a:t> Chen, J. David Cummins, </a:t>
            </a:r>
            <a:r>
              <a:rPr lang="en-US" sz="2400" dirty="0" err="1" smtClean="0">
                <a:solidFill>
                  <a:srgbClr val="000066"/>
                </a:solidFill>
              </a:rPr>
              <a:t>Krupa</a:t>
            </a:r>
            <a:r>
              <a:rPr lang="en-US" sz="2400" dirty="0" smtClean="0">
                <a:solidFill>
                  <a:srgbClr val="000066"/>
                </a:solidFill>
              </a:rPr>
              <a:t> </a:t>
            </a:r>
            <a:r>
              <a:rPr lang="en-US" sz="2400" dirty="0" err="1" smtClean="0">
                <a:solidFill>
                  <a:srgbClr val="000066"/>
                </a:solidFill>
              </a:rPr>
              <a:t>Viswanathan</a:t>
            </a:r>
            <a:r>
              <a:rPr lang="en-US" sz="2400" dirty="0" smtClean="0">
                <a:solidFill>
                  <a:srgbClr val="000066"/>
                </a:solidFill>
              </a:rPr>
              <a:t>, and Mary A. Weiss</a:t>
            </a:r>
          </a:p>
          <a:p>
            <a:pPr marL="0" indent="0" algn="ctr">
              <a:buClr>
                <a:srgbClr val="000066"/>
              </a:buClr>
              <a:buNone/>
            </a:pPr>
            <a:r>
              <a:rPr lang="en-US" sz="2400" dirty="0" smtClean="0">
                <a:solidFill>
                  <a:srgbClr val="000066"/>
                </a:solidFill>
              </a:rPr>
              <a:t>Presented at: </a:t>
            </a:r>
            <a:r>
              <a:rPr lang="en-US" sz="2400" i="1" dirty="0" smtClean="0">
                <a:solidFill>
                  <a:srgbClr val="000066"/>
                </a:solidFill>
              </a:rPr>
              <a:t>2013 </a:t>
            </a:r>
            <a:r>
              <a:rPr lang="en-US" sz="2400" i="1" dirty="0" smtClean="0">
                <a:solidFill>
                  <a:srgbClr val="000066"/>
                </a:solidFill>
              </a:rPr>
              <a:t>CICIRM</a:t>
            </a:r>
            <a:endParaRPr lang="en-US" sz="2400" i="1" dirty="0" smtClean="0">
              <a:solidFill>
                <a:srgbClr val="000066"/>
              </a:solidFill>
            </a:endParaRPr>
          </a:p>
          <a:p>
            <a:pPr marL="0" indent="0" algn="ctr">
              <a:buClr>
                <a:srgbClr val="000066"/>
              </a:buClr>
              <a:buNone/>
            </a:pPr>
            <a:r>
              <a:rPr lang="en-US" sz="2400" dirty="0" smtClean="0">
                <a:solidFill>
                  <a:srgbClr val="000066"/>
                </a:solidFill>
              </a:rPr>
              <a:t>Kunming, China</a:t>
            </a:r>
          </a:p>
          <a:p>
            <a:pPr marL="0" indent="0" algn="ctr">
              <a:buClr>
                <a:srgbClr val="000066"/>
              </a:buClr>
              <a:buNone/>
            </a:pPr>
            <a:r>
              <a:rPr lang="en-US" sz="2400" dirty="0" smtClean="0">
                <a:solidFill>
                  <a:srgbClr val="000066"/>
                </a:solidFill>
              </a:rPr>
              <a:t>July 18, 2013</a:t>
            </a:r>
            <a:endParaRPr lang="en-US" sz="2400" dirty="0" smtClean="0">
              <a:solidFill>
                <a:srgbClr val="000066"/>
              </a:solidFill>
            </a:endParaRPr>
          </a:p>
        </p:txBody>
      </p:sp>
      <p:sp>
        <p:nvSpPr>
          <p:cNvPr id="20486" name="Text Box 6"/>
          <p:cNvSpPr txBox="1">
            <a:spLocks noChangeArrowheads="1"/>
          </p:cNvSpPr>
          <p:nvPr/>
        </p:nvSpPr>
        <p:spPr bwMode="auto">
          <a:xfrm>
            <a:off x="533400" y="6324600"/>
            <a:ext cx="7620000" cy="260350"/>
          </a:xfrm>
          <a:prstGeom prst="rect">
            <a:avLst/>
          </a:prstGeom>
          <a:noFill/>
          <a:ln w="25400">
            <a:noFill/>
            <a:miter lim="800000"/>
            <a:headEnd/>
            <a:tailEnd/>
          </a:ln>
        </p:spPr>
        <p:txBody>
          <a:bodyPr>
            <a:spAutoFit/>
          </a:bodyPr>
          <a:lstStyle/>
          <a:p>
            <a:r>
              <a:rPr lang="en-US" sz="1100" dirty="0"/>
              <a:t>Copyright J. David Cummins, </a:t>
            </a:r>
            <a:r>
              <a:rPr lang="en-US" sz="1100" dirty="0" smtClean="0"/>
              <a:t>2013, </a:t>
            </a:r>
            <a:r>
              <a:rPr lang="en-US" sz="1100" dirty="0"/>
              <a:t>all rights reserved.  Not to be reproduced without author’s permission.</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n-US" dirty="0" smtClean="0"/>
              <a:t>Prior Literature: Insurers &amp; Banks</a:t>
            </a:r>
            <a:endParaRPr lang="en-US" dirty="0"/>
          </a:p>
        </p:txBody>
      </p:sp>
      <p:sp>
        <p:nvSpPr>
          <p:cNvPr id="7171" name="Rectangle 3"/>
          <p:cNvSpPr>
            <a:spLocks noGrp="1" noChangeArrowheads="1"/>
          </p:cNvSpPr>
          <p:nvPr>
            <p:ph type="body" idx="1"/>
          </p:nvPr>
        </p:nvSpPr>
        <p:spPr>
          <a:xfrm>
            <a:off x="533400" y="1219200"/>
            <a:ext cx="8001000" cy="4572000"/>
          </a:xfrm>
        </p:spPr>
        <p:txBody>
          <a:bodyPr/>
          <a:lstStyle/>
          <a:p>
            <a:pPr>
              <a:lnSpc>
                <a:spcPct val="90000"/>
              </a:lnSpc>
            </a:pPr>
            <a:r>
              <a:rPr lang="en-US" dirty="0"/>
              <a:t>Two Prior Papers measure systemic risk in banking and insurance using market data</a:t>
            </a:r>
          </a:p>
          <a:p>
            <a:pPr lvl="1">
              <a:lnSpc>
                <a:spcPct val="90000"/>
              </a:lnSpc>
            </a:pPr>
            <a:r>
              <a:rPr lang="en-US" dirty="0" err="1"/>
              <a:t>Billio</a:t>
            </a:r>
            <a:r>
              <a:rPr lang="en-US" dirty="0"/>
              <a:t> et al. (</a:t>
            </a:r>
            <a:r>
              <a:rPr lang="en-US" dirty="0" smtClean="0"/>
              <a:t>2012) </a:t>
            </a:r>
            <a:r>
              <a:rPr lang="en-US" dirty="0"/>
              <a:t>– monthly stock returns</a:t>
            </a:r>
          </a:p>
          <a:p>
            <a:pPr lvl="2">
              <a:lnSpc>
                <a:spcPct val="90000"/>
              </a:lnSpc>
            </a:pPr>
            <a:r>
              <a:rPr lang="en-US" dirty="0"/>
              <a:t>Hedge funds, brokers, banks, and insurance companies</a:t>
            </a:r>
          </a:p>
          <a:p>
            <a:pPr lvl="2">
              <a:lnSpc>
                <a:spcPct val="90000"/>
              </a:lnSpc>
            </a:pPr>
            <a:r>
              <a:rPr lang="en-US" dirty="0"/>
              <a:t>Principal components and linear Granger causality test</a:t>
            </a:r>
          </a:p>
          <a:p>
            <a:pPr lvl="2">
              <a:lnSpc>
                <a:spcPct val="90000"/>
              </a:lnSpc>
            </a:pPr>
            <a:r>
              <a:rPr lang="en-US" i="1" dirty="0"/>
              <a:t>Conclusion</a:t>
            </a:r>
            <a:r>
              <a:rPr lang="en-US" dirty="0"/>
              <a:t>: </a:t>
            </a:r>
            <a:r>
              <a:rPr lang="en-US" dirty="0" smtClean="0"/>
              <a:t>All four sectors have become highly interrelated in the past decade, increasing the level of systemic risk in the banking and insurance industries</a:t>
            </a:r>
            <a:endParaRPr lang="en-US" dirty="0"/>
          </a:p>
          <a:p>
            <a:pPr lvl="1">
              <a:lnSpc>
                <a:spcPct val="90000"/>
              </a:lnSpc>
            </a:pPr>
            <a:r>
              <a:rPr lang="en-US" dirty="0" err="1" smtClean="0"/>
              <a:t>Acharya</a:t>
            </a:r>
            <a:r>
              <a:rPr lang="en-US" dirty="0" smtClean="0"/>
              <a:t> </a:t>
            </a:r>
            <a:r>
              <a:rPr lang="en-US" dirty="0"/>
              <a:t>et al. (2010) – daily stock data</a:t>
            </a:r>
          </a:p>
          <a:p>
            <a:pPr lvl="2">
              <a:lnSpc>
                <a:spcPct val="90000"/>
              </a:lnSpc>
            </a:pPr>
            <a:r>
              <a:rPr lang="en-US" dirty="0"/>
              <a:t>Systemic expected shortfall (SES</a:t>
            </a:r>
            <a:r>
              <a:rPr lang="en-US" dirty="0" smtClean="0"/>
              <a:t>) – propensity to be undercapitalized when the system as a whole is undercapitalized</a:t>
            </a:r>
            <a:endParaRPr lang="en-US" dirty="0"/>
          </a:p>
          <a:p>
            <a:pPr lvl="2">
              <a:lnSpc>
                <a:spcPct val="90000"/>
              </a:lnSpc>
            </a:pPr>
            <a:r>
              <a:rPr lang="en-US" i="1" dirty="0"/>
              <a:t>Conclusion</a:t>
            </a:r>
            <a:r>
              <a:rPr lang="en-US" dirty="0"/>
              <a:t>: </a:t>
            </a:r>
            <a:r>
              <a:rPr lang="en-US" dirty="0" smtClean="0"/>
              <a:t>9 insurers among the top 50 systemic financial institutions</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n-US" dirty="0" smtClean="0"/>
              <a:t>Purpose of Our Paper</a:t>
            </a:r>
            <a:endParaRPr lang="en-US" dirty="0"/>
          </a:p>
        </p:txBody>
      </p:sp>
      <p:sp>
        <p:nvSpPr>
          <p:cNvPr id="9219" name="Rectangle 3"/>
          <p:cNvSpPr>
            <a:spLocks noGrp="1" noChangeArrowheads="1"/>
          </p:cNvSpPr>
          <p:nvPr>
            <p:ph type="body" idx="1"/>
          </p:nvPr>
        </p:nvSpPr>
        <p:spPr>
          <a:xfrm>
            <a:off x="533400" y="1143000"/>
            <a:ext cx="7848600" cy="3724275"/>
          </a:xfrm>
          <a:ln>
            <a:noFill/>
          </a:ln>
        </p:spPr>
        <p:txBody>
          <a:bodyPr/>
          <a:lstStyle/>
          <a:p>
            <a:r>
              <a:rPr lang="en-US" dirty="0" smtClean="0"/>
              <a:t>Develop and implement a robust </a:t>
            </a:r>
            <a:r>
              <a:rPr lang="en-US" dirty="0"/>
              <a:t>systemic risk measure for insurance</a:t>
            </a:r>
          </a:p>
          <a:p>
            <a:r>
              <a:rPr lang="en-US" dirty="0"/>
              <a:t>Investigate interconnectedness between banking and insurance during financial </a:t>
            </a:r>
            <a:r>
              <a:rPr lang="en-US" dirty="0" smtClean="0"/>
              <a:t>crisis</a:t>
            </a:r>
          </a:p>
          <a:p>
            <a:r>
              <a:rPr lang="en-US" dirty="0" smtClean="0"/>
              <a:t>We use CDS quotes and intra-day equity returns to estimate systemic risk in the insurance and banking industries</a:t>
            </a:r>
          </a:p>
          <a:p>
            <a:pPr algn="ctr">
              <a:buFont typeface="Wingdings" pitchFamily="2" charset="2"/>
              <a:buNone/>
            </a:pPr>
            <a:r>
              <a:rPr lang="en-US" dirty="0" smtClean="0"/>
              <a:t>      </a:t>
            </a:r>
          </a:p>
          <a:p>
            <a:pPr algn="ctr">
              <a:buNone/>
            </a:pPr>
            <a:r>
              <a:rPr lang="en-US" sz="3600" dirty="0" smtClean="0"/>
              <a:t>“</a:t>
            </a:r>
            <a:r>
              <a:rPr lang="en-US" sz="3600" i="1" dirty="0" smtClean="0"/>
              <a:t>Are insurers </a:t>
            </a:r>
            <a:r>
              <a:rPr lang="en-US" sz="3600" i="1" u="sng" dirty="0" smtClean="0"/>
              <a:t>instigators</a:t>
            </a:r>
            <a:r>
              <a:rPr lang="en-US" sz="3600" i="1" dirty="0" smtClean="0"/>
              <a:t> or </a:t>
            </a:r>
            <a:r>
              <a:rPr lang="en-US" sz="3600" i="1" u="sng" dirty="0" smtClean="0"/>
              <a:t>victims</a:t>
            </a:r>
            <a:r>
              <a:rPr lang="en-US" sz="3600" i="1" dirty="0" smtClean="0"/>
              <a:t> of systemic risk?”</a:t>
            </a:r>
            <a:endParaRPr lang="en-US" sz="3600" i="1"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en-US"/>
              <a:t>Purpose II</a:t>
            </a:r>
          </a:p>
        </p:txBody>
      </p:sp>
      <p:sp>
        <p:nvSpPr>
          <p:cNvPr id="10243" name="Rectangle 3"/>
          <p:cNvSpPr>
            <a:spLocks noGrp="1" noChangeArrowheads="1"/>
          </p:cNvSpPr>
          <p:nvPr>
            <p:ph type="body" idx="1"/>
          </p:nvPr>
        </p:nvSpPr>
        <p:spPr>
          <a:xfrm>
            <a:off x="381000" y="1219200"/>
            <a:ext cx="8423275" cy="4171950"/>
          </a:xfrm>
        </p:spPr>
        <p:txBody>
          <a:bodyPr/>
          <a:lstStyle/>
          <a:p>
            <a:r>
              <a:rPr lang="en-US" dirty="0" smtClean="0"/>
              <a:t>Our systemic </a:t>
            </a:r>
            <a:r>
              <a:rPr lang="en-US" dirty="0"/>
              <a:t>risk measure relies on </a:t>
            </a:r>
            <a:endParaRPr lang="en-US" dirty="0" smtClean="0"/>
          </a:p>
          <a:p>
            <a:pPr lvl="1"/>
            <a:r>
              <a:rPr lang="en-US" dirty="0" smtClean="0"/>
              <a:t>Daily-frequency </a:t>
            </a:r>
            <a:r>
              <a:rPr lang="en-US" dirty="0"/>
              <a:t>market </a:t>
            </a:r>
            <a:r>
              <a:rPr lang="en-US" dirty="0" smtClean="0"/>
              <a:t>price data </a:t>
            </a:r>
            <a:r>
              <a:rPr lang="en-US" dirty="0"/>
              <a:t>for CDS </a:t>
            </a:r>
            <a:r>
              <a:rPr lang="en-US" dirty="0" smtClean="0"/>
              <a:t>(</a:t>
            </a:r>
            <a:r>
              <a:rPr lang="en-US" dirty="0" err="1" smtClean="0"/>
              <a:t>Markit</a:t>
            </a:r>
            <a:r>
              <a:rPr lang="en-US" dirty="0" smtClean="0"/>
              <a:t>)</a:t>
            </a:r>
          </a:p>
          <a:p>
            <a:pPr lvl="1"/>
            <a:r>
              <a:rPr lang="en-US" dirty="0" smtClean="0"/>
              <a:t>Intra-day </a:t>
            </a:r>
            <a:r>
              <a:rPr lang="en-US" dirty="0"/>
              <a:t>trading data on stock </a:t>
            </a:r>
            <a:r>
              <a:rPr lang="en-US" dirty="0" smtClean="0"/>
              <a:t>prices (TAQ)</a:t>
            </a:r>
            <a:endParaRPr lang="en-US" dirty="0"/>
          </a:p>
          <a:p>
            <a:r>
              <a:rPr lang="en-US" dirty="0"/>
              <a:t>Systemic risk measure is risk-neutral, forward-looking and economically intuitive</a:t>
            </a:r>
          </a:p>
          <a:p>
            <a:r>
              <a:rPr lang="en-US" dirty="0"/>
              <a:t>Direction of interconnectedness </a:t>
            </a:r>
            <a:r>
              <a:rPr lang="en-US" dirty="0" smtClean="0"/>
              <a:t>investigated</a:t>
            </a:r>
          </a:p>
          <a:p>
            <a:pPr lvl="1"/>
            <a:r>
              <a:rPr lang="en-US" dirty="0" smtClean="0"/>
              <a:t>Linear and non-linear Granger causality</a:t>
            </a:r>
          </a:p>
          <a:p>
            <a:pPr lvl="1"/>
            <a:r>
              <a:rPr lang="en-US" dirty="0" smtClean="0"/>
              <a:t>Correcting for heteroskedasticity</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idx="4294967295"/>
          </p:nvPr>
        </p:nvSpPr>
        <p:spPr>
          <a:xfrm>
            <a:off x="685800" y="2130425"/>
            <a:ext cx="7772400" cy="1908175"/>
          </a:xfrm>
        </p:spPr>
        <p:txBody>
          <a:bodyPr lIns="90488" tIns="44450" rIns="90488" bIns="44450"/>
          <a:lstStyle/>
          <a:p>
            <a:pPr algn="ctr">
              <a:buClr>
                <a:srgbClr val="990033"/>
              </a:buClr>
              <a:buSzPct val="80000"/>
              <a:buFont typeface="Wingdings" pitchFamily="2" charset="2"/>
              <a:buNone/>
            </a:pPr>
            <a:r>
              <a:rPr lang="en-US" b="0" dirty="0" smtClean="0">
                <a:solidFill>
                  <a:srgbClr val="000066"/>
                </a:solidFill>
                <a:latin typeface="Arial Black" pitchFamily="34" charset="0"/>
              </a:rPr>
              <a:t>Systemic Risk:</a:t>
            </a:r>
            <a:br>
              <a:rPr lang="en-US" b="0" dirty="0" smtClean="0">
                <a:solidFill>
                  <a:srgbClr val="000066"/>
                </a:solidFill>
                <a:latin typeface="Arial Black" pitchFamily="34" charset="0"/>
              </a:rPr>
            </a:br>
            <a:r>
              <a:rPr lang="en-US" b="0" dirty="0" smtClean="0">
                <a:solidFill>
                  <a:srgbClr val="000066"/>
                </a:solidFill>
                <a:latin typeface="Arial Black" pitchFamily="34" charset="0"/>
              </a:rPr>
              <a:t>Primary Indicators </a:t>
            </a:r>
            <a:br>
              <a:rPr lang="en-US" b="0" dirty="0" smtClean="0">
                <a:solidFill>
                  <a:srgbClr val="000066"/>
                </a:solidFill>
                <a:latin typeface="Arial Black" pitchFamily="34" charset="0"/>
              </a:rPr>
            </a:br>
            <a:r>
              <a:rPr lang="en-US" b="0" dirty="0" smtClean="0">
                <a:solidFill>
                  <a:srgbClr val="000066"/>
                </a:solidFill>
                <a:latin typeface="Arial Black" pitchFamily="34" charset="0"/>
              </a:rPr>
              <a:t>&amp; Contributing Factors</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en-US"/>
              <a:t>Contribution to Literature</a:t>
            </a:r>
          </a:p>
        </p:txBody>
      </p:sp>
      <p:sp>
        <p:nvSpPr>
          <p:cNvPr id="12291" name="Rectangle 3"/>
          <p:cNvSpPr>
            <a:spLocks noGrp="1" noChangeArrowheads="1"/>
          </p:cNvSpPr>
          <p:nvPr>
            <p:ph type="body" idx="1"/>
          </p:nvPr>
        </p:nvSpPr>
        <p:spPr>
          <a:xfrm>
            <a:off x="457200" y="1295400"/>
            <a:ext cx="8423275" cy="4171950"/>
          </a:xfrm>
        </p:spPr>
        <p:txBody>
          <a:bodyPr/>
          <a:lstStyle/>
          <a:p>
            <a:r>
              <a:rPr lang="en-US" dirty="0"/>
              <a:t>First paper to use data on CDS spreads and intra-day stock prices to study systemic risk for the insurance industry</a:t>
            </a:r>
          </a:p>
          <a:p>
            <a:r>
              <a:rPr lang="en-US" dirty="0"/>
              <a:t>Different econometric methodology </a:t>
            </a:r>
            <a:r>
              <a:rPr lang="en-US" dirty="0" smtClean="0"/>
              <a:t>than </a:t>
            </a:r>
            <a:r>
              <a:rPr lang="en-US" dirty="0" err="1"/>
              <a:t>Billio</a:t>
            </a:r>
            <a:r>
              <a:rPr lang="en-US" dirty="0"/>
              <a:t> et al. (</a:t>
            </a:r>
            <a:r>
              <a:rPr lang="en-US" dirty="0" smtClean="0"/>
              <a:t>2012) </a:t>
            </a:r>
            <a:r>
              <a:rPr lang="en-US" dirty="0"/>
              <a:t>and </a:t>
            </a:r>
            <a:r>
              <a:rPr lang="en-US" dirty="0" err="1"/>
              <a:t>Acharya</a:t>
            </a:r>
            <a:r>
              <a:rPr lang="en-US" dirty="0"/>
              <a:t> et al. (2010)</a:t>
            </a:r>
          </a:p>
          <a:p>
            <a:r>
              <a:rPr lang="en-US" dirty="0"/>
              <a:t>New evidence on whether insurers are victims or sources of systemic risk</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en-US" dirty="0"/>
              <a:t>Measuring Systemic Risk</a:t>
            </a:r>
          </a:p>
        </p:txBody>
      </p:sp>
      <p:sp>
        <p:nvSpPr>
          <p:cNvPr id="13315" name="Rectangle 3"/>
          <p:cNvSpPr>
            <a:spLocks noGrp="1" noChangeArrowheads="1"/>
          </p:cNvSpPr>
          <p:nvPr>
            <p:ph type="body" idx="1"/>
          </p:nvPr>
        </p:nvSpPr>
        <p:spPr>
          <a:xfrm>
            <a:off x="457200" y="1295400"/>
            <a:ext cx="8423275" cy="4171950"/>
          </a:xfrm>
        </p:spPr>
        <p:txBody>
          <a:bodyPr/>
          <a:lstStyle/>
          <a:p>
            <a:r>
              <a:rPr lang="en-US" dirty="0"/>
              <a:t>Two major components that determine risk profile of sample firms:</a:t>
            </a:r>
          </a:p>
          <a:p>
            <a:pPr lvl="1"/>
            <a:r>
              <a:rPr lang="en-US" dirty="0"/>
              <a:t>Probability of default of each insurer (based on CDS premiums – Markit.com)</a:t>
            </a:r>
          </a:p>
          <a:p>
            <a:pPr lvl="1"/>
            <a:r>
              <a:rPr lang="en-US" dirty="0"/>
              <a:t>Default correlation (estimated indirectly from underlying equity return correlation -- TAQ)</a:t>
            </a:r>
          </a:p>
          <a:p>
            <a:r>
              <a:rPr lang="en-US" dirty="0"/>
              <a:t>Measure of systemic risk uses portfolio credit risk methodology </a:t>
            </a:r>
            <a:r>
              <a:rPr lang="en-US" dirty="0" smtClean="0"/>
              <a:t>(developed by Huang </a:t>
            </a:r>
            <a:r>
              <a:rPr lang="en-US" dirty="0"/>
              <a:t>et al</a:t>
            </a:r>
            <a:r>
              <a:rPr lang="en-US" dirty="0" smtClean="0"/>
              <a:t>., </a:t>
            </a:r>
            <a:r>
              <a:rPr lang="en-US" dirty="0"/>
              <a:t>2009)</a:t>
            </a:r>
          </a:p>
          <a:p>
            <a:pPr lvl="1"/>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a:xfrm>
            <a:off x="533400" y="152400"/>
            <a:ext cx="8439150" cy="685800"/>
          </a:xfrm>
        </p:spPr>
        <p:txBody>
          <a:bodyPr/>
          <a:lstStyle/>
          <a:p>
            <a:r>
              <a:rPr lang="en-US" dirty="0" smtClean="0"/>
              <a:t>Distress Insurance Premium (DIP)</a:t>
            </a:r>
            <a:endParaRPr lang="en-US" dirty="0"/>
          </a:p>
        </p:txBody>
      </p:sp>
      <p:pic>
        <p:nvPicPr>
          <p:cNvPr id="29700" name="Picture 2"/>
          <p:cNvPicPr>
            <a:picLocks noGrp="1" noChangeAspect="1" noChangeArrowheads="1"/>
          </p:cNvPicPr>
          <p:nvPr>
            <p:ph type="body" idx="1"/>
          </p:nvPr>
        </p:nvPicPr>
        <p:blipFill>
          <a:blip r:embed="rId2" cstate="print"/>
          <a:srcRect/>
          <a:stretch>
            <a:fillRect/>
          </a:stretch>
        </p:blipFill>
        <p:spPr>
          <a:xfrm>
            <a:off x="1066800" y="1447800"/>
            <a:ext cx="6391275" cy="3171825"/>
          </a:xfrm>
          <a:noFill/>
          <a:ln/>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r>
              <a:rPr lang="en-US" dirty="0"/>
              <a:t>A Measure of Systemic Risk</a:t>
            </a:r>
          </a:p>
        </p:txBody>
      </p:sp>
      <p:sp>
        <p:nvSpPr>
          <p:cNvPr id="31747" name="Rectangle 3"/>
          <p:cNvSpPr>
            <a:spLocks noGrp="1" noChangeArrowheads="1"/>
          </p:cNvSpPr>
          <p:nvPr>
            <p:ph type="body" idx="1"/>
          </p:nvPr>
        </p:nvSpPr>
        <p:spPr>
          <a:xfrm>
            <a:off x="457200" y="1219200"/>
            <a:ext cx="8423275" cy="4171950"/>
          </a:xfrm>
        </p:spPr>
        <p:txBody>
          <a:bodyPr/>
          <a:lstStyle/>
          <a:p>
            <a:r>
              <a:rPr lang="en-US" sz="2400" dirty="0"/>
              <a:t>Estimate forward-looking, risk-neutral indicator of systemic risk of insurance industry:</a:t>
            </a:r>
            <a:r>
              <a:rPr lang="en-US" dirty="0"/>
              <a:t> </a:t>
            </a:r>
          </a:p>
          <a:p>
            <a:pPr algn="ctr">
              <a:buFont typeface="Wingdings" pitchFamily="2" charset="2"/>
              <a:buNone/>
            </a:pPr>
            <a:r>
              <a:rPr lang="en-US" dirty="0"/>
              <a:t>	</a:t>
            </a:r>
            <a:r>
              <a:rPr lang="en-US" i="1" dirty="0" smtClean="0"/>
              <a:t>“</a:t>
            </a:r>
            <a:r>
              <a:rPr lang="en-US" sz="3200" i="1" dirty="0" smtClean="0"/>
              <a:t>price </a:t>
            </a:r>
            <a:r>
              <a:rPr lang="en-US" sz="3200" i="1" dirty="0"/>
              <a:t>of insurance against financial </a:t>
            </a:r>
            <a:r>
              <a:rPr lang="en-US" sz="3200" i="1" dirty="0" smtClean="0"/>
              <a:t>distress (DIP)”</a:t>
            </a:r>
            <a:endParaRPr lang="en-US" sz="3200" i="1" dirty="0"/>
          </a:p>
          <a:p>
            <a:r>
              <a:rPr lang="en-US" sz="2400" dirty="0"/>
              <a:t>Define financial distress by choosing a threshold (e.g., 15%) such that the ratio of portfolio credit losses to total liabilities of the insurance sector is equal to or above threshold</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r>
              <a:rPr lang="en-US" dirty="0"/>
              <a:t>A Measure of Systemic Risk II</a:t>
            </a:r>
          </a:p>
        </p:txBody>
      </p:sp>
      <p:sp>
        <p:nvSpPr>
          <p:cNvPr id="37891" name="Rectangle 3"/>
          <p:cNvSpPr>
            <a:spLocks noGrp="1" noChangeArrowheads="1"/>
          </p:cNvSpPr>
          <p:nvPr>
            <p:ph type="body" idx="1"/>
          </p:nvPr>
        </p:nvSpPr>
        <p:spPr>
          <a:xfrm>
            <a:off x="533400" y="1143000"/>
            <a:ext cx="8423275" cy="4171950"/>
          </a:xfrm>
        </p:spPr>
        <p:txBody>
          <a:bodyPr/>
          <a:lstStyle/>
          <a:p>
            <a:r>
              <a:rPr lang="en-US" sz="2400" dirty="0"/>
              <a:t>Construct a hypothetical portfolio</a:t>
            </a:r>
          </a:p>
          <a:p>
            <a:pPr lvl="1"/>
            <a:r>
              <a:rPr lang="en-US" dirty="0" smtClean="0"/>
              <a:t>Consists </a:t>
            </a:r>
            <a:r>
              <a:rPr lang="en-US" dirty="0"/>
              <a:t>of debt instruments issued by the sample banks/insurers, weighted by the liability size of each firm.</a:t>
            </a:r>
          </a:p>
          <a:p>
            <a:r>
              <a:rPr lang="en-US" sz="2400" dirty="0" smtClean="0"/>
              <a:t>Conduct </a:t>
            </a:r>
            <a:r>
              <a:rPr lang="en-US" sz="2400" dirty="0"/>
              <a:t>Monte Carlo simulation (</a:t>
            </a:r>
            <a:r>
              <a:rPr lang="en-US" sz="2400" dirty="0" err="1"/>
              <a:t>Tarashev</a:t>
            </a:r>
            <a:r>
              <a:rPr lang="en-US" sz="2400" dirty="0"/>
              <a:t> and Zhu 2008)</a:t>
            </a:r>
          </a:p>
          <a:p>
            <a:pPr lvl="1"/>
            <a:r>
              <a:rPr lang="en-US" dirty="0"/>
              <a:t>Probability of joint default (PD)</a:t>
            </a:r>
          </a:p>
          <a:p>
            <a:pPr lvl="1"/>
            <a:r>
              <a:rPr lang="en-US" dirty="0"/>
              <a:t>Loss given default (LGD)</a:t>
            </a:r>
          </a:p>
          <a:p>
            <a:r>
              <a:rPr lang="en-US" sz="2400" dirty="0"/>
              <a:t>Systemic risk measure: the </a:t>
            </a:r>
            <a:r>
              <a:rPr lang="en-US" sz="2400" i="1" dirty="0"/>
              <a:t>price of insurance against financial distress</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a:xfrm>
            <a:off x="762000" y="152400"/>
            <a:ext cx="7924800" cy="685800"/>
          </a:xfrm>
        </p:spPr>
        <p:txBody>
          <a:bodyPr/>
          <a:lstStyle/>
          <a:p>
            <a:r>
              <a:rPr lang="en-US" dirty="0"/>
              <a:t>A Measure of Systemic Risk III</a:t>
            </a:r>
          </a:p>
        </p:txBody>
      </p:sp>
      <p:sp>
        <p:nvSpPr>
          <p:cNvPr id="32771" name="Rectangle 3"/>
          <p:cNvSpPr>
            <a:spLocks noGrp="1" noChangeArrowheads="1"/>
          </p:cNvSpPr>
          <p:nvPr>
            <p:ph type="body" sz="half" idx="1"/>
          </p:nvPr>
        </p:nvSpPr>
        <p:spPr>
          <a:xfrm>
            <a:off x="838200" y="1295400"/>
            <a:ext cx="7848600" cy="4724400"/>
          </a:xfrm>
        </p:spPr>
        <p:txBody>
          <a:bodyPr/>
          <a:lstStyle/>
          <a:p>
            <a:r>
              <a:rPr lang="en-US" sz="2400" dirty="0" smtClean="0"/>
              <a:t>Systemic risk measure is calculated as risk-neutral expectation of portfolio credit losses that reach at least a minimum share (15%) of sector’s total liability</a:t>
            </a:r>
          </a:p>
          <a:p>
            <a:pPr>
              <a:buFont typeface="Wingdings" pitchFamily="2" charset="2"/>
              <a:buNone/>
            </a:pPr>
            <a:endParaRPr lang="en-US" sz="2400" dirty="0" smtClean="0"/>
          </a:p>
          <a:p>
            <a:pPr>
              <a:buFont typeface="Wingdings" pitchFamily="2" charset="2"/>
              <a:buNone/>
            </a:pPr>
            <a:r>
              <a:rPr lang="en-US" sz="2400" dirty="0"/>
              <a:t>		       </a:t>
            </a:r>
            <a:endParaRPr lang="en-US" sz="2400" dirty="0">
              <a:cs typeface="Arial" charset="0"/>
            </a:endParaRPr>
          </a:p>
          <a:p>
            <a:pPr>
              <a:buFont typeface="Wingdings" pitchFamily="2" charset="2"/>
              <a:buNone/>
            </a:pPr>
            <a:r>
              <a:rPr lang="en-US" sz="2400" dirty="0" smtClean="0"/>
              <a:t>                = </a:t>
            </a:r>
            <a:r>
              <a:rPr lang="en-US" sz="2400" dirty="0"/>
              <a:t>systemic risk measure for insurance industry</a:t>
            </a:r>
          </a:p>
          <a:p>
            <a:pPr>
              <a:buFont typeface="Wingdings" pitchFamily="2" charset="2"/>
              <a:buNone/>
            </a:pPr>
            <a:r>
              <a:rPr lang="en-US" sz="2400" dirty="0" smtClean="0"/>
              <a:t>            L</a:t>
            </a:r>
            <a:r>
              <a:rPr lang="en-US" sz="2400" baseline="-25000" dirty="0" smtClean="0"/>
              <a:t>t</a:t>
            </a:r>
            <a:r>
              <a:rPr lang="en-US" sz="2400" dirty="0" smtClean="0"/>
              <a:t> = </a:t>
            </a:r>
            <a:r>
              <a:rPr lang="en-US" sz="2400" dirty="0"/>
              <a:t>portfolio credit losses</a:t>
            </a:r>
          </a:p>
          <a:p>
            <a:pPr>
              <a:buFont typeface="Wingdings" pitchFamily="2" charset="2"/>
              <a:buNone/>
            </a:pPr>
            <a:r>
              <a:rPr lang="en-US" sz="2400" dirty="0" smtClean="0"/>
              <a:t>          </a:t>
            </a:r>
            <a:r>
              <a:rPr lang="en-US" sz="2400" dirty="0" err="1" smtClean="0"/>
              <a:t>TL</a:t>
            </a:r>
            <a:r>
              <a:rPr lang="en-US" sz="2400" baseline="-25000" dirty="0" err="1" smtClean="0"/>
              <a:t>t</a:t>
            </a:r>
            <a:r>
              <a:rPr lang="en-US" sz="2400" dirty="0" smtClean="0"/>
              <a:t> = </a:t>
            </a:r>
            <a:r>
              <a:rPr lang="en-US" sz="2400" dirty="0"/>
              <a:t>total liability of insurance sector at time </a:t>
            </a:r>
            <a:r>
              <a:rPr lang="en-US" sz="2400" dirty="0" smtClean="0"/>
              <a:t>t</a:t>
            </a:r>
          </a:p>
          <a:p>
            <a:pPr>
              <a:buFont typeface="Wingdings" pitchFamily="2" charset="2"/>
              <a:buNone/>
            </a:pPr>
            <a:endParaRPr lang="en-US" sz="2400" dirty="0"/>
          </a:p>
        </p:txBody>
      </p:sp>
      <p:pic>
        <p:nvPicPr>
          <p:cNvPr id="32775" name="Picture 6"/>
          <p:cNvPicPr>
            <a:picLocks noChangeAspect="1" noChangeArrowheads="1"/>
          </p:cNvPicPr>
          <p:nvPr/>
        </p:nvPicPr>
        <p:blipFill>
          <a:blip r:embed="rId3" cstate="print"/>
          <a:srcRect/>
          <a:stretch>
            <a:fillRect/>
          </a:stretch>
        </p:blipFill>
        <p:spPr bwMode="auto">
          <a:xfrm>
            <a:off x="2057400" y="2362200"/>
            <a:ext cx="4267200" cy="776288"/>
          </a:xfrm>
          <a:prstGeom prst="rect">
            <a:avLst/>
          </a:prstGeom>
          <a:noFill/>
          <a:ln w="9525">
            <a:noFill/>
            <a:miter lim="800000"/>
            <a:headEnd/>
            <a:tailEnd/>
          </a:ln>
        </p:spPr>
      </p:pic>
      <p:graphicFrame>
        <p:nvGraphicFramePr>
          <p:cNvPr id="32776" name="Object 8"/>
          <p:cNvGraphicFramePr>
            <a:graphicFrameLocks noChangeAspect="1"/>
          </p:cNvGraphicFramePr>
          <p:nvPr>
            <p:ph sz="half" idx="2"/>
          </p:nvPr>
        </p:nvGraphicFramePr>
        <p:xfrm>
          <a:off x="1476700" y="3294990"/>
          <a:ext cx="762000" cy="498475"/>
        </p:xfrm>
        <a:graphic>
          <a:graphicData uri="http://schemas.openxmlformats.org/presentationml/2006/ole">
            <p:oleObj spid="_x0000_s1026" name="Equation" r:id="rId4" imgW="368280" imgH="241200" progId="Equation.DSMT4">
              <p:embed/>
            </p:oleObj>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2" name="AutoShape 8"/>
          <p:cNvSpPr>
            <a:spLocks noGrp="1" noChangeArrowheads="1"/>
          </p:cNvSpPr>
          <p:nvPr>
            <p:ph type="title"/>
          </p:nvPr>
        </p:nvSpPr>
        <p:spPr>
          <a:xfrm>
            <a:off x="685800" y="228600"/>
            <a:ext cx="7924800" cy="609600"/>
          </a:xfrm>
        </p:spPr>
        <p:txBody>
          <a:bodyPr/>
          <a:lstStyle/>
          <a:p>
            <a:r>
              <a:rPr lang="en-US" dirty="0"/>
              <a:t>A Measure of Systemic Risk IV</a:t>
            </a:r>
          </a:p>
        </p:txBody>
      </p:sp>
      <p:sp>
        <p:nvSpPr>
          <p:cNvPr id="36867" name="Rectangle 3"/>
          <p:cNvSpPr>
            <a:spLocks noGrp="1" noChangeArrowheads="1"/>
          </p:cNvSpPr>
          <p:nvPr>
            <p:ph type="body" sz="half" idx="1"/>
          </p:nvPr>
        </p:nvSpPr>
        <p:spPr>
          <a:xfrm>
            <a:off x="685800" y="1219200"/>
            <a:ext cx="7924800" cy="3800475"/>
          </a:xfrm>
        </p:spPr>
        <p:txBody>
          <a:bodyPr/>
          <a:lstStyle/>
          <a:p>
            <a:r>
              <a:rPr lang="en-US" sz="2400" dirty="0"/>
              <a:t>Similar estimation procedure is performed for firms in banking sector to obtain  </a:t>
            </a:r>
          </a:p>
          <a:p>
            <a:pPr>
              <a:buFont typeface="Wingdings" pitchFamily="2" charset="2"/>
              <a:buNone/>
            </a:pPr>
            <a:endParaRPr lang="en-US" sz="2400" dirty="0"/>
          </a:p>
          <a:p>
            <a:r>
              <a:rPr lang="en-US" sz="2400" dirty="0"/>
              <a:t>                                  </a:t>
            </a:r>
            <a:r>
              <a:rPr lang="en-US" sz="2400" dirty="0" smtClean="0"/>
              <a:t>used </a:t>
            </a:r>
            <a:r>
              <a:rPr lang="en-US" sz="2400" dirty="0"/>
              <a:t>to analyze degree of interconnectedness between insurance and banking industries.</a:t>
            </a:r>
          </a:p>
        </p:txBody>
      </p:sp>
      <p:graphicFrame>
        <p:nvGraphicFramePr>
          <p:cNvPr id="36868" name="Object 4"/>
          <p:cNvGraphicFramePr>
            <a:graphicFrameLocks noChangeAspect="1"/>
          </p:cNvGraphicFramePr>
          <p:nvPr>
            <p:ph sz="quarter" idx="2"/>
          </p:nvPr>
        </p:nvGraphicFramePr>
        <p:xfrm>
          <a:off x="1064180" y="2433140"/>
          <a:ext cx="2824650" cy="541338"/>
        </p:xfrm>
        <a:graphic>
          <a:graphicData uri="http://schemas.openxmlformats.org/presentationml/2006/ole">
            <p:oleObj spid="_x0000_s3074" name="Equation" r:id="rId3" imgW="1117440" imgH="241200" progId="Equation.DSMT4">
              <p:embed/>
            </p:oleObj>
          </a:graphicData>
        </a:graphic>
      </p:graphicFrame>
      <p:graphicFrame>
        <p:nvGraphicFramePr>
          <p:cNvPr id="36871" name="Object 7"/>
          <p:cNvGraphicFramePr>
            <a:graphicFrameLocks noChangeAspect="1"/>
          </p:cNvGraphicFramePr>
          <p:nvPr>
            <p:ph sz="quarter" idx="3"/>
          </p:nvPr>
        </p:nvGraphicFramePr>
        <p:xfrm>
          <a:off x="4419600" y="1600200"/>
          <a:ext cx="914400" cy="469900"/>
        </p:xfrm>
        <a:graphic>
          <a:graphicData uri="http://schemas.openxmlformats.org/presentationml/2006/ole">
            <p:oleObj spid="_x0000_s3075" name="Equation" r:id="rId4" imgW="469800" imgH="241200" progId="Equation.DSMT4">
              <p:embed/>
            </p:oleObj>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en-US" dirty="0"/>
              <a:t>A Measure of Systemic Risk V</a:t>
            </a:r>
          </a:p>
        </p:txBody>
      </p:sp>
      <p:sp>
        <p:nvSpPr>
          <p:cNvPr id="34819" name="Rectangle 3"/>
          <p:cNvSpPr>
            <a:spLocks noGrp="1" noChangeArrowheads="1"/>
          </p:cNvSpPr>
          <p:nvPr>
            <p:ph type="body" idx="1"/>
          </p:nvPr>
        </p:nvSpPr>
        <p:spPr>
          <a:xfrm>
            <a:off x="457200" y="1219200"/>
            <a:ext cx="8423275" cy="4171950"/>
          </a:xfrm>
        </p:spPr>
        <p:txBody>
          <a:bodyPr/>
          <a:lstStyle/>
          <a:p>
            <a:pPr>
              <a:lnSpc>
                <a:spcPct val="90000"/>
              </a:lnSpc>
              <a:buFont typeface="Wingdings" pitchFamily="2" charset="2"/>
              <a:buChar char=""/>
            </a:pPr>
            <a:r>
              <a:rPr lang="en-US" dirty="0"/>
              <a:t>Advantage of method is that does not require large sample of </a:t>
            </a:r>
            <a:r>
              <a:rPr lang="en-US" dirty="0" smtClean="0"/>
              <a:t>firms</a:t>
            </a:r>
          </a:p>
          <a:p>
            <a:pPr lvl="1">
              <a:lnSpc>
                <a:spcPct val="90000"/>
              </a:lnSpc>
              <a:buFont typeface="Wingdings" pitchFamily="2" charset="2"/>
              <a:buChar char=""/>
            </a:pPr>
            <a:r>
              <a:rPr lang="en-US" dirty="0" smtClean="0"/>
              <a:t>Huang et al. (2009) – 12 banks</a:t>
            </a:r>
          </a:p>
          <a:p>
            <a:pPr>
              <a:lnSpc>
                <a:spcPct val="90000"/>
              </a:lnSpc>
              <a:buFont typeface="Wingdings" pitchFamily="2" charset="2"/>
              <a:buChar char=""/>
            </a:pPr>
            <a:r>
              <a:rPr lang="en-US" dirty="0" smtClean="0"/>
              <a:t>Conclusions apply to relatively large firms since they have traded CDS</a:t>
            </a:r>
          </a:p>
          <a:p>
            <a:pPr>
              <a:lnSpc>
                <a:spcPct val="90000"/>
              </a:lnSpc>
              <a:buFont typeface="Wingdings" pitchFamily="2" charset="2"/>
              <a:buChar char=""/>
            </a:pPr>
            <a:r>
              <a:rPr lang="en-US" dirty="0" smtClean="0"/>
              <a:t>Large insurers have lower default probabilities than smaller insurers so results apply more strongly to small insurers</a:t>
            </a:r>
            <a:endParaRPr lang="en-US" dirty="0"/>
          </a:p>
          <a:p>
            <a:pPr>
              <a:lnSpc>
                <a:spcPct val="90000"/>
              </a:lnSpc>
              <a:buFont typeface="Wingdings" pitchFamily="2" charset="2"/>
              <a:buNone/>
            </a:pPr>
            <a:r>
              <a:rPr lang="en-US" dirty="0"/>
              <a:t>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r>
              <a:rPr lang="en-US" sz="3200" dirty="0" smtClean="0"/>
              <a:t>Granger </a:t>
            </a:r>
            <a:r>
              <a:rPr lang="en-US" sz="3200" dirty="0"/>
              <a:t>Causality </a:t>
            </a:r>
            <a:r>
              <a:rPr lang="en-US" sz="3200" dirty="0" smtClean="0"/>
              <a:t>Tests</a:t>
            </a:r>
            <a:endParaRPr lang="en-US" sz="3200" dirty="0"/>
          </a:p>
        </p:txBody>
      </p:sp>
      <p:sp>
        <p:nvSpPr>
          <p:cNvPr id="35843" name="Rectangle 3"/>
          <p:cNvSpPr>
            <a:spLocks noGrp="1" noChangeArrowheads="1"/>
          </p:cNvSpPr>
          <p:nvPr>
            <p:ph type="body" idx="1"/>
          </p:nvPr>
        </p:nvSpPr>
        <p:spPr>
          <a:xfrm>
            <a:off x="457200" y="1219200"/>
            <a:ext cx="8423275" cy="4171950"/>
          </a:xfrm>
        </p:spPr>
        <p:txBody>
          <a:bodyPr/>
          <a:lstStyle/>
          <a:p>
            <a:r>
              <a:rPr lang="en-US" dirty="0"/>
              <a:t>Testing </a:t>
            </a:r>
            <a:r>
              <a:rPr lang="en-US" dirty="0" smtClean="0"/>
              <a:t>Granger causality </a:t>
            </a:r>
            <a:r>
              <a:rPr lang="en-US" dirty="0"/>
              <a:t>involves using F-tests to determine whether lagged information on a variable X provides any significant information about a variable Y </a:t>
            </a:r>
            <a:r>
              <a:rPr lang="en-US" dirty="0" smtClean="0"/>
              <a:t>in the </a:t>
            </a:r>
            <a:r>
              <a:rPr lang="en-US" dirty="0"/>
              <a:t>presence of lagged </a:t>
            </a:r>
            <a:r>
              <a:rPr lang="en-US" dirty="0" smtClean="0"/>
              <a:t>Y.</a:t>
            </a:r>
          </a:p>
          <a:p>
            <a:pPr lvl="1"/>
            <a:r>
              <a:rPr lang="en-US" dirty="0" smtClean="0"/>
              <a:t>If </a:t>
            </a:r>
            <a:r>
              <a:rPr lang="en-US" dirty="0"/>
              <a:t>not, then X does not Granger-cause </a:t>
            </a:r>
            <a:r>
              <a:rPr lang="en-US" dirty="0" smtClean="0"/>
              <a:t>Y</a:t>
            </a:r>
          </a:p>
          <a:p>
            <a:r>
              <a:rPr lang="en-US" dirty="0" smtClean="0"/>
              <a:t>Linear Granger causality tests conducted first</a:t>
            </a:r>
          </a:p>
          <a:p>
            <a:r>
              <a:rPr lang="en-US" dirty="0" smtClean="0"/>
              <a:t>Then do nonlinear Granger causality tests</a:t>
            </a:r>
          </a:p>
          <a:p>
            <a:pPr lvl="1"/>
            <a:r>
              <a:rPr lang="en-US" dirty="0" smtClean="0"/>
              <a:t>Nonlinear Granger causality test uses the residuals from the linear causality test</a:t>
            </a:r>
          </a:p>
          <a:p>
            <a:pPr lvl="1"/>
            <a:r>
              <a:rPr lang="en-US" dirty="0" smtClean="0"/>
              <a:t>Then do </a:t>
            </a:r>
            <a:r>
              <a:rPr lang="en-US" dirty="0" err="1" smtClean="0"/>
              <a:t>Hiemstra</a:t>
            </a:r>
            <a:r>
              <a:rPr lang="en-US" dirty="0" smtClean="0"/>
              <a:t>-Jones (HJ) Test on residuals</a:t>
            </a:r>
          </a:p>
          <a:p>
            <a:endParaRPr lang="en-US" dirty="0" smtClean="0"/>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p:txBody>
          <a:bodyPr/>
          <a:lstStyle/>
          <a:p>
            <a:r>
              <a:rPr lang="en-US"/>
              <a:t>Data and Systemic Risk Measures</a:t>
            </a:r>
          </a:p>
        </p:txBody>
      </p:sp>
      <p:sp>
        <p:nvSpPr>
          <p:cNvPr id="49155" name="Rectangle 3"/>
          <p:cNvSpPr>
            <a:spLocks noGrp="1" noChangeArrowheads="1"/>
          </p:cNvSpPr>
          <p:nvPr>
            <p:ph type="body" idx="1"/>
          </p:nvPr>
        </p:nvSpPr>
        <p:spPr>
          <a:xfrm>
            <a:off x="457200" y="1143000"/>
            <a:ext cx="8423275" cy="4171950"/>
          </a:xfrm>
        </p:spPr>
        <p:txBody>
          <a:bodyPr/>
          <a:lstStyle/>
          <a:p>
            <a:pPr>
              <a:lnSpc>
                <a:spcPct val="80000"/>
              </a:lnSpc>
            </a:pPr>
            <a:r>
              <a:rPr lang="en-US" dirty="0"/>
              <a:t>Sample Selection</a:t>
            </a:r>
          </a:p>
          <a:p>
            <a:pPr lvl="1">
              <a:lnSpc>
                <a:spcPct val="80000"/>
              </a:lnSpc>
            </a:pPr>
            <a:r>
              <a:rPr lang="en-US" dirty="0" smtClean="0"/>
              <a:t>Sample of </a:t>
            </a:r>
            <a:r>
              <a:rPr lang="en-US" dirty="0"/>
              <a:t>banks and insurers (</a:t>
            </a:r>
            <a:r>
              <a:rPr lang="en-US" dirty="0" err="1"/>
              <a:t>Markit</a:t>
            </a:r>
            <a:r>
              <a:rPr lang="en-US" dirty="0"/>
              <a:t>, SIC code)</a:t>
            </a:r>
          </a:p>
          <a:p>
            <a:pPr lvl="1">
              <a:lnSpc>
                <a:spcPct val="80000"/>
              </a:lnSpc>
            </a:pPr>
            <a:r>
              <a:rPr lang="en-US" dirty="0"/>
              <a:t>Check whether the firm is publicly traded on a US exchange (TAQ)</a:t>
            </a:r>
          </a:p>
          <a:p>
            <a:pPr lvl="1">
              <a:lnSpc>
                <a:spcPct val="80000"/>
              </a:lnSpc>
            </a:pPr>
            <a:r>
              <a:rPr lang="en-US" dirty="0"/>
              <a:t>Focus on 5-year, Senior, No </a:t>
            </a:r>
            <a:r>
              <a:rPr lang="en-US" dirty="0" smtClean="0"/>
              <a:t>Restructuring CDS </a:t>
            </a:r>
            <a:r>
              <a:rPr lang="en-US" dirty="0"/>
              <a:t>Quotes on Friday</a:t>
            </a:r>
          </a:p>
          <a:p>
            <a:pPr lvl="1">
              <a:lnSpc>
                <a:spcPct val="80000"/>
              </a:lnSpc>
            </a:pPr>
            <a:r>
              <a:rPr lang="en-US" dirty="0"/>
              <a:t>Fill in missing values</a:t>
            </a:r>
          </a:p>
          <a:p>
            <a:pPr lvl="2">
              <a:lnSpc>
                <a:spcPct val="80000"/>
              </a:lnSpc>
            </a:pPr>
            <a:r>
              <a:rPr lang="en-US" dirty="0"/>
              <a:t>Use other quotes on the same day for conversion</a:t>
            </a:r>
          </a:p>
          <a:p>
            <a:pPr lvl="2">
              <a:lnSpc>
                <a:spcPct val="80000"/>
              </a:lnSpc>
            </a:pPr>
            <a:r>
              <a:rPr lang="en-US" dirty="0"/>
              <a:t>Trace back one (two,…, five) day(s) before</a:t>
            </a:r>
          </a:p>
          <a:p>
            <a:pPr lvl="2">
              <a:lnSpc>
                <a:spcPct val="80000"/>
              </a:lnSpc>
            </a:pPr>
            <a:r>
              <a:rPr lang="en-US" dirty="0" smtClean="0"/>
              <a:t>Interpolation</a:t>
            </a:r>
            <a:endParaRPr lang="en-US" dirty="0"/>
          </a:p>
          <a:p>
            <a:pPr lvl="1">
              <a:lnSpc>
                <a:spcPct val="80000"/>
              </a:lnSpc>
            </a:pPr>
            <a:r>
              <a:rPr lang="en-US" dirty="0"/>
              <a:t>Determine a common time period</a:t>
            </a:r>
          </a:p>
          <a:p>
            <a:pPr>
              <a:lnSpc>
                <a:spcPct val="80000"/>
              </a:lnSpc>
            </a:pPr>
            <a:endParaRPr lang="en-US" sz="1600" dirty="0"/>
          </a:p>
          <a:p>
            <a:pPr>
              <a:lnSpc>
                <a:spcPct val="80000"/>
              </a:lnSpc>
            </a:pPr>
            <a:r>
              <a:rPr lang="en-US" dirty="0"/>
              <a:t>Our sample: </a:t>
            </a:r>
            <a:r>
              <a:rPr lang="en-US" dirty="0">
                <a:solidFill>
                  <a:srgbClr val="FF0000"/>
                </a:solidFill>
              </a:rPr>
              <a:t>11 insurers and 22 banks </a:t>
            </a:r>
            <a:r>
              <a:rPr lang="en-US" dirty="0"/>
              <a:t>with CDS quotes over the period </a:t>
            </a:r>
            <a:r>
              <a:rPr lang="en-US" dirty="0">
                <a:solidFill>
                  <a:srgbClr val="FF0000"/>
                </a:solidFill>
              </a:rPr>
              <a:t>Feb 2002 to May </a:t>
            </a:r>
            <a:r>
              <a:rPr lang="en-US" dirty="0" smtClean="0">
                <a:solidFill>
                  <a:srgbClr val="FF0000"/>
                </a:solidFill>
              </a:rPr>
              <a:t>2008</a:t>
            </a:r>
            <a:endParaRPr lang="en-US" dirty="0"/>
          </a:p>
          <a:p>
            <a:pPr>
              <a:lnSpc>
                <a:spcPct val="80000"/>
              </a:lnSpc>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152400"/>
            <a:ext cx="8439150" cy="685800"/>
          </a:xfrm>
        </p:spPr>
        <p:txBody>
          <a:bodyPr/>
          <a:lstStyle/>
          <a:p>
            <a:r>
              <a:rPr lang="en-US" sz="2800" dirty="0" smtClean="0"/>
              <a:t>Primary Indicators and Contributing Factors</a:t>
            </a:r>
          </a:p>
        </p:txBody>
      </p:sp>
      <p:sp>
        <p:nvSpPr>
          <p:cNvPr id="26627" name="Rectangle 3"/>
          <p:cNvSpPr>
            <a:spLocks noGrp="1" noChangeArrowheads="1"/>
          </p:cNvSpPr>
          <p:nvPr>
            <p:ph type="body" idx="1"/>
          </p:nvPr>
        </p:nvSpPr>
        <p:spPr>
          <a:xfrm>
            <a:off x="457200" y="1238250"/>
            <a:ext cx="8423275" cy="4171950"/>
          </a:xfrm>
        </p:spPr>
        <p:txBody>
          <a:bodyPr/>
          <a:lstStyle/>
          <a:p>
            <a:r>
              <a:rPr lang="en-US" dirty="0" smtClean="0"/>
              <a:t>The Question:  How to identify systemically risky markets and institutions?</a:t>
            </a:r>
          </a:p>
          <a:p>
            <a:r>
              <a:rPr lang="en-US" dirty="0" smtClean="0"/>
              <a:t>Primary indicators: Factors used to identify systemic markets and institutions</a:t>
            </a:r>
          </a:p>
          <a:p>
            <a:r>
              <a:rPr lang="en-US" dirty="0" smtClean="0"/>
              <a:t>Contributing factors: Determine the vulnerability of an institution or market to systemic events</a:t>
            </a:r>
          </a:p>
          <a:p>
            <a:pPr lvl="1"/>
            <a:r>
              <a:rPr lang="en-US" dirty="0" smtClean="0"/>
              <a:t>An institution may be </a:t>
            </a:r>
            <a:r>
              <a:rPr lang="en-US" u="sng" dirty="0" smtClean="0"/>
              <a:t>systemic</a:t>
            </a:r>
            <a:r>
              <a:rPr lang="en-US" dirty="0" smtClean="0"/>
              <a:t> in terms of primary indicators but not </a:t>
            </a:r>
            <a:r>
              <a:rPr lang="en-US" u="sng" dirty="0" smtClean="0"/>
              <a:t>vulnerable</a:t>
            </a:r>
            <a:r>
              <a:rPr lang="en-US" dirty="0" smtClean="0"/>
              <a:t> in terms of contributing factors</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rrowheads="1"/>
          </p:cNvSpPr>
          <p:nvPr>
            <p:ph type="title"/>
          </p:nvPr>
        </p:nvSpPr>
        <p:spPr/>
        <p:txBody>
          <a:bodyPr/>
          <a:lstStyle/>
          <a:p>
            <a:r>
              <a:rPr lang="en-US" sz="3200" dirty="0" smtClean="0"/>
              <a:t>Sample </a:t>
            </a:r>
            <a:r>
              <a:rPr lang="en-US" sz="3200" dirty="0"/>
              <a:t>Firms</a:t>
            </a:r>
          </a:p>
        </p:txBody>
      </p:sp>
      <p:pic>
        <p:nvPicPr>
          <p:cNvPr id="50180" name="Picture 2"/>
          <p:cNvPicPr>
            <a:picLocks noGrp="1" noChangeAspect="1" noChangeArrowheads="1"/>
          </p:cNvPicPr>
          <p:nvPr>
            <p:ph type="body" idx="1"/>
          </p:nvPr>
        </p:nvPicPr>
        <p:blipFill>
          <a:blip r:embed="rId2" cstate="print"/>
          <a:srcRect/>
          <a:stretch>
            <a:fillRect/>
          </a:stretch>
        </p:blipFill>
        <p:spPr>
          <a:xfrm>
            <a:off x="845082" y="1066800"/>
            <a:ext cx="7003518" cy="5343582"/>
          </a:xfrm>
          <a:noFill/>
          <a:ln/>
        </p:spPr>
      </p:pic>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lstStyle/>
          <a:p>
            <a:r>
              <a:rPr lang="en-US" sz="3200" dirty="0" smtClean="0"/>
              <a:t>Average </a:t>
            </a:r>
            <a:r>
              <a:rPr lang="en-US" sz="3200" dirty="0"/>
              <a:t>Probability of Default </a:t>
            </a:r>
          </a:p>
        </p:txBody>
      </p:sp>
      <p:pic>
        <p:nvPicPr>
          <p:cNvPr id="51204" name="图片 5"/>
          <p:cNvPicPr>
            <a:picLocks noGrp="1"/>
          </p:cNvPicPr>
          <p:nvPr>
            <p:ph type="body" idx="1"/>
          </p:nvPr>
        </p:nvPicPr>
        <p:blipFill>
          <a:blip r:embed="rId2" cstate="print"/>
          <a:srcRect t="-31" b="-31"/>
          <a:stretch>
            <a:fillRect/>
          </a:stretch>
        </p:blipFill>
        <p:spPr>
          <a:xfrm>
            <a:off x="457200" y="1752600"/>
            <a:ext cx="7924800" cy="4038600"/>
          </a:xfrm>
          <a:noFill/>
          <a:ln/>
        </p:spPr>
      </p:pic>
      <p:sp>
        <p:nvSpPr>
          <p:cNvPr id="4" name="TextBox 3"/>
          <p:cNvSpPr txBox="1"/>
          <p:nvPr/>
        </p:nvSpPr>
        <p:spPr>
          <a:xfrm>
            <a:off x="1600200" y="1295400"/>
            <a:ext cx="5943600" cy="707886"/>
          </a:xfrm>
          <a:prstGeom prst="rect">
            <a:avLst/>
          </a:prstGeom>
          <a:noFill/>
        </p:spPr>
        <p:txBody>
          <a:bodyPr wrap="square" rtlCol="0">
            <a:spAutoFit/>
          </a:bodyPr>
          <a:lstStyle/>
          <a:p>
            <a:r>
              <a:rPr lang="en-US" i="1" dirty="0" smtClean="0"/>
              <a:t>Default probability begins to spike in 3</a:t>
            </a:r>
            <a:r>
              <a:rPr lang="en-US" i="1" baseline="30000" dirty="0" smtClean="0"/>
              <a:t>rd</a:t>
            </a:r>
            <a:r>
              <a:rPr lang="en-US" i="1" dirty="0" smtClean="0"/>
              <a:t> quarter of 2007.</a:t>
            </a:r>
            <a:endParaRPr lang="en-US" i="1"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p:cNvSpPr>
            <a:spLocks noGrp="1" noChangeArrowheads="1"/>
          </p:cNvSpPr>
          <p:nvPr>
            <p:ph type="title"/>
          </p:nvPr>
        </p:nvSpPr>
        <p:spPr/>
        <p:txBody>
          <a:bodyPr/>
          <a:lstStyle/>
          <a:p>
            <a:r>
              <a:rPr lang="en-US" sz="3200" dirty="0" smtClean="0"/>
              <a:t>Systemic </a:t>
            </a:r>
            <a:r>
              <a:rPr lang="en-US" sz="3200" dirty="0"/>
              <a:t>Risk Measure</a:t>
            </a:r>
          </a:p>
        </p:txBody>
      </p:sp>
      <p:sp>
        <p:nvSpPr>
          <p:cNvPr id="66563" name="Rectangle 3"/>
          <p:cNvSpPr>
            <a:spLocks noGrp="1" noChangeArrowheads="1"/>
          </p:cNvSpPr>
          <p:nvPr>
            <p:ph type="body" idx="1"/>
          </p:nvPr>
        </p:nvSpPr>
        <p:spPr>
          <a:xfrm>
            <a:off x="457200" y="1219200"/>
            <a:ext cx="8423275" cy="4171950"/>
          </a:xfrm>
        </p:spPr>
        <p:txBody>
          <a:bodyPr/>
          <a:lstStyle/>
          <a:p>
            <a:r>
              <a:rPr lang="en-US" dirty="0" smtClean="0"/>
              <a:t>After measuring probabilities of default and asset return correlations, the </a:t>
            </a:r>
            <a:r>
              <a:rPr lang="en-US" dirty="0"/>
              <a:t>systemic risk measure can be computed for each week</a:t>
            </a:r>
          </a:p>
          <a:p>
            <a:r>
              <a:rPr lang="en-US" dirty="0"/>
              <a:t>Systemic risk measure represents a weekly price of insurance against distressed losses over the following three months.</a:t>
            </a:r>
          </a:p>
          <a:p>
            <a:r>
              <a:rPr lang="en-US" dirty="0"/>
              <a:t>To make comparisons, unit price of insurance </a:t>
            </a:r>
            <a:r>
              <a:rPr lang="en-US" dirty="0" smtClean="0"/>
              <a:t>= </a:t>
            </a:r>
            <a:r>
              <a:rPr lang="en-US" dirty="0"/>
              <a:t>ratio of nominal price to total liabilities of sample firms in each sector</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p:txBody>
          <a:bodyPr/>
          <a:lstStyle/>
          <a:p>
            <a:r>
              <a:rPr lang="en-US" sz="3200" dirty="0" smtClean="0"/>
              <a:t>Linear </a:t>
            </a:r>
            <a:r>
              <a:rPr lang="en-US" sz="3200" dirty="0"/>
              <a:t>Granger Causality </a:t>
            </a:r>
            <a:r>
              <a:rPr lang="en-US" sz="3200" dirty="0" smtClean="0"/>
              <a:t>Tests</a:t>
            </a:r>
            <a:endParaRPr lang="en-US" sz="3200" dirty="0"/>
          </a:p>
        </p:txBody>
      </p:sp>
      <p:sp>
        <p:nvSpPr>
          <p:cNvPr id="69635" name="Rectangle 3"/>
          <p:cNvSpPr>
            <a:spLocks noGrp="1" noChangeArrowheads="1"/>
          </p:cNvSpPr>
          <p:nvPr>
            <p:ph type="body" idx="1"/>
          </p:nvPr>
        </p:nvSpPr>
        <p:spPr>
          <a:xfrm>
            <a:off x="457200" y="1295400"/>
            <a:ext cx="8423275" cy="4171950"/>
          </a:xfrm>
        </p:spPr>
        <p:txBody>
          <a:bodyPr/>
          <a:lstStyle/>
          <a:p>
            <a:r>
              <a:rPr lang="en-US" dirty="0"/>
              <a:t>Distress Insurance Premiums </a:t>
            </a:r>
          </a:p>
          <a:p>
            <a:pPr>
              <a:buFont typeface="Wingdings" pitchFamily="2" charset="2"/>
              <a:buNone/>
            </a:pPr>
            <a:r>
              <a:rPr lang="en-US" dirty="0"/>
              <a:t>	are not </a:t>
            </a:r>
            <a:r>
              <a:rPr lang="en-US" dirty="0" smtClean="0"/>
              <a:t>stationary</a:t>
            </a:r>
          </a:p>
          <a:p>
            <a:pPr>
              <a:buFont typeface="Wingdings" pitchFamily="2" charset="2"/>
              <a:buNone/>
            </a:pPr>
            <a:endParaRPr lang="en-US" dirty="0" smtClean="0"/>
          </a:p>
          <a:p>
            <a:r>
              <a:rPr lang="en-US" dirty="0" smtClean="0"/>
              <a:t>Differenced </a:t>
            </a:r>
            <a:r>
              <a:rPr lang="en-US" dirty="0"/>
              <a:t>time series are </a:t>
            </a:r>
            <a:r>
              <a:rPr lang="en-US" dirty="0" smtClean="0"/>
              <a:t>stationary</a:t>
            </a:r>
          </a:p>
          <a:p>
            <a:endParaRPr lang="en-US" dirty="0" smtClean="0"/>
          </a:p>
          <a:p>
            <a:r>
              <a:rPr lang="en-US" dirty="0" smtClean="0"/>
              <a:t>Linear </a:t>
            </a:r>
            <a:r>
              <a:rPr lang="en-US" dirty="0"/>
              <a:t>causality </a:t>
            </a:r>
            <a:r>
              <a:rPr lang="en-US" dirty="0" smtClean="0"/>
              <a:t>tests are performed </a:t>
            </a:r>
            <a:r>
              <a:rPr lang="en-US" dirty="0"/>
              <a:t>on </a:t>
            </a:r>
            <a:r>
              <a:rPr lang="en-US" dirty="0" smtClean="0"/>
              <a:t>the differenced </a:t>
            </a:r>
            <a:r>
              <a:rPr lang="en-US" dirty="0"/>
              <a:t>series</a:t>
            </a:r>
          </a:p>
        </p:txBody>
      </p:sp>
      <p:pic>
        <p:nvPicPr>
          <p:cNvPr id="69636" name="Picture 4"/>
          <p:cNvPicPr>
            <a:picLocks noChangeAspect="1" noChangeArrowheads="1"/>
          </p:cNvPicPr>
          <p:nvPr/>
        </p:nvPicPr>
        <p:blipFill>
          <a:blip r:embed="rId2" cstate="print"/>
          <a:srcRect/>
          <a:stretch>
            <a:fillRect/>
          </a:stretch>
        </p:blipFill>
        <p:spPr bwMode="auto">
          <a:xfrm>
            <a:off x="5562600" y="1303280"/>
            <a:ext cx="2667458" cy="5754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p:txBody>
          <a:bodyPr/>
          <a:lstStyle/>
          <a:p>
            <a:r>
              <a:rPr lang="en-US" sz="3200" dirty="0" smtClean="0"/>
              <a:t>Linear Granger </a:t>
            </a:r>
            <a:r>
              <a:rPr lang="en-US" sz="3200" dirty="0"/>
              <a:t>Causality </a:t>
            </a:r>
            <a:r>
              <a:rPr lang="en-US" sz="3200" dirty="0" smtClean="0"/>
              <a:t>Tests</a:t>
            </a:r>
            <a:endParaRPr lang="en-US" sz="3200" dirty="0"/>
          </a:p>
        </p:txBody>
      </p:sp>
      <p:sp>
        <p:nvSpPr>
          <p:cNvPr id="74755" name="Rectangle 3"/>
          <p:cNvSpPr>
            <a:spLocks noGrp="1" noChangeArrowheads="1"/>
          </p:cNvSpPr>
          <p:nvPr>
            <p:ph type="body" idx="1"/>
          </p:nvPr>
        </p:nvSpPr>
        <p:spPr>
          <a:xfrm>
            <a:off x="457200" y="1066800"/>
            <a:ext cx="8423275" cy="4171950"/>
          </a:xfrm>
        </p:spPr>
        <p:txBody>
          <a:bodyPr/>
          <a:lstStyle/>
          <a:p>
            <a:r>
              <a:rPr lang="en-US" dirty="0"/>
              <a:t>The results imply that systemic risk of insurers Granger-causes </a:t>
            </a:r>
            <a:r>
              <a:rPr lang="en-US" dirty="0" smtClean="0"/>
              <a:t>systemic risk </a:t>
            </a:r>
            <a:r>
              <a:rPr lang="en-US" dirty="0"/>
              <a:t>of banks</a:t>
            </a:r>
          </a:p>
          <a:p>
            <a:r>
              <a:rPr lang="en-US" dirty="0"/>
              <a:t>Also, systemic risk of banks Granger-causes </a:t>
            </a:r>
            <a:r>
              <a:rPr lang="en-US" dirty="0" smtClean="0"/>
              <a:t>systemic risk </a:t>
            </a:r>
            <a:r>
              <a:rPr lang="en-US" dirty="0"/>
              <a:t>of </a:t>
            </a:r>
            <a:r>
              <a:rPr lang="en-US" dirty="0" smtClean="0"/>
              <a:t>insurers</a:t>
            </a:r>
          </a:p>
          <a:p>
            <a:r>
              <a:rPr lang="en-US" dirty="0" smtClean="0"/>
              <a:t>However, results of BDS tests indicate that nonlinearities are present in the </a:t>
            </a:r>
            <a:r>
              <a:rPr lang="en-US" dirty="0" err="1" smtClean="0"/>
              <a:t>univariate</a:t>
            </a:r>
            <a:r>
              <a:rPr lang="en-US" dirty="0" smtClean="0"/>
              <a:t> systemic risk measures for both banks and insurers</a:t>
            </a:r>
          </a:p>
          <a:p>
            <a:r>
              <a:rPr lang="en-US" dirty="0" smtClean="0"/>
              <a:t>Therefore, we must conduct nonlinear Granger causality tests</a:t>
            </a:r>
          </a:p>
          <a:p>
            <a:endParaRPr lang="en-US" dirty="0"/>
          </a:p>
        </p:txBody>
      </p:sp>
      <p:sp>
        <p:nvSpPr>
          <p:cNvPr id="4" name="TextBox 3"/>
          <p:cNvSpPr txBox="1"/>
          <p:nvPr/>
        </p:nvSpPr>
        <p:spPr>
          <a:xfrm>
            <a:off x="914400" y="6096000"/>
            <a:ext cx="7391400" cy="400110"/>
          </a:xfrm>
          <a:prstGeom prst="rect">
            <a:avLst/>
          </a:prstGeom>
          <a:noFill/>
        </p:spPr>
        <p:txBody>
          <a:bodyPr wrap="square" rtlCol="0">
            <a:spAutoFit/>
          </a:bodyPr>
          <a:lstStyle/>
          <a:p>
            <a:pPr algn="l"/>
            <a:r>
              <a:rPr lang="en-US" b="0" dirty="0" smtClean="0"/>
              <a:t>BDS = Brock-</a:t>
            </a:r>
            <a:r>
              <a:rPr lang="en-US" b="0" dirty="0" err="1" smtClean="0"/>
              <a:t>Dechert</a:t>
            </a:r>
            <a:r>
              <a:rPr lang="en-US" b="0" dirty="0" smtClean="0"/>
              <a:t>-</a:t>
            </a:r>
            <a:r>
              <a:rPr lang="en-US" b="0" dirty="0" err="1" smtClean="0"/>
              <a:t>Scheinkman</a:t>
            </a:r>
            <a:r>
              <a:rPr lang="en-US" b="0" dirty="0" smtClean="0"/>
              <a:t>. </a:t>
            </a:r>
            <a:endParaRPr lang="en-US" b="0"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Grp="1" noChangeArrowheads="1"/>
          </p:cNvSpPr>
          <p:nvPr>
            <p:ph type="title"/>
          </p:nvPr>
        </p:nvSpPr>
        <p:spPr/>
        <p:txBody>
          <a:bodyPr/>
          <a:lstStyle/>
          <a:p>
            <a:r>
              <a:rPr lang="en-US" sz="3200" dirty="0" smtClean="0"/>
              <a:t>Control </a:t>
            </a:r>
            <a:r>
              <a:rPr lang="en-US" sz="3200" dirty="0"/>
              <a:t>for Conditional </a:t>
            </a:r>
            <a:r>
              <a:rPr lang="en-US" sz="3200" dirty="0" err="1"/>
              <a:t>Heteroscedasticity</a:t>
            </a:r>
            <a:endParaRPr lang="en-US" sz="3200" dirty="0"/>
          </a:p>
        </p:txBody>
      </p:sp>
      <p:sp>
        <p:nvSpPr>
          <p:cNvPr id="86019" name="Rectangle 3"/>
          <p:cNvSpPr>
            <a:spLocks noGrp="1" noChangeArrowheads="1"/>
          </p:cNvSpPr>
          <p:nvPr>
            <p:ph type="body" idx="1"/>
          </p:nvPr>
        </p:nvSpPr>
        <p:spPr>
          <a:xfrm>
            <a:off x="533400" y="1219200"/>
            <a:ext cx="8423275" cy="4171950"/>
          </a:xfrm>
        </p:spPr>
        <p:txBody>
          <a:bodyPr/>
          <a:lstStyle/>
          <a:p>
            <a:pPr>
              <a:lnSpc>
                <a:spcPct val="90000"/>
              </a:lnSpc>
            </a:pPr>
            <a:r>
              <a:rPr lang="en-US" dirty="0" smtClean="0"/>
              <a:t>If </a:t>
            </a:r>
            <a:r>
              <a:rPr lang="en-US" dirty="0"/>
              <a:t>conditional </a:t>
            </a:r>
            <a:r>
              <a:rPr lang="en-US" dirty="0" smtClean="0"/>
              <a:t>heteroskedasticity </a:t>
            </a:r>
            <a:r>
              <a:rPr lang="en-US" dirty="0"/>
              <a:t>exists, </a:t>
            </a:r>
            <a:r>
              <a:rPr lang="en-US" dirty="0" smtClean="0"/>
              <a:t>causality test results </a:t>
            </a:r>
            <a:r>
              <a:rPr lang="en-US" dirty="0"/>
              <a:t>can be biased</a:t>
            </a:r>
          </a:p>
          <a:p>
            <a:pPr>
              <a:lnSpc>
                <a:spcPct val="90000"/>
              </a:lnSpc>
            </a:pPr>
            <a:r>
              <a:rPr lang="en-US" dirty="0" smtClean="0"/>
              <a:t>Residuals </a:t>
            </a:r>
            <a:r>
              <a:rPr lang="en-US" dirty="0"/>
              <a:t>from </a:t>
            </a:r>
            <a:r>
              <a:rPr lang="en-US" dirty="0" smtClean="0"/>
              <a:t>Granger-causality tests reveal</a:t>
            </a:r>
            <a:endParaRPr lang="en-US" dirty="0"/>
          </a:p>
          <a:p>
            <a:pPr lvl="1">
              <a:lnSpc>
                <a:spcPct val="90000"/>
              </a:lnSpc>
            </a:pPr>
            <a:r>
              <a:rPr lang="en-US" dirty="0"/>
              <a:t>Little autocorrelation </a:t>
            </a:r>
          </a:p>
          <a:p>
            <a:pPr lvl="1">
              <a:lnSpc>
                <a:spcPct val="90000"/>
              </a:lnSpc>
            </a:pPr>
            <a:r>
              <a:rPr lang="en-US" dirty="0"/>
              <a:t>Conditional </a:t>
            </a:r>
            <a:r>
              <a:rPr lang="en-US" dirty="0" smtClean="0"/>
              <a:t>heteroskedasticity exists</a:t>
            </a:r>
            <a:endParaRPr lang="en-US" dirty="0"/>
          </a:p>
          <a:p>
            <a:pPr>
              <a:lnSpc>
                <a:spcPct val="90000"/>
              </a:lnSpc>
            </a:pPr>
            <a:r>
              <a:rPr lang="en-US" dirty="0" smtClean="0"/>
              <a:t>Therefore, </a:t>
            </a:r>
            <a:r>
              <a:rPr lang="en-US" dirty="0"/>
              <a:t>use GARCH (1,1) model to assess whether the bi-directional causality changes</a:t>
            </a:r>
          </a:p>
          <a:p>
            <a:r>
              <a:rPr lang="en-US" dirty="0" smtClean="0"/>
              <a:t>Re-do linear and nonlinear Granger tests using GARCH</a:t>
            </a:r>
          </a:p>
          <a:p>
            <a:pPr>
              <a:lnSpc>
                <a:spcPct val="90000"/>
              </a:lnSpc>
              <a:buFont typeface="Wingdings" pitchFamily="2" charset="2"/>
              <a:buNone/>
            </a:pPr>
            <a:endParaRPr lang="en-US" sz="24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AutoShape 2"/>
          <p:cNvSpPr>
            <a:spLocks noGrp="1" noChangeArrowheads="1"/>
          </p:cNvSpPr>
          <p:nvPr>
            <p:ph type="title"/>
          </p:nvPr>
        </p:nvSpPr>
        <p:spPr>
          <a:xfrm>
            <a:off x="533400" y="228600"/>
            <a:ext cx="8439150" cy="685800"/>
          </a:xfrm>
        </p:spPr>
        <p:txBody>
          <a:bodyPr/>
          <a:lstStyle/>
          <a:p>
            <a:r>
              <a:rPr lang="en-US" sz="3200" dirty="0" smtClean="0"/>
              <a:t>Non-Linear GARCH Models: Main Results</a:t>
            </a:r>
            <a:endParaRPr lang="en-US" sz="3200" dirty="0"/>
          </a:p>
        </p:txBody>
      </p:sp>
      <p:sp>
        <p:nvSpPr>
          <p:cNvPr id="91139" name="Rectangle 3"/>
          <p:cNvSpPr>
            <a:spLocks noGrp="1" noChangeArrowheads="1"/>
          </p:cNvSpPr>
          <p:nvPr>
            <p:ph type="body" idx="1"/>
          </p:nvPr>
        </p:nvSpPr>
        <p:spPr>
          <a:xfrm>
            <a:off x="720725" y="1219200"/>
            <a:ext cx="7966075" cy="4171950"/>
          </a:xfrm>
        </p:spPr>
        <p:txBody>
          <a:bodyPr/>
          <a:lstStyle/>
          <a:p>
            <a:pPr>
              <a:lnSpc>
                <a:spcPct val="90000"/>
              </a:lnSpc>
            </a:pPr>
            <a:r>
              <a:rPr lang="en-US" dirty="0" smtClean="0"/>
              <a:t>Nonlinear </a:t>
            </a:r>
            <a:r>
              <a:rPr lang="en-US" dirty="0"/>
              <a:t>effect of insurers on banks is highly significant at </a:t>
            </a:r>
            <a:r>
              <a:rPr lang="en-US" dirty="0" smtClean="0"/>
              <a:t>1 </a:t>
            </a:r>
            <a:r>
              <a:rPr lang="en-US" dirty="0"/>
              <a:t>lag</a:t>
            </a:r>
          </a:p>
          <a:p>
            <a:pPr lvl="1">
              <a:lnSpc>
                <a:spcPct val="90000"/>
              </a:lnSpc>
            </a:pPr>
            <a:r>
              <a:rPr lang="en-US" dirty="0"/>
              <a:t>Significance fades after 3 </a:t>
            </a:r>
            <a:r>
              <a:rPr lang="en-US" dirty="0" smtClean="0"/>
              <a:t>lags</a:t>
            </a:r>
          </a:p>
          <a:p>
            <a:pPr lvl="1">
              <a:lnSpc>
                <a:spcPct val="90000"/>
              </a:lnSpc>
            </a:pPr>
            <a:endParaRPr lang="en-US" dirty="0"/>
          </a:p>
          <a:p>
            <a:pPr>
              <a:lnSpc>
                <a:spcPct val="90000"/>
              </a:lnSpc>
            </a:pPr>
            <a:r>
              <a:rPr lang="en-US" dirty="0"/>
              <a:t>Banks in contrast have persistent predictive power on insurers up to </a:t>
            </a:r>
            <a:r>
              <a:rPr lang="en-US" dirty="0" smtClean="0"/>
              <a:t>5 </a:t>
            </a:r>
            <a:r>
              <a:rPr lang="en-US" dirty="0"/>
              <a:t>lags </a:t>
            </a:r>
          </a:p>
          <a:p>
            <a:pPr lvl="1">
              <a:lnSpc>
                <a:spcPct val="90000"/>
              </a:lnSpc>
            </a:pPr>
            <a:r>
              <a:rPr lang="en-US" dirty="0"/>
              <a:t>Systemic risk of banks has longer duration of impact on </a:t>
            </a:r>
            <a:r>
              <a:rPr lang="en-US" dirty="0" smtClean="0"/>
              <a:t>insurers</a:t>
            </a:r>
          </a:p>
          <a:p>
            <a:pPr lvl="1">
              <a:lnSpc>
                <a:spcPct val="90000"/>
              </a:lnSpc>
            </a:pPr>
            <a:r>
              <a:rPr lang="en-US" dirty="0" smtClean="0"/>
              <a:t>Impact is also stronger than insurer effect on banks</a:t>
            </a:r>
          </a:p>
          <a:p>
            <a:pPr>
              <a:lnSpc>
                <a:spcPct val="90000"/>
              </a:lnSpc>
            </a:pP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AutoShape 2"/>
          <p:cNvSpPr>
            <a:spLocks noGrp="1" noChangeArrowheads="1"/>
          </p:cNvSpPr>
          <p:nvPr>
            <p:ph type="title"/>
          </p:nvPr>
        </p:nvSpPr>
        <p:spPr/>
        <p:txBody>
          <a:bodyPr/>
          <a:lstStyle/>
          <a:p>
            <a:r>
              <a:rPr lang="en-US" sz="3200"/>
              <a:t>Interconnectedness: Stress Testing</a:t>
            </a:r>
          </a:p>
        </p:txBody>
      </p:sp>
      <p:sp>
        <p:nvSpPr>
          <p:cNvPr id="92163" name="Rectangle 3"/>
          <p:cNvSpPr>
            <a:spLocks noGrp="1" noChangeArrowheads="1"/>
          </p:cNvSpPr>
          <p:nvPr>
            <p:ph type="body" idx="1"/>
          </p:nvPr>
        </p:nvSpPr>
        <p:spPr>
          <a:xfrm>
            <a:off x="457200" y="1143000"/>
            <a:ext cx="8423275" cy="4171950"/>
          </a:xfrm>
        </p:spPr>
        <p:txBody>
          <a:bodyPr/>
          <a:lstStyle/>
          <a:p>
            <a:pPr>
              <a:lnSpc>
                <a:spcPct val="80000"/>
              </a:lnSpc>
            </a:pPr>
            <a:r>
              <a:rPr lang="en-US" dirty="0" smtClean="0"/>
              <a:t>Stress </a:t>
            </a:r>
            <a:r>
              <a:rPr lang="en-US" dirty="0"/>
              <a:t>testing </a:t>
            </a:r>
            <a:r>
              <a:rPr lang="en-US" dirty="0" smtClean="0"/>
              <a:t>conducted </a:t>
            </a:r>
            <a:r>
              <a:rPr lang="en-US" dirty="0"/>
              <a:t>to study </a:t>
            </a:r>
            <a:r>
              <a:rPr lang="en-US" dirty="0" smtClean="0"/>
              <a:t>the </a:t>
            </a:r>
            <a:r>
              <a:rPr lang="en-US" dirty="0"/>
              <a:t>impact of systemic risk movements in the banking sector on </a:t>
            </a:r>
            <a:r>
              <a:rPr lang="en-US" dirty="0" smtClean="0"/>
              <a:t>the </a:t>
            </a:r>
            <a:r>
              <a:rPr lang="en-US" dirty="0"/>
              <a:t>insurance sector and then vice </a:t>
            </a:r>
            <a:r>
              <a:rPr lang="en-US" dirty="0" smtClean="0"/>
              <a:t>versa</a:t>
            </a:r>
          </a:p>
          <a:p>
            <a:pPr>
              <a:lnSpc>
                <a:spcPct val="80000"/>
              </a:lnSpc>
            </a:pPr>
            <a:endParaRPr lang="en-US" dirty="0" smtClean="0"/>
          </a:p>
          <a:p>
            <a:pPr>
              <a:lnSpc>
                <a:spcPct val="80000"/>
              </a:lnSpc>
            </a:pPr>
            <a:r>
              <a:rPr lang="en-US" dirty="0" smtClean="0"/>
              <a:t>A </a:t>
            </a:r>
            <a:r>
              <a:rPr lang="en-US" dirty="0"/>
              <a:t>hypothetical </a:t>
            </a:r>
            <a:r>
              <a:rPr lang="en-US" dirty="0" smtClean="0"/>
              <a:t>shock </a:t>
            </a:r>
            <a:r>
              <a:rPr lang="en-US" dirty="0"/>
              <a:t>in systemic risk of banking sector is fed into GARCH regression to generate future dynamic movements of systemic risk in the banking and insurance </a:t>
            </a:r>
            <a:r>
              <a:rPr lang="en-US" dirty="0" smtClean="0"/>
              <a:t>sectors</a:t>
            </a:r>
            <a:endParaRPr lang="en-US" dirty="0"/>
          </a:p>
          <a:p>
            <a:pPr lvl="1">
              <a:lnSpc>
                <a:spcPct val="80000"/>
              </a:lnSpc>
            </a:pPr>
            <a:r>
              <a:rPr lang="en-US" dirty="0" smtClean="0"/>
              <a:t>Shocks </a:t>
            </a:r>
            <a:r>
              <a:rPr lang="en-US" dirty="0"/>
              <a:t>of </a:t>
            </a:r>
            <a:r>
              <a:rPr lang="en-US" dirty="0" smtClean="0"/>
              <a:t>5%, 10</a:t>
            </a:r>
            <a:r>
              <a:rPr lang="en-US" dirty="0"/>
              <a:t>%, 15% and 20% are applied </a:t>
            </a:r>
            <a:endParaRPr lang="en-US" dirty="0" smtClean="0"/>
          </a:p>
          <a:p>
            <a:pPr lvl="1">
              <a:lnSpc>
                <a:spcPct val="80000"/>
              </a:lnSpc>
            </a:pPr>
            <a:endParaRPr lang="en-US" dirty="0"/>
          </a:p>
          <a:p>
            <a:pPr>
              <a:lnSpc>
                <a:spcPct val="80000"/>
              </a:lnSpc>
            </a:pPr>
            <a:r>
              <a:rPr lang="en-US" dirty="0"/>
              <a:t>Systemic risk of insurance sector fed into GARCH model as well to generate future dynamic movements of systemic risk  </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124" y="152400"/>
            <a:ext cx="8651875" cy="685800"/>
          </a:xfrm>
        </p:spPr>
        <p:txBody>
          <a:bodyPr/>
          <a:lstStyle/>
          <a:p>
            <a:r>
              <a:rPr lang="en-US" dirty="0" smtClean="0"/>
              <a:t>Inter-Sector Impact of 20% Systemic Shock</a:t>
            </a:r>
            <a:endParaRPr lang="en-US" dirty="0"/>
          </a:p>
        </p:txBody>
      </p:sp>
      <p:graphicFrame>
        <p:nvGraphicFramePr>
          <p:cNvPr id="4" name="Content Placeholder 3"/>
          <p:cNvGraphicFramePr>
            <a:graphicFrameLocks noGrp="1"/>
          </p:cNvGraphicFramePr>
          <p:nvPr>
            <p:ph idx="1"/>
          </p:nvPr>
        </p:nvGraphicFramePr>
        <p:xfrm>
          <a:off x="457200" y="1143000"/>
          <a:ext cx="8423275"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n-US" dirty="0" smtClean="0"/>
              <a:t>Non-Linear Tests: Conclusions</a:t>
            </a:r>
            <a:endParaRPr lang="en-US" dirty="0"/>
          </a:p>
        </p:txBody>
      </p:sp>
      <p:sp>
        <p:nvSpPr>
          <p:cNvPr id="9219" name="Rectangle 3"/>
          <p:cNvSpPr>
            <a:spLocks noGrp="1" noChangeArrowheads="1"/>
          </p:cNvSpPr>
          <p:nvPr>
            <p:ph type="body" idx="1"/>
          </p:nvPr>
        </p:nvSpPr>
        <p:spPr>
          <a:xfrm>
            <a:off x="533400" y="1143000"/>
            <a:ext cx="7848600" cy="4648200"/>
          </a:xfrm>
          <a:ln>
            <a:noFill/>
          </a:ln>
        </p:spPr>
        <p:txBody>
          <a:bodyPr/>
          <a:lstStyle/>
          <a:p>
            <a:r>
              <a:rPr lang="en-US" dirty="0" smtClean="0"/>
              <a:t>Banks create economically significant systemic risk for insurers but not vice versa</a:t>
            </a:r>
          </a:p>
          <a:p>
            <a:pPr lvl="1"/>
            <a:r>
              <a:rPr lang="en-US" dirty="0" smtClean="0"/>
              <a:t>Based on linear and non-linear Granger causality tests correcting for heteroskedasticity</a:t>
            </a:r>
          </a:p>
          <a:p>
            <a:pPr lvl="1"/>
            <a:endParaRPr lang="en-US" dirty="0"/>
          </a:p>
          <a:p>
            <a:r>
              <a:rPr lang="en-US" dirty="0" smtClean="0"/>
              <a:t>Therefore, insurers seem to be </a:t>
            </a:r>
            <a:r>
              <a:rPr lang="en-US" u="sng" dirty="0" smtClean="0"/>
              <a:t>victims</a:t>
            </a:r>
            <a:r>
              <a:rPr lang="en-US" dirty="0" smtClean="0"/>
              <a:t> of systemic risk rather than </a:t>
            </a:r>
            <a:r>
              <a:rPr lang="en-US" u="sng" dirty="0" smtClean="0"/>
              <a:t>instigators</a:t>
            </a:r>
          </a:p>
          <a:p>
            <a:endParaRPr lang="en-US" u="sng" dirty="0" smtClean="0"/>
          </a:p>
          <a:p>
            <a:r>
              <a:rPr lang="en-US" dirty="0" smtClean="0"/>
              <a:t>Banks are </a:t>
            </a:r>
            <a:r>
              <a:rPr lang="en-US" u="sng" dirty="0" smtClean="0"/>
              <a:t>instigators</a:t>
            </a:r>
            <a:r>
              <a:rPr lang="en-US" dirty="0" smtClean="0"/>
              <a:t> of systemic risk</a:t>
            </a:r>
          </a:p>
          <a:p>
            <a:pPr algn="ctr">
              <a:buFont typeface="Wingdings" pitchFamily="2" charset="2"/>
              <a:buNone/>
            </a:pPr>
            <a:r>
              <a:rPr lang="en-US"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ardontwerp">
  <a:themeElements>
    <a:clrScheme name="">
      <a:dk1>
        <a:srgbClr val="000066"/>
      </a:dk1>
      <a:lt1>
        <a:srgbClr val="FFFFFF"/>
      </a:lt1>
      <a:dk2>
        <a:srgbClr val="000066"/>
      </a:dk2>
      <a:lt2>
        <a:srgbClr val="CCCCFF"/>
      </a:lt2>
      <a:accent1>
        <a:srgbClr val="000099"/>
      </a:accent1>
      <a:accent2>
        <a:srgbClr val="FF6600"/>
      </a:accent2>
      <a:accent3>
        <a:srgbClr val="FFFFFF"/>
      </a:accent3>
      <a:accent4>
        <a:srgbClr val="000056"/>
      </a:accent4>
      <a:accent5>
        <a:srgbClr val="AAAACA"/>
      </a:accent5>
      <a:accent6>
        <a:srgbClr val="E75C00"/>
      </a:accent6>
      <a:hlink>
        <a:srgbClr val="9999FF"/>
      </a:hlink>
      <a:folHlink>
        <a:srgbClr val="CCCCFF"/>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
            <a:schemeClr val="accent2"/>
          </a:buClr>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
            <a:schemeClr val="accent2"/>
          </a:buClr>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Standaardontwerp 1">
        <a:dk1>
          <a:srgbClr val="000066"/>
        </a:dk1>
        <a:lt1>
          <a:srgbClr val="FFFFFF"/>
        </a:lt1>
        <a:dk2>
          <a:srgbClr val="000066"/>
        </a:dk2>
        <a:lt2>
          <a:srgbClr val="CCCCFF"/>
        </a:lt2>
        <a:accent1>
          <a:srgbClr val="333399"/>
        </a:accent1>
        <a:accent2>
          <a:srgbClr val="FF6600"/>
        </a:accent2>
        <a:accent3>
          <a:srgbClr val="FFFFFF"/>
        </a:accent3>
        <a:accent4>
          <a:srgbClr val="000056"/>
        </a:accent4>
        <a:accent5>
          <a:srgbClr val="ADADCA"/>
        </a:accent5>
        <a:accent6>
          <a:srgbClr val="E75C00"/>
        </a:accent6>
        <a:hlink>
          <a:srgbClr val="9999FF"/>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andaardontwerp 1">
    <a:dk1>
      <a:srgbClr val="000066"/>
    </a:dk1>
    <a:lt1>
      <a:srgbClr val="FFFFFF"/>
    </a:lt1>
    <a:dk2>
      <a:srgbClr val="000066"/>
    </a:dk2>
    <a:lt2>
      <a:srgbClr val="CCCCFF"/>
    </a:lt2>
    <a:accent1>
      <a:srgbClr val="333399"/>
    </a:accent1>
    <a:accent2>
      <a:srgbClr val="FF6600"/>
    </a:accent2>
    <a:accent3>
      <a:srgbClr val="FFFFFF"/>
    </a:accent3>
    <a:accent4>
      <a:srgbClr val="000056"/>
    </a:accent4>
    <a:accent5>
      <a:srgbClr val="ADADCA"/>
    </a:accent5>
    <a:accent6>
      <a:srgbClr val="E75C00"/>
    </a:accent6>
    <a:hlink>
      <a:srgbClr val="9999FF"/>
    </a:hlink>
    <a:folHlink>
      <a:srgbClr val="CCCCFF"/>
    </a:folHlink>
  </a:clrScheme>
</a:themeOverride>
</file>

<file path=ppt/theme/themeOverride2.xml><?xml version="1.0" encoding="utf-8"?>
<a:themeOverride xmlns:a="http://schemas.openxmlformats.org/drawingml/2006/main">
  <a:clrScheme name="">
    <a:dk1>
      <a:srgbClr val="000066"/>
    </a:dk1>
    <a:lt1>
      <a:srgbClr val="FFFFFF"/>
    </a:lt1>
    <a:dk2>
      <a:srgbClr val="000066"/>
    </a:dk2>
    <a:lt2>
      <a:srgbClr val="CCCCFF"/>
    </a:lt2>
    <a:accent1>
      <a:srgbClr val="000099"/>
    </a:accent1>
    <a:accent2>
      <a:srgbClr val="FF6600"/>
    </a:accent2>
    <a:accent3>
      <a:srgbClr val="FFFFFF"/>
    </a:accent3>
    <a:accent4>
      <a:srgbClr val="000056"/>
    </a:accent4>
    <a:accent5>
      <a:srgbClr val="AAAACA"/>
    </a:accent5>
    <a:accent6>
      <a:srgbClr val="E75C00"/>
    </a:accent6>
    <a:hlink>
      <a:srgbClr val="9999FF"/>
    </a:hlink>
    <a:folHlink>
      <a:srgbClr val="CCCCFF"/>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66"/>
    </a:dk1>
    <a:lt1>
      <a:srgbClr val="FFFFFF"/>
    </a:lt1>
    <a:dk2>
      <a:srgbClr val="000066"/>
    </a:dk2>
    <a:lt2>
      <a:srgbClr val="CCCCFF"/>
    </a:lt2>
    <a:accent1>
      <a:srgbClr val="000099"/>
    </a:accent1>
    <a:accent2>
      <a:srgbClr val="FF6600"/>
    </a:accent2>
    <a:accent3>
      <a:srgbClr val="FFFFFF"/>
    </a:accent3>
    <a:accent4>
      <a:srgbClr val="000056"/>
    </a:accent4>
    <a:accent5>
      <a:srgbClr val="AAAACA"/>
    </a:accent5>
    <a:accent6>
      <a:srgbClr val="E75C00"/>
    </a:accent6>
    <a:hlink>
      <a:srgbClr val="9999FF"/>
    </a:hlink>
    <a:folHlink>
      <a:srgbClr val="CCCCFF"/>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
    <a:dk1>
      <a:srgbClr val="000066"/>
    </a:dk1>
    <a:lt1>
      <a:srgbClr val="FFFFFF"/>
    </a:lt1>
    <a:dk2>
      <a:srgbClr val="000066"/>
    </a:dk2>
    <a:lt2>
      <a:srgbClr val="CCCCFF"/>
    </a:lt2>
    <a:accent1>
      <a:srgbClr val="000099"/>
    </a:accent1>
    <a:accent2>
      <a:srgbClr val="FF6600"/>
    </a:accent2>
    <a:accent3>
      <a:srgbClr val="FFFFFF"/>
    </a:accent3>
    <a:accent4>
      <a:srgbClr val="000056"/>
    </a:accent4>
    <a:accent5>
      <a:srgbClr val="AAAACA"/>
    </a:accent5>
    <a:accent6>
      <a:srgbClr val="E75C00"/>
    </a:accent6>
    <a:hlink>
      <a:srgbClr val="9999FF"/>
    </a:hlink>
    <a:folHlink>
      <a:srgbClr val="CCCCFF"/>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
    <a:dk1>
      <a:srgbClr val="000066"/>
    </a:dk1>
    <a:lt1>
      <a:srgbClr val="FFFFFF"/>
    </a:lt1>
    <a:dk2>
      <a:srgbClr val="000066"/>
    </a:dk2>
    <a:lt2>
      <a:srgbClr val="CCCCFF"/>
    </a:lt2>
    <a:accent1>
      <a:srgbClr val="000099"/>
    </a:accent1>
    <a:accent2>
      <a:srgbClr val="FF6600"/>
    </a:accent2>
    <a:accent3>
      <a:srgbClr val="FFFFFF"/>
    </a:accent3>
    <a:accent4>
      <a:srgbClr val="000056"/>
    </a:accent4>
    <a:accent5>
      <a:srgbClr val="AAAACA"/>
    </a:accent5>
    <a:accent6>
      <a:srgbClr val="E75C00"/>
    </a:accent6>
    <a:hlink>
      <a:srgbClr val="9999FF"/>
    </a:hlink>
    <a:folHlink>
      <a:srgbClr val="CCCCFF"/>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Evolution of Insurance</Template>
  <TotalTime>9350</TotalTime>
  <Words>7695</Words>
  <Application>Microsoft Office PowerPoint</Application>
  <PresentationFormat>On-screen Show (4:3)</PresentationFormat>
  <Paragraphs>950</Paragraphs>
  <Slides>126</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126</vt:i4>
      </vt:variant>
    </vt:vector>
  </HeadingPairs>
  <TitlesOfParts>
    <vt:vector size="132" baseType="lpstr">
      <vt:lpstr>Arial</vt:lpstr>
      <vt:lpstr>Arial Black</vt:lpstr>
      <vt:lpstr>Wingdings</vt:lpstr>
      <vt:lpstr>Times New Roman</vt:lpstr>
      <vt:lpstr>Standaardontwerp</vt:lpstr>
      <vt:lpstr>Equation</vt:lpstr>
      <vt:lpstr>Do Insurance Companies Pose Systemic Risk? </vt:lpstr>
      <vt:lpstr>Outline of Presentation</vt:lpstr>
      <vt:lpstr>This Presentation Based on Two Papers</vt:lpstr>
      <vt:lpstr>What is Systemic Risk?</vt:lpstr>
      <vt:lpstr>What Is Systemic Risk?</vt:lpstr>
      <vt:lpstr>Financial Crises and Systemic Risk</vt:lpstr>
      <vt:lpstr>Too-Big-To-Fail Has Been With Us For a Long Time and Isn’t Confined to Financial Institutions</vt:lpstr>
      <vt:lpstr>Systemic Risk: Primary Indicators  &amp; Contributing Factors</vt:lpstr>
      <vt:lpstr>Primary Indicators and Contributing Factors</vt:lpstr>
      <vt:lpstr>Primary Indicators of Systemic Risk</vt:lpstr>
      <vt:lpstr>Primary Indicators: Size</vt:lpstr>
      <vt:lpstr>Designating SIFIs</vt:lpstr>
      <vt:lpstr>Primary Indicators: Interconnectedness</vt:lpstr>
      <vt:lpstr>All Systemic Financial Crises Involve “Runs”</vt:lpstr>
      <vt:lpstr>Types of “Runs”</vt:lpstr>
      <vt:lpstr>“Runs” Triggered by Exposure to Common Shocks</vt:lpstr>
      <vt:lpstr>“Too Big to Fail” &amp; “Too Interconnected to Fail”</vt:lpstr>
      <vt:lpstr>Primary Indicators: Lack of Substitutability</vt:lpstr>
      <vt:lpstr>Contributing Factors:  Enhance Vulnerability to Systemic Events</vt:lpstr>
      <vt:lpstr>Contributing Factors:  Liquidity Risk and Maturity Mismatches</vt:lpstr>
      <vt:lpstr>What Are Repos?</vt:lpstr>
      <vt:lpstr>Contributing Factors:  Complexity Enhances Vulnerability to Shocks</vt:lpstr>
      <vt:lpstr>Contributing Factors:  Government Policy and Regulation</vt:lpstr>
      <vt:lpstr>Size Risk: The Macro-Economic Importance of Insurers</vt:lpstr>
      <vt:lpstr>Total Assets: US Banks and Insurers</vt:lpstr>
      <vt:lpstr>Total US Life and P-C Premiums: % of GDP</vt:lpstr>
      <vt:lpstr>US GDP From Financial Services (Value Added)</vt:lpstr>
      <vt:lpstr>Insurance Companies: Share of Total Assets</vt:lpstr>
      <vt:lpstr>Conclusions: How Big Are Insurers?</vt:lpstr>
      <vt:lpstr>Interconnectedness Risk:  Could Insurers Cause A “Run on the Bank”?</vt:lpstr>
      <vt:lpstr>Interconnectedness:  Insurers and Other Financial Firms I</vt:lpstr>
      <vt:lpstr>Interconnectedness:  Insurers and Other Financial Firms II</vt:lpstr>
      <vt:lpstr>Interconnectedness Within Insurance Industry</vt:lpstr>
      <vt:lpstr>Measures of Reinsurance Interconnectedness</vt:lpstr>
      <vt:lpstr>Extent of Reinsurance Interconnectedness</vt:lpstr>
      <vt:lpstr>Have Reinsurance Failures Been a Significant Source of Insurer Insolvency?</vt:lpstr>
      <vt:lpstr>P/C Impairments: Triggering Events</vt:lpstr>
      <vt:lpstr>L-H Impairments: Triggering Events</vt:lpstr>
      <vt:lpstr>Reinsurance Interconnectedness: Conclusions</vt:lpstr>
      <vt:lpstr>Interconnectedness and Non-Core Activities</vt:lpstr>
      <vt:lpstr>Substitutability Risk:  Could Unavailability of Insurance Cause a Financial Crisis?</vt:lpstr>
      <vt:lpstr>Lack of Substitutes and Crises</vt:lpstr>
      <vt:lpstr>Quantitative Measures of Substitutability</vt:lpstr>
      <vt:lpstr>Concentration and Regulation in Insurance</vt:lpstr>
      <vt:lpstr>Do Insurance Products Have Substitutes?</vt:lpstr>
      <vt:lpstr>Do Insurance Products Have Substitutes?</vt:lpstr>
      <vt:lpstr>Is Insurance Critical to Functioning of Economy?</vt:lpstr>
      <vt:lpstr>Contributing Factors: How Risky Are Insurers?</vt:lpstr>
      <vt:lpstr>Contributing Factors: Leverage and Insolvency Rates</vt:lpstr>
      <vt:lpstr>Equity Capital-to-Assets Ratios</vt:lpstr>
      <vt:lpstr>Premiums-to-Surplus Ratios: US Insurers</vt:lpstr>
      <vt:lpstr>Failure Rates: US Banks &amp; Insurers</vt:lpstr>
      <vt:lpstr>P/C Insurer Impairments: 1969-2011</vt:lpstr>
      <vt:lpstr>Why Did PC Impairments Increase in 2011?</vt:lpstr>
      <vt:lpstr>PC Insurer Impairments &amp; Combined Ratio</vt:lpstr>
      <vt:lpstr>Life/Health Insurer Impairments:1976-2011</vt:lpstr>
      <vt:lpstr>LH Impairment Frequency &amp; Profits</vt:lpstr>
      <vt:lpstr>PC Guaranty Fund Assessments: 1978-2010</vt:lpstr>
      <vt:lpstr>LH Guaranty Fund Assessments: 1988-2010</vt:lpstr>
      <vt:lpstr> </vt:lpstr>
      <vt:lpstr>Insurer Leverage &amp; Solvency: Conclusions</vt:lpstr>
      <vt:lpstr>Contributing Factors: Liquidity Risk  and Asset-Liability Mismatches</vt:lpstr>
      <vt:lpstr>Liquidity Risk</vt:lpstr>
      <vt:lpstr>Maturity Mismatches</vt:lpstr>
      <vt:lpstr>Contributing Factors: Complexity</vt:lpstr>
      <vt:lpstr>Complexity</vt:lpstr>
      <vt:lpstr>Contributing Factors: Government Policy and Regulation</vt:lpstr>
      <vt:lpstr>Do Guaranty Funds Create Moral Hazard?</vt:lpstr>
      <vt:lpstr>Regulation of Complex Multi-Nationals</vt:lpstr>
      <vt:lpstr>Conclusions: Does Insurance Pose Systemic Risk?</vt:lpstr>
      <vt:lpstr>P-C Insurance May Not Create Systemic Risk</vt:lpstr>
      <vt:lpstr>Does Life Insurance Pose Systemic Risk?</vt:lpstr>
      <vt:lpstr>Does Life Insurance Pose Systemic Risk?</vt:lpstr>
      <vt:lpstr>Systemic Risk In Insurance: Non-Core Activities</vt:lpstr>
      <vt:lpstr>Overall Regulatory Implications</vt:lpstr>
      <vt:lpstr>Systemic Risk and the Interconnectedness Between Banks and Insurers: An Econometric Analysis</vt:lpstr>
      <vt:lpstr>Prior Literature: Insurers &amp; Banks</vt:lpstr>
      <vt:lpstr>Purpose of Our Paper</vt:lpstr>
      <vt:lpstr>Purpose II</vt:lpstr>
      <vt:lpstr>Contribution to Literature</vt:lpstr>
      <vt:lpstr>Measuring Systemic Risk</vt:lpstr>
      <vt:lpstr>Distress Insurance Premium (DIP)</vt:lpstr>
      <vt:lpstr>A Measure of Systemic Risk</vt:lpstr>
      <vt:lpstr>A Measure of Systemic Risk II</vt:lpstr>
      <vt:lpstr>A Measure of Systemic Risk III</vt:lpstr>
      <vt:lpstr>A Measure of Systemic Risk IV</vt:lpstr>
      <vt:lpstr>A Measure of Systemic Risk V</vt:lpstr>
      <vt:lpstr>Granger Causality Tests</vt:lpstr>
      <vt:lpstr>Data and Systemic Risk Measures</vt:lpstr>
      <vt:lpstr>Sample Firms</vt:lpstr>
      <vt:lpstr>Average Probability of Default </vt:lpstr>
      <vt:lpstr>Systemic Risk Measure</vt:lpstr>
      <vt:lpstr>Linear Granger Causality Tests</vt:lpstr>
      <vt:lpstr>Linear Granger Causality Tests</vt:lpstr>
      <vt:lpstr>Control for Conditional Heteroscedasticity</vt:lpstr>
      <vt:lpstr>Non-Linear GARCH Models: Main Results</vt:lpstr>
      <vt:lpstr>Interconnectedness: Stress Testing</vt:lpstr>
      <vt:lpstr>Inter-Sector Impact of 20% Systemic Shock</vt:lpstr>
      <vt:lpstr>Non-Linear Tests: Conclusions</vt:lpstr>
      <vt:lpstr>Systemic Risk: Policy Implications</vt:lpstr>
      <vt:lpstr>Slide 101</vt:lpstr>
      <vt:lpstr>Further Information</vt:lpstr>
      <vt:lpstr>My Research on Systemic Risk</vt:lpstr>
      <vt:lpstr>Systemic Risk:  Reinsurance Counterparty Exposure</vt:lpstr>
      <vt:lpstr>Reinsurance Exposure:  Recoverables from Non-Affiliates, P-C Insurers</vt:lpstr>
      <vt:lpstr>Reinsurance Exposure:  Ceded Reinsurance Leverage from Non-Affiliates</vt:lpstr>
      <vt:lpstr>Reinsurance Recoverables/Surplus: Groups</vt:lpstr>
      <vt:lpstr>Reinsurance Receivables/Surplus: Industry</vt:lpstr>
      <vt:lpstr>Reinsurance Leverage/Surplus: Groups</vt:lpstr>
      <vt:lpstr>Reinsurance Leverage/Surplus: Industry</vt:lpstr>
      <vt:lpstr>AIG: What Went Wrong? </vt:lpstr>
      <vt:lpstr>US Life Insurers: 12 Month Change in Premiums (as of June 30, 2009)</vt:lpstr>
      <vt:lpstr>AIG: What Went Wrong?</vt:lpstr>
      <vt:lpstr>AIG Revenues Before the Crash</vt:lpstr>
      <vt:lpstr>AIG’s Credit Default Swaps</vt:lpstr>
      <vt:lpstr>AIG’s Securities Lending Operation</vt:lpstr>
      <vt:lpstr>AIG Securities Lending: What Went Wrong</vt:lpstr>
      <vt:lpstr>The Bailout: Payments to AIG Counterparties</vt:lpstr>
      <vt:lpstr>US Insurer Assessments vs. AIG</vt:lpstr>
      <vt:lpstr>Failure Costs: Met Life and State Farm (% of Life &amp; PC Industry Assets, resp.)</vt:lpstr>
      <vt:lpstr>What Is Systemic Risk Policy Trying to Prevent?</vt:lpstr>
      <vt:lpstr>Systemic Risk Policy Is Trying to Prevent II</vt:lpstr>
      <vt:lpstr>Preview of Results</vt:lpstr>
      <vt:lpstr>Measuring Systemic Risk: Methodologies </vt:lpstr>
      <vt:lpstr>Nonlinear Granger Causality Tests II</vt:lpstr>
      <vt:lpstr>Sample Firms II</vt:lpstr>
    </vt:vector>
  </TitlesOfParts>
  <Company>Georgia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Phillips</dc:creator>
  <cp:lastModifiedBy>David Cummins</cp:lastModifiedBy>
  <cp:revision>306</cp:revision>
  <dcterms:created xsi:type="dcterms:W3CDTF">2007-02-26T16:33:25Z</dcterms:created>
  <dcterms:modified xsi:type="dcterms:W3CDTF">2013-07-17T10:08:19Z</dcterms:modified>
</cp:coreProperties>
</file>