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45" r:id="rId3"/>
    <p:sldId id="346" r:id="rId4"/>
    <p:sldId id="350" r:id="rId5"/>
    <p:sldId id="351" r:id="rId6"/>
    <p:sldId id="343" r:id="rId7"/>
    <p:sldId id="347" r:id="rId8"/>
    <p:sldId id="348" r:id="rId9"/>
    <p:sldId id="349" r:id="rId10"/>
    <p:sldId id="353" r:id="rId11"/>
    <p:sldId id="352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AE4"/>
    <a:srgbClr val="004072"/>
    <a:srgbClr val="004086"/>
    <a:srgbClr val="0040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8333" autoAdjust="0"/>
  </p:normalViewPr>
  <p:slideViewPr>
    <p:cSldViewPr>
      <p:cViewPr varScale="1">
        <p:scale>
          <a:sx n="84" d="100"/>
          <a:sy n="84" d="100"/>
        </p:scale>
        <p:origin x="-7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5939" tIns="47969" rIns="95939" bIns="47969" rtlCol="0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5939" tIns="47969" rIns="95939" bIns="47969" rtlCol="0"/>
          <a:lstStyle>
            <a:lvl1pPr algn="r">
              <a:defRPr sz="1300"/>
            </a:lvl1pPr>
          </a:lstStyle>
          <a:p>
            <a:fld id="{CB37784D-694A-4BBD-8042-F5D0B9BA8458}" type="datetimeFigureOut">
              <a:rPr lang="en-AU" smtClean="0"/>
              <a:pPr/>
              <a:t>15/07/2013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5939" tIns="47969" rIns="95939" bIns="47969" rtlCol="0" anchor="b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5939" tIns="47969" rIns="95939" bIns="47969" rtlCol="0" anchor="b"/>
          <a:lstStyle>
            <a:lvl1pPr algn="r">
              <a:defRPr sz="1300"/>
            </a:lvl1pPr>
          </a:lstStyle>
          <a:p>
            <a:fld id="{C24DADAA-63BD-4FAF-AEB6-60458DD585ED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5939" tIns="47969" rIns="95939" bIns="47969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5939" tIns="47969" rIns="95939" bIns="47969" rtlCol="0"/>
          <a:lstStyle>
            <a:lvl1pPr algn="r">
              <a:defRPr sz="1300"/>
            </a:lvl1pPr>
          </a:lstStyle>
          <a:p>
            <a:fld id="{EEA21365-AB94-43FF-9435-E5ABBF3C47B7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939" tIns="47969" rIns="95939" bIns="4796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5939" tIns="47969" rIns="95939" bIns="4796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5939" tIns="47969" rIns="95939" bIns="47969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5939" tIns="47969" rIns="95939" bIns="47969" rtlCol="0" anchor="b"/>
          <a:lstStyle>
            <a:lvl1pPr algn="r">
              <a:defRPr sz="1300"/>
            </a:lvl1pPr>
          </a:lstStyle>
          <a:p>
            <a:fld id="{F55A43C6-C03B-41F1-936F-1288BBAE5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lvl="2">
              <a:lnSpc>
                <a:spcPct val="150000"/>
              </a:lnSpc>
              <a:spcAft>
                <a:spcPct val="0"/>
              </a:spcAft>
            </a:pPr>
            <a:endParaRPr lang="en-US" sz="1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A43C6-C03B-41F1-936F-1288BBAE5CB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A43C6-C03B-41F1-936F-1288BBAE5CB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A43C6-C03B-41F1-936F-1288BBAE5CB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A43C6-C03B-41F1-936F-1288BBAE5CB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A43C6-C03B-41F1-936F-1288BBAE5CB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A43C6-C03B-41F1-936F-1288BBAE5CB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A43C6-C03B-41F1-936F-1288BBAE5CB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A43C6-C03B-41F1-936F-1288BBAE5CB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5A2BC-8EEF-4F41-8161-BABA1DCA9151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229F8-8465-486A-A8FF-FA336251946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8" descr="QBE Raheja portrait CMYK_R3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1275" y="5661025"/>
            <a:ext cx="101441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FA509-A12E-4A59-B970-3196EBBC8F48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229F8-8465-486A-A8FF-FA33625194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9A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B3958-55D4-4A36-8ECC-3BA301A03BCD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229F8-8465-486A-A8FF-FA33625194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9A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827C-B56A-41B5-B1A3-02C01A8C99A3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229F8-8465-486A-A8FF-FA33625194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9A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40727-6E46-4FC2-8605-56D71B89EF7F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229F8-8465-486A-A8FF-FA33625194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9A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F851-920D-4838-9F0E-824DFCE889F6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229F8-8465-486A-A8FF-FA33625194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9A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BE073-4635-4FEB-843E-B7A1BFA8ED18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229F8-8465-486A-A8FF-FA33625194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9A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6A71-A34F-43F8-89BD-0BB2D2969393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229F8-8465-486A-A8FF-FA33625194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9A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B94D5-DF19-4A3E-995D-2D45BCAAD4E7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229F8-8465-486A-A8FF-FA33625194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9A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23B8-EB7C-4EEE-8E43-52C4E81980E0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229F8-8465-486A-A8FF-FA33625194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9A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55430-3890-47D1-8AC0-5A256EF53A55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229F8-8465-486A-A8FF-FA33625194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9A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C921E-97A5-4D73-A2ED-ED879A366928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229F8-8465-486A-A8FF-FA336251946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8" descr="QBE Raheja portrait CMYK_R3a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61275" y="5661025"/>
            <a:ext cx="101441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8458200" cy="1470025"/>
          </a:xfrm>
          <a:solidFill>
            <a:srgbClr val="009AE4"/>
          </a:solidFill>
          <a:ln>
            <a:solidFill>
              <a:srgbClr val="009AE4"/>
            </a:solidFill>
          </a:ln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Delivery not distribution: Time to revisit our industry architecture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229F8-8465-486A-A8FF-FA336251946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76600" y="4038601"/>
            <a:ext cx="25908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CICIRM, 2013</a:t>
            </a:r>
          </a:p>
          <a:p>
            <a:r>
              <a:rPr lang="en-US" altLang="ja-JP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KUNMING, CHINA</a:t>
            </a:r>
          </a:p>
          <a:p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0" y="5638800"/>
            <a:ext cx="69342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PRAVEEN </a:t>
            </a:r>
            <a:r>
              <a:rPr lang="en-US" altLang="ja-JP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GUPTA </a:t>
            </a:r>
            <a:r>
              <a:rPr lang="en-US" altLang="ja-JP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ja-JP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MA, Dip. DM, FCII, FIII, CHARTERED INSURER</a:t>
            </a:r>
            <a:endParaRPr lang="en-US" altLang="ja-JP" sz="14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altLang="ja-JP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MANAGING DIRECTOR &amp; CEO</a:t>
            </a:r>
          </a:p>
          <a:p>
            <a:r>
              <a:rPr lang="en-US" altLang="ja-JP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RAHEJA QBE GENERAL INSURANCE CO. LTD.</a:t>
            </a:r>
          </a:p>
          <a:p>
            <a:r>
              <a:rPr lang="en-US" altLang="ja-JP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MUMBAI</a:t>
            </a:r>
            <a:endParaRPr lang="en-IN" altLang="ja-JP" sz="1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229F8-8465-486A-A8FF-FA336251946A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259080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Thank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229F8-8465-486A-A8FF-FA336251946A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2050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005840"/>
            <a:ext cx="7315200" cy="5852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52400" y="-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Changing Landscapes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for Operating Systems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Agenda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ource"/>
          <p:cNvSpPr>
            <a:spLocks noGrp="1"/>
          </p:cNvSpPr>
          <p:nvPr/>
        </p:nvSpPr>
        <p:spPr bwMode="auto">
          <a:xfrm>
            <a:off x="609600" y="1219200"/>
            <a:ext cx="7124228" cy="449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800" tIns="46800" rIns="46800" bIns="46800" numCol="1" anchor="t" anchorCtr="0" compatLnSpc="1">
            <a:prstTxWarp prst="textNoShape">
              <a:avLst/>
            </a:prstTxWarp>
            <a:spAutoFit/>
          </a:bodyPr>
          <a:lstStyle>
            <a:lvl1pPr marL="173736" indent="-173736" algn="l" defTabSz="981075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•"/>
              <a:defRPr sz="18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48056" indent="-82296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-"/>
              <a:defRPr sz="1600">
                <a:solidFill>
                  <a:schemeClr val="tx1"/>
                </a:solidFill>
                <a:latin typeface="Verdana" pitchFamily="34" charset="0"/>
              </a:defRPr>
            </a:lvl2pPr>
            <a:lvl3pPr marL="813816" indent="-201168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Marlett" pitchFamily="2" charset="2"/>
              <a:buChar char="8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084263" indent="-206375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-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1574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5pPr>
            <a:lvl6pPr marL="26146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6pPr>
            <a:lvl7pPr marL="30718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7pPr>
            <a:lvl8pPr marL="35290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8pPr>
            <a:lvl9pPr marL="39862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9pPr>
          </a:lstStyle>
          <a:p>
            <a:pPr marL="342900" indent="-342900" defTabSz="914400" eaLnBrk="1" hangingPunct="1">
              <a:lnSpc>
                <a:spcPct val="150000"/>
              </a:lnSpc>
              <a:spcBef>
                <a:spcPct val="20000"/>
              </a:spcBef>
              <a:buClr>
                <a:srgbClr val="009AE4"/>
              </a:buClr>
              <a:buFont typeface="Arial" pitchFamily="34" charset="0"/>
              <a:buChar char="•"/>
            </a:pPr>
            <a:r>
              <a:rPr lang="en-US" altLang="ja-JP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Why delivery and not distribution as the focus of attention and action?</a:t>
            </a:r>
          </a:p>
          <a:p>
            <a:pPr marL="342900" indent="-342900" defTabSz="914400" eaLnBrk="1" hangingPunct="1">
              <a:lnSpc>
                <a:spcPct val="150000"/>
              </a:lnSpc>
              <a:spcBef>
                <a:spcPct val="20000"/>
              </a:spcBef>
              <a:buClr>
                <a:srgbClr val="009AE4"/>
              </a:buClr>
              <a:buFont typeface="Arial" pitchFamily="34" charset="0"/>
              <a:buChar char="•"/>
            </a:pPr>
            <a:r>
              <a:rPr lang="en-US" altLang="ja-JP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What is the keystone of current architecture?</a:t>
            </a:r>
          </a:p>
          <a:p>
            <a:pPr marL="342900" indent="-342900" defTabSz="914400" eaLnBrk="1" hangingPunct="1">
              <a:lnSpc>
                <a:spcPct val="150000"/>
              </a:lnSpc>
              <a:spcBef>
                <a:spcPct val="20000"/>
              </a:spcBef>
              <a:buClr>
                <a:srgbClr val="009AE4"/>
              </a:buClr>
              <a:buFont typeface="Arial" pitchFamily="34" charset="0"/>
              <a:buChar char="•"/>
            </a:pPr>
            <a:r>
              <a:rPr lang="en-US" altLang="ja-JP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Why change? Did we ask the customer?</a:t>
            </a:r>
          </a:p>
          <a:p>
            <a:pPr marL="342900" indent="-342900" defTabSz="914400" eaLnBrk="1" hangingPunct="1">
              <a:lnSpc>
                <a:spcPct val="150000"/>
              </a:lnSpc>
              <a:spcBef>
                <a:spcPct val="20000"/>
              </a:spcBef>
              <a:buClr>
                <a:srgbClr val="009AE4"/>
              </a:buClr>
              <a:buFont typeface="Arial" pitchFamily="34" charset="0"/>
              <a:buChar char="•"/>
            </a:pPr>
            <a:r>
              <a:rPr lang="en-US" altLang="ja-JP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Drivers of change?</a:t>
            </a:r>
          </a:p>
          <a:p>
            <a:pPr marL="342900" indent="-342900" defTabSz="914400" eaLnBrk="1" hangingPunct="1">
              <a:lnSpc>
                <a:spcPct val="150000"/>
              </a:lnSpc>
              <a:spcBef>
                <a:spcPct val="20000"/>
              </a:spcBef>
              <a:buClr>
                <a:srgbClr val="009AE4"/>
              </a:buClr>
              <a:buFont typeface="Arial" pitchFamily="34" charset="0"/>
              <a:buChar char="•"/>
            </a:pPr>
            <a:r>
              <a:rPr lang="en-US" altLang="ja-JP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Alternatives?</a:t>
            </a:r>
          </a:p>
          <a:p>
            <a:pPr marL="342900" indent="-342900" defTabSz="914400" eaLnBrk="1" hangingPunct="1">
              <a:lnSpc>
                <a:spcPct val="150000"/>
              </a:lnSpc>
              <a:spcBef>
                <a:spcPct val="20000"/>
              </a:spcBef>
              <a:buClr>
                <a:srgbClr val="009AE4"/>
              </a:buClr>
              <a:buFont typeface="Arial" pitchFamily="34" charset="0"/>
              <a:buChar char="•"/>
            </a:pPr>
            <a:r>
              <a:rPr lang="en-US" altLang="ja-JP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Prescriptions for reviving delivery?</a:t>
            </a:r>
          </a:p>
          <a:p>
            <a:pPr marL="287338" lvl="0" indent="-287338"/>
            <a:endParaRPr lang="en-US" altLang="ja-JP" sz="2000" b="1" dirty="0" smtClean="0">
              <a:latin typeface="+mn-lt"/>
            </a:endParaRPr>
          </a:p>
          <a:p>
            <a:pPr marL="287338" lvl="0" indent="-287338"/>
            <a:endParaRPr lang="en-US" altLang="ja-JP" sz="2000" b="1" dirty="0" smtClean="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229F8-8465-486A-A8FF-FA336251946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4708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229F8-8465-486A-A8FF-FA336251946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2400" y="-7620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Delivery not Distribution* 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1066800"/>
            <a:ext cx="85344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Tend to be used as synonyms. Owing to growth opportunities, sales becomes a dominant mode leading to the spurt in distribution!</a:t>
            </a:r>
          </a:p>
          <a:p>
            <a:pPr marL="228600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Many of the woes in financial services emanate from an over-emphasis on distribution. Emerging markets need to beware!</a:t>
            </a:r>
          </a:p>
          <a:p>
            <a:pPr marL="228600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“Treating Customers Fairly”  is still off the radar. Tendency to imitate the channels but disregard readiness and suitability!</a:t>
            </a:r>
          </a:p>
          <a:p>
            <a:pPr marL="228600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Aside from the reputational risks, a client no longer a company’s property but a prisoner of the channel that acquired him or her! </a:t>
            </a:r>
          </a:p>
          <a:p>
            <a:pPr marL="228600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Delivery is service driven; unfortunately and increasingly insurance is being configured as a sales </a:t>
            </a:r>
            <a:r>
              <a:rPr lang="en-US" sz="20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organisation</a:t>
            </a: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Mutates the personality  and behavior into something inherently contradictory!</a:t>
            </a:r>
          </a:p>
          <a:p>
            <a:pPr marL="228600" indent="-228600">
              <a:lnSpc>
                <a:spcPct val="150000"/>
              </a:lnSpc>
              <a:spcBef>
                <a:spcPct val="20000"/>
              </a:spcBef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en-US" sz="1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Thinkpiece</a:t>
            </a:r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No 91 ; CII (UK</a:t>
            </a:r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), </a:t>
            </a:r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November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229F8-8465-486A-A8FF-FA336251946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2400" y="-7620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What is the current 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architecture?</a:t>
            </a:r>
            <a:endParaRPr lang="en-US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1066800"/>
            <a:ext cx="85344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Point-of-Sale centric : Fault Lines</a:t>
            </a:r>
          </a:p>
          <a:p>
            <a:pPr marL="685800" lvl="1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Be this an </a:t>
            </a:r>
            <a:r>
              <a:rPr lang="en-US" sz="20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organisation</a:t>
            </a: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; channels; partners!</a:t>
            </a:r>
          </a:p>
          <a:p>
            <a:pPr marL="685800" lvl="1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Topline</a:t>
            </a: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; growth; penetration; density!</a:t>
            </a:r>
          </a:p>
          <a:p>
            <a:pPr marL="685800" lvl="1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‘One year contract’!</a:t>
            </a:r>
          </a:p>
          <a:p>
            <a:pPr marL="685800" lvl="1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Price as a </a:t>
            </a:r>
            <a:r>
              <a:rPr lang="en-US" sz="20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reinforcer</a:t>
            </a: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– customer does not even remember the brand – overlaps with the intermediary!</a:t>
            </a:r>
          </a:p>
          <a:p>
            <a:pPr marL="685800" lvl="1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Even a good claims service tends to be forgotten; loyalty a challenge!</a:t>
            </a:r>
          </a:p>
          <a:p>
            <a:pPr marL="685800" lvl="1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There’s always a hungrier insurer or an aggressive channel!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229F8-8465-486A-A8FF-FA336251946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2400" y="-7620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Why 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Change?</a:t>
            </a:r>
            <a:endParaRPr lang="en-US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1066800"/>
            <a:ext cx="853440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Think of the final customer first!</a:t>
            </a:r>
          </a:p>
          <a:p>
            <a:pPr marL="228600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sz="20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Tangibalise</a:t>
            </a: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’ </a:t>
            </a: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(Cashless; </a:t>
            </a: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TPA; Underinsurance; </a:t>
            </a: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Renewals; Add </a:t>
            </a:r>
            <a:r>
              <a:rPr lang="en-US" sz="20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ons</a:t>
            </a: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Portability)!</a:t>
            </a:r>
            <a:endParaRPr lang="en-US" sz="20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Telescope : compressed what took over a 100 years plus to evolve in the last 10-15 years!</a:t>
            </a:r>
          </a:p>
          <a:p>
            <a:pPr marL="228600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Transplant : Weak roots!</a:t>
            </a:r>
          </a:p>
          <a:p>
            <a:pPr marL="228600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No Clear dividing lines/overlaps!</a:t>
            </a:r>
          </a:p>
          <a:p>
            <a:pPr marL="228600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Mutating channels : Local variants/ Regulatory initiatives </a:t>
            </a: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(Broking → </a:t>
            </a: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sub-broking </a:t>
            </a: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/ </a:t>
            </a:r>
            <a:r>
              <a:rPr lang="en-US" sz="20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Banca</a:t>
            </a: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→ </a:t>
            </a: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broking</a:t>
            </a: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)!</a:t>
            </a:r>
          </a:p>
          <a:p>
            <a:pPr marL="228600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Cannibalise</a:t>
            </a: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channel partners!</a:t>
            </a:r>
          </a:p>
          <a:p>
            <a:pPr marL="228600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Fraud proofing!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229F8-8465-486A-A8FF-FA336251946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2400" y="-7620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Why 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Change?</a:t>
            </a:r>
            <a:endParaRPr lang="en-US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1066800"/>
            <a:ext cx="85344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Tend to be role models for evolving financial services at the bottom of the pyramid!</a:t>
            </a:r>
          </a:p>
          <a:p>
            <a:pPr marL="228600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Instill brand loyalty!</a:t>
            </a:r>
          </a:p>
          <a:p>
            <a:pPr marL="228600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Opportunities for cross-selling and up-selling!</a:t>
            </a:r>
          </a:p>
          <a:p>
            <a:pPr marL="228600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Higher retention; Lower acquisition cost thereby improved bottom line!</a:t>
            </a:r>
          </a:p>
          <a:p>
            <a:pPr marL="228600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Pre-empt </a:t>
            </a:r>
            <a:r>
              <a:rPr lang="en-US" sz="20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mis</a:t>
            </a: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-selling</a:t>
            </a: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!</a:t>
            </a:r>
          </a:p>
          <a:p>
            <a:pPr marL="228600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Crying need for a credible, professional and sustainable inclusivity agenda!</a:t>
            </a:r>
          </a:p>
          <a:p>
            <a:pPr marL="228600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0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229F8-8465-486A-A8FF-FA336251946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2400" y="-7620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Drivers of change: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1066800"/>
            <a:ext cx="853440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Life styles</a:t>
            </a:r>
          </a:p>
          <a:p>
            <a:pPr marL="228600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Technology : </a:t>
            </a: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  <a:hlinkClick r:id="rId3" action="ppaction://hlinksldjump"/>
              </a:rPr>
              <a:t>KP Study </a:t>
            </a: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/ Leapfrog</a:t>
            </a:r>
          </a:p>
          <a:p>
            <a:pPr marL="228600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Regulatory : National/ International</a:t>
            </a:r>
          </a:p>
          <a:p>
            <a:pPr marL="228600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Flat world</a:t>
            </a:r>
          </a:p>
          <a:p>
            <a:pPr marL="228600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Viral marketing</a:t>
            </a:r>
          </a:p>
          <a:p>
            <a:pPr marL="228600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Web-aggregators</a:t>
            </a:r>
          </a:p>
          <a:p>
            <a:pPr marL="228600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Consumerism</a:t>
            </a:r>
          </a:p>
          <a:p>
            <a:pPr marL="228600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Over choice in other segments</a:t>
            </a:r>
          </a:p>
          <a:p>
            <a:pPr marL="228600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Distribution as a hindrance to delivery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229F8-8465-486A-A8FF-FA336251946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2400" y="-7620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Alternatives: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1066800"/>
            <a:ext cx="8534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We do not have a choice!</a:t>
            </a:r>
          </a:p>
          <a:p>
            <a:pPr marL="228600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Cart before the </a:t>
            </a: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horse?</a:t>
            </a:r>
            <a:endParaRPr lang="en-US" sz="20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Mirroring the </a:t>
            </a: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regulations?</a:t>
            </a:r>
            <a:endParaRPr lang="en-US" sz="20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Front ending the backend!</a:t>
            </a:r>
          </a:p>
          <a:p>
            <a:pPr marL="228600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Local </a:t>
            </a: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genius?</a:t>
            </a:r>
            <a:endParaRPr lang="en-US" sz="20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The key lies in Reviving Delivery?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229F8-8465-486A-A8FF-FA336251946A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2400" y="-7620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Reviving Delivery* 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1066800"/>
            <a:ext cx="8534400" cy="5844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Move away from the point of sale obsession by developing longer term strategies</a:t>
            </a:r>
          </a:p>
          <a:p>
            <a:pPr marL="228600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Make servicing client needs an essential part of KPIs and base incentives on customer satisfaction rather than customer acquisition</a:t>
            </a:r>
          </a:p>
          <a:p>
            <a:pPr marL="228600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Move away from one size fits all to segmenting each socio-economic class to match the respective needs and situations</a:t>
            </a:r>
          </a:p>
          <a:p>
            <a:pPr marL="228600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Ensuring promises are delivered  </a:t>
            </a: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(e.g. </a:t>
            </a: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 contract certainty, price, fair </a:t>
            </a: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treatment)</a:t>
            </a:r>
            <a:endParaRPr lang="en-US" sz="20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 holistic approach to eliminate likes of the channel conflict and inter-departmental </a:t>
            </a: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disconnect</a:t>
            </a:r>
            <a:endParaRPr lang="en-US" sz="20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>
              <a:lnSpc>
                <a:spcPct val="150000"/>
              </a:lnSpc>
              <a:spcBef>
                <a:spcPct val="20000"/>
              </a:spcBef>
            </a:pPr>
            <a:endParaRPr lang="en-US" sz="20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>
              <a:lnSpc>
                <a:spcPct val="150000"/>
              </a:lnSpc>
              <a:spcBef>
                <a:spcPct val="20000"/>
              </a:spcBef>
            </a:pPr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en-US" sz="1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Thinkpiece</a:t>
            </a:r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No 91 ; CII (UK</a:t>
            </a:r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), </a:t>
            </a:r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November 2012</a:t>
            </a:r>
            <a:endParaRPr lang="en-US" sz="20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3739</TotalTime>
  <Words>617</Words>
  <Application>Microsoft Office PowerPoint</Application>
  <PresentationFormat>On-screen Show (4:3)</PresentationFormat>
  <Paragraphs>91</Paragraphs>
  <Slides>11</Slides>
  <Notes>8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Delivery not distribution: Time to revisit our industry architecture</vt:lpstr>
      <vt:lpstr>Agenda</vt:lpstr>
      <vt:lpstr>Delivery not Distribution* :</vt:lpstr>
      <vt:lpstr>What is the current architecture?</vt:lpstr>
      <vt:lpstr>Why Change?</vt:lpstr>
      <vt:lpstr>Why Change?</vt:lpstr>
      <vt:lpstr>Drivers of change:</vt:lpstr>
      <vt:lpstr>Alternatives:</vt:lpstr>
      <vt:lpstr>Reviving Delivery* :</vt:lpstr>
      <vt:lpstr>Thank You!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</dc:title>
  <dc:creator>ind002</dc:creator>
  <cp:lastModifiedBy>ind015</cp:lastModifiedBy>
  <cp:revision>124</cp:revision>
  <dcterms:created xsi:type="dcterms:W3CDTF">2012-12-26T05:49:17Z</dcterms:created>
  <dcterms:modified xsi:type="dcterms:W3CDTF">2013-07-15T11:36:45Z</dcterms:modified>
</cp:coreProperties>
</file>