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4" r:id="rId8"/>
    <p:sldId id="265" r:id="rId9"/>
    <p:sldId id="266" r:id="rId10"/>
    <p:sldId id="267" r:id="rId11"/>
    <p:sldId id="268" r:id="rId12"/>
    <p:sldId id="285" r:id="rId13"/>
    <p:sldId id="269" r:id="rId14"/>
    <p:sldId id="270" r:id="rId15"/>
    <p:sldId id="286" r:id="rId16"/>
    <p:sldId id="271" r:id="rId17"/>
    <p:sldId id="272" r:id="rId18"/>
    <p:sldId id="287"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EF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4" d="100"/>
          <a:sy n="64" d="100"/>
        </p:scale>
        <p:origin x="-1566"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标题幻灯片">
    <p:spTree>
      <p:nvGrpSpPr>
        <p:cNvPr id="1" name=""/>
        <p:cNvGrpSpPr/>
        <p:nvPr/>
      </p:nvGrpSpPr>
      <p:grpSpPr>
        <a:xfrm>
          <a:off x="0" y="0"/>
          <a:ext cx="0" cy="0"/>
          <a:chOff x="0" y="0"/>
          <a:chExt cx="0" cy="0"/>
        </a:xfrm>
      </p:grpSpPr>
      <p:pic>
        <p:nvPicPr>
          <p:cNvPr id="3080" name="Picture 8" descr="BAL13531-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w="9525">
            <a:solidFill>
              <a:srgbClr val="E8EFF6"/>
            </a:solidFill>
            <a:miter lim="800000"/>
            <a:headEnd/>
            <a:tailEnd/>
          </a:ln>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1408113" y="2130425"/>
            <a:ext cx="7772400" cy="1470025"/>
          </a:xfrm>
          <a:extLst>
            <a:ext uri="{91240B29-F687-4F45-9708-019B960494DF}">
              <a14:hiddenLine xmlns:a14="http://schemas.microsoft.com/office/drawing/2010/main" w="9525">
                <a:solidFill>
                  <a:schemeClr val="tx1"/>
                </a:solidFill>
                <a:miter lim="800000"/>
                <a:headEnd/>
                <a:tailEnd/>
              </a14:hiddenLine>
            </a:ext>
          </a:extLst>
        </p:spPr>
        <p:txBody>
          <a:bodyPr lIns="91440" tIns="45720" rIns="91440" bIns="45720"/>
          <a:lstStyle>
            <a:lvl1pPr>
              <a:defRPr sz="2800"/>
            </a:lvl1pPr>
          </a:lstStyle>
          <a:p>
            <a:pPr lvl="0"/>
            <a:r>
              <a:rPr lang="zh-CN" altLang="en-US" noProof="0" smtClean="0"/>
              <a:t>单击此处编辑母版标题样式</a:t>
            </a:r>
            <a:endParaRPr lang="en-GB" altLang="zh-CN" noProof="0" smtClean="0"/>
          </a:p>
        </p:txBody>
      </p:sp>
      <p:sp>
        <p:nvSpPr>
          <p:cNvPr id="3075" name="Rectangle 3"/>
          <p:cNvSpPr>
            <a:spLocks noGrp="1" noChangeArrowheads="1"/>
          </p:cNvSpPr>
          <p:nvPr>
            <p:ph type="subTitle" idx="1"/>
          </p:nvPr>
        </p:nvSpPr>
        <p:spPr>
          <a:xfrm>
            <a:off x="1420813" y="3187700"/>
            <a:ext cx="6400800" cy="550863"/>
          </a:xfrm>
        </p:spPr>
        <p:txBody>
          <a:bodyPr/>
          <a:lstStyle>
            <a:lvl1pPr marL="0" indent="0">
              <a:buFontTx/>
              <a:buNone/>
              <a:defRPr sz="2400"/>
            </a:lvl1pPr>
          </a:lstStyle>
          <a:p>
            <a:pPr lvl="0"/>
            <a:r>
              <a:rPr lang="zh-CN" altLang="en-US" noProof="0" smtClean="0"/>
              <a:t>单击此处编辑母版副标题样式</a:t>
            </a:r>
            <a:endParaRPr lang="en-GB" altLang="zh-CN" noProof="0" smtClean="0"/>
          </a:p>
        </p:txBody>
      </p:sp>
      <p:sp>
        <p:nvSpPr>
          <p:cNvPr id="3076" name="Rectangle 4"/>
          <p:cNvSpPr>
            <a:spLocks noGrp="1" noChangeArrowheads="1"/>
          </p:cNvSpPr>
          <p:nvPr>
            <p:ph type="dt" sz="half" idx="2"/>
          </p:nvPr>
        </p:nvSpPr>
        <p:spPr/>
        <p:txBody>
          <a:bodyPr/>
          <a:lstStyle>
            <a:lvl1pPr>
              <a:defRPr>
                <a:solidFill>
                  <a:schemeClr val="bg1"/>
                </a:solidFill>
              </a:defRPr>
            </a:lvl1pPr>
          </a:lstStyle>
          <a:p>
            <a:endParaRPr lang="en-GB" altLang="zh-CN"/>
          </a:p>
        </p:txBody>
      </p:sp>
      <p:sp>
        <p:nvSpPr>
          <p:cNvPr id="3077" name="Rectangle 5"/>
          <p:cNvSpPr>
            <a:spLocks noGrp="1" noChangeArrowheads="1"/>
          </p:cNvSpPr>
          <p:nvPr>
            <p:ph type="ftr" sz="quarter" idx="3"/>
          </p:nvPr>
        </p:nvSpPr>
        <p:spPr/>
        <p:txBody>
          <a:bodyPr/>
          <a:lstStyle>
            <a:lvl1pPr>
              <a:defRPr>
                <a:solidFill>
                  <a:schemeClr val="bg1"/>
                </a:solidFill>
              </a:defRPr>
            </a:lvl1pPr>
          </a:lstStyle>
          <a:p>
            <a:endParaRPr lang="en-GB" altLang="zh-CN"/>
          </a:p>
        </p:txBody>
      </p:sp>
      <p:sp>
        <p:nvSpPr>
          <p:cNvPr id="3078" name="Rectangle 6"/>
          <p:cNvSpPr>
            <a:spLocks noGrp="1" noChangeArrowheads="1"/>
          </p:cNvSpPr>
          <p:nvPr>
            <p:ph type="sldNum" sz="quarter" idx="4"/>
          </p:nvPr>
        </p:nvSpPr>
        <p:spPr/>
        <p:txBody>
          <a:bodyPr/>
          <a:lstStyle>
            <a:lvl1pPr>
              <a:defRPr>
                <a:solidFill>
                  <a:schemeClr val="bg1"/>
                </a:solidFill>
              </a:defRPr>
            </a:lvl1pPr>
          </a:lstStyle>
          <a:p>
            <a:fld id="{ABBC3836-9617-448F-8484-64CEFB8FEA74}" type="slidenum">
              <a:rPr lang="en-GB" altLang="zh-CN"/>
              <a:pPr/>
              <a:t>‹#›</a:t>
            </a:fld>
            <a:endParaRPr lang="en-GB" altLang="zh-CN"/>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GB" altLang="zh-CN"/>
          </a:p>
        </p:txBody>
      </p:sp>
      <p:sp>
        <p:nvSpPr>
          <p:cNvPr id="5" name="页脚占位符 4"/>
          <p:cNvSpPr>
            <a:spLocks noGrp="1"/>
          </p:cNvSpPr>
          <p:nvPr>
            <p:ph type="ftr" sz="quarter" idx="11"/>
          </p:nvPr>
        </p:nvSpPr>
        <p:spPr/>
        <p:txBody>
          <a:bodyPr/>
          <a:lstStyle>
            <a:lvl1pPr>
              <a:defRPr/>
            </a:lvl1pPr>
          </a:lstStyle>
          <a:p>
            <a:endParaRPr lang="en-GB" altLang="zh-CN"/>
          </a:p>
        </p:txBody>
      </p:sp>
      <p:sp>
        <p:nvSpPr>
          <p:cNvPr id="6" name="灯片编号占位符 5"/>
          <p:cNvSpPr>
            <a:spLocks noGrp="1"/>
          </p:cNvSpPr>
          <p:nvPr>
            <p:ph type="sldNum" sz="quarter" idx="12"/>
          </p:nvPr>
        </p:nvSpPr>
        <p:spPr/>
        <p:txBody>
          <a:bodyPr/>
          <a:lstStyle>
            <a:lvl1pPr>
              <a:defRPr/>
            </a:lvl1pPr>
          </a:lstStyle>
          <a:p>
            <a:fld id="{776CF98B-6DBF-46D1-9DD4-DBA915A4944C}" type="slidenum">
              <a:rPr lang="en-GB" altLang="zh-CN"/>
              <a:pPr/>
              <a:t>‹#›</a:t>
            </a:fld>
            <a:endParaRPr lang="en-GB" altLang="zh-CN"/>
          </a:p>
        </p:txBody>
      </p:sp>
    </p:spTree>
    <p:extLst>
      <p:ext uri="{BB962C8B-B14F-4D97-AF65-F5344CB8AC3E}">
        <p14:creationId xmlns:p14="http://schemas.microsoft.com/office/powerpoint/2010/main" val="3839041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9050"/>
            <a:ext cx="2057400" cy="610711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9050"/>
            <a:ext cx="6019800" cy="61071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GB" altLang="zh-CN"/>
          </a:p>
        </p:txBody>
      </p:sp>
      <p:sp>
        <p:nvSpPr>
          <p:cNvPr id="5" name="页脚占位符 4"/>
          <p:cNvSpPr>
            <a:spLocks noGrp="1"/>
          </p:cNvSpPr>
          <p:nvPr>
            <p:ph type="ftr" sz="quarter" idx="11"/>
          </p:nvPr>
        </p:nvSpPr>
        <p:spPr/>
        <p:txBody>
          <a:bodyPr/>
          <a:lstStyle>
            <a:lvl1pPr>
              <a:defRPr/>
            </a:lvl1pPr>
          </a:lstStyle>
          <a:p>
            <a:endParaRPr lang="en-GB" altLang="zh-CN"/>
          </a:p>
        </p:txBody>
      </p:sp>
      <p:sp>
        <p:nvSpPr>
          <p:cNvPr id="6" name="灯片编号占位符 5"/>
          <p:cNvSpPr>
            <a:spLocks noGrp="1"/>
          </p:cNvSpPr>
          <p:nvPr>
            <p:ph type="sldNum" sz="quarter" idx="12"/>
          </p:nvPr>
        </p:nvSpPr>
        <p:spPr/>
        <p:txBody>
          <a:bodyPr/>
          <a:lstStyle>
            <a:lvl1pPr>
              <a:defRPr/>
            </a:lvl1pPr>
          </a:lstStyle>
          <a:p>
            <a:fld id="{CE26CC7E-90D6-4375-BB65-BAF9AC2D5183}" type="slidenum">
              <a:rPr lang="en-GB" altLang="zh-CN"/>
              <a:pPr/>
              <a:t>‹#›</a:t>
            </a:fld>
            <a:endParaRPr lang="en-GB" altLang="zh-CN"/>
          </a:p>
        </p:txBody>
      </p:sp>
    </p:spTree>
    <p:extLst>
      <p:ext uri="{BB962C8B-B14F-4D97-AF65-F5344CB8AC3E}">
        <p14:creationId xmlns:p14="http://schemas.microsoft.com/office/powerpoint/2010/main" val="588390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GB" altLang="zh-CN"/>
          </a:p>
        </p:txBody>
      </p:sp>
      <p:sp>
        <p:nvSpPr>
          <p:cNvPr id="5" name="页脚占位符 4"/>
          <p:cNvSpPr>
            <a:spLocks noGrp="1"/>
          </p:cNvSpPr>
          <p:nvPr>
            <p:ph type="ftr" sz="quarter" idx="11"/>
          </p:nvPr>
        </p:nvSpPr>
        <p:spPr/>
        <p:txBody>
          <a:bodyPr/>
          <a:lstStyle>
            <a:lvl1pPr>
              <a:defRPr/>
            </a:lvl1pPr>
          </a:lstStyle>
          <a:p>
            <a:endParaRPr lang="en-GB" altLang="zh-CN"/>
          </a:p>
        </p:txBody>
      </p:sp>
      <p:sp>
        <p:nvSpPr>
          <p:cNvPr id="6" name="灯片编号占位符 5"/>
          <p:cNvSpPr>
            <a:spLocks noGrp="1"/>
          </p:cNvSpPr>
          <p:nvPr>
            <p:ph type="sldNum" sz="quarter" idx="12"/>
          </p:nvPr>
        </p:nvSpPr>
        <p:spPr/>
        <p:txBody>
          <a:bodyPr/>
          <a:lstStyle>
            <a:lvl1pPr>
              <a:defRPr/>
            </a:lvl1pPr>
          </a:lstStyle>
          <a:p>
            <a:fld id="{022D668B-E550-4782-994A-9C4B07B2A309}" type="slidenum">
              <a:rPr lang="en-GB" altLang="zh-CN"/>
              <a:pPr/>
              <a:t>‹#›</a:t>
            </a:fld>
            <a:endParaRPr lang="en-GB" altLang="zh-CN"/>
          </a:p>
        </p:txBody>
      </p:sp>
    </p:spTree>
    <p:extLst>
      <p:ext uri="{BB962C8B-B14F-4D97-AF65-F5344CB8AC3E}">
        <p14:creationId xmlns:p14="http://schemas.microsoft.com/office/powerpoint/2010/main" val="1386781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GB" altLang="zh-CN"/>
          </a:p>
        </p:txBody>
      </p:sp>
      <p:sp>
        <p:nvSpPr>
          <p:cNvPr id="5" name="页脚占位符 4"/>
          <p:cNvSpPr>
            <a:spLocks noGrp="1"/>
          </p:cNvSpPr>
          <p:nvPr>
            <p:ph type="ftr" sz="quarter" idx="11"/>
          </p:nvPr>
        </p:nvSpPr>
        <p:spPr/>
        <p:txBody>
          <a:bodyPr/>
          <a:lstStyle>
            <a:lvl1pPr>
              <a:defRPr/>
            </a:lvl1pPr>
          </a:lstStyle>
          <a:p>
            <a:endParaRPr lang="en-GB" altLang="zh-CN"/>
          </a:p>
        </p:txBody>
      </p:sp>
      <p:sp>
        <p:nvSpPr>
          <p:cNvPr id="6" name="灯片编号占位符 5"/>
          <p:cNvSpPr>
            <a:spLocks noGrp="1"/>
          </p:cNvSpPr>
          <p:nvPr>
            <p:ph type="sldNum" sz="quarter" idx="12"/>
          </p:nvPr>
        </p:nvSpPr>
        <p:spPr/>
        <p:txBody>
          <a:bodyPr/>
          <a:lstStyle>
            <a:lvl1pPr>
              <a:defRPr/>
            </a:lvl1pPr>
          </a:lstStyle>
          <a:p>
            <a:fld id="{7ED97EAB-8DED-46B9-BDDE-C3D36EF332D1}" type="slidenum">
              <a:rPr lang="en-GB" altLang="zh-CN"/>
              <a:pPr/>
              <a:t>‹#›</a:t>
            </a:fld>
            <a:endParaRPr lang="en-GB" altLang="zh-CN"/>
          </a:p>
        </p:txBody>
      </p:sp>
    </p:spTree>
    <p:extLst>
      <p:ext uri="{BB962C8B-B14F-4D97-AF65-F5344CB8AC3E}">
        <p14:creationId xmlns:p14="http://schemas.microsoft.com/office/powerpoint/2010/main" val="1559661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765175"/>
            <a:ext cx="4038600" cy="5360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765175"/>
            <a:ext cx="4038600" cy="5360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GB" altLang="zh-CN"/>
          </a:p>
        </p:txBody>
      </p:sp>
      <p:sp>
        <p:nvSpPr>
          <p:cNvPr id="6" name="页脚占位符 5"/>
          <p:cNvSpPr>
            <a:spLocks noGrp="1"/>
          </p:cNvSpPr>
          <p:nvPr>
            <p:ph type="ftr" sz="quarter" idx="11"/>
          </p:nvPr>
        </p:nvSpPr>
        <p:spPr/>
        <p:txBody>
          <a:bodyPr/>
          <a:lstStyle>
            <a:lvl1pPr>
              <a:defRPr/>
            </a:lvl1pPr>
          </a:lstStyle>
          <a:p>
            <a:endParaRPr lang="en-GB" altLang="zh-CN"/>
          </a:p>
        </p:txBody>
      </p:sp>
      <p:sp>
        <p:nvSpPr>
          <p:cNvPr id="7" name="灯片编号占位符 6"/>
          <p:cNvSpPr>
            <a:spLocks noGrp="1"/>
          </p:cNvSpPr>
          <p:nvPr>
            <p:ph type="sldNum" sz="quarter" idx="12"/>
          </p:nvPr>
        </p:nvSpPr>
        <p:spPr/>
        <p:txBody>
          <a:bodyPr/>
          <a:lstStyle>
            <a:lvl1pPr>
              <a:defRPr/>
            </a:lvl1pPr>
          </a:lstStyle>
          <a:p>
            <a:fld id="{1AA3A6BA-16CC-4E93-8E1C-F64AA0625529}" type="slidenum">
              <a:rPr lang="en-GB" altLang="zh-CN"/>
              <a:pPr/>
              <a:t>‹#›</a:t>
            </a:fld>
            <a:endParaRPr lang="en-GB" altLang="zh-CN"/>
          </a:p>
        </p:txBody>
      </p:sp>
    </p:spTree>
    <p:extLst>
      <p:ext uri="{BB962C8B-B14F-4D97-AF65-F5344CB8AC3E}">
        <p14:creationId xmlns:p14="http://schemas.microsoft.com/office/powerpoint/2010/main" val="3898977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GB" altLang="zh-CN"/>
          </a:p>
        </p:txBody>
      </p:sp>
      <p:sp>
        <p:nvSpPr>
          <p:cNvPr id="8" name="页脚占位符 7"/>
          <p:cNvSpPr>
            <a:spLocks noGrp="1"/>
          </p:cNvSpPr>
          <p:nvPr>
            <p:ph type="ftr" sz="quarter" idx="11"/>
          </p:nvPr>
        </p:nvSpPr>
        <p:spPr/>
        <p:txBody>
          <a:bodyPr/>
          <a:lstStyle>
            <a:lvl1pPr>
              <a:defRPr/>
            </a:lvl1pPr>
          </a:lstStyle>
          <a:p>
            <a:endParaRPr lang="en-GB" altLang="zh-CN"/>
          </a:p>
        </p:txBody>
      </p:sp>
      <p:sp>
        <p:nvSpPr>
          <p:cNvPr id="9" name="灯片编号占位符 8"/>
          <p:cNvSpPr>
            <a:spLocks noGrp="1"/>
          </p:cNvSpPr>
          <p:nvPr>
            <p:ph type="sldNum" sz="quarter" idx="12"/>
          </p:nvPr>
        </p:nvSpPr>
        <p:spPr/>
        <p:txBody>
          <a:bodyPr/>
          <a:lstStyle>
            <a:lvl1pPr>
              <a:defRPr/>
            </a:lvl1pPr>
          </a:lstStyle>
          <a:p>
            <a:fld id="{CEFCB61A-2A41-4A80-817B-B91B9EBF5B56}" type="slidenum">
              <a:rPr lang="en-GB" altLang="zh-CN"/>
              <a:pPr/>
              <a:t>‹#›</a:t>
            </a:fld>
            <a:endParaRPr lang="en-GB" altLang="zh-CN"/>
          </a:p>
        </p:txBody>
      </p:sp>
    </p:spTree>
    <p:extLst>
      <p:ext uri="{BB962C8B-B14F-4D97-AF65-F5344CB8AC3E}">
        <p14:creationId xmlns:p14="http://schemas.microsoft.com/office/powerpoint/2010/main" val="351781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GB" altLang="zh-CN"/>
          </a:p>
        </p:txBody>
      </p:sp>
      <p:sp>
        <p:nvSpPr>
          <p:cNvPr id="4" name="页脚占位符 3"/>
          <p:cNvSpPr>
            <a:spLocks noGrp="1"/>
          </p:cNvSpPr>
          <p:nvPr>
            <p:ph type="ftr" sz="quarter" idx="11"/>
          </p:nvPr>
        </p:nvSpPr>
        <p:spPr/>
        <p:txBody>
          <a:bodyPr/>
          <a:lstStyle>
            <a:lvl1pPr>
              <a:defRPr/>
            </a:lvl1pPr>
          </a:lstStyle>
          <a:p>
            <a:endParaRPr lang="en-GB" altLang="zh-CN"/>
          </a:p>
        </p:txBody>
      </p:sp>
      <p:sp>
        <p:nvSpPr>
          <p:cNvPr id="5" name="灯片编号占位符 4"/>
          <p:cNvSpPr>
            <a:spLocks noGrp="1"/>
          </p:cNvSpPr>
          <p:nvPr>
            <p:ph type="sldNum" sz="quarter" idx="12"/>
          </p:nvPr>
        </p:nvSpPr>
        <p:spPr/>
        <p:txBody>
          <a:bodyPr/>
          <a:lstStyle>
            <a:lvl1pPr>
              <a:defRPr/>
            </a:lvl1pPr>
          </a:lstStyle>
          <a:p>
            <a:fld id="{78F0BCC5-9863-4B26-A19D-3D1E7FD36318}" type="slidenum">
              <a:rPr lang="en-GB" altLang="zh-CN"/>
              <a:pPr/>
              <a:t>‹#›</a:t>
            </a:fld>
            <a:endParaRPr lang="en-GB" altLang="zh-CN"/>
          </a:p>
        </p:txBody>
      </p:sp>
    </p:spTree>
    <p:extLst>
      <p:ext uri="{BB962C8B-B14F-4D97-AF65-F5344CB8AC3E}">
        <p14:creationId xmlns:p14="http://schemas.microsoft.com/office/powerpoint/2010/main" val="2833646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GB" altLang="zh-CN"/>
          </a:p>
        </p:txBody>
      </p:sp>
      <p:sp>
        <p:nvSpPr>
          <p:cNvPr id="3" name="页脚占位符 2"/>
          <p:cNvSpPr>
            <a:spLocks noGrp="1"/>
          </p:cNvSpPr>
          <p:nvPr>
            <p:ph type="ftr" sz="quarter" idx="11"/>
          </p:nvPr>
        </p:nvSpPr>
        <p:spPr/>
        <p:txBody>
          <a:bodyPr/>
          <a:lstStyle>
            <a:lvl1pPr>
              <a:defRPr/>
            </a:lvl1pPr>
          </a:lstStyle>
          <a:p>
            <a:endParaRPr lang="en-GB" altLang="zh-CN"/>
          </a:p>
        </p:txBody>
      </p:sp>
      <p:sp>
        <p:nvSpPr>
          <p:cNvPr id="4" name="灯片编号占位符 3"/>
          <p:cNvSpPr>
            <a:spLocks noGrp="1"/>
          </p:cNvSpPr>
          <p:nvPr>
            <p:ph type="sldNum" sz="quarter" idx="12"/>
          </p:nvPr>
        </p:nvSpPr>
        <p:spPr/>
        <p:txBody>
          <a:bodyPr/>
          <a:lstStyle>
            <a:lvl1pPr>
              <a:defRPr/>
            </a:lvl1pPr>
          </a:lstStyle>
          <a:p>
            <a:fld id="{ED2A1FA6-21B5-4AF0-85CA-BC7E9C2A0948}" type="slidenum">
              <a:rPr lang="en-GB" altLang="zh-CN"/>
              <a:pPr/>
              <a:t>‹#›</a:t>
            </a:fld>
            <a:endParaRPr lang="en-GB" altLang="zh-CN"/>
          </a:p>
        </p:txBody>
      </p:sp>
    </p:spTree>
    <p:extLst>
      <p:ext uri="{BB962C8B-B14F-4D97-AF65-F5344CB8AC3E}">
        <p14:creationId xmlns:p14="http://schemas.microsoft.com/office/powerpoint/2010/main" val="3250564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GB" altLang="zh-CN"/>
          </a:p>
        </p:txBody>
      </p:sp>
      <p:sp>
        <p:nvSpPr>
          <p:cNvPr id="6" name="页脚占位符 5"/>
          <p:cNvSpPr>
            <a:spLocks noGrp="1"/>
          </p:cNvSpPr>
          <p:nvPr>
            <p:ph type="ftr" sz="quarter" idx="11"/>
          </p:nvPr>
        </p:nvSpPr>
        <p:spPr/>
        <p:txBody>
          <a:bodyPr/>
          <a:lstStyle>
            <a:lvl1pPr>
              <a:defRPr/>
            </a:lvl1pPr>
          </a:lstStyle>
          <a:p>
            <a:endParaRPr lang="en-GB" altLang="zh-CN"/>
          </a:p>
        </p:txBody>
      </p:sp>
      <p:sp>
        <p:nvSpPr>
          <p:cNvPr id="7" name="灯片编号占位符 6"/>
          <p:cNvSpPr>
            <a:spLocks noGrp="1"/>
          </p:cNvSpPr>
          <p:nvPr>
            <p:ph type="sldNum" sz="quarter" idx="12"/>
          </p:nvPr>
        </p:nvSpPr>
        <p:spPr/>
        <p:txBody>
          <a:bodyPr/>
          <a:lstStyle>
            <a:lvl1pPr>
              <a:defRPr/>
            </a:lvl1pPr>
          </a:lstStyle>
          <a:p>
            <a:fld id="{04C5257A-475B-4F8A-89B2-13C9B368FCDA}" type="slidenum">
              <a:rPr lang="en-GB" altLang="zh-CN"/>
              <a:pPr/>
              <a:t>‹#›</a:t>
            </a:fld>
            <a:endParaRPr lang="en-GB" altLang="zh-CN"/>
          </a:p>
        </p:txBody>
      </p:sp>
    </p:spTree>
    <p:extLst>
      <p:ext uri="{BB962C8B-B14F-4D97-AF65-F5344CB8AC3E}">
        <p14:creationId xmlns:p14="http://schemas.microsoft.com/office/powerpoint/2010/main" val="3231380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GB" altLang="zh-CN"/>
          </a:p>
        </p:txBody>
      </p:sp>
      <p:sp>
        <p:nvSpPr>
          <p:cNvPr id="6" name="页脚占位符 5"/>
          <p:cNvSpPr>
            <a:spLocks noGrp="1"/>
          </p:cNvSpPr>
          <p:nvPr>
            <p:ph type="ftr" sz="quarter" idx="11"/>
          </p:nvPr>
        </p:nvSpPr>
        <p:spPr/>
        <p:txBody>
          <a:bodyPr/>
          <a:lstStyle>
            <a:lvl1pPr>
              <a:defRPr/>
            </a:lvl1pPr>
          </a:lstStyle>
          <a:p>
            <a:endParaRPr lang="en-GB" altLang="zh-CN"/>
          </a:p>
        </p:txBody>
      </p:sp>
      <p:sp>
        <p:nvSpPr>
          <p:cNvPr id="7" name="灯片编号占位符 6"/>
          <p:cNvSpPr>
            <a:spLocks noGrp="1"/>
          </p:cNvSpPr>
          <p:nvPr>
            <p:ph type="sldNum" sz="quarter" idx="12"/>
          </p:nvPr>
        </p:nvSpPr>
        <p:spPr/>
        <p:txBody>
          <a:bodyPr/>
          <a:lstStyle>
            <a:lvl1pPr>
              <a:defRPr/>
            </a:lvl1pPr>
          </a:lstStyle>
          <a:p>
            <a:fld id="{718C7395-97C2-4F9E-9A4A-CC61E27827A6}" type="slidenum">
              <a:rPr lang="en-GB" altLang="zh-CN"/>
              <a:pPr/>
              <a:t>‹#›</a:t>
            </a:fld>
            <a:endParaRPr lang="en-GB" altLang="zh-CN"/>
          </a:p>
        </p:txBody>
      </p:sp>
    </p:spTree>
    <p:extLst>
      <p:ext uri="{BB962C8B-B14F-4D97-AF65-F5344CB8AC3E}">
        <p14:creationId xmlns:p14="http://schemas.microsoft.com/office/powerpoint/2010/main" val="3761396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2" name="Picture 8" descr="BAL13531-0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1093788" y="19050"/>
            <a:ext cx="6940550"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zh-CN" altLang="en-US" smtClean="0"/>
              <a:t>单击此处编辑母版标题样式</a:t>
            </a:r>
            <a:endParaRPr lang="en-GB" altLang="zh-CN" smtClean="0"/>
          </a:p>
        </p:txBody>
      </p:sp>
      <p:sp>
        <p:nvSpPr>
          <p:cNvPr id="1027" name="Rectangle 3"/>
          <p:cNvSpPr>
            <a:spLocks noGrp="1" noChangeArrowheads="1"/>
          </p:cNvSpPr>
          <p:nvPr>
            <p:ph type="body" idx="1"/>
          </p:nvPr>
        </p:nvSpPr>
        <p:spPr bwMode="auto">
          <a:xfrm>
            <a:off x="457200" y="765175"/>
            <a:ext cx="8229600" cy="536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ltLang="zh-CN"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宋体" charset="-122"/>
              </a:defRPr>
            </a:lvl1pPr>
          </a:lstStyle>
          <a:p>
            <a:endParaRPr lang="en-GB" altLang="zh-CN"/>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宋体" charset="-122"/>
              </a:defRPr>
            </a:lvl1pPr>
          </a:lstStyle>
          <a:p>
            <a:endParaRPr lang="en-GB" altLang="zh-CN"/>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宋体" charset="-122"/>
              </a:defRPr>
            </a:lvl1pPr>
          </a:lstStyle>
          <a:p>
            <a:fld id="{2CF5C87B-9676-4FE0-8E96-AB0DD70397C3}" type="slidenum">
              <a:rPr lang="en-GB" altLang="zh-CN"/>
              <a:pPr/>
              <a:t>‹#›</a:t>
            </a:fld>
            <a:endParaRPr lang="en-GB"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right)">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Lst>
  </p:timing>
  <p:txStyles>
    <p:titleStyle>
      <a:lvl1pPr algn="r" rtl="0" eaLnBrk="1" fontAlgn="base" hangingPunct="1">
        <a:spcBef>
          <a:spcPct val="0"/>
        </a:spcBef>
        <a:spcAft>
          <a:spcPct val="0"/>
        </a:spcAft>
        <a:defRPr sz="2400">
          <a:solidFill>
            <a:schemeClr val="bg1"/>
          </a:solidFill>
          <a:latin typeface="+mj-lt"/>
          <a:ea typeface="+mj-ea"/>
          <a:cs typeface="+mj-cs"/>
        </a:defRPr>
      </a:lvl1pPr>
      <a:lvl2pPr algn="r" rtl="0" eaLnBrk="1" fontAlgn="base" hangingPunct="1">
        <a:spcBef>
          <a:spcPct val="0"/>
        </a:spcBef>
        <a:spcAft>
          <a:spcPct val="0"/>
        </a:spcAft>
        <a:defRPr sz="2400">
          <a:solidFill>
            <a:schemeClr val="bg1"/>
          </a:solidFill>
          <a:latin typeface="Arial" charset="0"/>
        </a:defRPr>
      </a:lvl2pPr>
      <a:lvl3pPr algn="r" rtl="0" eaLnBrk="1" fontAlgn="base" hangingPunct="1">
        <a:spcBef>
          <a:spcPct val="0"/>
        </a:spcBef>
        <a:spcAft>
          <a:spcPct val="0"/>
        </a:spcAft>
        <a:defRPr sz="2400">
          <a:solidFill>
            <a:schemeClr val="bg1"/>
          </a:solidFill>
          <a:latin typeface="Arial" charset="0"/>
        </a:defRPr>
      </a:lvl3pPr>
      <a:lvl4pPr algn="r" rtl="0" eaLnBrk="1" fontAlgn="base" hangingPunct="1">
        <a:spcBef>
          <a:spcPct val="0"/>
        </a:spcBef>
        <a:spcAft>
          <a:spcPct val="0"/>
        </a:spcAft>
        <a:defRPr sz="2400">
          <a:solidFill>
            <a:schemeClr val="bg1"/>
          </a:solidFill>
          <a:latin typeface="Arial" charset="0"/>
        </a:defRPr>
      </a:lvl4pPr>
      <a:lvl5pPr algn="r" rtl="0" eaLnBrk="1" fontAlgn="base" hangingPunct="1">
        <a:spcBef>
          <a:spcPct val="0"/>
        </a:spcBef>
        <a:spcAft>
          <a:spcPct val="0"/>
        </a:spcAft>
        <a:defRPr sz="2400">
          <a:solidFill>
            <a:schemeClr val="bg1"/>
          </a:solidFill>
          <a:latin typeface="Arial" charset="0"/>
        </a:defRPr>
      </a:lvl5pPr>
      <a:lvl6pPr marL="457200" algn="r" rtl="0" eaLnBrk="1" fontAlgn="base" hangingPunct="1">
        <a:spcBef>
          <a:spcPct val="0"/>
        </a:spcBef>
        <a:spcAft>
          <a:spcPct val="0"/>
        </a:spcAft>
        <a:defRPr sz="2400">
          <a:solidFill>
            <a:schemeClr val="bg1"/>
          </a:solidFill>
          <a:latin typeface="Arial" charset="0"/>
        </a:defRPr>
      </a:lvl6pPr>
      <a:lvl7pPr marL="914400" algn="r" rtl="0" eaLnBrk="1" fontAlgn="base" hangingPunct="1">
        <a:spcBef>
          <a:spcPct val="0"/>
        </a:spcBef>
        <a:spcAft>
          <a:spcPct val="0"/>
        </a:spcAft>
        <a:defRPr sz="2400">
          <a:solidFill>
            <a:schemeClr val="bg1"/>
          </a:solidFill>
          <a:latin typeface="Arial" charset="0"/>
        </a:defRPr>
      </a:lvl7pPr>
      <a:lvl8pPr marL="1371600" algn="r" rtl="0" eaLnBrk="1" fontAlgn="base" hangingPunct="1">
        <a:spcBef>
          <a:spcPct val="0"/>
        </a:spcBef>
        <a:spcAft>
          <a:spcPct val="0"/>
        </a:spcAft>
        <a:defRPr sz="2400">
          <a:solidFill>
            <a:schemeClr val="bg1"/>
          </a:solidFill>
          <a:latin typeface="Arial" charset="0"/>
        </a:defRPr>
      </a:lvl8pPr>
      <a:lvl9pPr marL="1828800" algn="r" rtl="0" eaLnBrk="1" fontAlgn="base" hangingPunct="1">
        <a:spcBef>
          <a:spcPct val="0"/>
        </a:spcBef>
        <a:spcAft>
          <a:spcPct val="0"/>
        </a:spcAft>
        <a:defRPr sz="2400">
          <a:solidFill>
            <a:schemeClr val="bg1"/>
          </a:solidFill>
          <a:latin typeface="Arial" charset="0"/>
        </a:defRPr>
      </a:lvl9pPr>
    </p:titleStyle>
    <p:bodyStyle>
      <a:lvl1pPr marL="342900" indent="-342900" algn="l" rtl="0" eaLnBrk="1" fontAlgn="base" hangingPunct="1">
        <a:spcBef>
          <a:spcPct val="20000"/>
        </a:spcBef>
        <a:spcAft>
          <a:spcPct val="0"/>
        </a:spcAft>
        <a:buChar char="•"/>
        <a:defRPr sz="3200">
          <a:solidFill>
            <a:schemeClr val="accent2"/>
          </a:solidFill>
          <a:latin typeface="+mn-lt"/>
          <a:ea typeface="+mn-ea"/>
          <a:cs typeface="+mn-cs"/>
        </a:defRPr>
      </a:lvl1pPr>
      <a:lvl2pPr marL="742950" indent="-285750" algn="l" rtl="0" eaLnBrk="1" fontAlgn="base" hangingPunct="1">
        <a:spcBef>
          <a:spcPct val="20000"/>
        </a:spcBef>
        <a:spcAft>
          <a:spcPct val="0"/>
        </a:spcAft>
        <a:buChar char="–"/>
        <a:defRPr sz="2800">
          <a:solidFill>
            <a:schemeClr val="accent2"/>
          </a:solidFill>
          <a:latin typeface="+mn-lt"/>
        </a:defRPr>
      </a:lvl2pPr>
      <a:lvl3pPr marL="1143000" indent="-228600" algn="l" rtl="0" eaLnBrk="1" fontAlgn="base" hangingPunct="1">
        <a:spcBef>
          <a:spcPct val="20000"/>
        </a:spcBef>
        <a:spcAft>
          <a:spcPct val="0"/>
        </a:spcAft>
        <a:buChar char="•"/>
        <a:defRPr sz="2400">
          <a:solidFill>
            <a:schemeClr val="accent2"/>
          </a:solidFill>
          <a:latin typeface="+mn-lt"/>
        </a:defRPr>
      </a:lvl3pPr>
      <a:lvl4pPr marL="1600200" indent="-228600" algn="l" rtl="0" eaLnBrk="1" fontAlgn="base" hangingPunct="1">
        <a:spcBef>
          <a:spcPct val="20000"/>
        </a:spcBef>
        <a:spcAft>
          <a:spcPct val="0"/>
        </a:spcAft>
        <a:buChar char="–"/>
        <a:defRPr sz="2000">
          <a:solidFill>
            <a:schemeClr val="accent2"/>
          </a:solidFill>
          <a:latin typeface="+mn-lt"/>
        </a:defRPr>
      </a:lvl4pPr>
      <a:lvl5pPr marL="2057400" indent="-228600" algn="l" rtl="0" eaLnBrk="1" fontAlgn="base" hangingPunct="1">
        <a:spcBef>
          <a:spcPct val="20000"/>
        </a:spcBef>
        <a:spcAft>
          <a:spcPct val="0"/>
        </a:spcAft>
        <a:buChar char="»"/>
        <a:defRPr sz="2000">
          <a:solidFill>
            <a:schemeClr val="accent2"/>
          </a:solidFill>
          <a:latin typeface="+mn-lt"/>
        </a:defRPr>
      </a:lvl5pPr>
      <a:lvl6pPr marL="2514600" indent="-228600" algn="l" rtl="0" eaLnBrk="1" fontAlgn="base" hangingPunct="1">
        <a:spcBef>
          <a:spcPct val="20000"/>
        </a:spcBef>
        <a:spcAft>
          <a:spcPct val="0"/>
        </a:spcAft>
        <a:buChar char="»"/>
        <a:defRPr sz="2000">
          <a:solidFill>
            <a:schemeClr val="accent2"/>
          </a:solidFill>
          <a:latin typeface="+mn-lt"/>
        </a:defRPr>
      </a:lvl6pPr>
      <a:lvl7pPr marL="2971800" indent="-228600" algn="l" rtl="0" eaLnBrk="1" fontAlgn="base" hangingPunct="1">
        <a:spcBef>
          <a:spcPct val="20000"/>
        </a:spcBef>
        <a:spcAft>
          <a:spcPct val="0"/>
        </a:spcAft>
        <a:buChar char="»"/>
        <a:defRPr sz="2000">
          <a:solidFill>
            <a:schemeClr val="accent2"/>
          </a:solidFill>
          <a:latin typeface="+mn-lt"/>
        </a:defRPr>
      </a:lvl7pPr>
      <a:lvl8pPr marL="3429000" indent="-228600" algn="l" rtl="0" eaLnBrk="1" fontAlgn="base" hangingPunct="1">
        <a:spcBef>
          <a:spcPct val="20000"/>
        </a:spcBef>
        <a:spcAft>
          <a:spcPct val="0"/>
        </a:spcAft>
        <a:buChar char="»"/>
        <a:defRPr sz="2000">
          <a:solidFill>
            <a:schemeClr val="accent2"/>
          </a:solidFill>
          <a:latin typeface="+mn-lt"/>
        </a:defRPr>
      </a:lvl8pPr>
      <a:lvl9pPr marL="3886200" indent="-228600" algn="l" rtl="0" eaLnBrk="1" fontAlgn="base" hangingPunct="1">
        <a:spcBef>
          <a:spcPct val="20000"/>
        </a:spcBef>
        <a:spcAft>
          <a:spcPct val="0"/>
        </a:spcAft>
        <a:buChar char="»"/>
        <a:defRPr sz="2000">
          <a:solidFill>
            <a:schemeClr val="accent2"/>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zh-CN" sz="3200" b="1" dirty="0" smtClean="0"/>
              <a:t>Are Insurance Premiums Stationary in China? Utilizing the Sequential Panel Selection Method (SPSM)</a:t>
            </a:r>
            <a:endParaRPr lang="en-GB" altLang="zh-CN" sz="3200" dirty="0">
              <a:ea typeface="宋体" charset="-122"/>
            </a:endParaRPr>
          </a:p>
        </p:txBody>
      </p:sp>
      <p:sp>
        <p:nvSpPr>
          <p:cNvPr id="2051" name="Rectangle 3"/>
          <p:cNvSpPr>
            <a:spLocks noGrp="1" noChangeArrowheads="1"/>
          </p:cNvSpPr>
          <p:nvPr>
            <p:ph type="subTitle" idx="1"/>
          </p:nvPr>
        </p:nvSpPr>
        <p:spPr>
          <a:xfrm>
            <a:off x="1475656" y="4221088"/>
            <a:ext cx="7416824" cy="1440384"/>
          </a:xfrm>
        </p:spPr>
        <p:txBody>
          <a:bodyPr/>
          <a:lstStyle/>
          <a:p>
            <a:r>
              <a:rPr lang="en-US" altLang="zh-CN" dirty="0" smtClean="0">
                <a:solidFill>
                  <a:schemeClr val="bg1">
                    <a:lumMod val="95000"/>
                  </a:schemeClr>
                </a:solidFill>
              </a:rPr>
              <a:t>By</a:t>
            </a:r>
          </a:p>
          <a:p>
            <a:r>
              <a:rPr lang="en-US" altLang="zh-CN" dirty="0" err="1" smtClean="0">
                <a:solidFill>
                  <a:schemeClr val="bg1">
                    <a:lumMod val="95000"/>
                  </a:schemeClr>
                </a:solidFill>
              </a:rPr>
              <a:t>Tsangyao</a:t>
            </a:r>
            <a:r>
              <a:rPr lang="en-US" altLang="zh-CN" dirty="0" smtClean="0">
                <a:solidFill>
                  <a:schemeClr val="bg1">
                    <a:lumMod val="95000"/>
                  </a:schemeClr>
                </a:solidFill>
              </a:rPr>
              <a:t> Chang, </a:t>
            </a:r>
            <a:r>
              <a:rPr lang="en-US" altLang="zh-CN" dirty="0" err="1" smtClean="0">
                <a:solidFill>
                  <a:schemeClr val="bg1">
                    <a:lumMod val="95000"/>
                  </a:schemeClr>
                </a:solidFill>
              </a:rPr>
              <a:t>Guochen</a:t>
            </a:r>
            <a:r>
              <a:rPr lang="en-US" altLang="zh-CN" dirty="0" smtClean="0">
                <a:solidFill>
                  <a:schemeClr val="bg1">
                    <a:lumMod val="95000"/>
                  </a:schemeClr>
                </a:solidFill>
              </a:rPr>
              <a:t> Pan, </a:t>
            </a:r>
            <a:r>
              <a:rPr lang="en-US" altLang="zh-CN" dirty="0" err="1" smtClean="0">
                <a:solidFill>
                  <a:schemeClr val="bg1">
                    <a:lumMod val="95000"/>
                  </a:schemeClr>
                </a:solidFill>
              </a:rPr>
              <a:t>Tsung-pao</a:t>
            </a:r>
            <a:r>
              <a:rPr lang="en-US" altLang="zh-CN" dirty="0" smtClean="0">
                <a:solidFill>
                  <a:schemeClr val="bg1">
                    <a:lumMod val="95000"/>
                  </a:schemeClr>
                </a:solidFill>
              </a:rPr>
              <a:t> Wu</a:t>
            </a:r>
            <a:endParaRPr lang="zh-CN" altLang="zh-CN" dirty="0">
              <a:solidFill>
                <a:schemeClr val="bg1">
                  <a:lumMod val="95000"/>
                </a:schemeClr>
              </a:solidFill>
            </a:endParaRPr>
          </a:p>
        </p:txBody>
      </p:sp>
      <p:pic>
        <p:nvPicPr>
          <p:cNvPr id="2053" name="Picture 5" descr="Untitled-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33338"/>
            <a:ext cx="1933576" cy="3035300"/>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Untitled-24"/>
          <p:cNvPicPr>
            <a:picLocks noChangeAspect="1" noChangeArrowheads="1"/>
          </p:cNvPicPr>
          <p:nvPr/>
        </p:nvPicPr>
        <p:blipFill>
          <a:blip r:embed="rId3">
            <a:lum bright="100000"/>
            <a:extLst>
              <a:ext uri="{28A0092B-C50C-407E-A947-70E740481C1C}">
                <a14:useLocalDpi xmlns:a14="http://schemas.microsoft.com/office/drawing/2010/main" val="0"/>
              </a:ext>
            </a:extLst>
          </a:blip>
          <a:srcRect/>
          <a:stretch>
            <a:fillRect/>
          </a:stretch>
        </p:blipFill>
        <p:spPr bwMode="auto">
          <a:xfrm>
            <a:off x="6373813" y="5805488"/>
            <a:ext cx="935037" cy="5921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50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fade">
                                      <p:cBhvr>
                                        <p:cTn id="12" dur="1000"/>
                                        <p:tgtEl>
                                          <p:spTgt spid="2051">
                                            <p:txEl>
                                              <p:pRg st="0" end="0"/>
                                            </p:txEl>
                                          </p:spTgt>
                                        </p:tgtEl>
                                      </p:cBhvr>
                                    </p:animEffect>
                                    <p:anim calcmode="lin" valueType="num">
                                      <p:cBhvr>
                                        <p:cTn id="13" dur="1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051">
                                            <p:txEl>
                                              <p:pRg st="0" end="0"/>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500"/>
                                  </p:stCondLst>
                                  <p:childTnLst>
                                    <p:set>
                                      <p:cBhvr>
                                        <p:cTn id="16" dur="1" fill="hold">
                                          <p:stCondLst>
                                            <p:cond delay="0"/>
                                          </p:stCondLst>
                                        </p:cTn>
                                        <p:tgtEl>
                                          <p:spTgt spid="2051">
                                            <p:txEl>
                                              <p:pRg st="1" end="1"/>
                                            </p:txEl>
                                          </p:spTgt>
                                        </p:tgtEl>
                                        <p:attrNameLst>
                                          <p:attrName>style.visibility</p:attrName>
                                        </p:attrNameLst>
                                      </p:cBhvr>
                                      <p:to>
                                        <p:strVal val="visible"/>
                                      </p:to>
                                    </p:set>
                                    <p:animEffect transition="in" filter="fade">
                                      <p:cBhvr>
                                        <p:cTn id="17" dur="1000"/>
                                        <p:tgtEl>
                                          <p:spTgt spid="2051">
                                            <p:txEl>
                                              <p:pRg st="1" end="1"/>
                                            </p:txEl>
                                          </p:spTgt>
                                        </p:tgtEl>
                                      </p:cBhvr>
                                    </p:animEffect>
                                    <p:anim calcmode="lin" valueType="num">
                                      <p:cBhvr>
                                        <p:cTn id="18" dur="10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05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764704"/>
            <a:ext cx="8229600" cy="5760640"/>
          </a:xfrm>
        </p:spPr>
        <p:txBody>
          <a:bodyPr/>
          <a:lstStyle/>
          <a:p>
            <a:r>
              <a:rPr lang="en-US" altLang="zh-CN" dirty="0" smtClean="0"/>
              <a:t>An extension of the estimated model:</a:t>
            </a:r>
          </a:p>
          <a:p>
            <a:pPr lvl="1"/>
            <a:r>
              <a:rPr lang="en-US" altLang="zh-CN" sz="2400" dirty="0" smtClean="0"/>
              <a:t>Introduce a first-order </a:t>
            </a:r>
            <a:r>
              <a:rPr lang="en-US" altLang="zh-CN" sz="2400" dirty="0"/>
              <a:t>Taylor series approximation for </a:t>
            </a:r>
            <a:r>
              <a:rPr lang="en-US" altLang="zh-CN" sz="2400" dirty="0" smtClean="0"/>
              <a:t>{                  </a:t>
            </a:r>
            <a:r>
              <a:rPr lang="en-US" altLang="zh-CN" sz="2400" dirty="0"/>
              <a:t>} under the null </a:t>
            </a:r>
            <a:r>
              <a:rPr lang="en-US" altLang="zh-CN" sz="2400" dirty="0" smtClean="0"/>
              <a:t>hypothesis </a:t>
            </a:r>
            <a:r>
              <a:rPr lang="el-GR" altLang="zh-CN" sz="2400" dirty="0" smtClean="0"/>
              <a:t>θ</a:t>
            </a:r>
            <a:r>
              <a:rPr lang="en-US" altLang="zh-CN" sz="2400" dirty="0" smtClean="0"/>
              <a:t>=0.</a:t>
            </a:r>
          </a:p>
          <a:p>
            <a:pPr lvl="1"/>
            <a:r>
              <a:rPr lang="en-US" altLang="zh-CN" sz="2400" dirty="0" smtClean="0"/>
              <a:t>Use a Fourier expression to depict the process more precisely.</a:t>
            </a:r>
          </a:p>
          <a:p>
            <a:endParaRPr lang="en-US" altLang="zh-CN" dirty="0" smtClean="0"/>
          </a:p>
          <a:p>
            <a:endParaRPr lang="en-US" altLang="zh-CN" dirty="0"/>
          </a:p>
          <a:p>
            <a:r>
              <a:rPr lang="en-US" altLang="zh-CN" sz="2800" dirty="0" smtClean="0"/>
              <a:t>H0: </a:t>
            </a:r>
            <a:r>
              <a:rPr lang="el-GR" altLang="zh-CN" sz="2800" dirty="0" smtClean="0"/>
              <a:t>ϭ</a:t>
            </a:r>
            <a:r>
              <a:rPr lang="en-US" altLang="zh-CN" sz="2800" baseline="-25000" dirty="0" err="1" smtClean="0"/>
              <a:t>i</a:t>
            </a:r>
            <a:r>
              <a:rPr lang="en-US" altLang="zh-CN" sz="2800" dirty="0" smtClean="0"/>
              <a:t>=0, </a:t>
            </a:r>
            <a:r>
              <a:rPr lang="en-US" altLang="zh-CN" sz="2800" dirty="0"/>
              <a:t>for all </a:t>
            </a:r>
            <a:r>
              <a:rPr lang="en-US" altLang="zh-CN" sz="2800" dirty="0" err="1"/>
              <a:t>i</a:t>
            </a:r>
            <a:r>
              <a:rPr lang="en-US" altLang="zh-CN" sz="2800" dirty="0"/>
              <a:t>, (</a:t>
            </a:r>
            <a:r>
              <a:rPr lang="en-US" altLang="zh-CN" sz="2800" dirty="0" smtClean="0"/>
              <a:t>linear </a:t>
            </a:r>
            <a:r>
              <a:rPr lang="en-US" altLang="zh-CN" sz="2800" dirty="0" err="1"/>
              <a:t>nonstationarity</a:t>
            </a:r>
            <a:r>
              <a:rPr lang="en-US" altLang="zh-CN" sz="2800" dirty="0"/>
              <a:t>)       </a:t>
            </a:r>
            <a:endParaRPr lang="zh-CN" altLang="zh-CN" sz="2800" dirty="0"/>
          </a:p>
          <a:p>
            <a:r>
              <a:rPr lang="en-US" altLang="zh-CN" sz="2800" dirty="0" smtClean="0"/>
              <a:t>H1: </a:t>
            </a:r>
            <a:r>
              <a:rPr lang="el-GR" altLang="zh-CN" sz="2800" dirty="0"/>
              <a:t>ϭ</a:t>
            </a:r>
            <a:r>
              <a:rPr lang="en-US" altLang="zh-CN" sz="2800" baseline="-25000" dirty="0" err="1" smtClean="0"/>
              <a:t>i</a:t>
            </a:r>
            <a:r>
              <a:rPr lang="en-US" altLang="zh-CN" sz="2800" dirty="0" smtClean="0"/>
              <a:t>&lt;0, </a:t>
            </a:r>
            <a:r>
              <a:rPr lang="en-US" altLang="zh-CN" sz="2800" dirty="0"/>
              <a:t>for some </a:t>
            </a:r>
            <a:r>
              <a:rPr lang="en-US" altLang="zh-CN" sz="2800" dirty="0" err="1"/>
              <a:t>i</a:t>
            </a:r>
            <a:r>
              <a:rPr lang="en-US" altLang="zh-CN" sz="2800" dirty="0"/>
              <a:t>, (nonlinear </a:t>
            </a:r>
            <a:r>
              <a:rPr lang="en-US" altLang="zh-CN" sz="2800" dirty="0" err="1"/>
              <a:t>stationarity</a:t>
            </a:r>
            <a:r>
              <a:rPr lang="en-US" altLang="zh-CN" sz="2800" dirty="0"/>
              <a:t>)</a:t>
            </a:r>
            <a:endParaRPr lang="zh-CN" altLang="en-US" sz="2800"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3980" y="1812098"/>
            <a:ext cx="1426312"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893" y="3140968"/>
            <a:ext cx="7498213" cy="789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矩形 7"/>
          <p:cNvSpPr/>
          <p:nvPr/>
        </p:nvSpPr>
        <p:spPr>
          <a:xfrm>
            <a:off x="5652120" y="70896"/>
            <a:ext cx="2422458" cy="523220"/>
          </a:xfrm>
          <a:prstGeom prst="rect">
            <a:avLst/>
          </a:prstGeom>
        </p:spPr>
        <p:txBody>
          <a:bodyPr wrap="none">
            <a:spAutoFit/>
          </a:bodyPr>
          <a:lstStyle/>
          <a:p>
            <a:r>
              <a:rPr lang="en-US" altLang="zh-CN" sz="2800" b="1" noProof="1" smtClean="0">
                <a:solidFill>
                  <a:schemeClr val="bg1"/>
                </a:solidFill>
              </a:rPr>
              <a:t>Methodology</a:t>
            </a:r>
            <a:endParaRPr lang="zh-CN" altLang="en-US" sz="2800" dirty="0">
              <a:solidFill>
                <a:schemeClr val="bg1"/>
              </a:solidFill>
            </a:endParaRPr>
          </a:p>
        </p:txBody>
      </p:sp>
    </p:spTree>
    <p:extLst>
      <p:ext uri="{BB962C8B-B14F-4D97-AF65-F5344CB8AC3E}">
        <p14:creationId xmlns:p14="http://schemas.microsoft.com/office/powerpoint/2010/main" val="1701221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586174"/>
            <a:ext cx="8229600" cy="5795153"/>
          </a:xfrm>
        </p:spPr>
        <p:txBody>
          <a:bodyPr/>
          <a:lstStyle/>
          <a:p>
            <a:r>
              <a:rPr lang="en-US" altLang="zh-CN" sz="2800" dirty="0"/>
              <a:t>Sequential Panel Selection Method </a:t>
            </a:r>
            <a:r>
              <a:rPr lang="en-US" altLang="zh-CN" sz="2800" dirty="0" smtClean="0"/>
              <a:t>(SPSM):</a:t>
            </a:r>
          </a:p>
          <a:p>
            <a:pPr lvl="1"/>
            <a:endParaRPr lang="en-US" altLang="zh-CN" sz="2000" dirty="0" smtClean="0"/>
          </a:p>
          <a:p>
            <a:pPr lvl="1"/>
            <a:r>
              <a:rPr lang="en-US" altLang="zh-CN" sz="2400" dirty="0" smtClean="0"/>
              <a:t>Step 1: The </a:t>
            </a:r>
            <a:r>
              <a:rPr lang="en-US" altLang="zh-CN" sz="2400" dirty="0"/>
              <a:t>Panel KSS test is first conducted to all logs of the insurance </a:t>
            </a:r>
            <a:r>
              <a:rPr lang="en-US" altLang="zh-CN" sz="2400" dirty="0" smtClean="0"/>
              <a:t>premiums  </a:t>
            </a:r>
            <a:r>
              <a:rPr lang="en-US" altLang="zh-CN" sz="2400" dirty="0"/>
              <a:t>in the panel. If the unit-root null cannot be rejected, the procedure is stopped, and all the series in the panel are non-stationary. If the null is rejected, go to Step 2.</a:t>
            </a:r>
            <a:endParaRPr lang="zh-CN" altLang="zh-CN" sz="2400" dirty="0"/>
          </a:p>
          <a:p>
            <a:endParaRPr lang="en-US" altLang="zh-CN" sz="2400" dirty="0" smtClean="0"/>
          </a:p>
          <a:p>
            <a:pPr lvl="1"/>
            <a:r>
              <a:rPr lang="en-US" altLang="zh-CN" sz="2400" dirty="0" smtClean="0"/>
              <a:t>Step 2: Remove </a:t>
            </a:r>
            <a:r>
              <a:rPr lang="en-US" altLang="zh-CN" sz="2400" dirty="0"/>
              <a:t>the series with the minimum KSS statistic since it is identified as being stationary.</a:t>
            </a:r>
            <a:endParaRPr lang="zh-CN" altLang="zh-CN" sz="2400" dirty="0"/>
          </a:p>
          <a:p>
            <a:endParaRPr lang="en-US" altLang="zh-CN" sz="2400" dirty="0" smtClean="0"/>
          </a:p>
          <a:p>
            <a:pPr lvl="1"/>
            <a:r>
              <a:rPr lang="en-US" altLang="zh-CN" sz="2400" dirty="0" smtClean="0"/>
              <a:t>Step 3: Return </a:t>
            </a:r>
            <a:r>
              <a:rPr lang="en-US" altLang="zh-CN" sz="2400" dirty="0"/>
              <a:t>to Step 1 for the remaining series, or stop the procedure if all the series has been removed from the panel.</a:t>
            </a:r>
            <a:endParaRPr lang="zh-CN" altLang="zh-CN" sz="2400" dirty="0"/>
          </a:p>
          <a:p>
            <a:pPr marL="0" indent="0">
              <a:buNone/>
            </a:pPr>
            <a:endParaRPr lang="en-US" altLang="zh-CN" sz="2000" dirty="0" smtClean="0"/>
          </a:p>
          <a:p>
            <a:endParaRPr lang="en-US" altLang="zh-CN" dirty="0"/>
          </a:p>
          <a:p>
            <a:endParaRPr lang="zh-CN" altLang="en-US"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矩形 5"/>
          <p:cNvSpPr/>
          <p:nvPr/>
        </p:nvSpPr>
        <p:spPr>
          <a:xfrm>
            <a:off x="5652120" y="70896"/>
            <a:ext cx="2422458" cy="523220"/>
          </a:xfrm>
          <a:prstGeom prst="rect">
            <a:avLst/>
          </a:prstGeom>
        </p:spPr>
        <p:txBody>
          <a:bodyPr wrap="none">
            <a:spAutoFit/>
          </a:bodyPr>
          <a:lstStyle/>
          <a:p>
            <a:r>
              <a:rPr lang="en-US" altLang="zh-CN" sz="2800" b="1" noProof="1" smtClean="0">
                <a:solidFill>
                  <a:schemeClr val="bg1"/>
                </a:solidFill>
              </a:rPr>
              <a:t>Methodology</a:t>
            </a:r>
            <a:endParaRPr lang="zh-CN" altLang="en-US" sz="2800" dirty="0">
              <a:solidFill>
                <a:schemeClr val="bg1"/>
              </a:solidFill>
            </a:endParaRPr>
          </a:p>
        </p:txBody>
      </p:sp>
    </p:spTree>
    <p:extLst>
      <p:ext uri="{BB962C8B-B14F-4D97-AF65-F5344CB8AC3E}">
        <p14:creationId xmlns:p14="http://schemas.microsoft.com/office/powerpoint/2010/main" val="4193513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r>
              <a:rPr lang="en-US" altLang="zh-CN" dirty="0"/>
              <a:t>The </a:t>
            </a:r>
            <a:r>
              <a:rPr lang="en-US" altLang="zh-CN" dirty="0" smtClean="0"/>
              <a:t>final </a:t>
            </a:r>
            <a:r>
              <a:rPr lang="en-US" altLang="zh-CN" dirty="0"/>
              <a:t>result is a separation of the whole panel into a set of mean-reverting series and a set of non-stationary </a:t>
            </a:r>
            <a:r>
              <a:rPr lang="en-US" altLang="zh-CN" dirty="0" smtClean="0"/>
              <a:t>series.       </a:t>
            </a:r>
            <a:r>
              <a:rPr lang="en-US" altLang="zh-CN" dirty="0">
                <a:solidFill>
                  <a:schemeClr val="bg1"/>
                </a:solidFill>
              </a:rPr>
              <a:t>series.</a:t>
            </a:r>
            <a:endParaRPr lang="zh-CN" altLang="zh-CN" dirty="0">
              <a:solidFill>
                <a:schemeClr val="bg1"/>
              </a:solidFill>
            </a:endParaRPr>
          </a:p>
          <a:p>
            <a:endParaRPr lang="zh-CN" altLang="en-US"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矩形 5"/>
          <p:cNvSpPr/>
          <p:nvPr/>
        </p:nvSpPr>
        <p:spPr>
          <a:xfrm>
            <a:off x="5652120" y="70896"/>
            <a:ext cx="2422458" cy="523220"/>
          </a:xfrm>
          <a:prstGeom prst="rect">
            <a:avLst/>
          </a:prstGeom>
        </p:spPr>
        <p:txBody>
          <a:bodyPr wrap="none">
            <a:spAutoFit/>
          </a:bodyPr>
          <a:lstStyle/>
          <a:p>
            <a:r>
              <a:rPr lang="en-US" altLang="zh-CN" sz="2800" b="1" noProof="1" smtClean="0">
                <a:solidFill>
                  <a:schemeClr val="bg1"/>
                </a:solidFill>
              </a:rPr>
              <a:t>Methodology</a:t>
            </a:r>
            <a:endParaRPr lang="zh-CN" altLang="en-US" sz="2800" dirty="0">
              <a:solidFill>
                <a:schemeClr val="bg1"/>
              </a:solidFill>
            </a:endParaRPr>
          </a:p>
        </p:txBody>
      </p:sp>
    </p:spTree>
    <p:extLst>
      <p:ext uri="{BB962C8B-B14F-4D97-AF65-F5344CB8AC3E}">
        <p14:creationId xmlns:p14="http://schemas.microsoft.com/office/powerpoint/2010/main" val="3036485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sz="2800" dirty="0" smtClean="0"/>
              <a:t>Monthly </a:t>
            </a:r>
            <a:r>
              <a:rPr lang="en-US" altLang="zh-CN" sz="2800" dirty="0"/>
              <a:t>data for insurance premiums (for total insurance, life insurance, and non-life insurance) collected from 31 provinces in China over the 2006.1 to 2012.10 </a:t>
            </a:r>
            <a:r>
              <a:rPr lang="en-US" altLang="zh-CN" sz="2800" dirty="0" smtClean="0"/>
              <a:t>period; per capita GDP for </a:t>
            </a:r>
            <a:r>
              <a:rPr lang="en-US" altLang="zh-CN" sz="2800" dirty="0"/>
              <a:t>31 provinces </a:t>
            </a:r>
            <a:r>
              <a:rPr lang="en-US" altLang="zh-CN" sz="2800" dirty="0" smtClean="0"/>
              <a:t>from 2006 to 2012.</a:t>
            </a:r>
          </a:p>
          <a:p>
            <a:endParaRPr lang="en-US" altLang="zh-CN" sz="2800" dirty="0" smtClean="0"/>
          </a:p>
          <a:p>
            <a:r>
              <a:rPr lang="en-US" altLang="zh-CN" sz="2800" dirty="0" smtClean="0"/>
              <a:t>The </a:t>
            </a:r>
            <a:r>
              <a:rPr lang="en-US" altLang="zh-CN" sz="2800" dirty="0"/>
              <a:t>source of the data is the website of China Insurance Regulation Commission (CIRC</a:t>
            </a:r>
            <a:r>
              <a:rPr lang="en-US" altLang="zh-CN" sz="2800" dirty="0" smtClean="0"/>
              <a:t>) and the China Economic Information Network (CEIN).</a:t>
            </a:r>
            <a:endParaRPr lang="zh-CN" altLang="en-US" sz="2800"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矩形 5"/>
          <p:cNvSpPr/>
          <p:nvPr/>
        </p:nvSpPr>
        <p:spPr>
          <a:xfrm>
            <a:off x="5724128" y="23357"/>
            <a:ext cx="2323276" cy="523220"/>
          </a:xfrm>
          <a:prstGeom prst="rect">
            <a:avLst/>
          </a:prstGeom>
        </p:spPr>
        <p:txBody>
          <a:bodyPr wrap="square">
            <a:spAutoFit/>
          </a:bodyPr>
          <a:lstStyle/>
          <a:p>
            <a:pPr algn="r"/>
            <a:r>
              <a:rPr lang="en-US" altLang="zh-CN" sz="2800" b="1" dirty="0" smtClean="0">
                <a:solidFill>
                  <a:schemeClr val="bg1"/>
                </a:solidFill>
              </a:rPr>
              <a:t>Data</a:t>
            </a:r>
            <a:endParaRPr lang="zh-CN" altLang="en-US" sz="2800" b="1" dirty="0">
              <a:solidFill>
                <a:schemeClr val="bg1"/>
              </a:solidFill>
            </a:endParaRPr>
          </a:p>
        </p:txBody>
      </p:sp>
    </p:spTree>
    <p:extLst>
      <p:ext uri="{BB962C8B-B14F-4D97-AF65-F5344CB8AC3E}">
        <p14:creationId xmlns:p14="http://schemas.microsoft.com/office/powerpoint/2010/main" val="2188048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sz="2800" dirty="0" err="1" smtClean="0"/>
              <a:t>Univariate</a:t>
            </a:r>
            <a:r>
              <a:rPr lang="en-US" altLang="zh-CN" sz="2800" dirty="0" smtClean="0"/>
              <a:t> time </a:t>
            </a:r>
            <a:r>
              <a:rPr lang="en-US" altLang="zh-CN" sz="2800" dirty="0"/>
              <a:t>series </a:t>
            </a:r>
            <a:r>
              <a:rPr lang="en-US" altLang="zh-CN" sz="2800" dirty="0" smtClean="0"/>
              <a:t>unit root tests </a:t>
            </a:r>
          </a:p>
          <a:p>
            <a:pPr lvl="1"/>
            <a:r>
              <a:rPr lang="en-US" altLang="zh-CN" sz="2400" dirty="0" smtClean="0"/>
              <a:t>The Augmented Dickey and Fuller (1981, ADF), </a:t>
            </a:r>
          </a:p>
          <a:p>
            <a:pPr lvl="1"/>
            <a:r>
              <a:rPr lang="en-US" altLang="zh-CN" sz="2400" dirty="0" smtClean="0"/>
              <a:t>The Phillips and </a:t>
            </a:r>
            <a:r>
              <a:rPr lang="en-US" altLang="zh-CN" sz="2400" dirty="0" err="1"/>
              <a:t>Perron</a:t>
            </a:r>
            <a:r>
              <a:rPr lang="en-US" altLang="zh-CN" sz="2400" dirty="0"/>
              <a:t> (1988, PP), </a:t>
            </a:r>
            <a:endParaRPr lang="en-US" altLang="zh-CN" sz="2400" dirty="0" smtClean="0"/>
          </a:p>
          <a:p>
            <a:pPr lvl="1"/>
            <a:r>
              <a:rPr lang="en-US" altLang="zh-CN" sz="2400" dirty="0" smtClean="0"/>
              <a:t>The  </a:t>
            </a:r>
            <a:r>
              <a:rPr lang="en-US" altLang="zh-CN" sz="2400" dirty="0"/>
              <a:t>Kwiatkowski et al. (1992, </a:t>
            </a:r>
            <a:r>
              <a:rPr lang="en-US" altLang="zh-CN" sz="2400" dirty="0" smtClean="0"/>
              <a:t>KPSS)</a:t>
            </a:r>
          </a:p>
          <a:p>
            <a:endParaRPr lang="en-US" altLang="zh-CN" sz="2400" dirty="0" smtClean="0"/>
          </a:p>
          <a:p>
            <a:r>
              <a:rPr lang="en-US" altLang="zh-CN" sz="2800" dirty="0" smtClean="0"/>
              <a:t>Non-stationary series are found. But the results are not reliable for several reasons.</a:t>
            </a:r>
          </a:p>
          <a:p>
            <a:pPr lvl="1"/>
            <a:r>
              <a:rPr lang="en-US" altLang="zh-CN" sz="2400" dirty="0" smtClean="0"/>
              <a:t>Insurance </a:t>
            </a:r>
            <a:r>
              <a:rPr lang="en-US" altLang="zh-CN" sz="2400" dirty="0"/>
              <a:t>premiums </a:t>
            </a:r>
            <a:r>
              <a:rPr lang="en-US" altLang="zh-CN" sz="2400" dirty="0" smtClean="0"/>
              <a:t>processes </a:t>
            </a:r>
            <a:r>
              <a:rPr lang="en-US" altLang="zh-CN" sz="2400" dirty="0"/>
              <a:t>are likely to be non-linear due to the ever-changing environment of policy and markets and hence the power of these three tests might be poor in such situations (Wu and Lee, 2009</a:t>
            </a:r>
            <a:r>
              <a:rPr lang="en-US" altLang="zh-CN" sz="2400" dirty="0" smtClean="0"/>
              <a:t>)</a:t>
            </a:r>
          </a:p>
          <a:p>
            <a:pPr lvl="1"/>
            <a:r>
              <a:rPr lang="en-US" altLang="zh-CN" sz="2400" dirty="0" smtClean="0"/>
              <a:t>Besides, </a:t>
            </a:r>
            <a:r>
              <a:rPr lang="en-US" altLang="zh-CN" sz="2400" dirty="0" err="1" smtClean="0"/>
              <a:t>univariate</a:t>
            </a:r>
            <a:r>
              <a:rPr lang="en-US" altLang="zh-CN" sz="2400" dirty="0" smtClean="0"/>
              <a:t> </a:t>
            </a:r>
            <a:r>
              <a:rPr lang="en-US" altLang="zh-CN" sz="2400" dirty="0"/>
              <a:t>unit root tests might have low power when they are applied to a finite sample</a:t>
            </a:r>
            <a:r>
              <a:rPr lang="en-US" altLang="zh-CN" sz="2400" dirty="0" smtClean="0"/>
              <a:t>.</a:t>
            </a:r>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矩形 5"/>
          <p:cNvSpPr/>
          <p:nvPr/>
        </p:nvSpPr>
        <p:spPr>
          <a:xfrm>
            <a:off x="179512" y="23357"/>
            <a:ext cx="7812360" cy="523220"/>
          </a:xfrm>
          <a:prstGeom prst="rect">
            <a:avLst/>
          </a:prstGeom>
        </p:spPr>
        <p:txBody>
          <a:bodyPr wrap="square">
            <a:spAutoFit/>
          </a:bodyPr>
          <a:lstStyle/>
          <a:p>
            <a:pPr algn="r"/>
            <a:r>
              <a:rPr lang="en-US" altLang="zh-CN" sz="2800" dirty="0" smtClean="0">
                <a:solidFill>
                  <a:schemeClr val="bg1"/>
                </a:solidFill>
              </a:rPr>
              <a:t>Empirical  Results- </a:t>
            </a:r>
            <a:r>
              <a:rPr lang="en-US" altLang="zh-CN" sz="2800" dirty="0" err="1" smtClean="0">
                <a:solidFill>
                  <a:schemeClr val="bg1"/>
                </a:solidFill>
              </a:rPr>
              <a:t>Univariate</a:t>
            </a:r>
            <a:r>
              <a:rPr lang="en-US" altLang="zh-CN" sz="2800" dirty="0" smtClean="0">
                <a:solidFill>
                  <a:schemeClr val="bg1"/>
                </a:solidFill>
              </a:rPr>
              <a:t> unit </a:t>
            </a:r>
            <a:r>
              <a:rPr lang="en-US" altLang="zh-CN" sz="2800" dirty="0">
                <a:solidFill>
                  <a:schemeClr val="bg1"/>
                </a:solidFill>
              </a:rPr>
              <a:t>root tests </a:t>
            </a:r>
            <a:endParaRPr lang="zh-CN" altLang="en-US" sz="2800" dirty="0">
              <a:solidFill>
                <a:schemeClr val="bg1"/>
              </a:solidFill>
            </a:endParaRPr>
          </a:p>
        </p:txBody>
      </p:sp>
    </p:spTree>
    <p:extLst>
      <p:ext uri="{BB962C8B-B14F-4D97-AF65-F5344CB8AC3E}">
        <p14:creationId xmlns:p14="http://schemas.microsoft.com/office/powerpoint/2010/main" val="4042337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sz="2800" dirty="0" smtClean="0"/>
              <a:t>Regarding the low power of </a:t>
            </a:r>
            <a:r>
              <a:rPr lang="en-US" altLang="zh-CN" sz="2800" dirty="0" err="1" smtClean="0"/>
              <a:t>univariate</a:t>
            </a:r>
            <a:r>
              <a:rPr lang="en-US" altLang="zh-CN" sz="2800" dirty="0" smtClean="0"/>
              <a:t> unit root tests, panel-based </a:t>
            </a:r>
            <a:r>
              <a:rPr lang="en-US" altLang="zh-CN" sz="2800" dirty="0"/>
              <a:t>unit root tests allowing the cross-sectional and temporal dimensions to be combined </a:t>
            </a:r>
            <a:r>
              <a:rPr lang="en-US" altLang="zh-CN" sz="2800" dirty="0" smtClean="0"/>
              <a:t>might be </a:t>
            </a:r>
            <a:r>
              <a:rPr lang="en-US" altLang="zh-CN" sz="2800" dirty="0"/>
              <a:t>of great </a:t>
            </a:r>
            <a:r>
              <a:rPr lang="en-US" altLang="zh-CN" sz="2800" dirty="0" smtClean="0"/>
              <a:t>help.</a:t>
            </a:r>
            <a:endParaRPr lang="zh-CN" altLang="en-US" sz="2800"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矩形 5"/>
          <p:cNvSpPr/>
          <p:nvPr/>
        </p:nvSpPr>
        <p:spPr>
          <a:xfrm>
            <a:off x="0" y="51884"/>
            <a:ext cx="7991872" cy="523220"/>
          </a:xfrm>
          <a:prstGeom prst="rect">
            <a:avLst/>
          </a:prstGeom>
        </p:spPr>
        <p:txBody>
          <a:bodyPr wrap="square">
            <a:spAutoFit/>
          </a:bodyPr>
          <a:lstStyle/>
          <a:p>
            <a:pPr algn="r"/>
            <a:r>
              <a:rPr lang="en-US" altLang="zh-CN" sz="2800" dirty="0" smtClean="0">
                <a:solidFill>
                  <a:schemeClr val="bg1"/>
                </a:solidFill>
              </a:rPr>
              <a:t>Empirical  Results- </a:t>
            </a:r>
            <a:r>
              <a:rPr lang="en-US" altLang="zh-CN" sz="2800" dirty="0" err="1" smtClean="0">
                <a:solidFill>
                  <a:schemeClr val="bg1"/>
                </a:solidFill>
              </a:rPr>
              <a:t>Univariate</a:t>
            </a:r>
            <a:r>
              <a:rPr lang="en-US" altLang="zh-CN" sz="2800" dirty="0" smtClean="0">
                <a:solidFill>
                  <a:schemeClr val="bg1"/>
                </a:solidFill>
              </a:rPr>
              <a:t> unit </a:t>
            </a:r>
            <a:r>
              <a:rPr lang="en-US" altLang="zh-CN" sz="2800" dirty="0">
                <a:solidFill>
                  <a:schemeClr val="bg1"/>
                </a:solidFill>
              </a:rPr>
              <a:t>root tests </a:t>
            </a:r>
            <a:endParaRPr lang="zh-CN" altLang="en-US" sz="2800" dirty="0">
              <a:solidFill>
                <a:schemeClr val="bg1"/>
              </a:solidFill>
            </a:endParaRPr>
          </a:p>
        </p:txBody>
      </p:sp>
    </p:spTree>
    <p:extLst>
      <p:ext uri="{BB962C8B-B14F-4D97-AF65-F5344CB8AC3E}">
        <p14:creationId xmlns:p14="http://schemas.microsoft.com/office/powerpoint/2010/main" val="4273040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solidFill>
                  <a:srgbClr val="FF0000"/>
                </a:solidFill>
              </a:rPr>
              <a:t>F</a:t>
            </a:r>
            <a:r>
              <a:rPr lang="en-US" altLang="zh-CN" dirty="0" smtClean="0">
                <a:solidFill>
                  <a:srgbClr val="FF0000"/>
                </a:solidFill>
              </a:rPr>
              <a:t>irst-generation  </a:t>
            </a:r>
            <a:r>
              <a:rPr lang="en-US" altLang="zh-CN" dirty="0">
                <a:solidFill>
                  <a:srgbClr val="FF0000"/>
                </a:solidFill>
              </a:rPr>
              <a:t>panel-based unit root test </a:t>
            </a:r>
            <a:endParaRPr lang="en-US" altLang="zh-CN" dirty="0" smtClean="0">
              <a:solidFill>
                <a:srgbClr val="FF0000"/>
              </a:solidFill>
            </a:endParaRPr>
          </a:p>
          <a:p>
            <a:r>
              <a:rPr lang="en-US" altLang="zh-CN" dirty="0" smtClean="0"/>
              <a:t>LLC </a:t>
            </a:r>
            <a:r>
              <a:rPr lang="en-US" altLang="zh-CN" dirty="0"/>
              <a:t>(Levin et al, 2002</a:t>
            </a:r>
            <a:r>
              <a:rPr lang="en-US" altLang="zh-CN" dirty="0" smtClean="0"/>
              <a:t>), </a:t>
            </a:r>
          </a:p>
          <a:p>
            <a:r>
              <a:rPr lang="en-US" altLang="zh-CN" dirty="0" smtClean="0"/>
              <a:t>IPS </a:t>
            </a:r>
            <a:r>
              <a:rPr lang="en-US" altLang="zh-CN" dirty="0"/>
              <a:t>(</a:t>
            </a:r>
            <a:r>
              <a:rPr lang="en-US" altLang="zh-CN" dirty="0" err="1"/>
              <a:t>Im</a:t>
            </a:r>
            <a:r>
              <a:rPr lang="en-US" altLang="zh-CN" dirty="0"/>
              <a:t> et al., 2003</a:t>
            </a:r>
            <a:r>
              <a:rPr lang="en-US" altLang="zh-CN" dirty="0" smtClean="0"/>
              <a:t>), </a:t>
            </a:r>
          </a:p>
          <a:p>
            <a:r>
              <a:rPr lang="en-US" altLang="zh-CN" dirty="0" err="1" smtClean="0"/>
              <a:t>Maddala</a:t>
            </a:r>
            <a:r>
              <a:rPr lang="en-US" altLang="zh-CN" dirty="0" smtClean="0"/>
              <a:t> </a:t>
            </a:r>
            <a:r>
              <a:rPr lang="en-US" altLang="zh-CN" dirty="0"/>
              <a:t>and Wu (1999</a:t>
            </a:r>
            <a:r>
              <a:rPr lang="en-US" altLang="zh-CN" dirty="0" smtClean="0"/>
              <a:t>)</a:t>
            </a:r>
          </a:p>
          <a:p>
            <a:endParaRPr lang="en-US" altLang="zh-CN" dirty="0"/>
          </a:p>
          <a:p>
            <a:r>
              <a:rPr lang="en-US" altLang="zh-CN" dirty="0" smtClean="0"/>
              <a:t>Empirical results from those tests are </a:t>
            </a:r>
            <a:r>
              <a:rPr lang="en-US" altLang="zh-CN" dirty="0"/>
              <a:t>not consistent with each </a:t>
            </a:r>
            <a:r>
              <a:rPr lang="en-US" altLang="zh-CN" dirty="0" smtClean="0"/>
              <a:t>other.</a:t>
            </a:r>
            <a:endParaRPr lang="zh-CN" altLang="en-US"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0" y="23357"/>
            <a:ext cx="8388424" cy="523220"/>
          </a:xfrm>
          <a:prstGeom prst="rect">
            <a:avLst/>
          </a:prstGeom>
        </p:spPr>
        <p:txBody>
          <a:bodyPr wrap="square">
            <a:spAutoFit/>
          </a:bodyPr>
          <a:lstStyle/>
          <a:p>
            <a:pPr algn="r"/>
            <a:r>
              <a:rPr lang="en-US" altLang="zh-CN" sz="2800" dirty="0" smtClean="0">
                <a:solidFill>
                  <a:schemeClr val="bg1"/>
                </a:solidFill>
              </a:rPr>
              <a:t>Empirical  Results-Panel-based unit root </a:t>
            </a:r>
            <a:r>
              <a:rPr lang="en-US" altLang="zh-CN" sz="2800" dirty="0">
                <a:solidFill>
                  <a:schemeClr val="bg1"/>
                </a:solidFill>
              </a:rPr>
              <a:t>tests </a:t>
            </a:r>
            <a:endParaRPr lang="zh-CN" altLang="en-US" sz="2800" dirty="0">
              <a:solidFill>
                <a:schemeClr val="bg1"/>
              </a:solidFill>
            </a:endParaRPr>
          </a:p>
        </p:txBody>
      </p:sp>
    </p:spTree>
    <p:extLst>
      <p:ext uri="{BB962C8B-B14F-4D97-AF65-F5344CB8AC3E}">
        <p14:creationId xmlns:p14="http://schemas.microsoft.com/office/powerpoint/2010/main" val="827794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solidFill>
                  <a:srgbClr val="FF0000"/>
                </a:solidFill>
              </a:rPr>
              <a:t>second-generation panel-based unit root tests </a:t>
            </a:r>
            <a:endParaRPr lang="en-US" altLang="zh-CN" dirty="0" smtClean="0">
              <a:solidFill>
                <a:srgbClr val="FF0000"/>
              </a:solidFill>
            </a:endParaRPr>
          </a:p>
          <a:p>
            <a:pPr lvl="1"/>
            <a:r>
              <a:rPr lang="en-US" altLang="zh-CN" dirty="0" err="1"/>
              <a:t>Bai</a:t>
            </a:r>
            <a:r>
              <a:rPr lang="en-US" altLang="zh-CN" dirty="0"/>
              <a:t> and Ng (2004</a:t>
            </a:r>
            <a:r>
              <a:rPr lang="en-US" altLang="zh-CN" dirty="0" smtClean="0"/>
              <a:t>)</a:t>
            </a:r>
          </a:p>
          <a:p>
            <a:pPr lvl="1"/>
            <a:r>
              <a:rPr lang="en-US" altLang="zh-CN" dirty="0"/>
              <a:t>Moon and </a:t>
            </a:r>
            <a:r>
              <a:rPr lang="en-US" altLang="zh-CN" dirty="0" err="1"/>
              <a:t>Perron</a:t>
            </a:r>
            <a:r>
              <a:rPr lang="en-US" altLang="zh-CN" dirty="0"/>
              <a:t> (2004</a:t>
            </a:r>
            <a:r>
              <a:rPr lang="en-US" altLang="zh-CN" dirty="0" smtClean="0"/>
              <a:t>)</a:t>
            </a:r>
          </a:p>
          <a:p>
            <a:pPr lvl="1"/>
            <a:r>
              <a:rPr lang="en-US" altLang="zh-CN" dirty="0"/>
              <a:t>Choi (2002</a:t>
            </a:r>
            <a:r>
              <a:rPr lang="en-US" altLang="zh-CN" dirty="0" smtClean="0"/>
              <a:t>)</a:t>
            </a:r>
          </a:p>
          <a:p>
            <a:pPr lvl="1"/>
            <a:r>
              <a:rPr lang="en-US" altLang="zh-CN" dirty="0" err="1"/>
              <a:t>Pesaran</a:t>
            </a:r>
            <a:r>
              <a:rPr lang="en-US" altLang="zh-CN" dirty="0"/>
              <a:t> (2003)</a:t>
            </a:r>
            <a:endParaRPr lang="en-US" altLang="zh-CN" dirty="0">
              <a:solidFill>
                <a:srgbClr val="FF0000"/>
              </a:solidFill>
            </a:endParaRPr>
          </a:p>
          <a:p>
            <a:endParaRPr lang="zh-CN" altLang="en-US"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0" y="23357"/>
            <a:ext cx="8028384" cy="523220"/>
          </a:xfrm>
          <a:prstGeom prst="rect">
            <a:avLst/>
          </a:prstGeom>
        </p:spPr>
        <p:txBody>
          <a:bodyPr wrap="square">
            <a:spAutoFit/>
          </a:bodyPr>
          <a:lstStyle/>
          <a:p>
            <a:pPr algn="r"/>
            <a:r>
              <a:rPr lang="en-US" altLang="zh-CN" sz="2800" dirty="0" smtClean="0">
                <a:solidFill>
                  <a:schemeClr val="bg1"/>
                </a:solidFill>
              </a:rPr>
              <a:t>Empirical  Results-Panel-based unit root </a:t>
            </a:r>
            <a:r>
              <a:rPr lang="en-US" altLang="zh-CN" sz="2800" dirty="0">
                <a:solidFill>
                  <a:schemeClr val="bg1"/>
                </a:solidFill>
              </a:rPr>
              <a:t>tests </a:t>
            </a:r>
            <a:endParaRPr lang="zh-CN" altLang="en-US" sz="2800" dirty="0">
              <a:solidFill>
                <a:schemeClr val="bg1"/>
              </a:solidFill>
            </a:endParaRPr>
          </a:p>
        </p:txBody>
      </p:sp>
    </p:spTree>
    <p:extLst>
      <p:ext uri="{BB962C8B-B14F-4D97-AF65-F5344CB8AC3E}">
        <p14:creationId xmlns:p14="http://schemas.microsoft.com/office/powerpoint/2010/main" val="382373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765174"/>
            <a:ext cx="8363272" cy="5832177"/>
          </a:xfrm>
        </p:spPr>
        <p:txBody>
          <a:bodyPr/>
          <a:lstStyle/>
          <a:p>
            <a:r>
              <a:rPr lang="en-US" altLang="zh-CN" sz="2800" dirty="0" smtClean="0">
                <a:solidFill>
                  <a:srgbClr val="FF0000"/>
                </a:solidFill>
              </a:rPr>
              <a:t>second-generation panel-based unit root tests </a:t>
            </a:r>
            <a:r>
              <a:rPr lang="en-US" altLang="zh-CN" sz="2800" dirty="0" smtClean="0"/>
              <a:t>all </a:t>
            </a:r>
            <a:r>
              <a:rPr lang="en-US" altLang="zh-CN" sz="2800" dirty="0"/>
              <a:t>yield similar </a:t>
            </a:r>
            <a:r>
              <a:rPr lang="en-US" altLang="zh-CN" sz="2800" dirty="0" smtClean="0"/>
              <a:t>results, </a:t>
            </a:r>
            <a:r>
              <a:rPr lang="en-US" altLang="zh-CN" sz="2800" dirty="0"/>
              <a:t>indicating that total insurance premiums, </a:t>
            </a:r>
            <a:r>
              <a:rPr lang="en-US" altLang="zh-CN" sz="2800" dirty="0" smtClean="0"/>
              <a:t>life </a:t>
            </a:r>
            <a:r>
              <a:rPr lang="en-US" altLang="zh-CN" sz="2800" dirty="0"/>
              <a:t>insurance premiums and non-life insurance premiums collected in all 31 provinces of China are stationary</a:t>
            </a:r>
            <a:r>
              <a:rPr lang="en-US" altLang="zh-CN" sz="2800" dirty="0" smtClean="0"/>
              <a:t>.</a:t>
            </a:r>
          </a:p>
          <a:p>
            <a:endParaRPr lang="en-US" altLang="zh-CN" sz="2800" dirty="0"/>
          </a:p>
          <a:p>
            <a:r>
              <a:rPr lang="en-US" altLang="zh-CN" sz="2800" dirty="0" smtClean="0"/>
              <a:t>Results are unanimous, but these are all joint tests and are </a:t>
            </a:r>
            <a:r>
              <a:rPr lang="en-US" altLang="zh-CN" sz="2800" dirty="0"/>
              <a:t>incapable of determining the mix of I(0) and I(1) series in a panel setting.</a:t>
            </a:r>
            <a:endParaRPr lang="zh-CN" altLang="en-US" sz="2800"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0" y="23357"/>
            <a:ext cx="8028384" cy="523220"/>
          </a:xfrm>
          <a:prstGeom prst="rect">
            <a:avLst/>
          </a:prstGeom>
        </p:spPr>
        <p:txBody>
          <a:bodyPr wrap="square">
            <a:spAutoFit/>
          </a:bodyPr>
          <a:lstStyle/>
          <a:p>
            <a:pPr algn="r"/>
            <a:r>
              <a:rPr lang="en-US" altLang="zh-CN" sz="2800" dirty="0" smtClean="0">
                <a:solidFill>
                  <a:schemeClr val="bg1"/>
                </a:solidFill>
              </a:rPr>
              <a:t>Empirical  Results-Panel-based unit root </a:t>
            </a:r>
            <a:r>
              <a:rPr lang="en-US" altLang="zh-CN" sz="2800" dirty="0">
                <a:solidFill>
                  <a:schemeClr val="bg1"/>
                </a:solidFill>
              </a:rPr>
              <a:t>tests </a:t>
            </a:r>
            <a:endParaRPr lang="zh-CN" altLang="en-US" sz="2800" dirty="0">
              <a:solidFill>
                <a:schemeClr val="bg1"/>
              </a:solidFill>
            </a:endParaRPr>
          </a:p>
        </p:txBody>
      </p:sp>
    </p:spTree>
    <p:extLst>
      <p:ext uri="{BB962C8B-B14F-4D97-AF65-F5344CB8AC3E}">
        <p14:creationId xmlns:p14="http://schemas.microsoft.com/office/powerpoint/2010/main" val="254154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sz="2800" dirty="0" smtClean="0"/>
              <a:t>Perform the </a:t>
            </a:r>
            <a:r>
              <a:rPr lang="en-US" altLang="zh-CN" sz="2800" dirty="0" smtClean="0">
                <a:solidFill>
                  <a:srgbClr val="FF0000"/>
                </a:solidFill>
              </a:rPr>
              <a:t>Sequential Panel </a:t>
            </a:r>
            <a:r>
              <a:rPr lang="en-US" altLang="zh-CN" sz="2800" dirty="0">
                <a:solidFill>
                  <a:srgbClr val="FF0000"/>
                </a:solidFill>
              </a:rPr>
              <a:t>Selection </a:t>
            </a:r>
            <a:r>
              <a:rPr lang="en-US" altLang="zh-CN" sz="2800" dirty="0" smtClean="0">
                <a:solidFill>
                  <a:srgbClr val="FF0000"/>
                </a:solidFill>
              </a:rPr>
              <a:t>Method to the KSS unit root tests</a:t>
            </a:r>
            <a:r>
              <a:rPr lang="en-US" altLang="zh-CN" sz="2800" dirty="0" smtClean="0"/>
              <a:t> and series are separated into two groups: </a:t>
            </a:r>
            <a:r>
              <a:rPr lang="en-US" altLang="zh-CN" sz="2800" dirty="0" err="1" smtClean="0"/>
              <a:t>stationay</a:t>
            </a:r>
            <a:r>
              <a:rPr lang="en-US" altLang="zh-CN" sz="2800" dirty="0" smtClean="0"/>
              <a:t> and non-stationary (at 10% significance level).</a:t>
            </a:r>
          </a:p>
          <a:p>
            <a:pPr lvl="1"/>
            <a:r>
              <a:rPr lang="en-US" altLang="zh-CN" sz="2400" dirty="0" smtClean="0"/>
              <a:t>Total </a:t>
            </a:r>
            <a:r>
              <a:rPr lang="en-US" altLang="zh-CN" sz="2400" dirty="0"/>
              <a:t>insurance premiums are stationary in 10 provinces, </a:t>
            </a:r>
            <a:endParaRPr lang="en-US" altLang="zh-CN" sz="2400" dirty="0" smtClean="0"/>
          </a:p>
          <a:p>
            <a:pPr lvl="1"/>
            <a:r>
              <a:rPr lang="en-US" altLang="zh-CN" sz="2400" dirty="0" smtClean="0"/>
              <a:t>Life </a:t>
            </a:r>
            <a:r>
              <a:rPr lang="en-US" altLang="zh-CN" sz="2400" dirty="0"/>
              <a:t>insurance premiums are stationary in 20 provinces, </a:t>
            </a:r>
            <a:endParaRPr lang="en-US" altLang="zh-CN" sz="2400" dirty="0" smtClean="0"/>
          </a:p>
          <a:p>
            <a:pPr lvl="1"/>
            <a:r>
              <a:rPr lang="en-US" altLang="zh-CN" sz="2400" dirty="0" smtClean="0"/>
              <a:t>Non-life </a:t>
            </a:r>
            <a:r>
              <a:rPr lang="en-US" altLang="zh-CN" sz="2400" dirty="0"/>
              <a:t>insurance premiums are stationary in 28 provinces.</a:t>
            </a:r>
            <a:endParaRPr lang="zh-CN" altLang="en-US" sz="2400"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矩形 5"/>
          <p:cNvSpPr/>
          <p:nvPr/>
        </p:nvSpPr>
        <p:spPr>
          <a:xfrm>
            <a:off x="0" y="23357"/>
            <a:ext cx="8028384" cy="523220"/>
          </a:xfrm>
          <a:prstGeom prst="rect">
            <a:avLst/>
          </a:prstGeom>
        </p:spPr>
        <p:txBody>
          <a:bodyPr wrap="square">
            <a:spAutoFit/>
          </a:bodyPr>
          <a:lstStyle/>
          <a:p>
            <a:pPr algn="r"/>
            <a:r>
              <a:rPr lang="en-US" altLang="zh-CN" sz="2800" dirty="0" smtClean="0">
                <a:solidFill>
                  <a:schemeClr val="bg1"/>
                </a:solidFill>
              </a:rPr>
              <a:t>Empirical  Results- Panel KSS with SPSM </a:t>
            </a:r>
            <a:endParaRPr lang="zh-CN" altLang="en-US" sz="2800" dirty="0">
              <a:solidFill>
                <a:schemeClr val="bg1"/>
              </a:solidFill>
            </a:endParaRPr>
          </a:p>
        </p:txBody>
      </p:sp>
    </p:spTree>
    <p:extLst>
      <p:ext uri="{BB962C8B-B14F-4D97-AF65-F5344CB8AC3E}">
        <p14:creationId xmlns:p14="http://schemas.microsoft.com/office/powerpoint/2010/main" val="1367735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148"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6149" name="Picture 5" descr="Untitled-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1338" y="44450"/>
            <a:ext cx="812800" cy="514350"/>
          </a:xfrm>
          <a:prstGeom prst="rect">
            <a:avLst/>
          </a:prstGeom>
          <a:noFill/>
          <a:extLst>
            <a:ext uri="{909E8E84-426E-40DD-AFC4-6F175D3DCCD1}">
              <a14:hiddenFill xmlns:a14="http://schemas.microsoft.com/office/drawing/2010/main">
                <a:solidFill>
                  <a:srgbClr val="FFFFFF"/>
                </a:solidFill>
              </a14:hiddenFill>
            </a:ext>
          </a:extLst>
        </p:spPr>
      </p:pic>
      <p:sp>
        <p:nvSpPr>
          <p:cNvPr id="6146" name="Rectangle 2"/>
          <p:cNvSpPr>
            <a:spLocks noGrp="1" noChangeArrowheads="1"/>
          </p:cNvSpPr>
          <p:nvPr>
            <p:ph type="title"/>
          </p:nvPr>
        </p:nvSpPr>
        <p:spPr>
          <a:xfrm>
            <a:off x="1093788" y="19050"/>
            <a:ext cx="6790580" cy="530225"/>
          </a:xfrm>
        </p:spPr>
        <p:txBody>
          <a:bodyPr/>
          <a:lstStyle/>
          <a:p>
            <a:r>
              <a:rPr lang="en-US" altLang="zh-CN" sz="2800" b="1" noProof="1" smtClean="0"/>
              <a:t>Introduction</a:t>
            </a:r>
            <a:endParaRPr lang="zh-CN" sz="2800" b="1" noProof="1"/>
          </a:p>
        </p:txBody>
      </p:sp>
      <p:sp>
        <p:nvSpPr>
          <p:cNvPr id="6147" name="Rectangle 3"/>
          <p:cNvSpPr>
            <a:spLocks noGrp="1" noChangeArrowheads="1"/>
          </p:cNvSpPr>
          <p:nvPr>
            <p:ph type="body" idx="1"/>
          </p:nvPr>
        </p:nvSpPr>
        <p:spPr/>
        <p:txBody>
          <a:bodyPr/>
          <a:lstStyle/>
          <a:p>
            <a:r>
              <a:rPr lang="en-US" altLang="zh-CN" noProof="1" smtClean="0"/>
              <a:t>Background:</a:t>
            </a:r>
          </a:p>
          <a:p>
            <a:pPr lvl="1"/>
            <a:r>
              <a:rPr lang="en-US" altLang="zh-CN" noProof="1" smtClean="0"/>
              <a:t>Insurance industry in China has seen rapid growth in the past three decades.</a:t>
            </a:r>
          </a:p>
          <a:p>
            <a:pPr lvl="1"/>
            <a:r>
              <a:rPr lang="en-US" altLang="zh-CN" noProof="1" smtClean="0"/>
              <a:t>Insurance premiums are important and fundamental indicators for both policy-making and academic  research.</a:t>
            </a:r>
          </a:p>
          <a:p>
            <a:endParaRPr lang="en-US" altLang="zh-CN" noProof="1" smtClean="0"/>
          </a:p>
          <a:p>
            <a:r>
              <a:rPr lang="en-US" altLang="zh-CN" noProof="1" smtClean="0"/>
              <a:t>Why the property of stationarity of insurance premiums important?</a:t>
            </a:r>
            <a:endParaRPr lang="zh-CN" noProof="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with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wipe(right)">
                                      <p:cBhvr>
                                        <p:cTn id="7" dur="500"/>
                                        <p:tgtEl>
                                          <p:spTgt spid="6148"/>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6149"/>
                                        </p:tgtEl>
                                        <p:attrNameLst>
                                          <p:attrName>style.visibility</p:attrName>
                                        </p:attrNameLst>
                                      </p:cBhvr>
                                      <p:to>
                                        <p:strVal val="visible"/>
                                      </p:to>
                                    </p:set>
                                    <p:animEffect transition="in" filter="fade">
                                      <p:cBhvr>
                                        <p:cTn id="11" dur="500"/>
                                        <p:tgtEl>
                                          <p:spTgt spid="6149"/>
                                        </p:tgtEl>
                                      </p:cBhvr>
                                    </p:animEffect>
                                  </p:childTnLst>
                                </p:cTn>
                              </p:par>
                            </p:childTnLst>
                          </p:cTn>
                        </p:par>
                        <p:par>
                          <p:cTn id="12" fill="hold" nodeType="afterGroup">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6146"/>
                                        </p:tgtEl>
                                        <p:attrNameLst>
                                          <p:attrName>style.visibility</p:attrName>
                                        </p:attrNameLst>
                                      </p:cBhvr>
                                      <p:to>
                                        <p:strVal val="visible"/>
                                      </p:to>
                                    </p:set>
                                    <p:animEffect transition="in" filter="wipe(right)">
                                      <p:cBhvr>
                                        <p:cTn id="15"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sz="2800" dirty="0" smtClean="0"/>
              <a:t>To gain more economic and policy implications, 31 regions are  </a:t>
            </a:r>
            <a:r>
              <a:rPr lang="en-US" altLang="zh-CN" sz="2800" dirty="0"/>
              <a:t>divide </a:t>
            </a:r>
            <a:r>
              <a:rPr lang="en-US" altLang="zh-CN" sz="2800" dirty="0" smtClean="0"/>
              <a:t>into three groups according to the income, and number of stationary series is shown as below:</a:t>
            </a:r>
          </a:p>
          <a:p>
            <a:endParaRPr lang="en-US" altLang="zh-CN" dirty="0" smtClean="0"/>
          </a:p>
          <a:p>
            <a:endParaRPr lang="en-US" altLang="zh-CN" dirty="0" smtClean="0"/>
          </a:p>
          <a:p>
            <a:endParaRPr lang="zh-CN" altLang="en-US"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矩形 5"/>
          <p:cNvSpPr/>
          <p:nvPr/>
        </p:nvSpPr>
        <p:spPr>
          <a:xfrm>
            <a:off x="0" y="23357"/>
            <a:ext cx="8028384" cy="523220"/>
          </a:xfrm>
          <a:prstGeom prst="rect">
            <a:avLst/>
          </a:prstGeom>
        </p:spPr>
        <p:txBody>
          <a:bodyPr wrap="square">
            <a:spAutoFit/>
          </a:bodyPr>
          <a:lstStyle/>
          <a:p>
            <a:pPr algn="r"/>
            <a:r>
              <a:rPr lang="en-US" altLang="zh-CN" sz="2800" dirty="0" smtClean="0">
                <a:solidFill>
                  <a:schemeClr val="bg1"/>
                </a:solidFill>
              </a:rPr>
              <a:t>Empirical  Results- Panel KSS with SPSM </a:t>
            </a:r>
            <a:endParaRPr lang="zh-CN" altLang="en-US" sz="2800" dirty="0">
              <a:solidFill>
                <a:schemeClr val="bg1"/>
              </a:solidFill>
            </a:endParaRPr>
          </a:p>
        </p:txBody>
      </p:sp>
      <p:graphicFrame>
        <p:nvGraphicFramePr>
          <p:cNvPr id="7" name="表格 6"/>
          <p:cNvGraphicFramePr>
            <a:graphicFrameLocks noGrp="1"/>
          </p:cNvGraphicFramePr>
          <p:nvPr>
            <p:extLst>
              <p:ext uri="{D42A27DB-BD31-4B8C-83A1-F6EECF244321}">
                <p14:modId xmlns:p14="http://schemas.microsoft.com/office/powerpoint/2010/main" val="1434522909"/>
              </p:ext>
            </p:extLst>
          </p:nvPr>
        </p:nvGraphicFramePr>
        <p:xfrm>
          <a:off x="630879" y="2924944"/>
          <a:ext cx="7882242" cy="2592286"/>
        </p:xfrm>
        <a:graphic>
          <a:graphicData uri="http://schemas.openxmlformats.org/drawingml/2006/table">
            <a:tbl>
              <a:tblPr firstRow="1" firstCol="1" bandRow="1">
                <a:tableStyleId>{5C22544A-7EE6-4342-B048-85BDC9FD1C3A}</a:tableStyleId>
              </a:tblPr>
              <a:tblGrid>
                <a:gridCol w="3191476"/>
                <a:gridCol w="1371927"/>
                <a:gridCol w="1701293"/>
                <a:gridCol w="1617546"/>
              </a:tblGrid>
              <a:tr h="1110980">
                <a:tc>
                  <a:txBody>
                    <a:bodyPr/>
                    <a:lstStyle/>
                    <a:p>
                      <a:pPr algn="ctr">
                        <a:spcAft>
                          <a:spcPts val="0"/>
                        </a:spcAft>
                      </a:pPr>
                      <a:r>
                        <a:rPr lang="en-US" sz="1600" kern="100" dirty="0">
                          <a:effectLst/>
                        </a:rPr>
                        <a:t> </a:t>
                      </a:r>
                      <a:endParaRPr lang="zh-CN" sz="1600" kern="100" dirty="0">
                        <a:effectLst/>
                        <a:latin typeface="Calibri"/>
                        <a:ea typeface="宋体"/>
                        <a:cs typeface="Times New Roman"/>
                      </a:endParaRPr>
                    </a:p>
                  </a:txBody>
                  <a:tcPr marL="68580" marR="68580" marT="0" marB="0"/>
                </a:tc>
                <a:tc>
                  <a:txBody>
                    <a:bodyPr/>
                    <a:lstStyle/>
                    <a:p>
                      <a:pPr algn="ctr">
                        <a:spcAft>
                          <a:spcPts val="0"/>
                        </a:spcAft>
                      </a:pPr>
                      <a:r>
                        <a:rPr lang="en-US" sz="1600" kern="100" dirty="0">
                          <a:effectLst/>
                        </a:rPr>
                        <a:t>High-income</a:t>
                      </a:r>
                      <a:endParaRPr lang="zh-CN" sz="1600" kern="100" dirty="0">
                        <a:effectLst/>
                      </a:endParaRPr>
                    </a:p>
                    <a:p>
                      <a:pPr algn="ctr">
                        <a:spcAft>
                          <a:spcPts val="0"/>
                        </a:spcAft>
                      </a:pPr>
                      <a:r>
                        <a:rPr lang="en-US" sz="1600" kern="100" dirty="0">
                          <a:effectLst/>
                        </a:rPr>
                        <a:t> regions</a:t>
                      </a:r>
                      <a:endParaRPr lang="zh-CN" sz="1600" kern="100" dirty="0">
                        <a:effectLst/>
                        <a:latin typeface="Calibri"/>
                        <a:ea typeface="宋体"/>
                        <a:cs typeface="Times New Roman"/>
                      </a:endParaRPr>
                    </a:p>
                  </a:txBody>
                  <a:tcPr marL="68580" marR="68580" marT="0" marB="0"/>
                </a:tc>
                <a:tc>
                  <a:txBody>
                    <a:bodyPr/>
                    <a:lstStyle/>
                    <a:p>
                      <a:pPr algn="ctr">
                        <a:spcAft>
                          <a:spcPts val="0"/>
                        </a:spcAft>
                      </a:pPr>
                      <a:r>
                        <a:rPr lang="en-US" sz="1600" kern="100" dirty="0">
                          <a:effectLst/>
                        </a:rPr>
                        <a:t>Middle-income</a:t>
                      </a:r>
                      <a:endParaRPr lang="zh-CN" sz="1600" kern="100" dirty="0">
                        <a:effectLst/>
                      </a:endParaRPr>
                    </a:p>
                    <a:p>
                      <a:pPr algn="ctr">
                        <a:spcAft>
                          <a:spcPts val="0"/>
                        </a:spcAft>
                      </a:pPr>
                      <a:r>
                        <a:rPr lang="en-US" sz="1600" kern="100" dirty="0">
                          <a:effectLst/>
                        </a:rPr>
                        <a:t> regions</a:t>
                      </a:r>
                      <a:endParaRPr lang="zh-CN" sz="1600" kern="100" dirty="0">
                        <a:effectLst/>
                        <a:latin typeface="Calibri"/>
                        <a:ea typeface="宋体"/>
                        <a:cs typeface="Times New Roman"/>
                      </a:endParaRPr>
                    </a:p>
                  </a:txBody>
                  <a:tcPr marL="68580" marR="68580" marT="0" marB="0"/>
                </a:tc>
                <a:tc>
                  <a:txBody>
                    <a:bodyPr/>
                    <a:lstStyle/>
                    <a:p>
                      <a:pPr algn="ctr">
                        <a:spcAft>
                          <a:spcPts val="0"/>
                        </a:spcAft>
                      </a:pPr>
                      <a:r>
                        <a:rPr lang="en-US" sz="1600" kern="100" dirty="0">
                          <a:effectLst/>
                        </a:rPr>
                        <a:t>Low-income</a:t>
                      </a:r>
                      <a:endParaRPr lang="zh-CN" sz="1600" kern="100" dirty="0">
                        <a:effectLst/>
                      </a:endParaRPr>
                    </a:p>
                    <a:p>
                      <a:pPr algn="ctr">
                        <a:spcAft>
                          <a:spcPts val="0"/>
                        </a:spcAft>
                      </a:pPr>
                      <a:r>
                        <a:rPr lang="en-US" sz="1600" kern="100" dirty="0">
                          <a:effectLst/>
                        </a:rPr>
                        <a:t> regions</a:t>
                      </a:r>
                      <a:endParaRPr lang="zh-CN" sz="1600" kern="100" dirty="0">
                        <a:effectLst/>
                        <a:latin typeface="Calibri"/>
                        <a:ea typeface="宋体"/>
                        <a:cs typeface="Times New Roman"/>
                      </a:endParaRPr>
                    </a:p>
                  </a:txBody>
                  <a:tcPr marL="68580" marR="68580" marT="0" marB="0"/>
                </a:tc>
              </a:tr>
              <a:tr h="370326">
                <a:tc>
                  <a:txBody>
                    <a:bodyPr/>
                    <a:lstStyle/>
                    <a:p>
                      <a:pPr algn="l">
                        <a:spcAft>
                          <a:spcPts val="0"/>
                        </a:spcAft>
                      </a:pPr>
                      <a:r>
                        <a:rPr lang="en-US" sz="1600" kern="100" dirty="0">
                          <a:effectLst/>
                        </a:rPr>
                        <a:t>Total insurance premiums</a:t>
                      </a:r>
                      <a:endParaRPr lang="zh-CN" sz="1600" kern="100" dirty="0">
                        <a:effectLst/>
                        <a:latin typeface="Calibri"/>
                        <a:ea typeface="宋体"/>
                        <a:cs typeface="Times New Roman"/>
                      </a:endParaRPr>
                    </a:p>
                  </a:txBody>
                  <a:tcPr marL="68580" marR="68580" marT="0" marB="0"/>
                </a:tc>
                <a:tc>
                  <a:txBody>
                    <a:bodyPr/>
                    <a:lstStyle/>
                    <a:p>
                      <a:pPr algn="ctr">
                        <a:spcAft>
                          <a:spcPts val="0"/>
                        </a:spcAft>
                      </a:pPr>
                      <a:r>
                        <a:rPr lang="en-US" sz="1600" kern="100" dirty="0" smtClean="0">
                          <a:effectLst/>
                        </a:rPr>
                        <a:t>2 (</a:t>
                      </a:r>
                      <a:r>
                        <a:rPr lang="en-US" sz="1600" kern="100" dirty="0">
                          <a:effectLst/>
                        </a:rPr>
                        <a:t>10)</a:t>
                      </a:r>
                      <a:endParaRPr lang="zh-CN" sz="1600" kern="100" dirty="0">
                        <a:effectLst/>
                        <a:latin typeface="Calibri"/>
                        <a:ea typeface="宋体"/>
                        <a:cs typeface="Times New Roman"/>
                      </a:endParaRPr>
                    </a:p>
                  </a:txBody>
                  <a:tcPr marL="68580" marR="68580" marT="0" marB="0"/>
                </a:tc>
                <a:tc>
                  <a:txBody>
                    <a:bodyPr/>
                    <a:lstStyle/>
                    <a:p>
                      <a:pPr algn="ctr">
                        <a:spcAft>
                          <a:spcPts val="0"/>
                        </a:spcAft>
                      </a:pPr>
                      <a:r>
                        <a:rPr lang="en-US" sz="1600" kern="100" dirty="0" smtClean="0">
                          <a:effectLst/>
                        </a:rPr>
                        <a:t>3 (</a:t>
                      </a:r>
                      <a:r>
                        <a:rPr lang="en-US" sz="1600" kern="100" dirty="0">
                          <a:effectLst/>
                        </a:rPr>
                        <a:t>13)</a:t>
                      </a:r>
                      <a:endParaRPr lang="zh-CN" sz="1600" kern="100" dirty="0">
                        <a:effectLst/>
                        <a:latin typeface="Calibri"/>
                        <a:ea typeface="宋体"/>
                        <a:cs typeface="Times New Roman"/>
                      </a:endParaRPr>
                    </a:p>
                  </a:txBody>
                  <a:tcPr marL="68580" marR="68580" marT="0" marB="0"/>
                </a:tc>
                <a:tc>
                  <a:txBody>
                    <a:bodyPr/>
                    <a:lstStyle/>
                    <a:p>
                      <a:pPr algn="ctr">
                        <a:spcAft>
                          <a:spcPts val="0"/>
                        </a:spcAft>
                      </a:pPr>
                      <a:r>
                        <a:rPr lang="en-US" sz="1600" kern="100" dirty="0" smtClean="0">
                          <a:effectLst/>
                        </a:rPr>
                        <a:t>5 (</a:t>
                      </a:r>
                      <a:r>
                        <a:rPr lang="en-US" sz="1600" kern="100" dirty="0">
                          <a:effectLst/>
                        </a:rPr>
                        <a:t>8)</a:t>
                      </a:r>
                      <a:endParaRPr lang="zh-CN" sz="1600" kern="100" dirty="0">
                        <a:effectLst/>
                        <a:latin typeface="Calibri"/>
                        <a:ea typeface="宋体"/>
                        <a:cs typeface="Times New Roman"/>
                      </a:endParaRPr>
                    </a:p>
                  </a:txBody>
                  <a:tcPr marL="68580" marR="68580" marT="0" marB="0"/>
                </a:tc>
              </a:tr>
              <a:tr h="370326">
                <a:tc>
                  <a:txBody>
                    <a:bodyPr/>
                    <a:lstStyle/>
                    <a:p>
                      <a:pPr algn="l">
                        <a:spcAft>
                          <a:spcPts val="0"/>
                        </a:spcAft>
                      </a:pPr>
                      <a:r>
                        <a:rPr lang="en-US" sz="1600" kern="100" dirty="0">
                          <a:effectLst/>
                        </a:rPr>
                        <a:t>Life insurance premiums</a:t>
                      </a:r>
                      <a:endParaRPr lang="zh-CN" sz="1600" kern="100" dirty="0">
                        <a:effectLst/>
                        <a:latin typeface="Calibri"/>
                        <a:ea typeface="宋体"/>
                        <a:cs typeface="Times New Roman"/>
                      </a:endParaRPr>
                    </a:p>
                  </a:txBody>
                  <a:tcPr marL="68580" marR="68580" marT="0" marB="0"/>
                </a:tc>
                <a:tc>
                  <a:txBody>
                    <a:bodyPr/>
                    <a:lstStyle/>
                    <a:p>
                      <a:pPr algn="ctr">
                        <a:spcAft>
                          <a:spcPts val="0"/>
                        </a:spcAft>
                      </a:pPr>
                      <a:r>
                        <a:rPr lang="en-US" sz="1600" kern="100" dirty="0" smtClean="0">
                          <a:effectLst/>
                        </a:rPr>
                        <a:t>8 (</a:t>
                      </a:r>
                      <a:r>
                        <a:rPr lang="en-US" sz="1600" kern="100" dirty="0">
                          <a:effectLst/>
                        </a:rPr>
                        <a:t>10)</a:t>
                      </a:r>
                      <a:endParaRPr lang="zh-CN" sz="1600" kern="100" dirty="0">
                        <a:effectLst/>
                        <a:latin typeface="Calibri"/>
                        <a:ea typeface="宋体"/>
                        <a:cs typeface="Times New Roman"/>
                      </a:endParaRPr>
                    </a:p>
                  </a:txBody>
                  <a:tcPr marL="68580" marR="68580" marT="0" marB="0"/>
                </a:tc>
                <a:tc>
                  <a:txBody>
                    <a:bodyPr/>
                    <a:lstStyle/>
                    <a:p>
                      <a:pPr algn="ctr">
                        <a:spcAft>
                          <a:spcPts val="0"/>
                        </a:spcAft>
                      </a:pPr>
                      <a:r>
                        <a:rPr lang="en-US" sz="1600" kern="100" dirty="0" smtClean="0">
                          <a:effectLst/>
                        </a:rPr>
                        <a:t>7 (</a:t>
                      </a:r>
                      <a:r>
                        <a:rPr lang="en-US" sz="1600" kern="100" dirty="0">
                          <a:effectLst/>
                        </a:rPr>
                        <a:t>13)</a:t>
                      </a:r>
                      <a:endParaRPr lang="zh-CN" sz="1600" kern="100" dirty="0">
                        <a:effectLst/>
                        <a:latin typeface="Calibri"/>
                        <a:ea typeface="宋体"/>
                        <a:cs typeface="Times New Roman"/>
                      </a:endParaRPr>
                    </a:p>
                  </a:txBody>
                  <a:tcPr marL="68580" marR="68580" marT="0" marB="0"/>
                </a:tc>
                <a:tc>
                  <a:txBody>
                    <a:bodyPr/>
                    <a:lstStyle/>
                    <a:p>
                      <a:pPr algn="ctr">
                        <a:spcAft>
                          <a:spcPts val="0"/>
                        </a:spcAft>
                      </a:pPr>
                      <a:r>
                        <a:rPr lang="en-US" sz="1600" kern="100" dirty="0" smtClean="0">
                          <a:effectLst/>
                        </a:rPr>
                        <a:t>5 (</a:t>
                      </a:r>
                      <a:r>
                        <a:rPr lang="en-US" sz="1600" kern="100" dirty="0">
                          <a:effectLst/>
                        </a:rPr>
                        <a:t>8)</a:t>
                      </a:r>
                      <a:endParaRPr lang="zh-CN" sz="1600" kern="100" dirty="0">
                        <a:effectLst/>
                        <a:latin typeface="Calibri"/>
                        <a:ea typeface="宋体"/>
                        <a:cs typeface="Times New Roman"/>
                      </a:endParaRPr>
                    </a:p>
                  </a:txBody>
                  <a:tcPr marL="68580" marR="68580" marT="0" marB="0"/>
                </a:tc>
              </a:tr>
              <a:tr h="740654">
                <a:tc>
                  <a:txBody>
                    <a:bodyPr/>
                    <a:lstStyle/>
                    <a:p>
                      <a:pPr algn="l">
                        <a:spcAft>
                          <a:spcPts val="0"/>
                        </a:spcAft>
                      </a:pPr>
                      <a:r>
                        <a:rPr lang="en-US" sz="1600" kern="100" dirty="0">
                          <a:effectLst/>
                        </a:rPr>
                        <a:t>Non-life insurance premiums</a:t>
                      </a:r>
                      <a:endParaRPr lang="zh-CN" sz="1600" kern="100" dirty="0">
                        <a:effectLst/>
                        <a:latin typeface="Calibri"/>
                        <a:ea typeface="宋体"/>
                        <a:cs typeface="Times New Roman"/>
                      </a:endParaRPr>
                    </a:p>
                  </a:txBody>
                  <a:tcPr marL="68580" marR="68580" marT="0" marB="0"/>
                </a:tc>
                <a:tc>
                  <a:txBody>
                    <a:bodyPr/>
                    <a:lstStyle/>
                    <a:p>
                      <a:pPr algn="ctr">
                        <a:spcAft>
                          <a:spcPts val="0"/>
                        </a:spcAft>
                      </a:pPr>
                      <a:r>
                        <a:rPr lang="en-US" sz="1600" kern="100" dirty="0" smtClean="0">
                          <a:effectLst/>
                        </a:rPr>
                        <a:t>9 (</a:t>
                      </a:r>
                      <a:r>
                        <a:rPr lang="en-US" sz="1600" kern="100" dirty="0">
                          <a:effectLst/>
                        </a:rPr>
                        <a:t>10)</a:t>
                      </a:r>
                      <a:endParaRPr lang="zh-CN" sz="1600" kern="100" dirty="0">
                        <a:effectLst/>
                        <a:latin typeface="Calibri"/>
                        <a:ea typeface="宋体"/>
                        <a:cs typeface="Times New Roman"/>
                      </a:endParaRPr>
                    </a:p>
                  </a:txBody>
                  <a:tcPr marL="68580" marR="68580" marT="0" marB="0"/>
                </a:tc>
                <a:tc>
                  <a:txBody>
                    <a:bodyPr/>
                    <a:lstStyle/>
                    <a:p>
                      <a:pPr algn="ctr">
                        <a:spcAft>
                          <a:spcPts val="0"/>
                        </a:spcAft>
                      </a:pPr>
                      <a:r>
                        <a:rPr lang="en-US" sz="1600" kern="100" dirty="0" smtClean="0">
                          <a:effectLst/>
                        </a:rPr>
                        <a:t>12 (</a:t>
                      </a:r>
                      <a:r>
                        <a:rPr lang="en-US" sz="1600" kern="100" dirty="0">
                          <a:effectLst/>
                        </a:rPr>
                        <a:t>13)</a:t>
                      </a:r>
                      <a:endParaRPr lang="zh-CN" sz="1600" kern="100" dirty="0">
                        <a:effectLst/>
                        <a:latin typeface="Calibri"/>
                        <a:ea typeface="宋体"/>
                        <a:cs typeface="Times New Roman"/>
                      </a:endParaRPr>
                    </a:p>
                  </a:txBody>
                  <a:tcPr marL="68580" marR="68580" marT="0" marB="0"/>
                </a:tc>
                <a:tc>
                  <a:txBody>
                    <a:bodyPr/>
                    <a:lstStyle/>
                    <a:p>
                      <a:pPr algn="ctr">
                        <a:spcAft>
                          <a:spcPts val="0"/>
                        </a:spcAft>
                      </a:pPr>
                      <a:r>
                        <a:rPr lang="en-US" sz="1600" kern="100" dirty="0" smtClean="0">
                          <a:effectLst/>
                        </a:rPr>
                        <a:t>7 (</a:t>
                      </a:r>
                      <a:r>
                        <a:rPr lang="en-US" sz="1600" kern="100" dirty="0">
                          <a:effectLst/>
                        </a:rPr>
                        <a:t>8)</a:t>
                      </a:r>
                      <a:endParaRPr lang="zh-CN" sz="1600" kern="100" dirty="0">
                        <a:effectLst/>
                        <a:latin typeface="Calibri"/>
                        <a:ea typeface="宋体"/>
                        <a:cs typeface="Times New Roman"/>
                      </a:endParaRPr>
                    </a:p>
                  </a:txBody>
                  <a:tcPr marL="68580" marR="68580" marT="0" marB="0"/>
                </a:tc>
              </a:tr>
            </a:tbl>
          </a:graphicData>
        </a:graphic>
      </p:graphicFrame>
    </p:spTree>
    <p:extLst>
      <p:ext uri="{BB962C8B-B14F-4D97-AF65-F5344CB8AC3E}">
        <p14:creationId xmlns:p14="http://schemas.microsoft.com/office/powerpoint/2010/main" val="342182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sz="2800" dirty="0" smtClean="0"/>
              <a:t>Both </a:t>
            </a:r>
            <a:r>
              <a:rPr lang="en-US" altLang="zh-CN" sz="2800" dirty="0" err="1"/>
              <a:t>stationarity</a:t>
            </a:r>
            <a:r>
              <a:rPr lang="en-US" altLang="zh-CN" sz="2800" dirty="0"/>
              <a:t> and non-</a:t>
            </a:r>
            <a:r>
              <a:rPr lang="en-US" altLang="zh-CN" sz="2800" dirty="0" err="1"/>
              <a:t>staionarity</a:t>
            </a:r>
            <a:r>
              <a:rPr lang="en-US" altLang="zh-CN" sz="2800" dirty="0"/>
              <a:t> exist for insurance premiums series collected from different provinces of China, thus we need to be cautious when we try to use provincial insurance premiums series for economic researches for China</a:t>
            </a:r>
            <a:r>
              <a:rPr lang="en-US" altLang="zh-CN" sz="2800" dirty="0" smtClean="0"/>
              <a:t>.</a:t>
            </a:r>
          </a:p>
          <a:p>
            <a:r>
              <a:rPr lang="en-US" altLang="zh-CN" sz="2800" dirty="0" smtClean="0"/>
              <a:t>The </a:t>
            </a:r>
            <a:r>
              <a:rPr lang="en-US" altLang="zh-CN" sz="2800" dirty="0"/>
              <a:t>property of </a:t>
            </a:r>
            <a:r>
              <a:rPr lang="en-US" altLang="zh-CN" sz="2800" dirty="0" err="1"/>
              <a:t>stationarity</a:t>
            </a:r>
            <a:r>
              <a:rPr lang="en-US" altLang="zh-CN" sz="2800" dirty="0"/>
              <a:t> of premiums series varies by the lines of </a:t>
            </a:r>
            <a:r>
              <a:rPr lang="en-US" altLang="zh-CN" sz="2800" dirty="0" smtClean="0"/>
              <a:t>insurance. Test results indicate that development </a:t>
            </a:r>
            <a:r>
              <a:rPr lang="en-US" altLang="zh-CN" sz="2800" dirty="0"/>
              <a:t>of non-life insurance is more stationary, then more predictable, than life insurance, life insurance markets in China is much more </a:t>
            </a:r>
            <a:r>
              <a:rPr lang="en-US" altLang="zh-CN" sz="2800" dirty="0" smtClean="0"/>
              <a:t>volatile than </a:t>
            </a:r>
            <a:r>
              <a:rPr lang="en-US" altLang="zh-CN" sz="2800" dirty="0"/>
              <a:t>non-life insurance</a:t>
            </a:r>
            <a:r>
              <a:rPr lang="en-US" altLang="zh-CN" sz="2800" dirty="0" smtClean="0"/>
              <a:t>.</a:t>
            </a:r>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矩形 5"/>
          <p:cNvSpPr/>
          <p:nvPr/>
        </p:nvSpPr>
        <p:spPr>
          <a:xfrm>
            <a:off x="0" y="23357"/>
            <a:ext cx="8028384" cy="523220"/>
          </a:xfrm>
          <a:prstGeom prst="rect">
            <a:avLst/>
          </a:prstGeom>
        </p:spPr>
        <p:txBody>
          <a:bodyPr wrap="square">
            <a:spAutoFit/>
          </a:bodyPr>
          <a:lstStyle/>
          <a:p>
            <a:pPr algn="r"/>
            <a:r>
              <a:rPr lang="en-US" altLang="zh-CN" sz="2800" dirty="0" smtClean="0">
                <a:solidFill>
                  <a:schemeClr val="bg1"/>
                </a:solidFill>
              </a:rPr>
              <a:t>Economic and policy implications</a:t>
            </a:r>
            <a:endParaRPr lang="zh-CN" altLang="en-US" sz="2800" dirty="0">
              <a:solidFill>
                <a:schemeClr val="bg1"/>
              </a:solidFill>
            </a:endParaRPr>
          </a:p>
        </p:txBody>
      </p:sp>
    </p:spTree>
    <p:extLst>
      <p:ext uri="{BB962C8B-B14F-4D97-AF65-F5344CB8AC3E}">
        <p14:creationId xmlns:p14="http://schemas.microsoft.com/office/powerpoint/2010/main" val="1701665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sz="2800" dirty="0"/>
              <a:t>Income level matters for life insurance growth, but not for non-life insurance. </a:t>
            </a:r>
          </a:p>
          <a:p>
            <a:r>
              <a:rPr lang="en-US" altLang="zh-CN" sz="2800" dirty="0" smtClean="0"/>
              <a:t>National </a:t>
            </a:r>
            <a:r>
              <a:rPr lang="en-US" altLang="zh-CN" sz="2800" dirty="0"/>
              <a:t>regulation committee and/or local governments of China should adopt different philosophies in selecting policy tools to promote the development of insurance markets.</a:t>
            </a:r>
            <a:endParaRPr lang="zh-CN" altLang="en-US" sz="2800" dirty="0"/>
          </a:p>
          <a:p>
            <a:endParaRPr lang="zh-CN" altLang="en-US"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矩形 5"/>
          <p:cNvSpPr/>
          <p:nvPr/>
        </p:nvSpPr>
        <p:spPr>
          <a:xfrm>
            <a:off x="0" y="23357"/>
            <a:ext cx="8028384" cy="523220"/>
          </a:xfrm>
          <a:prstGeom prst="rect">
            <a:avLst/>
          </a:prstGeom>
        </p:spPr>
        <p:txBody>
          <a:bodyPr wrap="square">
            <a:spAutoFit/>
          </a:bodyPr>
          <a:lstStyle/>
          <a:p>
            <a:pPr algn="r"/>
            <a:r>
              <a:rPr lang="en-US" altLang="zh-CN" sz="2800" dirty="0" smtClean="0">
                <a:solidFill>
                  <a:schemeClr val="bg1"/>
                </a:solidFill>
              </a:rPr>
              <a:t>Economic and policy implications</a:t>
            </a:r>
            <a:endParaRPr lang="zh-CN" altLang="en-US" sz="2800" dirty="0">
              <a:solidFill>
                <a:schemeClr val="bg1"/>
              </a:solidFill>
            </a:endParaRPr>
          </a:p>
        </p:txBody>
      </p:sp>
    </p:spTree>
    <p:extLst>
      <p:ext uri="{BB962C8B-B14F-4D97-AF65-F5344CB8AC3E}">
        <p14:creationId xmlns:p14="http://schemas.microsoft.com/office/powerpoint/2010/main" val="463987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sz="2800" dirty="0" smtClean="0"/>
              <a:t>Total </a:t>
            </a:r>
            <a:r>
              <a:rPr lang="en-US" altLang="zh-CN" sz="2800" dirty="0"/>
              <a:t>insurance premiums are </a:t>
            </a:r>
            <a:r>
              <a:rPr lang="en-US" altLang="zh-CN" sz="2800" dirty="0" smtClean="0"/>
              <a:t>identified to be stationary </a:t>
            </a:r>
            <a:r>
              <a:rPr lang="en-US" altLang="zh-CN" sz="2800" dirty="0"/>
              <a:t>in 10 provinces, life insurance premiums are stationary in 20 provinces, and non-life insurance premiums are stationary in 28 </a:t>
            </a:r>
            <a:r>
              <a:rPr lang="en-US" altLang="zh-CN" sz="2800" dirty="0" smtClean="0"/>
              <a:t>provinces.</a:t>
            </a:r>
          </a:p>
          <a:p>
            <a:endParaRPr lang="en-US" altLang="zh-CN" sz="2800" dirty="0" smtClean="0"/>
          </a:p>
          <a:p>
            <a:r>
              <a:rPr lang="en-US" altLang="zh-CN" sz="2800" dirty="0" smtClean="0"/>
              <a:t>Generally, non-life insurance markets are more stationary than life insurance markets in China.</a:t>
            </a:r>
          </a:p>
          <a:p>
            <a:endParaRPr lang="en-US" altLang="zh-CN" sz="2800" dirty="0" smtClean="0"/>
          </a:p>
          <a:p>
            <a:r>
              <a:rPr lang="en-US" altLang="zh-CN" sz="2800" dirty="0" smtClean="0"/>
              <a:t>Performance of life insurance markets might be  significantly influenced by income level.</a:t>
            </a:r>
            <a:endParaRPr lang="zh-CN" altLang="en-US" sz="2800"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矩形 5"/>
          <p:cNvSpPr/>
          <p:nvPr/>
        </p:nvSpPr>
        <p:spPr>
          <a:xfrm>
            <a:off x="5446857" y="49212"/>
            <a:ext cx="2490088" cy="523220"/>
          </a:xfrm>
          <a:prstGeom prst="rect">
            <a:avLst/>
          </a:prstGeom>
        </p:spPr>
        <p:txBody>
          <a:bodyPr wrap="square">
            <a:spAutoFit/>
          </a:bodyPr>
          <a:lstStyle/>
          <a:p>
            <a:pPr algn="r"/>
            <a:r>
              <a:rPr lang="en-US" altLang="zh-CN" sz="2800" dirty="0" smtClean="0">
                <a:solidFill>
                  <a:schemeClr val="bg1"/>
                </a:solidFill>
              </a:rPr>
              <a:t>Conclusions</a:t>
            </a:r>
            <a:endParaRPr lang="zh-CN" altLang="en-US" sz="2800" dirty="0">
              <a:solidFill>
                <a:schemeClr val="bg1"/>
              </a:solidFill>
            </a:endParaRPr>
          </a:p>
        </p:txBody>
      </p:sp>
    </p:spTree>
    <p:extLst>
      <p:ext uri="{BB962C8B-B14F-4D97-AF65-F5344CB8AC3E}">
        <p14:creationId xmlns:p14="http://schemas.microsoft.com/office/powerpoint/2010/main" val="2660351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en-US" altLang="zh-CN" dirty="0" smtClean="0"/>
          </a:p>
          <a:p>
            <a:endParaRPr lang="en-US" altLang="zh-CN" dirty="0"/>
          </a:p>
          <a:p>
            <a:pPr algn="ctr"/>
            <a:r>
              <a:rPr lang="en-US" altLang="zh-CN" sz="5400" dirty="0" smtClean="0"/>
              <a:t>Thanks you!</a:t>
            </a:r>
          </a:p>
          <a:p>
            <a:endParaRPr lang="zh-CN" altLang="en-US"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9114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6799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5004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8149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6159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7396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ok</a:t>
            </a:r>
            <a:endParaRPr lang="zh-CN" altLang="en-US" dirty="0"/>
          </a:p>
        </p:txBody>
      </p:sp>
      <p:sp>
        <p:nvSpPr>
          <p:cNvPr id="3" name="内容占位符 2"/>
          <p:cNvSpPr>
            <a:spLocks noGrp="1"/>
          </p:cNvSpPr>
          <p:nvPr>
            <p:ph idx="1"/>
          </p:nvPr>
        </p:nvSpPr>
        <p:spPr/>
        <p:txBody>
          <a:bodyPr/>
          <a:lstStyle/>
          <a:p>
            <a:r>
              <a:rPr lang="en-US" altLang="zh-CN" dirty="0" smtClean="0"/>
              <a:t>Academically, </a:t>
            </a:r>
            <a:r>
              <a:rPr lang="en-US" altLang="zh-CN" dirty="0" err="1" smtClean="0"/>
              <a:t>stationarity</a:t>
            </a:r>
            <a:r>
              <a:rPr lang="en-US" altLang="zh-CN" dirty="0" smtClean="0"/>
              <a:t> </a:t>
            </a:r>
            <a:r>
              <a:rPr lang="en-US" altLang="zh-CN" dirty="0"/>
              <a:t>property of insurance premium series is of great </a:t>
            </a:r>
            <a:r>
              <a:rPr lang="en-US" altLang="zh-CN" dirty="0" smtClean="0"/>
              <a:t>importance </a:t>
            </a:r>
            <a:r>
              <a:rPr lang="en-US" altLang="zh-CN" dirty="0"/>
              <a:t>for relative economic modeling</a:t>
            </a:r>
            <a:r>
              <a:rPr lang="en-US" altLang="zh-CN" dirty="0" smtClean="0"/>
              <a:t>.</a:t>
            </a:r>
          </a:p>
          <a:p>
            <a:pPr marL="0" indent="0">
              <a:buNone/>
            </a:pPr>
            <a:r>
              <a:rPr lang="en-US" altLang="zh-CN" dirty="0" smtClean="0"/>
              <a:t>(</a:t>
            </a:r>
            <a:r>
              <a:rPr lang="en-US" altLang="zh-CN" dirty="0"/>
              <a:t>Nelson and </a:t>
            </a:r>
            <a:r>
              <a:rPr lang="en-US" altLang="zh-CN" dirty="0" err="1"/>
              <a:t>Plosser</a:t>
            </a:r>
            <a:r>
              <a:rPr lang="en-US" altLang="zh-CN" dirty="0"/>
              <a:t> </a:t>
            </a:r>
            <a:r>
              <a:rPr lang="en-US" altLang="zh-CN" dirty="0" smtClean="0"/>
              <a:t>,1982; </a:t>
            </a:r>
            <a:r>
              <a:rPr lang="en-US" altLang="zh-CN" dirty="0"/>
              <a:t>Diebold and </a:t>
            </a:r>
            <a:r>
              <a:rPr lang="en-US" altLang="zh-CN" dirty="0" err="1" smtClean="0"/>
              <a:t>Kilian</a:t>
            </a:r>
            <a:r>
              <a:rPr lang="en-US" altLang="zh-CN" dirty="0" smtClean="0"/>
              <a:t>, 2000 )</a:t>
            </a:r>
          </a:p>
          <a:p>
            <a:pPr marL="0" indent="0">
              <a:buNone/>
            </a:pPr>
            <a:endParaRPr lang="en-US" altLang="zh-CN" dirty="0" smtClean="0"/>
          </a:p>
          <a:p>
            <a:pPr marL="0" indent="0">
              <a:buNone/>
            </a:pPr>
            <a:r>
              <a:rPr lang="en-US" altLang="zh-CN" dirty="0"/>
              <a:t>In practice, whether insurance premiums are characterized as stationary or non-stationary processes has important implications for policy-making and forecasting. </a:t>
            </a:r>
          </a:p>
          <a:p>
            <a:pPr marL="0" indent="0">
              <a:buNone/>
            </a:pPr>
            <a:endParaRPr lang="en-US" altLang="zh-CN" dirty="0" smtClean="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sp>
        <p:nvSpPr>
          <p:cNvPr id="6" name="矩形 5"/>
          <p:cNvSpPr/>
          <p:nvPr/>
        </p:nvSpPr>
        <p:spPr>
          <a:xfrm>
            <a:off x="5724128" y="23357"/>
            <a:ext cx="2323276" cy="523220"/>
          </a:xfrm>
          <a:prstGeom prst="rect">
            <a:avLst/>
          </a:prstGeom>
        </p:spPr>
        <p:txBody>
          <a:bodyPr wrap="square">
            <a:spAutoFit/>
          </a:bodyPr>
          <a:lstStyle/>
          <a:p>
            <a:pPr algn="r"/>
            <a:r>
              <a:rPr lang="en-US" altLang="zh-CN" sz="2800" b="1" noProof="1">
                <a:solidFill>
                  <a:schemeClr val="bg1"/>
                </a:solidFill>
              </a:rPr>
              <a:t>Introduction</a:t>
            </a:r>
            <a:endParaRPr lang="zh-CN" altLang="en-US" sz="2800" dirty="0">
              <a:solidFill>
                <a:schemeClr val="bg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9065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1"/>
            <a:r>
              <a:rPr lang="en-US" altLang="zh-CN" noProof="1"/>
              <a:t>Researches on the issue of China’s insurance industry have increased dramatically.</a:t>
            </a:r>
          </a:p>
          <a:p>
            <a:pPr lvl="1"/>
            <a:r>
              <a:rPr lang="en-US" altLang="zh-CN" noProof="1"/>
              <a:t>Government of China need more information for policy making.</a:t>
            </a:r>
          </a:p>
          <a:p>
            <a:endParaRPr lang="zh-CN" altLang="en-US"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648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No </a:t>
            </a:r>
            <a:r>
              <a:rPr lang="en-US" altLang="zh-CN" dirty="0"/>
              <a:t>consensus has been reached in the empirical literature on the issue of </a:t>
            </a:r>
            <a:r>
              <a:rPr lang="en-US" altLang="zh-CN" dirty="0" err="1" smtClean="0"/>
              <a:t>stationarity</a:t>
            </a:r>
            <a:r>
              <a:rPr lang="en-US" altLang="zh-CN" dirty="0" smtClean="0"/>
              <a:t> property of insurance </a:t>
            </a:r>
            <a:r>
              <a:rPr lang="en-US" altLang="zh-CN" dirty="0"/>
              <a:t>premium </a:t>
            </a:r>
            <a:r>
              <a:rPr lang="en-US" altLang="zh-CN" dirty="0" smtClean="0"/>
              <a:t>series.</a:t>
            </a:r>
          </a:p>
          <a:p>
            <a:pPr lvl="1"/>
            <a:r>
              <a:rPr lang="en-US" altLang="zh-CN" dirty="0" err="1"/>
              <a:t>Niehaus</a:t>
            </a:r>
            <a:r>
              <a:rPr lang="en-US" altLang="zh-CN" dirty="0"/>
              <a:t> and Terry (1993</a:t>
            </a:r>
            <a:r>
              <a:rPr lang="en-US" altLang="zh-CN" dirty="0" smtClean="0"/>
              <a:t>)</a:t>
            </a:r>
          </a:p>
          <a:p>
            <a:pPr lvl="1"/>
            <a:r>
              <a:rPr lang="en-US" altLang="zh-CN" dirty="0"/>
              <a:t>Haley (</a:t>
            </a:r>
            <a:r>
              <a:rPr lang="en-US" altLang="zh-CN" dirty="0" smtClean="0"/>
              <a:t>1993,</a:t>
            </a:r>
            <a:r>
              <a:rPr lang="en-US" altLang="zh-CN" dirty="0"/>
              <a:t> 1995</a:t>
            </a:r>
            <a:r>
              <a:rPr lang="en-US" altLang="zh-CN" dirty="0" smtClean="0"/>
              <a:t>)</a:t>
            </a:r>
          </a:p>
          <a:p>
            <a:pPr lvl="1"/>
            <a:r>
              <a:rPr lang="en-US" altLang="zh-CN" dirty="0" smtClean="0"/>
              <a:t>Ward </a:t>
            </a:r>
            <a:r>
              <a:rPr lang="en-US" altLang="zh-CN" dirty="0"/>
              <a:t>and </a:t>
            </a:r>
            <a:r>
              <a:rPr lang="en-US" altLang="zh-CN" dirty="0" err="1"/>
              <a:t>Zurbruegg</a:t>
            </a:r>
            <a:r>
              <a:rPr lang="en-US" altLang="zh-CN" dirty="0"/>
              <a:t> (2000)</a:t>
            </a:r>
            <a:endParaRPr lang="zh-CN" altLang="en-US" dirty="0"/>
          </a:p>
          <a:p>
            <a:endParaRPr lang="zh-CN" altLang="en-US"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矩形 5"/>
          <p:cNvSpPr/>
          <p:nvPr/>
        </p:nvSpPr>
        <p:spPr>
          <a:xfrm>
            <a:off x="4932040" y="65539"/>
            <a:ext cx="3062057" cy="523220"/>
          </a:xfrm>
          <a:prstGeom prst="rect">
            <a:avLst/>
          </a:prstGeom>
        </p:spPr>
        <p:txBody>
          <a:bodyPr wrap="none">
            <a:spAutoFit/>
          </a:bodyPr>
          <a:lstStyle/>
          <a:p>
            <a:r>
              <a:rPr lang="en-US" altLang="zh-CN" sz="2800" b="1" dirty="0">
                <a:solidFill>
                  <a:schemeClr val="bg1"/>
                </a:solidFill>
              </a:rPr>
              <a:t>Literature review</a:t>
            </a:r>
          </a:p>
        </p:txBody>
      </p:sp>
    </p:spTree>
    <p:extLst>
      <p:ext uri="{BB962C8B-B14F-4D97-AF65-F5344CB8AC3E}">
        <p14:creationId xmlns:p14="http://schemas.microsoft.com/office/powerpoint/2010/main" val="2785654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Some studies try to find the determinants of premiums, but none have been done for China insurance industry with a time series approach.</a:t>
            </a:r>
          </a:p>
          <a:p>
            <a:pPr lvl="1"/>
            <a:r>
              <a:rPr lang="en-US" altLang="zh-CN" dirty="0"/>
              <a:t>Ward and </a:t>
            </a:r>
            <a:r>
              <a:rPr lang="en-US" altLang="zh-CN" dirty="0" err="1"/>
              <a:t>Zurbruegg</a:t>
            </a:r>
            <a:r>
              <a:rPr lang="en-US" altLang="zh-CN" dirty="0"/>
              <a:t> (2000)</a:t>
            </a:r>
            <a:endParaRPr lang="zh-CN" altLang="en-US" dirty="0"/>
          </a:p>
          <a:p>
            <a:pPr lvl="1"/>
            <a:r>
              <a:rPr lang="en-US" altLang="zh-CN" dirty="0" smtClean="0"/>
              <a:t>Lee et al (2012)</a:t>
            </a:r>
            <a:endParaRPr lang="zh-CN" altLang="en-US"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矩形 5"/>
          <p:cNvSpPr/>
          <p:nvPr/>
        </p:nvSpPr>
        <p:spPr>
          <a:xfrm>
            <a:off x="4932040" y="65539"/>
            <a:ext cx="3062057" cy="523220"/>
          </a:xfrm>
          <a:prstGeom prst="rect">
            <a:avLst/>
          </a:prstGeom>
        </p:spPr>
        <p:txBody>
          <a:bodyPr wrap="none">
            <a:spAutoFit/>
          </a:bodyPr>
          <a:lstStyle/>
          <a:p>
            <a:r>
              <a:rPr lang="en-US" altLang="zh-CN" sz="2800" b="1" dirty="0">
                <a:solidFill>
                  <a:schemeClr val="bg1"/>
                </a:solidFill>
              </a:rPr>
              <a:t>Literature review</a:t>
            </a:r>
          </a:p>
        </p:txBody>
      </p:sp>
    </p:spTree>
    <p:extLst>
      <p:ext uri="{BB962C8B-B14F-4D97-AF65-F5344CB8AC3E}">
        <p14:creationId xmlns:p14="http://schemas.microsoft.com/office/powerpoint/2010/main" val="1829476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sz="2800" dirty="0" smtClean="0"/>
              <a:t>Identify </a:t>
            </a:r>
            <a:r>
              <a:rPr lang="en-US" altLang="zh-CN" sz="2800" dirty="0" err="1" smtClean="0"/>
              <a:t>stationarity</a:t>
            </a:r>
            <a:r>
              <a:rPr lang="en-US" altLang="zh-CN" sz="2800" dirty="0" smtClean="0"/>
              <a:t> property of the insurance premiums (including life, non-life and total) in each provinces of China.</a:t>
            </a:r>
          </a:p>
          <a:p>
            <a:endParaRPr lang="en-US" altLang="zh-CN" sz="2800" dirty="0" smtClean="0"/>
          </a:p>
          <a:p>
            <a:r>
              <a:rPr lang="en-US" altLang="zh-CN" sz="2800" dirty="0" smtClean="0"/>
              <a:t>Analyze how the income affects insurance premiums in different provinces.</a:t>
            </a:r>
            <a:endParaRPr lang="zh-CN" altLang="en-US" sz="2800"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矩形 5"/>
          <p:cNvSpPr/>
          <p:nvPr/>
        </p:nvSpPr>
        <p:spPr>
          <a:xfrm>
            <a:off x="5364088" y="92730"/>
            <a:ext cx="2640466" cy="523220"/>
          </a:xfrm>
          <a:prstGeom prst="rect">
            <a:avLst/>
          </a:prstGeom>
        </p:spPr>
        <p:txBody>
          <a:bodyPr wrap="none">
            <a:spAutoFit/>
          </a:bodyPr>
          <a:lstStyle/>
          <a:p>
            <a:r>
              <a:rPr lang="en-US" altLang="zh-CN" sz="2800" b="1" dirty="0">
                <a:solidFill>
                  <a:schemeClr val="bg1"/>
                </a:solidFill>
              </a:rPr>
              <a:t>Contributions </a:t>
            </a:r>
          </a:p>
        </p:txBody>
      </p:sp>
    </p:spTree>
    <p:extLst>
      <p:ext uri="{BB962C8B-B14F-4D97-AF65-F5344CB8AC3E}">
        <p14:creationId xmlns:p14="http://schemas.microsoft.com/office/powerpoint/2010/main" val="3266234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sz="2800" dirty="0" smtClean="0"/>
              <a:t>Conventional </a:t>
            </a:r>
            <a:r>
              <a:rPr lang="en-US" altLang="zh-CN" sz="2800" dirty="0"/>
              <a:t>unit root tests, such as the ADF unit root test, have low power in detecting the mean-reverting tendency of the </a:t>
            </a:r>
            <a:r>
              <a:rPr lang="en-US" altLang="zh-CN" sz="2800" dirty="0" smtClean="0"/>
              <a:t>macroeconomic or financial </a:t>
            </a:r>
            <a:r>
              <a:rPr lang="en-US" altLang="zh-CN" sz="2800" dirty="0"/>
              <a:t>time series </a:t>
            </a:r>
            <a:r>
              <a:rPr lang="en-US" altLang="zh-CN" sz="2800" dirty="0" smtClean="0"/>
              <a:t>which exhibits </a:t>
            </a:r>
            <a:r>
              <a:rPr lang="en-US" altLang="zh-CN" sz="2800" dirty="0"/>
              <a:t>nonlinearities</a:t>
            </a:r>
            <a:r>
              <a:rPr lang="en-US" altLang="zh-CN" sz="2800" dirty="0" smtClean="0"/>
              <a:t>.</a:t>
            </a:r>
          </a:p>
          <a:p>
            <a:endParaRPr lang="en-US" altLang="zh-CN" sz="2800" dirty="0"/>
          </a:p>
          <a:p>
            <a:r>
              <a:rPr lang="en-US" altLang="zh-CN" sz="2800" dirty="0" smtClean="0"/>
              <a:t>Thus </a:t>
            </a:r>
            <a:r>
              <a:rPr lang="en-US" altLang="zh-CN" sz="2800" dirty="0"/>
              <a:t>nonlinear stationary test advanced by </a:t>
            </a:r>
            <a:r>
              <a:rPr lang="en-US" altLang="zh-CN" sz="2800" dirty="0" err="1"/>
              <a:t>Kapetanios</a:t>
            </a:r>
            <a:r>
              <a:rPr lang="en-US" altLang="zh-CN" sz="2800" dirty="0"/>
              <a:t>, Shin, and Snell (2003) (KSS</a:t>
            </a:r>
            <a:r>
              <a:rPr lang="en-US" altLang="zh-CN" sz="2800" dirty="0" smtClean="0"/>
              <a:t>) is adopted to perform the unit root test.</a:t>
            </a:r>
            <a:endParaRPr lang="zh-CN" altLang="en-US" sz="2800"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sp>
        <p:nvSpPr>
          <p:cNvPr id="5" name="矩形 4"/>
          <p:cNvSpPr/>
          <p:nvPr/>
        </p:nvSpPr>
        <p:spPr>
          <a:xfrm>
            <a:off x="5652120" y="70896"/>
            <a:ext cx="2422458" cy="523220"/>
          </a:xfrm>
          <a:prstGeom prst="rect">
            <a:avLst/>
          </a:prstGeom>
        </p:spPr>
        <p:txBody>
          <a:bodyPr wrap="none">
            <a:spAutoFit/>
          </a:bodyPr>
          <a:lstStyle/>
          <a:p>
            <a:r>
              <a:rPr lang="en-US" altLang="zh-CN" sz="2800" b="1" noProof="1" smtClean="0">
                <a:solidFill>
                  <a:schemeClr val="bg1"/>
                </a:solidFill>
              </a:rPr>
              <a:t>Methodology</a:t>
            </a:r>
            <a:endParaRPr lang="zh-CN" altLang="en-US" sz="2800" dirty="0">
              <a:solidFill>
                <a:schemeClr val="bg1"/>
              </a:solidFill>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132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765174"/>
            <a:ext cx="8229600" cy="5688161"/>
          </a:xfrm>
        </p:spPr>
        <p:txBody>
          <a:bodyPr/>
          <a:lstStyle/>
          <a:p>
            <a:r>
              <a:rPr lang="en-US" altLang="zh-CN" sz="2800" dirty="0" smtClean="0"/>
              <a:t>KSS test is based </a:t>
            </a:r>
            <a:r>
              <a:rPr lang="en-US" altLang="zh-CN" sz="2800" dirty="0"/>
              <a:t>on detecting the presence of non-</a:t>
            </a:r>
            <a:r>
              <a:rPr lang="en-US" altLang="zh-CN" sz="2800" dirty="0" err="1"/>
              <a:t>stationarity</a:t>
            </a:r>
            <a:r>
              <a:rPr lang="en-US" altLang="zh-CN" sz="2800" dirty="0"/>
              <a:t> against a nonlinear but globally stationary exponential smooth transition autoregressive (ESTAR) process</a:t>
            </a:r>
            <a:r>
              <a:rPr lang="en-US" altLang="zh-CN" sz="2800" dirty="0" smtClean="0"/>
              <a:t>.</a:t>
            </a:r>
          </a:p>
          <a:p>
            <a:endParaRPr lang="en-US" altLang="zh-CN" dirty="0" smtClean="0"/>
          </a:p>
          <a:p>
            <a:pPr marL="342900" lvl="1" indent="-342900">
              <a:buFontTx/>
              <a:buChar char="•"/>
            </a:pPr>
            <a:r>
              <a:rPr lang="en-US" altLang="zh-CN" dirty="0"/>
              <a:t>Under the null hypothesis  model follows a linear unit root process, but under the alternative hypothesis, follows a nonlinear stationary ESTAR process.</a:t>
            </a:r>
          </a:p>
          <a:p>
            <a:pPr lvl="1"/>
            <a:endParaRPr lang="en-US" altLang="zh-CN" dirty="0" smtClean="0"/>
          </a:p>
          <a:p>
            <a:endParaRPr lang="zh-CN" altLang="en-US"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5652120" y="70896"/>
            <a:ext cx="2422458" cy="523220"/>
          </a:xfrm>
          <a:prstGeom prst="rect">
            <a:avLst/>
          </a:prstGeom>
        </p:spPr>
        <p:txBody>
          <a:bodyPr wrap="none">
            <a:spAutoFit/>
          </a:bodyPr>
          <a:lstStyle/>
          <a:p>
            <a:r>
              <a:rPr lang="en-US" altLang="zh-CN" sz="2800" b="1" noProof="1" smtClean="0">
                <a:solidFill>
                  <a:schemeClr val="bg1"/>
                </a:solidFill>
              </a:rPr>
              <a:t>Methodology</a:t>
            </a:r>
            <a:endParaRPr lang="zh-CN" altLang="en-US" sz="2800" dirty="0">
              <a:solidFill>
                <a:schemeClr val="bg1"/>
              </a:solidFill>
            </a:endParaRPr>
          </a:p>
        </p:txBody>
      </p:sp>
    </p:spTree>
    <p:extLst>
      <p:ext uri="{BB962C8B-B14F-4D97-AF65-F5344CB8AC3E}">
        <p14:creationId xmlns:p14="http://schemas.microsoft.com/office/powerpoint/2010/main" val="2380134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Basic model:</a:t>
            </a:r>
          </a:p>
          <a:p>
            <a:pPr lvl="1"/>
            <a:endParaRPr lang="en-US" altLang="zh-CN" dirty="0"/>
          </a:p>
          <a:p>
            <a:pPr lvl="1"/>
            <a:r>
              <a:rPr lang="en-US" altLang="zh-CN" dirty="0"/>
              <a:t>where </a:t>
            </a:r>
            <a:r>
              <a:rPr lang="en-US" altLang="zh-CN" dirty="0" err="1"/>
              <a:t>IP</a:t>
            </a:r>
            <a:r>
              <a:rPr lang="en-US" altLang="zh-CN" baseline="-25000" dirty="0" err="1"/>
              <a:t>t</a:t>
            </a:r>
            <a:r>
              <a:rPr lang="en-US" altLang="zh-CN" dirty="0"/>
              <a:t> is the data series of interest,  </a:t>
            </a:r>
            <a:r>
              <a:rPr lang="en-US" altLang="zh-CN" dirty="0" err="1"/>
              <a:t>V</a:t>
            </a:r>
            <a:r>
              <a:rPr lang="en-US" altLang="zh-CN" baseline="-25000" dirty="0" err="1"/>
              <a:t>t</a:t>
            </a:r>
            <a:r>
              <a:rPr lang="en-US" altLang="zh-CN" dirty="0"/>
              <a:t> is an </a:t>
            </a:r>
            <a:r>
              <a:rPr lang="en-US" altLang="zh-CN" dirty="0" err="1"/>
              <a:t>i.i.d</a:t>
            </a:r>
            <a:r>
              <a:rPr lang="en-US" altLang="zh-CN" dirty="0"/>
              <a:t>. error with zero mean and constant variance, and </a:t>
            </a:r>
            <a:r>
              <a:rPr lang="el-GR" altLang="zh-CN" dirty="0"/>
              <a:t>θ</a:t>
            </a:r>
            <a:r>
              <a:rPr lang="en-US" altLang="zh-CN" dirty="0"/>
              <a:t> is the transition parameter of the ESTAR model and governs the speed of transition</a:t>
            </a:r>
            <a:r>
              <a:rPr lang="en-US" altLang="zh-CN" dirty="0" smtClean="0"/>
              <a:t>.</a:t>
            </a:r>
          </a:p>
          <a:p>
            <a:pPr lvl="1"/>
            <a:endParaRPr lang="en-US" altLang="zh-CN" dirty="0"/>
          </a:p>
          <a:p>
            <a:endParaRPr lang="zh-CN" altLang="en-US" dirty="0"/>
          </a:p>
        </p:txBody>
      </p:sp>
      <p:pic>
        <p:nvPicPr>
          <p:cNvPr id="4" name="Picture 4" descr="Untitled-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159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798" y="1340768"/>
            <a:ext cx="5237701" cy="619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60203" y="49212"/>
            <a:ext cx="8112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5652120" y="70896"/>
            <a:ext cx="2422458" cy="523220"/>
          </a:xfrm>
          <a:prstGeom prst="rect">
            <a:avLst/>
          </a:prstGeom>
        </p:spPr>
        <p:txBody>
          <a:bodyPr wrap="none">
            <a:spAutoFit/>
          </a:bodyPr>
          <a:lstStyle/>
          <a:p>
            <a:r>
              <a:rPr lang="en-US" altLang="zh-CN" sz="2800" b="1" noProof="1" smtClean="0">
                <a:solidFill>
                  <a:schemeClr val="bg1"/>
                </a:solidFill>
              </a:rPr>
              <a:t>Methodology</a:t>
            </a:r>
            <a:endParaRPr lang="zh-CN" altLang="en-US" sz="2800" dirty="0">
              <a:solidFill>
                <a:schemeClr val="bg1"/>
              </a:solidFill>
            </a:endParaRPr>
          </a:p>
        </p:txBody>
      </p:sp>
    </p:spTree>
    <p:extLst>
      <p:ext uri="{BB962C8B-B14F-4D97-AF65-F5344CB8AC3E}">
        <p14:creationId xmlns:p14="http://schemas.microsoft.com/office/powerpoint/2010/main" val="2993182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bstract-health">
  <a:themeElements>
    <a:clrScheme name="Office 主题​​ 14">
      <a:dk1>
        <a:srgbClr val="000000"/>
      </a:dk1>
      <a:lt1>
        <a:srgbClr val="FFFFFF"/>
      </a:lt1>
      <a:dk2>
        <a:srgbClr val="000000"/>
      </a:dk2>
      <a:lt2>
        <a:srgbClr val="808080"/>
      </a:lt2>
      <a:accent1>
        <a:srgbClr val="062A41"/>
      </a:accent1>
      <a:accent2>
        <a:srgbClr val="217BB2"/>
      </a:accent2>
      <a:accent3>
        <a:srgbClr val="FFFFFF"/>
      </a:accent3>
      <a:accent4>
        <a:srgbClr val="000000"/>
      </a:accent4>
      <a:accent5>
        <a:srgbClr val="AAACB0"/>
      </a:accent5>
      <a:accent6>
        <a:srgbClr val="1D6FA1"/>
      </a:accent6>
      <a:hlink>
        <a:srgbClr val="0C3E5C"/>
      </a:hlink>
      <a:folHlink>
        <a:srgbClr val="D90D49"/>
      </a:folHlink>
    </a:clrScheme>
    <a:fontScheme name="Office 主题​​">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主题​​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主题​​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主题​​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主题​​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主题​​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主题​​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主题​​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主题​​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主题​​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主题​​ 13">
        <a:dk1>
          <a:srgbClr val="000000"/>
        </a:dk1>
        <a:lt1>
          <a:srgbClr val="FFFFFF"/>
        </a:lt1>
        <a:dk2>
          <a:srgbClr val="000000"/>
        </a:dk2>
        <a:lt2>
          <a:srgbClr val="808080"/>
        </a:lt2>
        <a:accent1>
          <a:srgbClr val="BBE0E3"/>
        </a:accent1>
        <a:accent2>
          <a:srgbClr val="217BB2"/>
        </a:accent2>
        <a:accent3>
          <a:srgbClr val="FFFFFF"/>
        </a:accent3>
        <a:accent4>
          <a:srgbClr val="000000"/>
        </a:accent4>
        <a:accent5>
          <a:srgbClr val="DAEDEF"/>
        </a:accent5>
        <a:accent6>
          <a:srgbClr val="1D6FA1"/>
        </a:accent6>
        <a:hlink>
          <a:srgbClr val="0C3E5C"/>
        </a:hlink>
        <a:folHlink>
          <a:srgbClr val="99CC00"/>
        </a:folHlink>
      </a:clrScheme>
      <a:clrMap bg1="lt1" tx1="dk1" bg2="lt2" tx2="dk2" accent1="accent1" accent2="accent2" accent3="accent3" accent4="accent4" accent5="accent5" accent6="accent6" hlink="hlink" folHlink="folHlink"/>
    </a:extraClrScheme>
    <a:extraClrScheme>
      <a:clrScheme name="Office 主题​​ 14">
        <a:dk1>
          <a:srgbClr val="000000"/>
        </a:dk1>
        <a:lt1>
          <a:srgbClr val="FFFFFF"/>
        </a:lt1>
        <a:dk2>
          <a:srgbClr val="000000"/>
        </a:dk2>
        <a:lt2>
          <a:srgbClr val="808080"/>
        </a:lt2>
        <a:accent1>
          <a:srgbClr val="062A41"/>
        </a:accent1>
        <a:accent2>
          <a:srgbClr val="217BB2"/>
        </a:accent2>
        <a:accent3>
          <a:srgbClr val="FFFFFF"/>
        </a:accent3>
        <a:accent4>
          <a:srgbClr val="000000"/>
        </a:accent4>
        <a:accent5>
          <a:srgbClr val="AAACB0"/>
        </a:accent5>
        <a:accent6>
          <a:srgbClr val="1D6FA1"/>
        </a:accent6>
        <a:hlink>
          <a:srgbClr val="0C3E5C"/>
        </a:hlink>
        <a:folHlink>
          <a:srgbClr val="D90D4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abstract-health</Template>
  <TotalTime>2721</TotalTime>
  <Words>1305</Words>
  <Application>Microsoft Office PowerPoint</Application>
  <PresentationFormat>全屏显示(4:3)</PresentationFormat>
  <Paragraphs>135</Paragraphs>
  <Slides>30</Slides>
  <Notes>0</Notes>
  <HiddenSlides>0</HiddenSlides>
  <MMClips>0</MMClips>
  <ScaleCrop>false</ScaleCrop>
  <HeadingPairs>
    <vt:vector size="4" baseType="variant">
      <vt:variant>
        <vt:lpstr>主题</vt:lpstr>
      </vt:variant>
      <vt:variant>
        <vt:i4>1</vt:i4>
      </vt:variant>
      <vt:variant>
        <vt:lpstr>幻灯片标题</vt:lpstr>
      </vt:variant>
      <vt:variant>
        <vt:i4>30</vt:i4>
      </vt:variant>
    </vt:vector>
  </HeadingPairs>
  <TitlesOfParts>
    <vt:vector size="31" baseType="lpstr">
      <vt:lpstr>abstract-health</vt:lpstr>
      <vt:lpstr>Are Insurance Premiums Stationary in China? Utilizing the Sequential Panel Selection Method (SPSM)</vt:lpstr>
      <vt:lpstr>Introduction</vt:lpstr>
      <vt:lpstr>ok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text to go here</dc:title>
  <dc:creator>WHDX</dc:creator>
  <cp:lastModifiedBy>WHDX</cp:lastModifiedBy>
  <cp:revision>56</cp:revision>
  <dcterms:created xsi:type="dcterms:W3CDTF">2013-07-15T23:56:09Z</dcterms:created>
  <dcterms:modified xsi:type="dcterms:W3CDTF">2013-07-18T23:13:45Z</dcterms:modified>
</cp:coreProperties>
</file>