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1"/>
  </p:sldMasterIdLst>
  <p:sldIdLst>
    <p:sldId id="256" r:id="rId2"/>
    <p:sldId id="257" r:id="rId3"/>
    <p:sldId id="258" r:id="rId4"/>
    <p:sldId id="276" r:id="rId5"/>
    <p:sldId id="277" r:id="rId6"/>
    <p:sldId id="278" r:id="rId7"/>
    <p:sldId id="282" r:id="rId8"/>
    <p:sldId id="281" r:id="rId9"/>
    <p:sldId id="279" r:id="rId10"/>
    <p:sldId id="280" r:id="rId11"/>
    <p:sldId id="259" r:id="rId12"/>
    <p:sldId id="261" r:id="rId13"/>
    <p:sldId id="262" r:id="rId14"/>
    <p:sldId id="265" r:id="rId15"/>
    <p:sldId id="266" r:id="rId16"/>
    <p:sldId id="267" r:id="rId17"/>
    <p:sldId id="268" r:id="rId18"/>
    <p:sldId id="269" r:id="rId19"/>
    <p:sldId id="283" r:id="rId20"/>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88" autoAdjust="0"/>
    <p:restoredTop sz="94523" autoAdjust="0"/>
  </p:normalViewPr>
  <p:slideViewPr>
    <p:cSldViewPr>
      <p:cViewPr varScale="1">
        <p:scale>
          <a:sx n="71" d="100"/>
          <a:sy n="71" d="100"/>
        </p:scale>
        <p:origin x="1356" y="78"/>
      </p:cViewPr>
      <p:guideLst>
        <p:guide orient="horz" pos="2160"/>
        <p:guide pos="2880"/>
      </p:guideLst>
    </p:cSldViewPr>
  </p:slideViewPr>
  <p:outlineViewPr>
    <p:cViewPr>
      <p:scale>
        <a:sx n="33" d="100"/>
        <a:sy n="33" d="100"/>
      </p:scale>
      <p:origin x="0" y="-5148"/>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12FBC802-1C80-4C21-9379-BC61FB55A76A}" type="datetimeFigureOut">
              <a:rPr lang="zh-CN" altLang="en-US" smtClean="0"/>
              <a:pPr/>
              <a:t>2013/7/16</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79394898-B61A-4FBE-9309-C019E9A7A3A0}" type="slidenum">
              <a:rPr lang="zh-CN" altLang="en-US" smtClean="0"/>
              <a:pPr/>
              <a:t>‹#›</a:t>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12FBC802-1C80-4C21-9379-BC61FB55A76A}" type="datetimeFigureOut">
              <a:rPr lang="zh-CN" altLang="en-US" smtClean="0"/>
              <a:pPr/>
              <a:t>2013/7/16</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79394898-B61A-4FBE-9309-C019E9A7A3A0}" type="slidenum">
              <a:rPr lang="zh-CN" altLang="en-US" smtClean="0"/>
              <a:pPr/>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74638"/>
            <a:ext cx="6019800" cy="5851525"/>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12FBC802-1C80-4C21-9379-BC61FB55A76A}" type="datetimeFigureOut">
              <a:rPr lang="zh-CN" altLang="en-US" smtClean="0"/>
              <a:pPr/>
              <a:t>2013/7/16</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79394898-B61A-4FBE-9309-C019E9A7A3A0}" type="slidenum">
              <a:rPr lang="zh-CN" altLang="en-US" smtClean="0"/>
              <a:pPr/>
              <a:t>‹#›</a:t>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lvl1pPr>
              <a:defRPr sz="3200"/>
            </a:lvl1pPr>
          </a:lstStyle>
          <a:p>
            <a:r>
              <a:rPr lang="zh-CN" altLang="en-US" dirty="0" smtClean="0"/>
              <a:t>单击此处编辑母版标题样式</a:t>
            </a:r>
            <a:endParaRPr lang="zh-CN" altLang="en-US" dirty="0"/>
          </a:p>
        </p:txBody>
      </p:sp>
      <p:sp>
        <p:nvSpPr>
          <p:cNvPr id="3" name="内容占位符 2"/>
          <p:cNvSpPr>
            <a:spLocks noGrp="1"/>
          </p:cNvSpPr>
          <p:nvPr>
            <p:ph idx="1"/>
          </p:nvPr>
        </p:nvSpPr>
        <p:spPr/>
        <p:txBody>
          <a:bodyPr>
            <a:normAutofit/>
          </a:bodyPr>
          <a:lstStyle>
            <a:lvl1pPr>
              <a:defRPr sz="2200"/>
            </a:lvl1pPr>
            <a:lvl2pPr>
              <a:defRPr sz="2200"/>
            </a:lvl2pPr>
            <a:lvl3pPr>
              <a:defRPr sz="2200"/>
            </a:lvl3pPr>
            <a:lvl4pPr>
              <a:defRPr sz="2200"/>
            </a:lvl4pPr>
            <a:lvl5pPr>
              <a:defRPr sz="2200"/>
            </a:lvl5pPr>
          </a:lstStyle>
          <a:p>
            <a:pPr lvl="0"/>
            <a:r>
              <a:rPr lang="zh-CN" altLang="en-US" dirty="0" smtClean="0"/>
              <a:t>单击此处编辑母版文本样式</a:t>
            </a:r>
          </a:p>
          <a:p>
            <a:pPr lvl="1"/>
            <a:r>
              <a:rPr lang="zh-CN" altLang="en-US" dirty="0" smtClean="0"/>
              <a:t>第二级</a:t>
            </a:r>
          </a:p>
          <a:p>
            <a:pPr lvl="2"/>
            <a:r>
              <a:rPr lang="zh-CN" altLang="en-US" dirty="0" smtClean="0"/>
              <a:t>第三级</a:t>
            </a:r>
          </a:p>
          <a:p>
            <a:pPr lvl="3"/>
            <a:r>
              <a:rPr lang="zh-CN" altLang="en-US" dirty="0" smtClean="0"/>
              <a:t>第四级</a:t>
            </a:r>
          </a:p>
          <a:p>
            <a:pPr lvl="4"/>
            <a:r>
              <a:rPr lang="zh-CN" altLang="en-US" dirty="0" smtClean="0"/>
              <a:t>第五级</a:t>
            </a:r>
            <a:endParaRPr lang="zh-CN" altLang="en-US" dirty="0"/>
          </a:p>
        </p:txBody>
      </p:sp>
      <p:sp>
        <p:nvSpPr>
          <p:cNvPr id="4" name="日期占位符 3"/>
          <p:cNvSpPr>
            <a:spLocks noGrp="1"/>
          </p:cNvSpPr>
          <p:nvPr>
            <p:ph type="dt" sz="half" idx="10"/>
          </p:nvPr>
        </p:nvSpPr>
        <p:spPr/>
        <p:txBody>
          <a:bodyPr/>
          <a:lstStyle/>
          <a:p>
            <a:fld id="{12FBC802-1C80-4C21-9379-BC61FB55A76A}" type="datetimeFigureOut">
              <a:rPr lang="zh-CN" altLang="en-US" smtClean="0"/>
              <a:pPr/>
              <a:t>2013/7/16</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79394898-B61A-4FBE-9309-C019E9A7A3A0}" type="slidenum">
              <a:rPr lang="zh-CN" altLang="en-US" smtClean="0"/>
              <a:pPr/>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p>
            <a:fld id="{12FBC802-1C80-4C21-9379-BC61FB55A76A}" type="datetimeFigureOut">
              <a:rPr lang="zh-CN" altLang="en-US" smtClean="0"/>
              <a:pPr/>
              <a:t>2013/7/16</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79394898-B61A-4FBE-9309-C019E9A7A3A0}" type="slidenum">
              <a:rPr lang="zh-CN" altLang="en-US" smtClean="0"/>
              <a:pPr/>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12FBC802-1C80-4C21-9379-BC61FB55A76A}" type="datetimeFigureOut">
              <a:rPr lang="zh-CN" altLang="en-US" smtClean="0"/>
              <a:pPr/>
              <a:t>2013/7/16</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79394898-B61A-4FBE-9309-C019E9A7A3A0}" type="slidenum">
              <a:rPr lang="zh-CN" altLang="en-US" smtClean="0"/>
              <a:pPr/>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12FBC802-1C80-4C21-9379-BC61FB55A76A}" type="datetimeFigureOut">
              <a:rPr lang="zh-CN" altLang="en-US" smtClean="0"/>
              <a:pPr/>
              <a:t>2013/7/16</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79394898-B61A-4FBE-9309-C019E9A7A3A0}" type="slidenum">
              <a:rPr lang="zh-CN" altLang="en-US" smtClean="0"/>
              <a:pPr/>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12FBC802-1C80-4C21-9379-BC61FB55A76A}" type="datetimeFigureOut">
              <a:rPr lang="zh-CN" altLang="en-US" smtClean="0"/>
              <a:pPr/>
              <a:t>2013/7/16</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79394898-B61A-4FBE-9309-C019E9A7A3A0}" type="slidenum">
              <a:rPr lang="zh-CN" altLang="en-US" smtClean="0"/>
              <a:pPr/>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12FBC802-1C80-4C21-9379-BC61FB55A76A}" type="datetimeFigureOut">
              <a:rPr lang="zh-CN" altLang="en-US" smtClean="0"/>
              <a:pPr/>
              <a:t>2013/7/16</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79394898-B61A-4FBE-9309-C019E9A7A3A0}" type="slidenum">
              <a:rPr lang="zh-CN" altLang="en-US" smtClean="0"/>
              <a:pPr/>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12FBC802-1C80-4C21-9379-BC61FB55A76A}" type="datetimeFigureOut">
              <a:rPr lang="zh-CN" altLang="en-US" smtClean="0"/>
              <a:pPr/>
              <a:t>2013/7/16</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79394898-B61A-4FBE-9309-C019E9A7A3A0}" type="slidenum">
              <a:rPr lang="zh-CN" altLang="en-US" smtClean="0"/>
              <a:pPr/>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12FBC802-1C80-4C21-9379-BC61FB55A76A}" type="datetimeFigureOut">
              <a:rPr lang="zh-CN" altLang="en-US" smtClean="0"/>
              <a:pPr/>
              <a:t>2013/7/16</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79394898-B61A-4FBE-9309-C019E9A7A3A0}" type="slidenum">
              <a:rPr lang="zh-CN" altLang="en-US" smtClean="0"/>
              <a:pPr/>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2FBC802-1C80-4C21-9379-BC61FB55A76A}" type="datetimeFigureOut">
              <a:rPr lang="zh-CN" altLang="en-US" smtClean="0"/>
              <a:pPr/>
              <a:t>2013/7/16</a:t>
            </a:fld>
            <a:endParaRPr lang="zh-CN" altLang="en-US"/>
          </a:p>
        </p:txBody>
      </p:sp>
      <p:sp>
        <p:nvSpPr>
          <p:cNvPr id="5" name="页脚占位符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9394898-B61A-4FBE-9309-C019E9A7A3A0}" type="slidenum">
              <a:rPr lang="zh-CN" altLang="en-US" smtClean="0"/>
              <a:pPr/>
              <a:t>‹#›</a:t>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geert-hofstede.com/china.html" TargetMode="External"/><Relationship Id="rId2" Type="http://schemas.openxmlformats.org/officeDocument/2006/relationships/hyperlink" Target="#_ftnref1"/><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2.wmf"/></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a:xfrm>
            <a:off x="714348" y="928670"/>
            <a:ext cx="7772400" cy="1470025"/>
          </a:xfrm>
        </p:spPr>
        <p:txBody>
          <a:bodyPr>
            <a:normAutofit fontScale="90000"/>
          </a:bodyPr>
          <a:lstStyle/>
          <a:p>
            <a:r>
              <a:rPr lang="en-US" altLang="zh-CN" dirty="0" smtClean="0">
                <a:latin typeface="Times New Roman" panose="02020603050405020304" pitchFamily="18" charset="0"/>
                <a:cs typeface="Times New Roman" panose="02020603050405020304" pitchFamily="18" charset="0"/>
              </a:rPr>
              <a:t>Does Culture Effect Life Insurance Consumption?—With Evidence from Mainland China</a:t>
            </a:r>
            <a:endParaRPr lang="zh-CN" altLang="en-US" dirty="0">
              <a:latin typeface="Times New Roman" panose="02020603050405020304" pitchFamily="18" charset="0"/>
              <a:cs typeface="Times New Roman" panose="02020603050405020304" pitchFamily="18" charset="0"/>
            </a:endParaRPr>
          </a:p>
        </p:txBody>
      </p:sp>
      <p:sp>
        <p:nvSpPr>
          <p:cNvPr id="3" name="副标题 2"/>
          <p:cNvSpPr>
            <a:spLocks noGrp="1"/>
          </p:cNvSpPr>
          <p:nvPr>
            <p:ph type="subTitle" idx="1"/>
          </p:nvPr>
        </p:nvSpPr>
        <p:spPr>
          <a:xfrm>
            <a:off x="1475656" y="3501008"/>
            <a:ext cx="6400800" cy="1752600"/>
          </a:xfrm>
        </p:spPr>
        <p:txBody>
          <a:bodyPr>
            <a:normAutofit fontScale="70000" lnSpcReduction="20000"/>
          </a:bodyPr>
          <a:lstStyle/>
          <a:p>
            <a:r>
              <a:rPr lang="en-US" dirty="0" smtClean="0">
                <a:latin typeface="Times New Roman" panose="02020603050405020304" pitchFamily="18" charset="0"/>
                <a:cs typeface="Times New Roman" panose="02020603050405020304" pitchFamily="18" charset="0"/>
              </a:rPr>
              <a:t>WANYAN Ruiyun, YE </a:t>
            </a:r>
            <a:r>
              <a:rPr lang="en-US" dirty="0" err="1" smtClean="0">
                <a:latin typeface="Times New Roman" panose="02020603050405020304" pitchFamily="18" charset="0"/>
                <a:cs typeface="Times New Roman" panose="02020603050405020304" pitchFamily="18" charset="0"/>
              </a:rPr>
              <a:t>Xiaolan</a:t>
            </a:r>
            <a:r>
              <a:rPr lang="en-US" dirty="0" smtClean="0">
                <a:latin typeface="Times New Roman" panose="02020603050405020304" pitchFamily="18" charset="0"/>
                <a:cs typeface="Times New Roman" panose="02020603050405020304" pitchFamily="18" charset="0"/>
              </a:rPr>
              <a:t> and CHEN Tao</a:t>
            </a:r>
            <a:endParaRPr lang="zh-CN" altLang="en-US" dirty="0" smtClean="0">
              <a:latin typeface="Times New Roman" panose="02020603050405020304" pitchFamily="18" charset="0"/>
              <a:cs typeface="Times New Roman" panose="02020603050405020304" pitchFamily="18" charset="0"/>
            </a:endParaRPr>
          </a:p>
          <a:p>
            <a:endParaRPr lang="en-US" dirty="0" smtClean="0">
              <a:latin typeface="Times New Roman" panose="02020603050405020304" pitchFamily="18" charset="0"/>
              <a:cs typeface="Times New Roman" panose="02020603050405020304" pitchFamily="18" charset="0"/>
            </a:endParaRPr>
          </a:p>
          <a:p>
            <a:endParaRPr lang="en-US" dirty="0" smtClean="0">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cs typeface="Times New Roman" panose="02020603050405020304" pitchFamily="18" charset="0"/>
              </a:rPr>
              <a:t>School of insurance</a:t>
            </a:r>
            <a:endParaRPr lang="zh-CN" altLang="en-US" dirty="0" smtClean="0">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cs typeface="Times New Roman" panose="02020603050405020304" pitchFamily="18" charset="0"/>
              </a:rPr>
              <a:t>Southwestern University of Finance and Economics</a:t>
            </a:r>
            <a:endParaRPr lang="zh-CN" altLang="en-US"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2" name="表格 11"/>
          <p:cNvGraphicFramePr>
            <a:graphicFrameLocks noGrp="1"/>
          </p:cNvGraphicFramePr>
          <p:nvPr>
            <p:extLst>
              <p:ext uri="{D42A27DB-BD31-4B8C-83A1-F6EECF244321}">
                <p14:modId xmlns:p14="http://schemas.microsoft.com/office/powerpoint/2010/main" val="1669962105"/>
              </p:ext>
            </p:extLst>
          </p:nvPr>
        </p:nvGraphicFramePr>
        <p:xfrm>
          <a:off x="323528" y="188640"/>
          <a:ext cx="8424936" cy="6180195"/>
        </p:xfrm>
        <a:graphic>
          <a:graphicData uri="http://schemas.openxmlformats.org/drawingml/2006/table">
            <a:tbl>
              <a:tblPr firstRow="1" firstCol="1" bandRow="1" bandCol="1">
                <a:tableStyleId>{5C22544A-7EE6-4342-B048-85BDC9FD1C3A}</a:tableStyleId>
              </a:tblPr>
              <a:tblGrid>
                <a:gridCol w="1620761"/>
                <a:gridCol w="1473420"/>
                <a:gridCol w="1472474"/>
                <a:gridCol w="2008006"/>
                <a:gridCol w="1850275"/>
              </a:tblGrid>
              <a:tr h="338861">
                <a:tc>
                  <a:txBody>
                    <a:bodyPr/>
                    <a:lstStyle/>
                    <a:p>
                      <a:pPr algn="l">
                        <a:spcAft>
                          <a:spcPts val="0"/>
                        </a:spcAft>
                      </a:pPr>
                      <a:r>
                        <a:rPr lang="en-US" sz="1800" kern="0" dirty="0">
                          <a:effectLst/>
                          <a:latin typeface="Times New Roman" panose="02020603050405020304" pitchFamily="18" charset="0"/>
                          <a:cs typeface="Times New Roman" panose="02020603050405020304" pitchFamily="18" charset="0"/>
                        </a:rPr>
                        <a:t> </a:t>
                      </a:r>
                      <a:endParaRPr lang="zh-CN" sz="2000" kern="100" dirty="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pPr algn="ctr">
                        <a:spcAft>
                          <a:spcPts val="0"/>
                        </a:spcAft>
                      </a:pPr>
                      <a:r>
                        <a:rPr lang="en-US" sz="1800" kern="0">
                          <a:effectLst/>
                          <a:latin typeface="Times New Roman" panose="02020603050405020304" pitchFamily="18" charset="0"/>
                          <a:cs typeface="Times New Roman" panose="02020603050405020304" pitchFamily="18" charset="0"/>
                        </a:rPr>
                        <a:t>PDI</a:t>
                      </a:r>
                      <a:endParaRPr lang="zh-CN" sz="20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pPr algn="ctr">
                        <a:spcAft>
                          <a:spcPts val="0"/>
                        </a:spcAft>
                      </a:pPr>
                      <a:r>
                        <a:rPr lang="en-US" sz="1800" kern="0">
                          <a:effectLst/>
                          <a:latin typeface="Times New Roman" panose="02020603050405020304" pitchFamily="18" charset="0"/>
                          <a:cs typeface="Times New Roman" panose="02020603050405020304" pitchFamily="18" charset="0"/>
                        </a:rPr>
                        <a:t>IDV</a:t>
                      </a:r>
                      <a:endParaRPr lang="zh-CN" sz="20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pPr algn="ctr">
                        <a:spcAft>
                          <a:spcPts val="0"/>
                        </a:spcAft>
                      </a:pPr>
                      <a:r>
                        <a:rPr lang="en-US" sz="1800" kern="0">
                          <a:effectLst/>
                          <a:latin typeface="Times New Roman" panose="02020603050405020304" pitchFamily="18" charset="0"/>
                          <a:cs typeface="Times New Roman" panose="02020603050405020304" pitchFamily="18" charset="0"/>
                        </a:rPr>
                        <a:t>MAI</a:t>
                      </a:r>
                      <a:endParaRPr lang="zh-CN" sz="20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pPr algn="ctr">
                        <a:spcAft>
                          <a:spcPts val="0"/>
                        </a:spcAft>
                      </a:pPr>
                      <a:r>
                        <a:rPr lang="en-US" sz="1800" kern="0">
                          <a:effectLst/>
                          <a:latin typeface="Times New Roman" panose="02020603050405020304" pitchFamily="18" charset="0"/>
                          <a:cs typeface="Times New Roman" panose="02020603050405020304" pitchFamily="18" charset="0"/>
                        </a:rPr>
                        <a:t>UAI</a:t>
                      </a:r>
                      <a:endParaRPr lang="zh-CN" sz="20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r>
              <a:tr h="338861">
                <a:tc>
                  <a:txBody>
                    <a:bodyPr/>
                    <a:lstStyle/>
                    <a:p>
                      <a:pPr algn="just">
                        <a:spcAft>
                          <a:spcPts val="0"/>
                        </a:spcAft>
                      </a:pPr>
                      <a:r>
                        <a:rPr lang="en-US" sz="1800" kern="100">
                          <a:effectLst/>
                          <a:latin typeface="Times New Roman" panose="02020603050405020304" pitchFamily="18" charset="0"/>
                          <a:cs typeface="Times New Roman" panose="02020603050405020304" pitchFamily="18" charset="0"/>
                        </a:rPr>
                        <a:t>Jilin</a:t>
                      </a:r>
                      <a:endParaRPr lang="zh-CN" sz="20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pPr algn="ctr">
                        <a:spcAft>
                          <a:spcPts val="0"/>
                        </a:spcAft>
                      </a:pPr>
                      <a:r>
                        <a:rPr lang="en-US" sz="1800" kern="100">
                          <a:effectLst/>
                          <a:latin typeface="Times New Roman" panose="02020603050405020304" pitchFamily="18" charset="0"/>
                          <a:cs typeface="Times New Roman" panose="02020603050405020304" pitchFamily="18" charset="0"/>
                        </a:rPr>
                        <a:t>75.83</a:t>
                      </a:r>
                      <a:endParaRPr lang="zh-CN" sz="20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pPr algn="ctr">
                        <a:spcAft>
                          <a:spcPts val="0"/>
                        </a:spcAft>
                      </a:pPr>
                      <a:r>
                        <a:rPr lang="en-US" sz="1800" kern="100">
                          <a:effectLst/>
                          <a:latin typeface="Times New Roman" panose="02020603050405020304" pitchFamily="18" charset="0"/>
                          <a:cs typeface="Times New Roman" panose="02020603050405020304" pitchFamily="18" charset="0"/>
                        </a:rPr>
                        <a:t>58.33</a:t>
                      </a:r>
                      <a:endParaRPr lang="zh-CN" sz="20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pPr algn="ctr">
                        <a:spcAft>
                          <a:spcPts val="0"/>
                        </a:spcAft>
                      </a:pPr>
                      <a:r>
                        <a:rPr lang="en-US" sz="1800" kern="100">
                          <a:effectLst/>
                          <a:latin typeface="Times New Roman" panose="02020603050405020304" pitchFamily="18" charset="0"/>
                          <a:cs typeface="Times New Roman" panose="02020603050405020304" pitchFamily="18" charset="0"/>
                        </a:rPr>
                        <a:t>66.67</a:t>
                      </a:r>
                      <a:endParaRPr lang="zh-CN" sz="20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pPr algn="ctr">
                        <a:spcAft>
                          <a:spcPts val="0"/>
                        </a:spcAft>
                      </a:pPr>
                      <a:r>
                        <a:rPr lang="en-US" sz="1800" kern="100">
                          <a:effectLst/>
                          <a:latin typeface="Times New Roman" panose="02020603050405020304" pitchFamily="18" charset="0"/>
                          <a:cs typeface="Times New Roman" panose="02020603050405020304" pitchFamily="18" charset="0"/>
                        </a:rPr>
                        <a:t>39.5</a:t>
                      </a:r>
                      <a:endParaRPr lang="zh-CN" sz="20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r>
              <a:tr h="338861">
                <a:tc>
                  <a:txBody>
                    <a:bodyPr/>
                    <a:lstStyle/>
                    <a:p>
                      <a:pPr algn="just">
                        <a:spcAft>
                          <a:spcPts val="0"/>
                        </a:spcAft>
                      </a:pPr>
                      <a:r>
                        <a:rPr lang="en-US" sz="1800" kern="100">
                          <a:effectLst/>
                          <a:latin typeface="Times New Roman" panose="02020603050405020304" pitchFamily="18" charset="0"/>
                          <a:cs typeface="Times New Roman" panose="02020603050405020304" pitchFamily="18" charset="0"/>
                        </a:rPr>
                        <a:t>Liaoning</a:t>
                      </a:r>
                      <a:endParaRPr lang="zh-CN" sz="20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pPr algn="ctr">
                        <a:spcAft>
                          <a:spcPts val="0"/>
                        </a:spcAft>
                      </a:pPr>
                      <a:r>
                        <a:rPr lang="en-US" sz="1800" kern="100">
                          <a:effectLst/>
                          <a:latin typeface="Times New Roman" panose="02020603050405020304" pitchFamily="18" charset="0"/>
                          <a:cs typeface="Times New Roman" panose="02020603050405020304" pitchFamily="18" charset="0"/>
                        </a:rPr>
                        <a:t>73.66</a:t>
                      </a:r>
                      <a:endParaRPr lang="zh-CN" sz="20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pPr algn="ctr">
                        <a:spcAft>
                          <a:spcPts val="0"/>
                        </a:spcAft>
                      </a:pPr>
                      <a:r>
                        <a:rPr lang="en-US" sz="1800" kern="100">
                          <a:effectLst/>
                          <a:latin typeface="Times New Roman" panose="02020603050405020304" pitchFamily="18" charset="0"/>
                          <a:cs typeface="Times New Roman" panose="02020603050405020304" pitchFamily="18" charset="0"/>
                        </a:rPr>
                        <a:t>60.56</a:t>
                      </a:r>
                      <a:endParaRPr lang="zh-CN" sz="20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pPr algn="ctr">
                        <a:spcAft>
                          <a:spcPts val="0"/>
                        </a:spcAft>
                      </a:pPr>
                      <a:r>
                        <a:rPr lang="en-US" sz="1800" kern="100">
                          <a:effectLst/>
                          <a:latin typeface="Times New Roman" panose="02020603050405020304" pitchFamily="18" charset="0"/>
                          <a:cs typeface="Times New Roman" panose="02020603050405020304" pitchFamily="18" charset="0"/>
                        </a:rPr>
                        <a:t>64.87</a:t>
                      </a:r>
                      <a:endParaRPr lang="zh-CN" sz="20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pPr algn="ctr">
                        <a:spcAft>
                          <a:spcPts val="0"/>
                        </a:spcAft>
                      </a:pPr>
                      <a:r>
                        <a:rPr lang="en-US" sz="1800" kern="100">
                          <a:effectLst/>
                          <a:latin typeface="Times New Roman" panose="02020603050405020304" pitchFamily="18" charset="0"/>
                          <a:cs typeface="Times New Roman" panose="02020603050405020304" pitchFamily="18" charset="0"/>
                        </a:rPr>
                        <a:t>37.63</a:t>
                      </a:r>
                      <a:endParaRPr lang="zh-CN" sz="20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r>
              <a:tr h="338861">
                <a:tc>
                  <a:txBody>
                    <a:bodyPr/>
                    <a:lstStyle/>
                    <a:p>
                      <a:pPr algn="just">
                        <a:spcAft>
                          <a:spcPts val="0"/>
                        </a:spcAft>
                      </a:pPr>
                      <a:r>
                        <a:rPr lang="en-US" sz="1800" kern="100">
                          <a:effectLst/>
                          <a:latin typeface="Times New Roman" panose="02020603050405020304" pitchFamily="18" charset="0"/>
                          <a:cs typeface="Times New Roman" panose="02020603050405020304" pitchFamily="18" charset="0"/>
                        </a:rPr>
                        <a:t>Ningxia</a:t>
                      </a:r>
                      <a:endParaRPr lang="zh-CN" sz="20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pPr algn="ctr">
                        <a:spcAft>
                          <a:spcPts val="0"/>
                        </a:spcAft>
                      </a:pPr>
                      <a:r>
                        <a:rPr lang="en-US" sz="1800" kern="100" dirty="0">
                          <a:effectLst/>
                          <a:latin typeface="Times New Roman" panose="02020603050405020304" pitchFamily="18" charset="0"/>
                          <a:cs typeface="Times New Roman" panose="02020603050405020304" pitchFamily="18" charset="0"/>
                        </a:rPr>
                        <a:t>91.05</a:t>
                      </a:r>
                      <a:endParaRPr lang="zh-CN" sz="2000" kern="100" dirty="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pPr algn="ctr">
                        <a:spcAft>
                          <a:spcPts val="0"/>
                        </a:spcAft>
                      </a:pPr>
                      <a:r>
                        <a:rPr lang="en-US" sz="1800" kern="100">
                          <a:effectLst/>
                          <a:latin typeface="Times New Roman" panose="02020603050405020304" pitchFamily="18" charset="0"/>
                          <a:cs typeface="Times New Roman" panose="02020603050405020304" pitchFamily="18" charset="0"/>
                        </a:rPr>
                        <a:t>46.67</a:t>
                      </a:r>
                      <a:endParaRPr lang="zh-CN" sz="20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pPr algn="ctr">
                        <a:spcAft>
                          <a:spcPts val="0"/>
                        </a:spcAft>
                      </a:pPr>
                      <a:r>
                        <a:rPr lang="en-US" sz="1800" kern="100">
                          <a:effectLst/>
                          <a:latin typeface="Times New Roman" panose="02020603050405020304" pitchFamily="18" charset="0"/>
                          <a:cs typeface="Times New Roman" panose="02020603050405020304" pitchFamily="18" charset="0"/>
                        </a:rPr>
                        <a:t>34.29</a:t>
                      </a:r>
                      <a:endParaRPr lang="zh-CN" sz="20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pPr algn="ctr">
                        <a:spcAft>
                          <a:spcPts val="0"/>
                        </a:spcAft>
                      </a:pPr>
                      <a:r>
                        <a:rPr lang="en-US" sz="1800" kern="100">
                          <a:effectLst/>
                          <a:latin typeface="Times New Roman" panose="02020603050405020304" pitchFamily="18" charset="0"/>
                          <a:cs typeface="Times New Roman" panose="02020603050405020304" pitchFamily="18" charset="0"/>
                        </a:rPr>
                        <a:t>38.8</a:t>
                      </a:r>
                      <a:endParaRPr lang="zh-CN" sz="20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r>
              <a:tr h="338861">
                <a:tc>
                  <a:txBody>
                    <a:bodyPr/>
                    <a:lstStyle/>
                    <a:p>
                      <a:pPr algn="just">
                        <a:spcAft>
                          <a:spcPts val="0"/>
                        </a:spcAft>
                      </a:pPr>
                      <a:r>
                        <a:rPr lang="en-US" sz="1800" kern="100">
                          <a:effectLst/>
                          <a:latin typeface="Times New Roman" panose="02020603050405020304" pitchFamily="18" charset="0"/>
                          <a:cs typeface="Times New Roman" panose="02020603050405020304" pitchFamily="18" charset="0"/>
                        </a:rPr>
                        <a:t>Qinghai</a:t>
                      </a:r>
                      <a:endParaRPr lang="zh-CN" sz="20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pPr algn="ctr">
                        <a:spcAft>
                          <a:spcPts val="0"/>
                        </a:spcAft>
                      </a:pPr>
                      <a:r>
                        <a:rPr lang="en-US" sz="1800" kern="100">
                          <a:effectLst/>
                          <a:latin typeface="Times New Roman" panose="02020603050405020304" pitchFamily="18" charset="0"/>
                          <a:cs typeface="Times New Roman" panose="02020603050405020304" pitchFamily="18" charset="0"/>
                        </a:rPr>
                        <a:t>95.23</a:t>
                      </a:r>
                      <a:endParaRPr lang="zh-CN" sz="20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pPr algn="ctr">
                        <a:spcAft>
                          <a:spcPts val="0"/>
                        </a:spcAft>
                      </a:pPr>
                      <a:r>
                        <a:rPr lang="en-US" sz="1800" kern="100">
                          <a:effectLst/>
                          <a:latin typeface="Times New Roman" panose="02020603050405020304" pitchFamily="18" charset="0"/>
                          <a:cs typeface="Times New Roman" panose="02020603050405020304" pitchFamily="18" charset="0"/>
                        </a:rPr>
                        <a:t>33.23</a:t>
                      </a:r>
                      <a:endParaRPr lang="zh-CN" sz="20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pPr algn="ctr">
                        <a:spcAft>
                          <a:spcPts val="0"/>
                        </a:spcAft>
                      </a:pPr>
                      <a:r>
                        <a:rPr lang="en-US" sz="1800" kern="100">
                          <a:effectLst/>
                          <a:latin typeface="Times New Roman" panose="02020603050405020304" pitchFamily="18" charset="0"/>
                          <a:cs typeface="Times New Roman" panose="02020603050405020304" pitchFamily="18" charset="0"/>
                        </a:rPr>
                        <a:t>41.41</a:t>
                      </a:r>
                      <a:endParaRPr lang="zh-CN" sz="20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pPr algn="ctr">
                        <a:spcAft>
                          <a:spcPts val="0"/>
                        </a:spcAft>
                      </a:pPr>
                      <a:r>
                        <a:rPr lang="en-US" sz="1800" kern="100">
                          <a:effectLst/>
                          <a:latin typeface="Times New Roman" panose="02020603050405020304" pitchFamily="18" charset="0"/>
                          <a:cs typeface="Times New Roman" panose="02020603050405020304" pitchFamily="18" charset="0"/>
                        </a:rPr>
                        <a:t>29.29</a:t>
                      </a:r>
                      <a:endParaRPr lang="zh-CN" sz="20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r>
              <a:tr h="338861">
                <a:tc>
                  <a:txBody>
                    <a:bodyPr/>
                    <a:lstStyle/>
                    <a:p>
                      <a:pPr algn="just">
                        <a:spcAft>
                          <a:spcPts val="0"/>
                        </a:spcAft>
                      </a:pPr>
                      <a:r>
                        <a:rPr lang="en-US" sz="1800" kern="100">
                          <a:effectLst/>
                          <a:latin typeface="Times New Roman" panose="02020603050405020304" pitchFamily="18" charset="0"/>
                          <a:cs typeface="Times New Roman" panose="02020603050405020304" pitchFamily="18" charset="0"/>
                        </a:rPr>
                        <a:t>Shaanxi</a:t>
                      </a:r>
                      <a:endParaRPr lang="zh-CN" sz="20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pPr algn="ctr">
                        <a:spcAft>
                          <a:spcPts val="0"/>
                        </a:spcAft>
                      </a:pPr>
                      <a:r>
                        <a:rPr lang="en-US" sz="1800" kern="100">
                          <a:effectLst/>
                          <a:latin typeface="Times New Roman" panose="02020603050405020304" pitchFamily="18" charset="0"/>
                          <a:cs typeface="Times New Roman" panose="02020603050405020304" pitchFamily="18" charset="0"/>
                        </a:rPr>
                        <a:t>86.93</a:t>
                      </a:r>
                      <a:endParaRPr lang="zh-CN" sz="20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pPr algn="ctr">
                        <a:spcAft>
                          <a:spcPts val="0"/>
                        </a:spcAft>
                      </a:pPr>
                      <a:r>
                        <a:rPr lang="en-US" sz="1800" kern="100">
                          <a:effectLst/>
                          <a:latin typeface="Times New Roman" panose="02020603050405020304" pitchFamily="18" charset="0"/>
                          <a:cs typeface="Times New Roman" panose="02020603050405020304" pitchFamily="18" charset="0"/>
                        </a:rPr>
                        <a:t>31.79</a:t>
                      </a:r>
                      <a:endParaRPr lang="zh-CN" sz="20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pPr algn="ctr">
                        <a:spcAft>
                          <a:spcPts val="0"/>
                        </a:spcAft>
                      </a:pPr>
                      <a:r>
                        <a:rPr lang="en-US" sz="1800" kern="100">
                          <a:effectLst/>
                          <a:latin typeface="Times New Roman" panose="02020603050405020304" pitchFamily="18" charset="0"/>
                          <a:cs typeface="Times New Roman" panose="02020603050405020304" pitchFamily="18" charset="0"/>
                        </a:rPr>
                        <a:t>40.36</a:t>
                      </a:r>
                      <a:endParaRPr lang="zh-CN" sz="20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pPr algn="ctr">
                        <a:spcAft>
                          <a:spcPts val="0"/>
                        </a:spcAft>
                      </a:pPr>
                      <a:r>
                        <a:rPr lang="en-US" sz="1800" kern="100">
                          <a:effectLst/>
                          <a:latin typeface="Times New Roman" panose="02020603050405020304" pitchFamily="18" charset="0"/>
                          <a:cs typeface="Times New Roman" panose="02020603050405020304" pitchFamily="18" charset="0"/>
                        </a:rPr>
                        <a:t>38.55</a:t>
                      </a:r>
                      <a:endParaRPr lang="zh-CN" sz="20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r>
              <a:tr h="338861">
                <a:tc>
                  <a:txBody>
                    <a:bodyPr/>
                    <a:lstStyle/>
                    <a:p>
                      <a:pPr algn="just">
                        <a:spcAft>
                          <a:spcPts val="0"/>
                        </a:spcAft>
                      </a:pPr>
                      <a:r>
                        <a:rPr lang="en-US" sz="1800" kern="100">
                          <a:effectLst/>
                          <a:latin typeface="Times New Roman" panose="02020603050405020304" pitchFamily="18" charset="0"/>
                          <a:cs typeface="Times New Roman" panose="02020603050405020304" pitchFamily="18" charset="0"/>
                        </a:rPr>
                        <a:t>Shandong</a:t>
                      </a:r>
                      <a:endParaRPr lang="zh-CN" sz="20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pPr algn="ctr">
                        <a:spcAft>
                          <a:spcPts val="0"/>
                        </a:spcAft>
                      </a:pPr>
                      <a:r>
                        <a:rPr lang="en-US" sz="1800" kern="100" dirty="0">
                          <a:effectLst/>
                          <a:latin typeface="Times New Roman" panose="02020603050405020304" pitchFamily="18" charset="0"/>
                          <a:cs typeface="Times New Roman" panose="02020603050405020304" pitchFamily="18" charset="0"/>
                        </a:rPr>
                        <a:t>77.09</a:t>
                      </a:r>
                      <a:endParaRPr lang="zh-CN" sz="2000" kern="100" dirty="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pPr algn="ctr">
                        <a:spcAft>
                          <a:spcPts val="0"/>
                        </a:spcAft>
                      </a:pPr>
                      <a:r>
                        <a:rPr lang="en-US" sz="1800" kern="100">
                          <a:effectLst/>
                          <a:latin typeface="Times New Roman" panose="02020603050405020304" pitchFamily="18" charset="0"/>
                          <a:cs typeface="Times New Roman" panose="02020603050405020304" pitchFamily="18" charset="0"/>
                        </a:rPr>
                        <a:t>53.54</a:t>
                      </a:r>
                      <a:endParaRPr lang="zh-CN" sz="20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pPr algn="ctr">
                        <a:spcAft>
                          <a:spcPts val="0"/>
                        </a:spcAft>
                      </a:pPr>
                      <a:r>
                        <a:rPr lang="en-US" sz="1800" kern="100">
                          <a:effectLst/>
                          <a:latin typeface="Times New Roman" panose="02020603050405020304" pitchFamily="18" charset="0"/>
                          <a:cs typeface="Times New Roman" panose="02020603050405020304" pitchFamily="18" charset="0"/>
                        </a:rPr>
                        <a:t>57.09</a:t>
                      </a:r>
                      <a:endParaRPr lang="zh-CN" sz="20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pPr algn="ctr">
                        <a:spcAft>
                          <a:spcPts val="0"/>
                        </a:spcAft>
                      </a:pPr>
                      <a:r>
                        <a:rPr lang="en-US" sz="1800" kern="100">
                          <a:effectLst/>
                          <a:latin typeface="Times New Roman" panose="02020603050405020304" pitchFamily="18" charset="0"/>
                          <a:cs typeface="Times New Roman" panose="02020603050405020304" pitchFamily="18" charset="0"/>
                        </a:rPr>
                        <a:t>34.75</a:t>
                      </a:r>
                      <a:endParaRPr lang="zh-CN" sz="20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r>
              <a:tr h="338861">
                <a:tc>
                  <a:txBody>
                    <a:bodyPr/>
                    <a:lstStyle/>
                    <a:p>
                      <a:pPr algn="just">
                        <a:spcAft>
                          <a:spcPts val="0"/>
                        </a:spcAft>
                      </a:pPr>
                      <a:r>
                        <a:rPr lang="en-US" sz="1800" kern="100">
                          <a:effectLst/>
                          <a:latin typeface="Times New Roman" panose="02020603050405020304" pitchFamily="18" charset="0"/>
                          <a:cs typeface="Times New Roman" panose="02020603050405020304" pitchFamily="18" charset="0"/>
                        </a:rPr>
                        <a:t>Shanghai</a:t>
                      </a:r>
                      <a:endParaRPr lang="zh-CN" sz="20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pPr algn="ctr">
                        <a:spcAft>
                          <a:spcPts val="0"/>
                        </a:spcAft>
                      </a:pPr>
                      <a:r>
                        <a:rPr lang="en-US" sz="1800" kern="100">
                          <a:effectLst/>
                          <a:latin typeface="Times New Roman" panose="02020603050405020304" pitchFamily="18" charset="0"/>
                          <a:cs typeface="Times New Roman" panose="02020603050405020304" pitchFamily="18" charset="0"/>
                        </a:rPr>
                        <a:t>71.95</a:t>
                      </a:r>
                      <a:endParaRPr lang="zh-CN" sz="20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pPr algn="ctr">
                        <a:spcAft>
                          <a:spcPts val="0"/>
                        </a:spcAft>
                      </a:pPr>
                      <a:r>
                        <a:rPr lang="en-US" sz="1800" kern="100">
                          <a:effectLst/>
                          <a:latin typeface="Times New Roman" panose="02020603050405020304" pitchFamily="18" charset="0"/>
                          <a:cs typeface="Times New Roman" panose="02020603050405020304" pitchFamily="18" charset="0"/>
                        </a:rPr>
                        <a:t>49.5</a:t>
                      </a:r>
                      <a:endParaRPr lang="zh-CN" sz="20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pPr algn="ctr">
                        <a:spcAft>
                          <a:spcPts val="0"/>
                        </a:spcAft>
                      </a:pPr>
                      <a:r>
                        <a:rPr lang="en-US" sz="1800" kern="100">
                          <a:effectLst/>
                          <a:latin typeface="Times New Roman" panose="02020603050405020304" pitchFamily="18" charset="0"/>
                          <a:cs typeface="Times New Roman" panose="02020603050405020304" pitchFamily="18" charset="0"/>
                        </a:rPr>
                        <a:t>87.5</a:t>
                      </a:r>
                      <a:endParaRPr lang="zh-CN" sz="20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pPr algn="ctr">
                        <a:spcAft>
                          <a:spcPts val="0"/>
                        </a:spcAft>
                      </a:pPr>
                      <a:r>
                        <a:rPr lang="en-US" sz="1800" kern="100">
                          <a:effectLst/>
                          <a:latin typeface="Times New Roman" panose="02020603050405020304" pitchFamily="18" charset="0"/>
                          <a:cs typeface="Times New Roman" panose="02020603050405020304" pitchFamily="18" charset="0"/>
                        </a:rPr>
                        <a:t>39.5</a:t>
                      </a:r>
                      <a:endParaRPr lang="zh-CN" sz="20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r>
              <a:tr h="338861">
                <a:tc>
                  <a:txBody>
                    <a:bodyPr/>
                    <a:lstStyle/>
                    <a:p>
                      <a:pPr algn="just">
                        <a:spcAft>
                          <a:spcPts val="0"/>
                        </a:spcAft>
                      </a:pPr>
                      <a:r>
                        <a:rPr lang="en-US" sz="1800" kern="100">
                          <a:effectLst/>
                          <a:latin typeface="Times New Roman" panose="02020603050405020304" pitchFamily="18" charset="0"/>
                          <a:cs typeface="Times New Roman" panose="02020603050405020304" pitchFamily="18" charset="0"/>
                        </a:rPr>
                        <a:t>Shanxi</a:t>
                      </a:r>
                      <a:endParaRPr lang="zh-CN" sz="20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pPr algn="ctr">
                        <a:spcAft>
                          <a:spcPts val="0"/>
                        </a:spcAft>
                      </a:pPr>
                      <a:r>
                        <a:rPr lang="en-US" sz="1800" kern="100">
                          <a:effectLst/>
                          <a:latin typeface="Times New Roman" panose="02020603050405020304" pitchFamily="18" charset="0"/>
                          <a:cs typeface="Times New Roman" panose="02020603050405020304" pitchFamily="18" charset="0"/>
                        </a:rPr>
                        <a:t>73.33</a:t>
                      </a:r>
                      <a:endParaRPr lang="zh-CN" sz="20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pPr algn="ctr">
                        <a:spcAft>
                          <a:spcPts val="0"/>
                        </a:spcAft>
                      </a:pPr>
                      <a:r>
                        <a:rPr lang="en-US" sz="1800" kern="100">
                          <a:effectLst/>
                          <a:latin typeface="Times New Roman" panose="02020603050405020304" pitchFamily="18" charset="0"/>
                          <a:cs typeface="Times New Roman" panose="02020603050405020304" pitchFamily="18" charset="0"/>
                        </a:rPr>
                        <a:t>75</a:t>
                      </a:r>
                      <a:endParaRPr lang="zh-CN" sz="20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pPr algn="ctr">
                        <a:spcAft>
                          <a:spcPts val="0"/>
                        </a:spcAft>
                      </a:pPr>
                      <a:r>
                        <a:rPr lang="en-US" sz="1800" kern="100">
                          <a:effectLst/>
                          <a:latin typeface="Times New Roman" panose="02020603050405020304" pitchFamily="18" charset="0"/>
                          <a:cs typeface="Times New Roman" panose="02020603050405020304" pitchFamily="18" charset="0"/>
                        </a:rPr>
                        <a:t>61.67</a:t>
                      </a:r>
                      <a:endParaRPr lang="zh-CN" sz="20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pPr algn="ctr">
                        <a:spcAft>
                          <a:spcPts val="0"/>
                        </a:spcAft>
                      </a:pPr>
                      <a:r>
                        <a:rPr lang="en-US" sz="1800" kern="100">
                          <a:effectLst/>
                          <a:latin typeface="Times New Roman" panose="02020603050405020304" pitchFamily="18" charset="0"/>
                          <a:cs typeface="Times New Roman" panose="02020603050405020304" pitchFamily="18" charset="0"/>
                        </a:rPr>
                        <a:t>36</a:t>
                      </a:r>
                      <a:endParaRPr lang="zh-CN" sz="20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r>
              <a:tr h="338861">
                <a:tc>
                  <a:txBody>
                    <a:bodyPr/>
                    <a:lstStyle/>
                    <a:p>
                      <a:pPr algn="just">
                        <a:spcAft>
                          <a:spcPts val="0"/>
                        </a:spcAft>
                      </a:pPr>
                      <a:r>
                        <a:rPr lang="en-US" sz="1800" kern="100">
                          <a:effectLst/>
                          <a:latin typeface="Times New Roman" panose="02020603050405020304" pitchFamily="18" charset="0"/>
                          <a:cs typeface="Times New Roman" panose="02020603050405020304" pitchFamily="18" charset="0"/>
                        </a:rPr>
                        <a:t>Sichuan</a:t>
                      </a:r>
                      <a:endParaRPr lang="zh-CN" sz="20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pPr algn="ctr">
                        <a:spcAft>
                          <a:spcPts val="0"/>
                        </a:spcAft>
                      </a:pPr>
                      <a:r>
                        <a:rPr lang="en-US" sz="1800" kern="100">
                          <a:effectLst/>
                          <a:latin typeface="Times New Roman" panose="02020603050405020304" pitchFamily="18" charset="0"/>
                          <a:cs typeface="Times New Roman" panose="02020603050405020304" pitchFamily="18" charset="0"/>
                        </a:rPr>
                        <a:t>81.23</a:t>
                      </a:r>
                      <a:endParaRPr lang="zh-CN" sz="20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pPr algn="ctr">
                        <a:spcAft>
                          <a:spcPts val="0"/>
                        </a:spcAft>
                      </a:pPr>
                      <a:r>
                        <a:rPr lang="en-US" sz="1800" kern="100">
                          <a:effectLst/>
                          <a:latin typeface="Times New Roman" panose="02020603050405020304" pitchFamily="18" charset="0"/>
                          <a:cs typeface="Times New Roman" panose="02020603050405020304" pitchFamily="18" charset="0"/>
                        </a:rPr>
                        <a:t>48.11</a:t>
                      </a:r>
                      <a:endParaRPr lang="zh-CN" sz="20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pPr algn="ctr">
                        <a:spcAft>
                          <a:spcPts val="0"/>
                        </a:spcAft>
                      </a:pPr>
                      <a:r>
                        <a:rPr lang="en-US" sz="1800" kern="100">
                          <a:effectLst/>
                          <a:latin typeface="Times New Roman" panose="02020603050405020304" pitchFamily="18" charset="0"/>
                          <a:cs typeface="Times New Roman" panose="02020603050405020304" pitchFamily="18" charset="0"/>
                        </a:rPr>
                        <a:t>60.61</a:t>
                      </a:r>
                      <a:endParaRPr lang="zh-CN" sz="20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pPr algn="ctr">
                        <a:spcAft>
                          <a:spcPts val="0"/>
                        </a:spcAft>
                      </a:pPr>
                      <a:r>
                        <a:rPr lang="en-US" sz="1800" kern="100">
                          <a:effectLst/>
                          <a:latin typeface="Times New Roman" panose="02020603050405020304" pitchFamily="18" charset="0"/>
                          <a:cs typeface="Times New Roman" panose="02020603050405020304" pitchFamily="18" charset="0"/>
                        </a:rPr>
                        <a:t>31.6</a:t>
                      </a:r>
                      <a:endParaRPr lang="zh-CN" sz="20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r>
              <a:tr h="338861">
                <a:tc>
                  <a:txBody>
                    <a:bodyPr/>
                    <a:lstStyle/>
                    <a:p>
                      <a:pPr algn="just">
                        <a:spcAft>
                          <a:spcPts val="0"/>
                        </a:spcAft>
                      </a:pPr>
                      <a:r>
                        <a:rPr lang="en-US" sz="1800" kern="100">
                          <a:effectLst/>
                          <a:latin typeface="Times New Roman" panose="02020603050405020304" pitchFamily="18" charset="0"/>
                          <a:cs typeface="Times New Roman" panose="02020603050405020304" pitchFamily="18" charset="0"/>
                        </a:rPr>
                        <a:t>Tianjin</a:t>
                      </a:r>
                      <a:endParaRPr lang="zh-CN" sz="20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pPr algn="ctr">
                        <a:spcAft>
                          <a:spcPts val="0"/>
                        </a:spcAft>
                      </a:pPr>
                      <a:r>
                        <a:rPr lang="en-US" sz="1800" kern="100">
                          <a:effectLst/>
                          <a:latin typeface="Times New Roman" panose="02020603050405020304" pitchFamily="18" charset="0"/>
                          <a:cs typeface="Times New Roman" panose="02020603050405020304" pitchFamily="18" charset="0"/>
                        </a:rPr>
                        <a:t>74.55</a:t>
                      </a:r>
                      <a:endParaRPr lang="zh-CN" sz="20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pPr algn="ctr">
                        <a:spcAft>
                          <a:spcPts val="0"/>
                        </a:spcAft>
                      </a:pPr>
                      <a:r>
                        <a:rPr lang="en-US" sz="1800" kern="100">
                          <a:effectLst/>
                          <a:latin typeface="Times New Roman" panose="02020603050405020304" pitchFamily="18" charset="0"/>
                          <a:cs typeface="Times New Roman" panose="02020603050405020304" pitchFamily="18" charset="0"/>
                        </a:rPr>
                        <a:t>42.73</a:t>
                      </a:r>
                      <a:endParaRPr lang="zh-CN" sz="20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pPr algn="ctr">
                        <a:spcAft>
                          <a:spcPts val="0"/>
                        </a:spcAft>
                      </a:pPr>
                      <a:r>
                        <a:rPr lang="en-US" sz="1800" kern="100" dirty="0">
                          <a:effectLst/>
                          <a:latin typeface="Times New Roman" panose="02020603050405020304" pitchFamily="18" charset="0"/>
                          <a:cs typeface="Times New Roman" panose="02020603050405020304" pitchFamily="18" charset="0"/>
                        </a:rPr>
                        <a:t>70.91</a:t>
                      </a:r>
                      <a:endParaRPr lang="zh-CN" sz="2000" kern="100" dirty="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pPr algn="ctr">
                        <a:spcAft>
                          <a:spcPts val="0"/>
                        </a:spcAft>
                      </a:pPr>
                      <a:r>
                        <a:rPr lang="en-US" sz="1800" kern="100">
                          <a:effectLst/>
                          <a:latin typeface="Times New Roman" panose="02020603050405020304" pitchFamily="18" charset="0"/>
                          <a:cs typeface="Times New Roman" panose="02020603050405020304" pitchFamily="18" charset="0"/>
                        </a:rPr>
                        <a:t>34.79</a:t>
                      </a:r>
                      <a:endParaRPr lang="zh-CN" sz="20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r>
              <a:tr h="338861">
                <a:tc>
                  <a:txBody>
                    <a:bodyPr/>
                    <a:lstStyle/>
                    <a:p>
                      <a:pPr algn="just">
                        <a:spcAft>
                          <a:spcPts val="0"/>
                        </a:spcAft>
                      </a:pPr>
                      <a:r>
                        <a:rPr lang="en-US" sz="1800" kern="100">
                          <a:effectLst/>
                          <a:latin typeface="Times New Roman" panose="02020603050405020304" pitchFamily="18" charset="0"/>
                          <a:cs typeface="Times New Roman" panose="02020603050405020304" pitchFamily="18" charset="0"/>
                        </a:rPr>
                        <a:t>Tibet</a:t>
                      </a:r>
                      <a:endParaRPr lang="zh-CN" sz="20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pPr algn="ctr">
                        <a:spcAft>
                          <a:spcPts val="0"/>
                        </a:spcAft>
                      </a:pPr>
                      <a:r>
                        <a:rPr lang="en-US" sz="1800" kern="100">
                          <a:effectLst/>
                          <a:latin typeface="Times New Roman" panose="02020603050405020304" pitchFamily="18" charset="0"/>
                          <a:cs typeface="Times New Roman" panose="02020603050405020304" pitchFamily="18" charset="0"/>
                        </a:rPr>
                        <a:t>86.96</a:t>
                      </a:r>
                      <a:endParaRPr lang="zh-CN" sz="20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pPr algn="ctr">
                        <a:spcAft>
                          <a:spcPts val="0"/>
                        </a:spcAft>
                      </a:pPr>
                      <a:r>
                        <a:rPr lang="en-US" sz="1800" kern="100">
                          <a:effectLst/>
                          <a:latin typeface="Times New Roman" panose="02020603050405020304" pitchFamily="18" charset="0"/>
                          <a:cs typeface="Times New Roman" panose="02020603050405020304" pitchFamily="18" charset="0"/>
                        </a:rPr>
                        <a:t>47.28</a:t>
                      </a:r>
                      <a:endParaRPr lang="zh-CN" sz="20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pPr algn="ctr">
                        <a:spcAft>
                          <a:spcPts val="0"/>
                        </a:spcAft>
                      </a:pPr>
                      <a:r>
                        <a:rPr lang="en-US" sz="1800" kern="100">
                          <a:effectLst/>
                          <a:latin typeface="Times New Roman" panose="02020603050405020304" pitchFamily="18" charset="0"/>
                          <a:cs typeface="Times New Roman" panose="02020603050405020304" pitchFamily="18" charset="0"/>
                        </a:rPr>
                        <a:t>50</a:t>
                      </a:r>
                      <a:endParaRPr lang="zh-CN" sz="20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pPr algn="ctr">
                        <a:spcAft>
                          <a:spcPts val="0"/>
                        </a:spcAft>
                      </a:pPr>
                      <a:r>
                        <a:rPr lang="en-US" sz="1800" kern="100">
                          <a:effectLst/>
                          <a:latin typeface="Times New Roman" panose="02020603050405020304" pitchFamily="18" charset="0"/>
                          <a:cs typeface="Times New Roman" panose="02020603050405020304" pitchFamily="18" charset="0"/>
                        </a:rPr>
                        <a:t>38.51</a:t>
                      </a:r>
                      <a:endParaRPr lang="zh-CN" sz="20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r>
              <a:tr h="338861">
                <a:tc>
                  <a:txBody>
                    <a:bodyPr/>
                    <a:lstStyle/>
                    <a:p>
                      <a:pPr algn="just">
                        <a:spcAft>
                          <a:spcPts val="0"/>
                        </a:spcAft>
                      </a:pPr>
                      <a:r>
                        <a:rPr lang="en-US" sz="1800" kern="100">
                          <a:effectLst/>
                          <a:latin typeface="Times New Roman" panose="02020603050405020304" pitchFamily="18" charset="0"/>
                          <a:cs typeface="Times New Roman" panose="02020603050405020304" pitchFamily="18" charset="0"/>
                        </a:rPr>
                        <a:t>Xinjiang</a:t>
                      </a:r>
                      <a:endParaRPr lang="zh-CN" sz="20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pPr algn="ctr">
                        <a:spcAft>
                          <a:spcPts val="0"/>
                        </a:spcAft>
                      </a:pPr>
                      <a:r>
                        <a:rPr lang="en-US" sz="1800" kern="100">
                          <a:effectLst/>
                          <a:latin typeface="Times New Roman" panose="02020603050405020304" pitchFamily="18" charset="0"/>
                          <a:cs typeface="Times New Roman" panose="02020603050405020304" pitchFamily="18" charset="0"/>
                        </a:rPr>
                        <a:t>71.38</a:t>
                      </a:r>
                      <a:endParaRPr lang="zh-CN" sz="20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pPr algn="ctr">
                        <a:spcAft>
                          <a:spcPts val="0"/>
                        </a:spcAft>
                      </a:pPr>
                      <a:r>
                        <a:rPr lang="en-US" sz="1800" kern="100">
                          <a:effectLst/>
                          <a:latin typeface="Times New Roman" panose="02020603050405020304" pitchFamily="18" charset="0"/>
                          <a:cs typeface="Times New Roman" panose="02020603050405020304" pitchFamily="18" charset="0"/>
                        </a:rPr>
                        <a:t>53.13</a:t>
                      </a:r>
                      <a:endParaRPr lang="zh-CN" sz="20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pPr algn="ctr">
                        <a:spcAft>
                          <a:spcPts val="0"/>
                        </a:spcAft>
                      </a:pPr>
                      <a:r>
                        <a:rPr lang="en-US" sz="1800" kern="100">
                          <a:effectLst/>
                          <a:latin typeface="Times New Roman" panose="02020603050405020304" pitchFamily="18" charset="0"/>
                          <a:cs typeface="Times New Roman" panose="02020603050405020304" pitchFamily="18" charset="0"/>
                        </a:rPr>
                        <a:t>67.19</a:t>
                      </a:r>
                      <a:endParaRPr lang="zh-CN" sz="20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pPr algn="ctr">
                        <a:spcAft>
                          <a:spcPts val="0"/>
                        </a:spcAft>
                      </a:pPr>
                      <a:r>
                        <a:rPr lang="en-US" sz="1800" kern="100">
                          <a:effectLst/>
                          <a:latin typeface="Times New Roman" panose="02020603050405020304" pitchFamily="18" charset="0"/>
                          <a:cs typeface="Times New Roman" panose="02020603050405020304" pitchFamily="18" charset="0"/>
                        </a:rPr>
                        <a:t>39.15</a:t>
                      </a:r>
                      <a:endParaRPr lang="zh-CN" sz="20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r>
              <a:tr h="338861">
                <a:tc>
                  <a:txBody>
                    <a:bodyPr/>
                    <a:lstStyle/>
                    <a:p>
                      <a:pPr algn="just">
                        <a:spcAft>
                          <a:spcPts val="0"/>
                        </a:spcAft>
                      </a:pPr>
                      <a:r>
                        <a:rPr lang="en-US" sz="1800" kern="100">
                          <a:effectLst/>
                          <a:latin typeface="Times New Roman" panose="02020603050405020304" pitchFamily="18" charset="0"/>
                          <a:cs typeface="Times New Roman" panose="02020603050405020304" pitchFamily="18" charset="0"/>
                        </a:rPr>
                        <a:t>Yunnan</a:t>
                      </a:r>
                      <a:endParaRPr lang="zh-CN" sz="20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pPr algn="ctr">
                        <a:spcAft>
                          <a:spcPts val="0"/>
                        </a:spcAft>
                      </a:pPr>
                      <a:r>
                        <a:rPr lang="en-US" sz="1800" kern="100">
                          <a:effectLst/>
                          <a:latin typeface="Times New Roman" panose="02020603050405020304" pitchFamily="18" charset="0"/>
                          <a:cs typeface="Times New Roman" panose="02020603050405020304" pitchFamily="18" charset="0"/>
                        </a:rPr>
                        <a:t>84.59</a:t>
                      </a:r>
                      <a:endParaRPr lang="zh-CN" sz="20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pPr algn="ctr">
                        <a:spcAft>
                          <a:spcPts val="0"/>
                        </a:spcAft>
                      </a:pPr>
                      <a:r>
                        <a:rPr lang="en-US" sz="1800" kern="100">
                          <a:effectLst/>
                          <a:latin typeface="Times New Roman" panose="02020603050405020304" pitchFamily="18" charset="0"/>
                          <a:cs typeface="Times New Roman" panose="02020603050405020304" pitchFamily="18" charset="0"/>
                        </a:rPr>
                        <a:t>53.32</a:t>
                      </a:r>
                      <a:endParaRPr lang="zh-CN" sz="20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pPr algn="ctr">
                        <a:spcAft>
                          <a:spcPts val="0"/>
                        </a:spcAft>
                      </a:pPr>
                      <a:r>
                        <a:rPr lang="en-US" sz="1800" kern="100">
                          <a:effectLst/>
                          <a:latin typeface="Times New Roman" panose="02020603050405020304" pitchFamily="18" charset="0"/>
                          <a:cs typeface="Times New Roman" panose="02020603050405020304" pitchFamily="18" charset="0"/>
                        </a:rPr>
                        <a:t>44.39</a:t>
                      </a:r>
                      <a:endParaRPr lang="zh-CN" sz="20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pPr algn="ctr">
                        <a:spcAft>
                          <a:spcPts val="0"/>
                        </a:spcAft>
                      </a:pPr>
                      <a:r>
                        <a:rPr lang="en-US" sz="1800" kern="100">
                          <a:effectLst/>
                          <a:latin typeface="Times New Roman" panose="02020603050405020304" pitchFamily="18" charset="0"/>
                          <a:cs typeface="Times New Roman" panose="02020603050405020304" pitchFamily="18" charset="0"/>
                        </a:rPr>
                        <a:t>32.71</a:t>
                      </a:r>
                      <a:endParaRPr lang="zh-CN" sz="20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r>
              <a:tr h="338861">
                <a:tc>
                  <a:txBody>
                    <a:bodyPr/>
                    <a:lstStyle/>
                    <a:p>
                      <a:pPr algn="just">
                        <a:spcAft>
                          <a:spcPts val="0"/>
                        </a:spcAft>
                      </a:pPr>
                      <a:r>
                        <a:rPr lang="en-US" sz="1800" kern="100">
                          <a:effectLst/>
                          <a:latin typeface="Times New Roman" panose="02020603050405020304" pitchFamily="18" charset="0"/>
                          <a:cs typeface="Times New Roman" panose="02020603050405020304" pitchFamily="18" charset="0"/>
                        </a:rPr>
                        <a:t>Zhejiang</a:t>
                      </a:r>
                      <a:endParaRPr lang="zh-CN" sz="20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pPr algn="ctr">
                        <a:spcAft>
                          <a:spcPts val="0"/>
                        </a:spcAft>
                      </a:pPr>
                      <a:r>
                        <a:rPr lang="en-US" sz="1800" kern="100">
                          <a:effectLst/>
                          <a:latin typeface="Times New Roman" panose="02020603050405020304" pitchFamily="18" charset="0"/>
                          <a:cs typeface="Times New Roman" panose="02020603050405020304" pitchFamily="18" charset="0"/>
                        </a:rPr>
                        <a:t>76.2</a:t>
                      </a:r>
                      <a:endParaRPr lang="zh-CN" sz="20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pPr algn="ctr">
                        <a:spcAft>
                          <a:spcPts val="0"/>
                        </a:spcAft>
                      </a:pPr>
                      <a:r>
                        <a:rPr lang="en-US" sz="1800" kern="100">
                          <a:effectLst/>
                          <a:latin typeface="Times New Roman" panose="02020603050405020304" pitchFamily="18" charset="0"/>
                          <a:cs typeface="Times New Roman" panose="02020603050405020304" pitchFamily="18" charset="0"/>
                        </a:rPr>
                        <a:t>44.42</a:t>
                      </a:r>
                      <a:endParaRPr lang="zh-CN" sz="20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pPr algn="ctr">
                        <a:spcAft>
                          <a:spcPts val="0"/>
                        </a:spcAft>
                      </a:pPr>
                      <a:r>
                        <a:rPr lang="en-US" sz="1800" kern="100">
                          <a:effectLst/>
                          <a:latin typeface="Times New Roman" panose="02020603050405020304" pitchFamily="18" charset="0"/>
                          <a:cs typeface="Times New Roman" panose="02020603050405020304" pitchFamily="18" charset="0"/>
                        </a:rPr>
                        <a:t>54.69</a:t>
                      </a:r>
                      <a:endParaRPr lang="zh-CN" sz="20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pPr algn="ctr">
                        <a:spcAft>
                          <a:spcPts val="0"/>
                        </a:spcAft>
                      </a:pPr>
                      <a:r>
                        <a:rPr lang="en-US" sz="1800" kern="100">
                          <a:effectLst/>
                          <a:latin typeface="Times New Roman" panose="02020603050405020304" pitchFamily="18" charset="0"/>
                          <a:cs typeface="Times New Roman" panose="02020603050405020304" pitchFamily="18" charset="0"/>
                        </a:rPr>
                        <a:t>33.94</a:t>
                      </a:r>
                      <a:endParaRPr lang="zh-CN" sz="20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r>
              <a:tr h="338861">
                <a:tc>
                  <a:txBody>
                    <a:bodyPr/>
                    <a:lstStyle/>
                    <a:p>
                      <a:pPr algn="l">
                        <a:spcAft>
                          <a:spcPts val="0"/>
                        </a:spcAft>
                      </a:pPr>
                      <a:r>
                        <a:rPr lang="en-US" sz="1800" kern="0">
                          <a:effectLst/>
                          <a:latin typeface="Times New Roman" panose="02020603050405020304" pitchFamily="18" charset="0"/>
                          <a:cs typeface="Times New Roman" panose="02020603050405020304" pitchFamily="18" charset="0"/>
                        </a:rPr>
                        <a:t>Mainland China</a:t>
                      </a:r>
                      <a:endParaRPr lang="zh-CN" sz="20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pPr algn="ctr">
                        <a:spcAft>
                          <a:spcPts val="0"/>
                        </a:spcAft>
                      </a:pPr>
                      <a:r>
                        <a:rPr lang="en-US" sz="1800" kern="0">
                          <a:effectLst/>
                          <a:latin typeface="Times New Roman" panose="02020603050405020304" pitchFamily="18" charset="0"/>
                          <a:cs typeface="Times New Roman" panose="02020603050405020304" pitchFamily="18" charset="0"/>
                        </a:rPr>
                        <a:t>79.30</a:t>
                      </a:r>
                      <a:endParaRPr lang="zh-CN" sz="20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pPr algn="ctr">
                        <a:spcAft>
                          <a:spcPts val="0"/>
                        </a:spcAft>
                      </a:pPr>
                      <a:r>
                        <a:rPr lang="en-US" sz="1800" kern="0">
                          <a:effectLst/>
                          <a:latin typeface="Times New Roman" panose="02020603050405020304" pitchFamily="18" charset="0"/>
                          <a:cs typeface="Times New Roman" panose="02020603050405020304" pitchFamily="18" charset="0"/>
                        </a:rPr>
                        <a:t>47.64</a:t>
                      </a:r>
                      <a:endParaRPr lang="zh-CN" sz="20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pPr algn="ctr">
                        <a:spcAft>
                          <a:spcPts val="0"/>
                        </a:spcAft>
                      </a:pPr>
                      <a:r>
                        <a:rPr lang="en-US" sz="1800" kern="0">
                          <a:effectLst/>
                          <a:latin typeface="Times New Roman" panose="02020603050405020304" pitchFamily="18" charset="0"/>
                          <a:cs typeface="Times New Roman" panose="02020603050405020304" pitchFamily="18" charset="0"/>
                        </a:rPr>
                        <a:t>61.02</a:t>
                      </a:r>
                      <a:endParaRPr lang="zh-CN" sz="20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pPr algn="ctr">
                        <a:spcAft>
                          <a:spcPts val="0"/>
                        </a:spcAft>
                      </a:pPr>
                      <a:r>
                        <a:rPr lang="en-US" sz="1800" kern="0">
                          <a:effectLst/>
                          <a:latin typeface="Times New Roman" panose="02020603050405020304" pitchFamily="18" charset="0"/>
                          <a:cs typeface="Times New Roman" panose="02020603050405020304" pitchFamily="18" charset="0"/>
                        </a:rPr>
                        <a:t>32.79</a:t>
                      </a:r>
                      <a:endParaRPr lang="zh-CN" sz="20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r>
              <a:tr h="338861">
                <a:tc>
                  <a:txBody>
                    <a:bodyPr/>
                    <a:lstStyle/>
                    <a:p>
                      <a:pPr algn="l">
                        <a:spcAft>
                          <a:spcPts val="0"/>
                        </a:spcAft>
                      </a:pPr>
                      <a:r>
                        <a:rPr lang="en-US" sz="1800" kern="100">
                          <a:effectLst/>
                          <a:latin typeface="Times New Roman" panose="02020603050405020304" pitchFamily="18" charset="0"/>
                          <a:cs typeface="Times New Roman" panose="02020603050405020304" pitchFamily="18" charset="0"/>
                        </a:rPr>
                        <a:t>Hofstede</a:t>
                      </a:r>
                      <a:r>
                        <a:rPr lang="zh-CN" sz="1800" kern="100">
                          <a:effectLst/>
                          <a:latin typeface="Times New Roman" panose="02020603050405020304" pitchFamily="18" charset="0"/>
                          <a:cs typeface="Times New Roman" panose="02020603050405020304" pitchFamily="18" charset="0"/>
                        </a:rPr>
                        <a:t>（</a:t>
                      </a:r>
                      <a:r>
                        <a:rPr lang="en-US" sz="1800" kern="100">
                          <a:effectLst/>
                          <a:latin typeface="Times New Roman" panose="02020603050405020304" pitchFamily="18" charset="0"/>
                          <a:cs typeface="Times New Roman" panose="02020603050405020304" pitchFamily="18" charset="0"/>
                        </a:rPr>
                        <a:t>2004</a:t>
                      </a:r>
                      <a:r>
                        <a:rPr lang="zh-CN" sz="1800" kern="100">
                          <a:effectLst/>
                          <a:latin typeface="Times New Roman" panose="02020603050405020304" pitchFamily="18" charset="0"/>
                          <a:cs typeface="Times New Roman" panose="02020603050405020304" pitchFamily="18" charset="0"/>
                        </a:rPr>
                        <a:t>）</a:t>
                      </a:r>
                      <a:endParaRPr lang="zh-CN" sz="20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pPr algn="ctr">
                        <a:spcAft>
                          <a:spcPts val="0"/>
                        </a:spcAft>
                      </a:pPr>
                      <a:r>
                        <a:rPr lang="en-US" sz="1800" kern="0">
                          <a:effectLst/>
                          <a:latin typeface="Times New Roman" panose="02020603050405020304" pitchFamily="18" charset="0"/>
                          <a:cs typeface="Times New Roman" panose="02020603050405020304" pitchFamily="18" charset="0"/>
                        </a:rPr>
                        <a:t>80</a:t>
                      </a:r>
                      <a:endParaRPr lang="zh-CN" sz="20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pPr algn="ctr">
                        <a:spcAft>
                          <a:spcPts val="0"/>
                        </a:spcAft>
                      </a:pPr>
                      <a:r>
                        <a:rPr lang="en-US" sz="1800" kern="0">
                          <a:effectLst/>
                          <a:latin typeface="Times New Roman" panose="02020603050405020304" pitchFamily="18" charset="0"/>
                          <a:cs typeface="Times New Roman" panose="02020603050405020304" pitchFamily="18" charset="0"/>
                        </a:rPr>
                        <a:t>20</a:t>
                      </a:r>
                      <a:endParaRPr lang="zh-CN" sz="20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pPr algn="ctr">
                        <a:spcAft>
                          <a:spcPts val="0"/>
                        </a:spcAft>
                      </a:pPr>
                      <a:r>
                        <a:rPr lang="en-US" sz="1800" kern="0">
                          <a:effectLst/>
                          <a:latin typeface="Times New Roman" panose="02020603050405020304" pitchFamily="18" charset="0"/>
                          <a:cs typeface="Times New Roman" panose="02020603050405020304" pitchFamily="18" charset="0"/>
                        </a:rPr>
                        <a:t>66</a:t>
                      </a:r>
                      <a:endParaRPr lang="zh-CN" sz="20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pPr algn="ctr">
                        <a:spcAft>
                          <a:spcPts val="0"/>
                        </a:spcAft>
                      </a:pPr>
                      <a:r>
                        <a:rPr lang="en-US" sz="1800" kern="0" dirty="0">
                          <a:effectLst/>
                          <a:latin typeface="Times New Roman" panose="02020603050405020304" pitchFamily="18" charset="0"/>
                          <a:cs typeface="Times New Roman" panose="02020603050405020304" pitchFamily="18" charset="0"/>
                        </a:rPr>
                        <a:t>30</a:t>
                      </a:r>
                      <a:endParaRPr lang="zh-CN" sz="2000" kern="100" dirty="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r>
            </a:tbl>
          </a:graphicData>
        </a:graphic>
      </p:graphicFrame>
      <p:sp>
        <p:nvSpPr>
          <p:cNvPr id="15" name="Rectangle 9"/>
          <p:cNvSpPr>
            <a:spLocks noChangeArrowheads="1"/>
          </p:cNvSpPr>
          <p:nvPr/>
        </p:nvSpPr>
        <p:spPr bwMode="auto">
          <a:xfrm>
            <a:off x="323528" y="6488668"/>
            <a:ext cx="576064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zh-CN" b="0" i="0" u="sng" strike="noStrike" cap="none" normalizeH="0" baseline="30000" dirty="0" smtClean="0">
                <a:ln>
                  <a:noFill/>
                </a:ln>
                <a:solidFill>
                  <a:srgbClr val="800080"/>
                </a:solidFill>
                <a:effectLst/>
                <a:latin typeface="Calibri" panose="020F0502020204030204" pitchFamily="34" charset="0"/>
                <a:ea typeface="宋体" panose="02010600030101010101" pitchFamily="2" charset="-122"/>
                <a:cs typeface="Times New Roman" panose="02020603050405020304" pitchFamily="18" charset="0"/>
                <a:hlinkClick r:id="rId2"/>
              </a:rPr>
              <a:t>[</a:t>
            </a:r>
            <a:r>
              <a:rPr kumimoji="0" lang="en-US" altLang="zh-CN" b="0" i="0" u="sng" strike="noStrike" cap="none" normalizeH="0" baseline="30000" dirty="0" smtClean="0" bmk="">
                <a:ln>
                  <a:noFill/>
                </a:ln>
                <a:solidFill>
                  <a:srgbClr val="800080"/>
                </a:solidFill>
                <a:effectLst/>
                <a:latin typeface="Calibri" panose="020F0502020204030204" pitchFamily="34" charset="0"/>
                <a:ea typeface="宋体" panose="02010600030101010101" pitchFamily="2" charset="-122"/>
                <a:cs typeface="Times New Roman" panose="02020603050405020304" pitchFamily="18" charset="0"/>
                <a:hlinkClick r:id="rId2"/>
              </a:rPr>
              <a:t>1]</a:t>
            </a:r>
            <a:r>
              <a:rPr kumimoji="0" lang="en-US" altLang="zh-CN" b="0" i="0" u="none" strike="noStrike" cap="none" normalizeH="0" baseline="0" dirty="0" smtClean="0">
                <a:ln>
                  <a:noFill/>
                </a:ln>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Source</a:t>
            </a:r>
            <a:r>
              <a:rPr kumimoji="0" lang="en-US" altLang="zh-CN" b="0" i="0" u="none" strike="noStrike" cap="none" normalizeH="0" baseline="0" dirty="0" smtClean="0">
                <a:ln>
                  <a:noFill/>
                </a:ln>
                <a:solidFill>
                  <a:schemeClr val="tx1"/>
                </a:solidFill>
                <a:effectLst/>
                <a:latin typeface="Calibri" panose="020F0502020204030204" pitchFamily="34" charset="0"/>
                <a:ea typeface="宋体" panose="02010600030101010101" pitchFamily="2" charset="-122"/>
                <a:cs typeface="Times New Roman" panose="02020603050405020304" pitchFamily="18" charset="0"/>
              </a:rPr>
              <a:t>: </a:t>
            </a:r>
            <a:r>
              <a:rPr kumimoji="0" lang="en-US" altLang="zh-CN" b="0" i="0" u="none" strike="noStrike" cap="none" normalizeH="0" baseline="0" dirty="0" smtClean="0">
                <a:ln>
                  <a:noFill/>
                </a:ln>
                <a:solidFill>
                  <a:schemeClr val="tx1"/>
                </a:solidFill>
                <a:effectLst/>
                <a:latin typeface="Calibri" panose="020F0502020204030204" pitchFamily="34" charset="0"/>
                <a:ea typeface="宋体" panose="02010600030101010101" pitchFamily="2" charset="-122"/>
                <a:cs typeface="Times New Roman" panose="02020603050405020304" pitchFamily="18" charset="0"/>
                <a:hlinkClick r:id="rId3"/>
              </a:rPr>
              <a:t>http://geert-hofstede.com/china.html</a:t>
            </a:r>
            <a:r>
              <a:rPr kumimoji="0" lang="zh-CN" altLang="en-US" b="0" i="0" u="none" strike="noStrike" cap="none" normalizeH="0" baseline="0" dirty="0" smtClean="0">
                <a:ln>
                  <a:noFill/>
                </a:ln>
                <a:solidFill>
                  <a:schemeClr val="tx1"/>
                </a:solidFill>
                <a:effectLst/>
                <a:latin typeface="Calibri" panose="020F0502020204030204" pitchFamily="34" charset="0"/>
                <a:ea typeface="宋体" panose="02010600030101010101" pitchFamily="2" charset="-122"/>
                <a:cs typeface="Times New Roman" panose="02020603050405020304" pitchFamily="18" charset="0"/>
              </a:rPr>
              <a:t>。</a:t>
            </a:r>
            <a:endParaRPr kumimoji="0" lang="zh-CN" altLang="en-US" sz="44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99330990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sz="4400" dirty="0" smtClean="0">
                <a:latin typeface="Times New Roman" panose="02020603050405020304" pitchFamily="18" charset="0"/>
                <a:cs typeface="Times New Roman" panose="02020603050405020304" pitchFamily="18" charset="0"/>
              </a:rPr>
              <a:t>Research Methodology </a:t>
            </a:r>
            <a:endParaRPr lang="zh-CN" altLang="en-US" sz="4400" dirty="0">
              <a:latin typeface="Times New Roman" panose="02020603050405020304" pitchFamily="18" charset="0"/>
              <a:cs typeface="Times New Roman" panose="02020603050405020304" pitchFamily="18" charset="0"/>
            </a:endParaRPr>
          </a:p>
        </p:txBody>
      </p:sp>
      <p:sp>
        <p:nvSpPr>
          <p:cNvPr id="3" name="内容占位符 2"/>
          <p:cNvSpPr>
            <a:spLocks noGrp="1"/>
          </p:cNvSpPr>
          <p:nvPr>
            <p:ph idx="1"/>
          </p:nvPr>
        </p:nvSpPr>
        <p:spPr/>
        <p:txBody>
          <a:bodyPr>
            <a:normAutofit/>
          </a:bodyPr>
          <a:lstStyle/>
          <a:p>
            <a:r>
              <a:rPr lang="en-US" sz="3200" dirty="0">
                <a:latin typeface="Times New Roman" panose="02020603050405020304" pitchFamily="18" charset="0"/>
                <a:cs typeface="Times New Roman" panose="02020603050405020304" pitchFamily="18" charset="0"/>
              </a:rPr>
              <a:t>We use the panel data of 31 provinces across China from 1999-2010, analyze the effect of cultural differences on life insurance consumption there, so as to find out whether the culture in mainland China has significant effect on life insurance consumption</a:t>
            </a:r>
            <a:r>
              <a:rPr lang="en-US" sz="3200" dirty="0" smtClean="0">
                <a:latin typeface="Times New Roman" panose="02020603050405020304" pitchFamily="18" charset="0"/>
                <a:cs typeface="Times New Roman" panose="02020603050405020304" pitchFamily="18" charset="0"/>
              </a:rPr>
              <a:t>.</a:t>
            </a:r>
          </a:p>
          <a:p>
            <a:r>
              <a:rPr lang="en-US" altLang="zh-CN" sz="3200" dirty="0">
                <a:latin typeface="Times New Roman" panose="02020603050405020304" pitchFamily="18" charset="0"/>
                <a:cs typeface="Times New Roman" panose="02020603050405020304" pitchFamily="18" charset="0"/>
              </a:rPr>
              <a:t>Method: Pooled EGLS</a:t>
            </a:r>
            <a:endParaRPr lang="zh-CN" altLang="en-US" sz="3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sz="4800" dirty="0" smtClean="0">
                <a:latin typeface="Times New Roman" panose="02020603050405020304" pitchFamily="18" charset="0"/>
                <a:cs typeface="Times New Roman" panose="02020603050405020304" pitchFamily="18" charset="0"/>
              </a:rPr>
              <a:t>Source of Data</a:t>
            </a:r>
            <a:endParaRPr lang="zh-CN" altLang="en-US" sz="4800" dirty="0">
              <a:latin typeface="Times New Roman" panose="02020603050405020304" pitchFamily="18" charset="0"/>
              <a:cs typeface="Times New Roman" panose="02020603050405020304" pitchFamily="18" charset="0"/>
            </a:endParaRPr>
          </a:p>
        </p:txBody>
      </p:sp>
      <p:graphicFrame>
        <p:nvGraphicFramePr>
          <p:cNvPr id="4" name="内容占位符 3"/>
          <p:cNvGraphicFramePr>
            <a:graphicFrameLocks noGrp="1"/>
          </p:cNvGraphicFramePr>
          <p:nvPr>
            <p:ph idx="1"/>
            <p:extLst>
              <p:ext uri="{D42A27DB-BD31-4B8C-83A1-F6EECF244321}">
                <p14:modId xmlns:p14="http://schemas.microsoft.com/office/powerpoint/2010/main" val="3944119448"/>
              </p:ext>
            </p:extLst>
          </p:nvPr>
        </p:nvGraphicFramePr>
        <p:xfrm>
          <a:off x="214282" y="1357297"/>
          <a:ext cx="8715436" cy="5143537"/>
        </p:xfrm>
        <a:graphic>
          <a:graphicData uri="http://schemas.openxmlformats.org/drawingml/2006/table">
            <a:tbl>
              <a:tblPr/>
              <a:tblGrid>
                <a:gridCol w="1723006"/>
                <a:gridCol w="3843628"/>
                <a:gridCol w="3148802"/>
              </a:tblGrid>
              <a:tr h="283999">
                <a:tc>
                  <a:txBody>
                    <a:bodyPr/>
                    <a:lstStyle/>
                    <a:p>
                      <a:pPr algn="ctr">
                        <a:spcAft>
                          <a:spcPts val="0"/>
                        </a:spcAft>
                      </a:pPr>
                      <a:r>
                        <a:rPr lang="en-US" sz="1200" kern="0" dirty="0">
                          <a:solidFill>
                            <a:srgbClr val="000000"/>
                          </a:solidFill>
                          <a:latin typeface="Times New Roman"/>
                          <a:ea typeface="宋体"/>
                          <a:cs typeface="Times New Roman"/>
                        </a:rPr>
                        <a:t>Variable</a:t>
                      </a:r>
                      <a:endParaRPr lang="zh-CN" sz="1400" kern="100" dirty="0">
                        <a:latin typeface="Calibri"/>
                        <a:ea typeface="宋体"/>
                        <a:cs typeface="Times New Roman"/>
                      </a:endParaRPr>
                    </a:p>
                  </a:txBody>
                  <a:tcPr marL="68580" marR="68580" marT="0" marB="0" anchor="ctr">
                    <a:lnL>
                      <a:noFill/>
                    </a:lnL>
                    <a:lnR>
                      <a:noFill/>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200" kern="0">
                          <a:solidFill>
                            <a:srgbClr val="000000"/>
                          </a:solidFill>
                          <a:latin typeface="Times New Roman"/>
                          <a:ea typeface="宋体"/>
                          <a:cs typeface="Times New Roman"/>
                        </a:rPr>
                        <a:t>Description</a:t>
                      </a:r>
                      <a:endParaRPr lang="zh-CN" sz="1400" kern="100">
                        <a:latin typeface="Calibri"/>
                        <a:ea typeface="宋体"/>
                        <a:cs typeface="Times New Roman"/>
                      </a:endParaRPr>
                    </a:p>
                  </a:txBody>
                  <a:tcPr marL="68580" marR="68580" marT="0" marB="0" anchor="ctr">
                    <a:lnL>
                      <a:noFill/>
                    </a:lnL>
                    <a:lnR>
                      <a:noFill/>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200" kern="0">
                          <a:solidFill>
                            <a:srgbClr val="000000"/>
                          </a:solidFill>
                          <a:latin typeface="Times New Roman"/>
                          <a:ea typeface="宋体"/>
                          <a:cs typeface="Times New Roman"/>
                        </a:rPr>
                        <a:t>Data Source</a:t>
                      </a:r>
                      <a:endParaRPr lang="zh-CN" sz="1400" kern="100">
                        <a:latin typeface="Calibri"/>
                        <a:ea typeface="宋体"/>
                        <a:cs typeface="Times New Roman"/>
                      </a:endParaRPr>
                    </a:p>
                  </a:txBody>
                  <a:tcPr marL="68580" marR="68580" marT="0" marB="0" anchor="ctr">
                    <a:lnL>
                      <a:noFill/>
                    </a:lnL>
                    <a:lnR>
                      <a:noFill/>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135995">
                <a:tc>
                  <a:txBody>
                    <a:bodyPr/>
                    <a:lstStyle/>
                    <a:p>
                      <a:pPr marL="63500" indent="-63500" algn="l">
                        <a:spcAft>
                          <a:spcPts val="0"/>
                        </a:spcAft>
                      </a:pPr>
                      <a:r>
                        <a:rPr lang="en-US" sz="1200" kern="0">
                          <a:solidFill>
                            <a:srgbClr val="000000"/>
                          </a:solidFill>
                          <a:latin typeface="Times New Roman"/>
                          <a:ea typeface="宋体"/>
                          <a:cs typeface="Times New Roman"/>
                        </a:rPr>
                        <a:t>Life Insurance Pen / Den</a:t>
                      </a:r>
                      <a:endParaRPr lang="zh-CN" sz="1400" kern="100">
                        <a:latin typeface="Calibri"/>
                        <a:ea typeface="宋体"/>
                        <a:cs typeface="Times New Roman"/>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l">
                        <a:spcAft>
                          <a:spcPts val="0"/>
                        </a:spcAft>
                      </a:pPr>
                      <a:r>
                        <a:rPr lang="en-US" sz="1200" kern="0">
                          <a:solidFill>
                            <a:srgbClr val="000000"/>
                          </a:solidFill>
                          <a:latin typeface="Times New Roman"/>
                          <a:ea typeface="宋体"/>
                          <a:cs typeface="Times New Roman"/>
                        </a:rPr>
                        <a:t>Life Insurance Penetration (Pen) is measured as the percentage of life insurance premium to Gross Domestic Product.</a:t>
                      </a:r>
                      <a:endParaRPr lang="zh-CN" sz="1400" kern="100">
                        <a:latin typeface="Calibri"/>
                        <a:ea typeface="宋体"/>
                        <a:cs typeface="Times New Roman"/>
                      </a:endParaRPr>
                    </a:p>
                    <a:p>
                      <a:pPr algn="l">
                        <a:spcAft>
                          <a:spcPts val="0"/>
                        </a:spcAft>
                      </a:pPr>
                      <a:r>
                        <a:rPr lang="en-US" sz="1200" kern="0">
                          <a:solidFill>
                            <a:srgbClr val="000000"/>
                          </a:solidFill>
                          <a:latin typeface="Times New Roman"/>
                          <a:ea typeface="宋体"/>
                          <a:cs typeface="Times New Roman"/>
                        </a:rPr>
                        <a:t>Life Insurance Density (Den) is calculated as the percentage of total life insurance premium to total population</a:t>
                      </a:r>
                      <a:endParaRPr lang="zh-CN" sz="1400" kern="100">
                        <a:latin typeface="Calibri"/>
                        <a:ea typeface="宋体"/>
                        <a:cs typeface="Times New Roman"/>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l">
                        <a:spcAft>
                          <a:spcPts val="0"/>
                        </a:spcAft>
                      </a:pPr>
                      <a:r>
                        <a:rPr lang="en-US" sz="1200" kern="0">
                          <a:solidFill>
                            <a:srgbClr val="000000"/>
                          </a:solidFill>
                          <a:latin typeface="Times New Roman"/>
                          <a:ea typeface="宋体"/>
                          <a:cs typeface="Times New Roman"/>
                        </a:rPr>
                        <a:t>Provincial Statistical Yearbook: 2000-2011</a:t>
                      </a:r>
                      <a:endParaRPr lang="zh-CN" sz="1400" kern="100">
                        <a:latin typeface="Calibri"/>
                        <a:ea typeface="宋体"/>
                        <a:cs typeface="Times New Roman"/>
                      </a:endParaRPr>
                    </a:p>
                    <a:p>
                      <a:pPr algn="l">
                        <a:spcAft>
                          <a:spcPts val="0"/>
                        </a:spcAft>
                      </a:pPr>
                      <a:r>
                        <a:rPr lang="en-US" sz="1200" kern="0">
                          <a:solidFill>
                            <a:srgbClr val="000000"/>
                          </a:solidFill>
                          <a:latin typeface="Times New Roman"/>
                          <a:ea typeface="宋体"/>
                          <a:cs typeface="Times New Roman"/>
                        </a:rPr>
                        <a:t>China Insurance Statistics Yearbook: 2000-2011</a:t>
                      </a:r>
                      <a:endParaRPr lang="zh-CN" sz="1400" kern="100">
                        <a:latin typeface="Calibri"/>
                        <a:ea typeface="宋体"/>
                        <a:cs typeface="Times New Roman"/>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a:noFill/>
                    </a:lnB>
                  </a:tcPr>
                </a:tc>
              </a:tr>
              <a:tr h="851997">
                <a:tc>
                  <a:txBody>
                    <a:bodyPr/>
                    <a:lstStyle/>
                    <a:p>
                      <a:pPr algn="l">
                        <a:spcAft>
                          <a:spcPts val="0"/>
                        </a:spcAft>
                      </a:pPr>
                      <a:r>
                        <a:rPr lang="en-US" sz="1200" kern="0">
                          <a:solidFill>
                            <a:srgbClr val="000000"/>
                          </a:solidFill>
                          <a:latin typeface="Times New Roman"/>
                          <a:ea typeface="宋体"/>
                          <a:cs typeface="Times New Roman"/>
                        </a:rPr>
                        <a:t>Cultural Variable</a:t>
                      </a:r>
                      <a:endParaRPr lang="zh-CN" sz="1400" kern="100">
                        <a:latin typeface="Calibri"/>
                        <a:ea typeface="宋体"/>
                        <a:cs typeface="Times New Roman"/>
                      </a:endParaRPr>
                    </a:p>
                  </a:txBody>
                  <a:tcPr marL="68580" marR="68580" marT="0" marB="0" anchor="ctr">
                    <a:lnL>
                      <a:noFill/>
                    </a:lnL>
                    <a:lnR>
                      <a:noFill/>
                    </a:lnR>
                    <a:lnT>
                      <a:noFill/>
                    </a:lnT>
                    <a:lnB>
                      <a:noFill/>
                    </a:lnB>
                  </a:tcPr>
                </a:tc>
                <a:tc>
                  <a:txBody>
                    <a:bodyPr/>
                    <a:lstStyle/>
                    <a:p>
                      <a:pPr algn="l">
                        <a:spcAft>
                          <a:spcPts val="0"/>
                        </a:spcAft>
                      </a:pPr>
                      <a:r>
                        <a:rPr lang="en-US" sz="1200" kern="0">
                          <a:solidFill>
                            <a:srgbClr val="000000"/>
                          </a:solidFill>
                          <a:latin typeface="Times New Roman"/>
                          <a:ea typeface="宋体"/>
                          <a:cs typeface="Times New Roman"/>
                        </a:rPr>
                        <a:t>PDI, IDV, MAI, UAI</a:t>
                      </a:r>
                      <a:endParaRPr lang="zh-CN" sz="1400" kern="100">
                        <a:latin typeface="Calibri"/>
                        <a:ea typeface="宋体"/>
                        <a:cs typeface="Times New Roman"/>
                      </a:endParaRPr>
                    </a:p>
                  </a:txBody>
                  <a:tcPr marL="68580" marR="68580" marT="0" marB="0" anchor="ctr">
                    <a:lnL>
                      <a:noFill/>
                    </a:lnL>
                    <a:lnR>
                      <a:noFill/>
                    </a:lnR>
                    <a:lnT>
                      <a:noFill/>
                    </a:lnT>
                    <a:lnB>
                      <a:noFill/>
                    </a:lnB>
                  </a:tcPr>
                </a:tc>
                <a:tc>
                  <a:txBody>
                    <a:bodyPr/>
                    <a:lstStyle/>
                    <a:p>
                      <a:pPr algn="l">
                        <a:spcAft>
                          <a:spcPts val="0"/>
                        </a:spcAft>
                      </a:pPr>
                      <a:r>
                        <a:rPr lang="en-US" sz="1200" kern="0">
                          <a:solidFill>
                            <a:srgbClr val="000000"/>
                          </a:solidFill>
                          <a:latin typeface="Times New Roman"/>
                          <a:ea typeface="宋体"/>
                          <a:cs typeface="Times New Roman"/>
                        </a:rPr>
                        <a:t>Hofstede</a:t>
                      </a:r>
                      <a:r>
                        <a:rPr lang="zh-CN" sz="1200" kern="0">
                          <a:solidFill>
                            <a:srgbClr val="000000"/>
                          </a:solidFill>
                          <a:latin typeface="Times New Roman"/>
                          <a:ea typeface="宋体"/>
                          <a:cs typeface="Times New Roman"/>
                        </a:rPr>
                        <a:t>（</a:t>
                      </a:r>
                      <a:r>
                        <a:rPr lang="en-US" sz="1200" kern="0">
                          <a:solidFill>
                            <a:srgbClr val="000000"/>
                          </a:solidFill>
                          <a:latin typeface="Times New Roman"/>
                          <a:ea typeface="宋体"/>
                          <a:cs typeface="Times New Roman"/>
                        </a:rPr>
                        <a:t>1983,2001,2004</a:t>
                      </a:r>
                      <a:r>
                        <a:rPr lang="zh-CN" sz="1200" kern="0">
                          <a:solidFill>
                            <a:srgbClr val="000000"/>
                          </a:solidFill>
                          <a:latin typeface="Times New Roman"/>
                          <a:ea typeface="宋体"/>
                          <a:cs typeface="Times New Roman"/>
                        </a:rPr>
                        <a:t>）</a:t>
                      </a:r>
                      <a:r>
                        <a:rPr lang="en-US" sz="1200" kern="0">
                          <a:solidFill>
                            <a:srgbClr val="000000"/>
                          </a:solidFill>
                          <a:latin typeface="Times New Roman"/>
                          <a:ea typeface="宋体"/>
                          <a:cs typeface="Times New Roman"/>
                        </a:rPr>
                        <a:t>, </a:t>
                      </a:r>
                      <a:endParaRPr lang="zh-CN" sz="1400" kern="100">
                        <a:latin typeface="Calibri"/>
                        <a:ea typeface="宋体"/>
                        <a:cs typeface="Times New Roman"/>
                      </a:endParaRPr>
                    </a:p>
                    <a:p>
                      <a:pPr algn="l">
                        <a:spcAft>
                          <a:spcPts val="0"/>
                        </a:spcAft>
                      </a:pPr>
                      <a:r>
                        <a:rPr lang="en-US" sz="1200" kern="0">
                          <a:solidFill>
                            <a:srgbClr val="000000"/>
                          </a:solidFill>
                          <a:latin typeface="Times New Roman"/>
                          <a:ea typeface="宋体"/>
                          <a:cs typeface="Times New Roman"/>
                        </a:rPr>
                        <a:t>Questionnaire on 31 provinces</a:t>
                      </a:r>
                      <a:endParaRPr lang="zh-CN" sz="1400" kern="100">
                        <a:latin typeface="Calibri"/>
                        <a:ea typeface="宋体"/>
                        <a:cs typeface="Times New Roman"/>
                      </a:endParaRPr>
                    </a:p>
                  </a:txBody>
                  <a:tcPr marL="68580" marR="68580" marT="0" marB="0" anchor="ctr">
                    <a:lnL>
                      <a:noFill/>
                    </a:lnL>
                    <a:lnR>
                      <a:noFill/>
                    </a:lnR>
                    <a:lnT>
                      <a:noFill/>
                    </a:lnT>
                    <a:lnB>
                      <a:noFill/>
                    </a:lnB>
                  </a:tcPr>
                </a:tc>
              </a:tr>
              <a:tr h="283999">
                <a:tc>
                  <a:txBody>
                    <a:bodyPr/>
                    <a:lstStyle/>
                    <a:p>
                      <a:pPr algn="l">
                        <a:spcAft>
                          <a:spcPts val="0"/>
                        </a:spcAft>
                      </a:pPr>
                      <a:r>
                        <a:rPr lang="en-US" sz="1200" kern="0">
                          <a:solidFill>
                            <a:srgbClr val="000000"/>
                          </a:solidFill>
                          <a:latin typeface="Times New Roman"/>
                          <a:ea typeface="宋体"/>
                          <a:cs typeface="Times New Roman"/>
                        </a:rPr>
                        <a:t>GDP per capita</a:t>
                      </a:r>
                      <a:endParaRPr lang="zh-CN" sz="1400" kern="100">
                        <a:latin typeface="Calibri"/>
                        <a:ea typeface="宋体"/>
                        <a:cs typeface="Times New Roman"/>
                      </a:endParaRPr>
                    </a:p>
                  </a:txBody>
                  <a:tcPr marL="68580" marR="68580" marT="0" marB="0" anchor="ctr">
                    <a:lnL>
                      <a:noFill/>
                    </a:lnL>
                    <a:lnR>
                      <a:noFill/>
                    </a:lnR>
                    <a:lnT>
                      <a:noFill/>
                    </a:lnT>
                    <a:lnB>
                      <a:noFill/>
                    </a:lnB>
                  </a:tcPr>
                </a:tc>
                <a:tc>
                  <a:txBody>
                    <a:bodyPr/>
                    <a:lstStyle/>
                    <a:p>
                      <a:pPr algn="l">
                        <a:spcAft>
                          <a:spcPts val="0"/>
                        </a:spcAft>
                      </a:pPr>
                      <a:r>
                        <a:rPr lang="en-US" sz="1200" kern="0">
                          <a:solidFill>
                            <a:srgbClr val="000000"/>
                          </a:solidFill>
                          <a:latin typeface="Times New Roman"/>
                          <a:ea typeface="宋体"/>
                          <a:cs typeface="Times New Roman"/>
                        </a:rPr>
                        <a:t>The percentage of GDP to total population</a:t>
                      </a:r>
                      <a:endParaRPr lang="zh-CN" sz="1400" kern="100">
                        <a:latin typeface="Calibri"/>
                        <a:ea typeface="宋体"/>
                        <a:cs typeface="Times New Roman"/>
                      </a:endParaRPr>
                    </a:p>
                  </a:txBody>
                  <a:tcPr marL="68580" marR="68580" marT="0" marB="0" anchor="ctr">
                    <a:lnL>
                      <a:noFill/>
                    </a:lnL>
                    <a:lnR>
                      <a:noFill/>
                    </a:lnR>
                    <a:lnT>
                      <a:noFill/>
                    </a:lnT>
                    <a:lnB>
                      <a:noFill/>
                    </a:lnB>
                  </a:tcPr>
                </a:tc>
                <a:tc>
                  <a:txBody>
                    <a:bodyPr/>
                    <a:lstStyle/>
                    <a:p>
                      <a:pPr algn="l">
                        <a:spcAft>
                          <a:spcPts val="0"/>
                        </a:spcAft>
                      </a:pPr>
                      <a:r>
                        <a:rPr lang="en-US" sz="1200" kern="0">
                          <a:solidFill>
                            <a:srgbClr val="000000"/>
                          </a:solidFill>
                          <a:latin typeface="Times New Roman"/>
                          <a:ea typeface="宋体"/>
                          <a:cs typeface="Times New Roman"/>
                        </a:rPr>
                        <a:t>Provincial Statistical Yearbook: 2000-2011</a:t>
                      </a:r>
                      <a:endParaRPr lang="zh-CN" sz="1400" kern="100">
                        <a:latin typeface="Calibri"/>
                        <a:ea typeface="宋体"/>
                        <a:cs typeface="Times New Roman"/>
                      </a:endParaRPr>
                    </a:p>
                  </a:txBody>
                  <a:tcPr marL="68580" marR="68580" marT="0" marB="0" anchor="ctr">
                    <a:lnL>
                      <a:noFill/>
                    </a:lnL>
                    <a:lnR>
                      <a:noFill/>
                    </a:lnR>
                    <a:lnT>
                      <a:noFill/>
                    </a:lnT>
                    <a:lnB>
                      <a:noFill/>
                    </a:lnB>
                  </a:tcPr>
                </a:tc>
              </a:tr>
              <a:tr h="283999">
                <a:tc>
                  <a:txBody>
                    <a:bodyPr/>
                    <a:lstStyle/>
                    <a:p>
                      <a:pPr algn="l">
                        <a:spcAft>
                          <a:spcPts val="0"/>
                        </a:spcAft>
                      </a:pPr>
                      <a:r>
                        <a:rPr lang="en-US" sz="1200" kern="0">
                          <a:solidFill>
                            <a:srgbClr val="000000"/>
                          </a:solidFill>
                          <a:latin typeface="Times New Roman"/>
                          <a:ea typeface="宋体"/>
                          <a:cs typeface="Times New Roman"/>
                        </a:rPr>
                        <a:t>Expected Inflation Ratio</a:t>
                      </a:r>
                      <a:endParaRPr lang="zh-CN" sz="1400" kern="100">
                        <a:latin typeface="Calibri"/>
                        <a:ea typeface="宋体"/>
                        <a:cs typeface="Times New Roman"/>
                      </a:endParaRPr>
                    </a:p>
                  </a:txBody>
                  <a:tcPr marL="68580" marR="68580" marT="0" marB="0" anchor="ctr">
                    <a:lnL>
                      <a:noFill/>
                    </a:lnL>
                    <a:lnR>
                      <a:noFill/>
                    </a:lnR>
                    <a:lnT>
                      <a:noFill/>
                    </a:lnT>
                    <a:lnB>
                      <a:noFill/>
                    </a:lnB>
                  </a:tcPr>
                </a:tc>
                <a:tc>
                  <a:txBody>
                    <a:bodyPr/>
                    <a:lstStyle/>
                    <a:p>
                      <a:pPr algn="l">
                        <a:spcAft>
                          <a:spcPts val="0"/>
                        </a:spcAft>
                      </a:pPr>
                      <a:r>
                        <a:rPr lang="en-US" sz="1200" kern="0">
                          <a:solidFill>
                            <a:srgbClr val="000000"/>
                          </a:solidFill>
                          <a:latin typeface="Times New Roman"/>
                          <a:ea typeface="宋体"/>
                          <a:cs typeface="Times New Roman"/>
                        </a:rPr>
                        <a:t>Consumer Price Index instead, last year was 100, Inf.</a:t>
                      </a:r>
                      <a:endParaRPr lang="zh-CN" sz="1400" kern="100">
                        <a:latin typeface="Calibri"/>
                        <a:ea typeface="宋体"/>
                        <a:cs typeface="Times New Roman"/>
                      </a:endParaRPr>
                    </a:p>
                  </a:txBody>
                  <a:tcPr marL="68580" marR="68580" marT="0" marB="0" anchor="ctr">
                    <a:lnL>
                      <a:noFill/>
                    </a:lnL>
                    <a:lnR>
                      <a:noFill/>
                    </a:lnR>
                    <a:lnT>
                      <a:noFill/>
                    </a:lnT>
                    <a:lnB>
                      <a:noFill/>
                    </a:lnB>
                  </a:tcPr>
                </a:tc>
                <a:tc>
                  <a:txBody>
                    <a:bodyPr/>
                    <a:lstStyle/>
                    <a:p>
                      <a:pPr algn="l">
                        <a:spcAft>
                          <a:spcPts val="0"/>
                        </a:spcAft>
                      </a:pPr>
                      <a:r>
                        <a:rPr lang="en-US" sz="1200" kern="0">
                          <a:solidFill>
                            <a:srgbClr val="000000"/>
                          </a:solidFill>
                          <a:latin typeface="Times New Roman"/>
                          <a:ea typeface="宋体"/>
                          <a:cs typeface="Times New Roman"/>
                        </a:rPr>
                        <a:t>Provincial Statistical Yearbook: 2000-2011</a:t>
                      </a:r>
                      <a:endParaRPr lang="zh-CN" sz="1400" kern="100">
                        <a:latin typeface="Calibri"/>
                        <a:ea typeface="宋体"/>
                        <a:cs typeface="Times New Roman"/>
                      </a:endParaRPr>
                    </a:p>
                  </a:txBody>
                  <a:tcPr marL="68580" marR="68580" marT="0" marB="0" anchor="ctr">
                    <a:lnL>
                      <a:noFill/>
                    </a:lnL>
                    <a:lnR>
                      <a:noFill/>
                    </a:lnR>
                    <a:lnT>
                      <a:noFill/>
                    </a:lnT>
                    <a:lnB>
                      <a:noFill/>
                    </a:lnB>
                  </a:tcPr>
                </a:tc>
              </a:tr>
              <a:tr h="567998">
                <a:tc>
                  <a:txBody>
                    <a:bodyPr/>
                    <a:lstStyle/>
                    <a:p>
                      <a:pPr algn="l">
                        <a:spcAft>
                          <a:spcPts val="0"/>
                        </a:spcAft>
                      </a:pPr>
                      <a:r>
                        <a:rPr lang="en-US" sz="1200" kern="0">
                          <a:solidFill>
                            <a:srgbClr val="000000"/>
                          </a:solidFill>
                          <a:latin typeface="Times New Roman"/>
                          <a:ea typeface="宋体"/>
                          <a:cs typeface="Times New Roman"/>
                        </a:rPr>
                        <a:t>Bank</a:t>
                      </a:r>
                      <a:endParaRPr lang="zh-CN" sz="1400" kern="100">
                        <a:latin typeface="Calibri"/>
                        <a:ea typeface="宋体"/>
                        <a:cs typeface="Times New Roman"/>
                      </a:endParaRPr>
                    </a:p>
                  </a:txBody>
                  <a:tcPr marL="68580" marR="68580" marT="0" marB="0" anchor="ctr">
                    <a:lnL>
                      <a:noFill/>
                    </a:lnL>
                    <a:lnR>
                      <a:noFill/>
                    </a:lnR>
                    <a:lnT>
                      <a:noFill/>
                    </a:lnT>
                    <a:lnB>
                      <a:noFill/>
                    </a:lnB>
                  </a:tcPr>
                </a:tc>
                <a:tc>
                  <a:txBody>
                    <a:bodyPr/>
                    <a:lstStyle/>
                    <a:p>
                      <a:pPr algn="l">
                        <a:spcAft>
                          <a:spcPts val="0"/>
                        </a:spcAft>
                      </a:pPr>
                      <a:r>
                        <a:rPr lang="en-US" sz="1200" kern="0">
                          <a:solidFill>
                            <a:srgbClr val="000000"/>
                          </a:solidFill>
                          <a:latin typeface="Times New Roman"/>
                          <a:ea typeface="宋体"/>
                          <a:cs typeface="Times New Roman"/>
                        </a:rPr>
                        <a:t>Banking Sector Development. The percentage of total banking assects to GDP. Bank</a:t>
                      </a:r>
                      <a:endParaRPr lang="zh-CN" sz="1400" kern="100">
                        <a:latin typeface="Calibri"/>
                        <a:ea typeface="宋体"/>
                        <a:cs typeface="Times New Roman"/>
                      </a:endParaRPr>
                    </a:p>
                  </a:txBody>
                  <a:tcPr marL="68580" marR="68580" marT="0" marB="0" anchor="ctr">
                    <a:lnL>
                      <a:noFill/>
                    </a:lnL>
                    <a:lnR>
                      <a:noFill/>
                    </a:lnR>
                    <a:lnT>
                      <a:noFill/>
                    </a:lnT>
                    <a:lnB>
                      <a:noFill/>
                    </a:lnB>
                  </a:tcPr>
                </a:tc>
                <a:tc>
                  <a:txBody>
                    <a:bodyPr/>
                    <a:lstStyle/>
                    <a:p>
                      <a:pPr algn="l">
                        <a:spcAft>
                          <a:spcPts val="0"/>
                        </a:spcAft>
                      </a:pPr>
                      <a:r>
                        <a:rPr lang="en-US" sz="1200" kern="0">
                          <a:solidFill>
                            <a:srgbClr val="000000"/>
                          </a:solidFill>
                          <a:latin typeface="Times New Roman"/>
                          <a:ea typeface="宋体"/>
                          <a:cs typeface="Times New Roman"/>
                        </a:rPr>
                        <a:t>Provincial Statistical Yearbook: 2000-2011</a:t>
                      </a:r>
                      <a:endParaRPr lang="zh-CN" sz="1400" kern="100">
                        <a:latin typeface="Calibri"/>
                        <a:ea typeface="宋体"/>
                        <a:cs typeface="Times New Roman"/>
                      </a:endParaRPr>
                    </a:p>
                    <a:p>
                      <a:pPr algn="l">
                        <a:spcAft>
                          <a:spcPts val="0"/>
                        </a:spcAft>
                      </a:pPr>
                      <a:r>
                        <a:rPr lang="en-US" sz="1200" kern="0">
                          <a:solidFill>
                            <a:srgbClr val="000000"/>
                          </a:solidFill>
                          <a:latin typeface="Times New Roman"/>
                          <a:ea typeface="宋体"/>
                          <a:cs typeface="Times New Roman"/>
                        </a:rPr>
                        <a:t>China Financial Statistics Yearbook: 2000-2011</a:t>
                      </a:r>
                      <a:endParaRPr lang="zh-CN" sz="1400" kern="100">
                        <a:latin typeface="Calibri"/>
                        <a:ea typeface="宋体"/>
                        <a:cs typeface="Times New Roman"/>
                      </a:endParaRPr>
                    </a:p>
                  </a:txBody>
                  <a:tcPr marL="68580" marR="68580" marT="0" marB="0" anchor="ctr">
                    <a:lnL>
                      <a:noFill/>
                    </a:lnL>
                    <a:lnR>
                      <a:noFill/>
                    </a:lnR>
                    <a:lnT>
                      <a:noFill/>
                    </a:lnT>
                    <a:lnB>
                      <a:noFill/>
                    </a:lnB>
                  </a:tcPr>
                </a:tc>
              </a:tr>
              <a:tr h="867775">
                <a:tc>
                  <a:txBody>
                    <a:bodyPr/>
                    <a:lstStyle/>
                    <a:p>
                      <a:pPr algn="l">
                        <a:spcAft>
                          <a:spcPts val="0"/>
                        </a:spcAft>
                      </a:pPr>
                      <a:r>
                        <a:rPr lang="en-US" sz="1200" kern="0" dirty="0" smtClean="0">
                          <a:solidFill>
                            <a:srgbClr val="000000"/>
                          </a:solidFill>
                          <a:latin typeface="Times New Roman"/>
                          <a:ea typeface="宋体"/>
                          <a:cs typeface="Times New Roman"/>
                        </a:rPr>
                        <a:t>Minority</a:t>
                      </a:r>
                      <a:endParaRPr lang="zh-CN" sz="1400" kern="100" dirty="0">
                        <a:latin typeface="Calibri"/>
                        <a:ea typeface="宋体"/>
                        <a:cs typeface="Times New Roman"/>
                      </a:endParaRPr>
                    </a:p>
                  </a:txBody>
                  <a:tcPr marL="68580" marR="68580" marT="0" marB="0" anchor="ctr">
                    <a:lnL>
                      <a:noFill/>
                    </a:lnL>
                    <a:lnR>
                      <a:noFill/>
                    </a:lnR>
                    <a:lnT>
                      <a:noFill/>
                    </a:lnT>
                    <a:lnB>
                      <a:noFill/>
                    </a:lnB>
                  </a:tcPr>
                </a:tc>
                <a:tc>
                  <a:txBody>
                    <a:bodyPr/>
                    <a:lstStyle/>
                    <a:p>
                      <a:pPr algn="l">
                        <a:spcAft>
                          <a:spcPts val="0"/>
                        </a:spcAft>
                      </a:pPr>
                      <a:r>
                        <a:rPr lang="en-US" sz="1200" kern="0">
                          <a:solidFill>
                            <a:srgbClr val="000000"/>
                          </a:solidFill>
                          <a:latin typeface="Times New Roman"/>
                          <a:ea typeface="宋体"/>
                          <a:cs typeface="Times New Roman"/>
                        </a:rPr>
                        <a:t>Dummy Variable. It equals to 1 when there are 3 or more minority counties, or when the percentage of minorities to the total population is over 8%. Otherwise, it equals to 0. Min.</a:t>
                      </a:r>
                      <a:endParaRPr lang="zh-CN" sz="1400" kern="100">
                        <a:latin typeface="Calibri"/>
                        <a:ea typeface="宋体"/>
                        <a:cs typeface="Times New Roman"/>
                      </a:endParaRPr>
                    </a:p>
                  </a:txBody>
                  <a:tcPr marL="68580" marR="68580" marT="0" marB="0" anchor="ctr">
                    <a:lnL>
                      <a:noFill/>
                    </a:lnL>
                    <a:lnR>
                      <a:noFill/>
                    </a:lnR>
                    <a:lnT>
                      <a:noFill/>
                    </a:lnT>
                    <a:lnB>
                      <a:noFill/>
                    </a:lnB>
                  </a:tcPr>
                </a:tc>
                <a:tc>
                  <a:txBody>
                    <a:bodyPr/>
                    <a:lstStyle/>
                    <a:p>
                      <a:pPr algn="l">
                        <a:spcAft>
                          <a:spcPts val="0"/>
                        </a:spcAft>
                      </a:pPr>
                      <a:r>
                        <a:rPr lang="en-US" sz="1200" kern="0">
                          <a:solidFill>
                            <a:srgbClr val="000000"/>
                          </a:solidFill>
                          <a:latin typeface="Times New Roman"/>
                          <a:ea typeface="宋体"/>
                          <a:cs typeface="Times New Roman"/>
                        </a:rPr>
                        <a:t>China Population Statistics Yearbook: 2000-2011</a:t>
                      </a:r>
                      <a:endParaRPr lang="zh-CN" sz="1400" kern="100">
                        <a:latin typeface="Calibri"/>
                        <a:ea typeface="宋体"/>
                        <a:cs typeface="Times New Roman"/>
                      </a:endParaRPr>
                    </a:p>
                  </a:txBody>
                  <a:tcPr marL="68580" marR="68580" marT="0" marB="0" anchor="ctr">
                    <a:lnL>
                      <a:noFill/>
                    </a:lnL>
                    <a:lnR>
                      <a:noFill/>
                    </a:lnR>
                    <a:lnT>
                      <a:noFill/>
                    </a:lnT>
                    <a:lnB>
                      <a:noFill/>
                    </a:lnB>
                  </a:tcPr>
                </a:tc>
              </a:tr>
              <a:tr h="867775">
                <a:tc>
                  <a:txBody>
                    <a:bodyPr/>
                    <a:lstStyle/>
                    <a:p>
                      <a:pPr algn="l">
                        <a:spcAft>
                          <a:spcPts val="0"/>
                        </a:spcAft>
                      </a:pPr>
                      <a:r>
                        <a:rPr lang="en-US" sz="1200" kern="0" dirty="0">
                          <a:solidFill>
                            <a:srgbClr val="000000"/>
                          </a:solidFill>
                          <a:latin typeface="Times New Roman"/>
                          <a:ea typeface="宋体"/>
                          <a:cs typeface="Times New Roman"/>
                        </a:rPr>
                        <a:t>DEP</a:t>
                      </a:r>
                      <a:endParaRPr lang="zh-CN" sz="1400" kern="100" dirty="0">
                        <a:latin typeface="Calibri"/>
                        <a:ea typeface="宋体"/>
                        <a:cs typeface="Times New Roman"/>
                      </a:endParaRPr>
                    </a:p>
                  </a:txBody>
                  <a:tcPr marL="68580" marR="68580" marT="0" marB="0" anchor="ctr">
                    <a:lnL>
                      <a:noFill/>
                    </a:lnL>
                    <a:lnR>
                      <a:noFill/>
                    </a:lnR>
                    <a:lnT>
                      <a:noFill/>
                    </a:lnT>
                    <a:lnB w="19050" cap="flat" cmpd="sng" algn="ctr">
                      <a:solidFill>
                        <a:srgbClr val="000000"/>
                      </a:solidFill>
                      <a:prstDash val="solid"/>
                      <a:round/>
                      <a:headEnd type="none" w="med" len="med"/>
                      <a:tailEnd type="none" w="med" len="med"/>
                    </a:lnB>
                  </a:tcPr>
                </a:tc>
                <a:tc>
                  <a:txBody>
                    <a:bodyPr/>
                    <a:lstStyle/>
                    <a:p>
                      <a:pPr algn="l">
                        <a:spcAft>
                          <a:spcPts val="0"/>
                        </a:spcAft>
                      </a:pPr>
                      <a:r>
                        <a:rPr lang="en-US" sz="1200" kern="0">
                          <a:solidFill>
                            <a:srgbClr val="000000"/>
                          </a:solidFill>
                          <a:latin typeface="Times New Roman"/>
                          <a:ea typeface="宋体"/>
                          <a:cs typeface="Times New Roman"/>
                        </a:rPr>
                        <a:t>Dependency Ratio. Refers to </a:t>
                      </a:r>
                      <a:r>
                        <a:rPr lang="en-US" sz="1200" kern="100">
                          <a:latin typeface="Times New Roman"/>
                          <a:ea typeface="宋体"/>
                          <a:cs typeface="Times New Roman"/>
                        </a:rPr>
                        <a:t>refers to the population aged 0-14, 65 and over as percentage of the population aged 15-64</a:t>
                      </a:r>
                      <a:endParaRPr lang="zh-CN" sz="1400" kern="100">
                        <a:latin typeface="Calibri"/>
                        <a:ea typeface="宋体"/>
                        <a:cs typeface="Times New Roman"/>
                      </a:endParaRPr>
                    </a:p>
                  </a:txBody>
                  <a:tcPr marL="68580" marR="68580" marT="0" marB="0" anchor="ctr">
                    <a:lnL>
                      <a:noFill/>
                    </a:lnL>
                    <a:lnR>
                      <a:noFill/>
                    </a:lnR>
                    <a:lnT>
                      <a:noFill/>
                    </a:lnT>
                    <a:lnB w="19050" cap="flat" cmpd="sng" algn="ctr">
                      <a:solidFill>
                        <a:srgbClr val="000000"/>
                      </a:solidFill>
                      <a:prstDash val="solid"/>
                      <a:round/>
                      <a:headEnd type="none" w="med" len="med"/>
                      <a:tailEnd type="none" w="med" len="med"/>
                    </a:lnB>
                  </a:tcPr>
                </a:tc>
                <a:tc>
                  <a:txBody>
                    <a:bodyPr/>
                    <a:lstStyle/>
                    <a:p>
                      <a:pPr algn="l">
                        <a:spcAft>
                          <a:spcPts val="0"/>
                        </a:spcAft>
                      </a:pPr>
                      <a:r>
                        <a:rPr lang="en-US" sz="1200" kern="0" dirty="0">
                          <a:solidFill>
                            <a:srgbClr val="000000"/>
                          </a:solidFill>
                          <a:latin typeface="Times New Roman"/>
                          <a:ea typeface="宋体"/>
                          <a:cs typeface="Times New Roman"/>
                        </a:rPr>
                        <a:t>China Population and Employment Yearbook: 2000-2011</a:t>
                      </a:r>
                      <a:endParaRPr lang="zh-CN" sz="1400" kern="100" dirty="0">
                        <a:latin typeface="Calibri"/>
                        <a:ea typeface="宋体"/>
                        <a:cs typeface="Times New Roman"/>
                      </a:endParaRPr>
                    </a:p>
                  </a:txBody>
                  <a:tcPr marL="68580" marR="68580" marT="0" marB="0" anchor="ctr">
                    <a:lnL>
                      <a:noFill/>
                    </a:lnL>
                    <a:lnR>
                      <a:noFill/>
                    </a:lnR>
                    <a:lnT>
                      <a:noFill/>
                    </a:lnT>
                    <a:lnB w="19050" cap="flat" cmpd="sng" algn="ctr">
                      <a:solidFill>
                        <a:srgbClr val="000000"/>
                      </a:solidFill>
                      <a:prstDash val="solid"/>
                      <a:round/>
                      <a:headEnd type="none" w="med" len="med"/>
                      <a:tailEnd type="none" w="med" len="med"/>
                    </a:lnB>
                  </a:tcPr>
                </a:tc>
              </a:tr>
            </a:tbl>
          </a:graphicData>
        </a:graphic>
      </p:graphicFrame>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sz="4400" dirty="0" smtClean="0">
                <a:latin typeface="Times New Roman" panose="02020603050405020304" pitchFamily="18" charset="0"/>
                <a:cs typeface="Times New Roman" panose="02020603050405020304" pitchFamily="18" charset="0"/>
              </a:rPr>
              <a:t>Hypothesis</a:t>
            </a:r>
            <a:endParaRPr lang="zh-CN" altLang="en-US" sz="4400" dirty="0">
              <a:latin typeface="Times New Roman" panose="02020603050405020304" pitchFamily="18" charset="0"/>
              <a:cs typeface="Times New Roman" panose="02020603050405020304" pitchFamily="18" charset="0"/>
            </a:endParaRPr>
          </a:p>
        </p:txBody>
      </p:sp>
      <p:sp>
        <p:nvSpPr>
          <p:cNvPr id="3" name="内容占位符 2"/>
          <p:cNvSpPr>
            <a:spLocks noGrp="1"/>
          </p:cNvSpPr>
          <p:nvPr>
            <p:ph idx="1"/>
          </p:nvPr>
        </p:nvSpPr>
        <p:spPr>
          <a:xfrm>
            <a:off x="457200" y="1600200"/>
            <a:ext cx="8229600" cy="4781128"/>
          </a:xfrm>
        </p:spPr>
        <p:txBody>
          <a:bodyPr>
            <a:noAutofit/>
          </a:bodyPr>
          <a:lstStyle/>
          <a:p>
            <a:r>
              <a:rPr lang="en-US" sz="3200" dirty="0" smtClean="0">
                <a:latin typeface="Times New Roman" panose="02020603050405020304" pitchFamily="18" charset="0"/>
                <a:cs typeface="Times New Roman" panose="02020603050405020304" pitchFamily="18" charset="0"/>
              </a:rPr>
              <a:t>Hypothesis 1: The life insurance consumption is negatively related to the level of power distance.</a:t>
            </a:r>
          </a:p>
          <a:p>
            <a:r>
              <a:rPr lang="en-US" sz="3200" dirty="0" smtClean="0">
                <a:latin typeface="Times New Roman" panose="02020603050405020304" pitchFamily="18" charset="0"/>
                <a:cs typeface="Times New Roman" panose="02020603050405020304" pitchFamily="18" charset="0"/>
              </a:rPr>
              <a:t>Hypothesis 2: The life insurance consumption is negatively related to the level of individualism.</a:t>
            </a:r>
            <a:endParaRPr lang="zh-CN" altLang="en-US" sz="3200" dirty="0" smtClean="0">
              <a:latin typeface="Times New Roman" panose="02020603050405020304" pitchFamily="18" charset="0"/>
              <a:cs typeface="Times New Roman" panose="02020603050405020304" pitchFamily="18" charset="0"/>
            </a:endParaRPr>
          </a:p>
          <a:p>
            <a:r>
              <a:rPr lang="en-US" sz="3200" dirty="0" smtClean="0">
                <a:latin typeface="Times New Roman" panose="02020603050405020304" pitchFamily="18" charset="0"/>
                <a:cs typeface="Times New Roman" panose="02020603050405020304" pitchFamily="18" charset="0"/>
              </a:rPr>
              <a:t>Hypothesis 3: The life insurance consumption is positively related to the level of uncertainty avoidance.</a:t>
            </a:r>
            <a:endParaRPr lang="zh-CN" altLang="en-US" sz="3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sz="6600" dirty="0" smtClean="0">
                <a:latin typeface="Times New Roman" panose="02020603050405020304" pitchFamily="18" charset="0"/>
                <a:cs typeface="Times New Roman" panose="02020603050405020304" pitchFamily="18" charset="0"/>
              </a:rPr>
              <a:t>Equation</a:t>
            </a:r>
            <a:endParaRPr lang="zh-CN" altLang="en-US" sz="6600" dirty="0">
              <a:latin typeface="Times New Roman" panose="02020603050405020304" pitchFamily="18" charset="0"/>
              <a:cs typeface="Times New Roman" panose="02020603050405020304" pitchFamily="18" charset="0"/>
            </a:endParaRPr>
          </a:p>
        </p:txBody>
      </p:sp>
      <p:sp>
        <p:nvSpPr>
          <p:cNvPr id="20482"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zh-CN" altLang="en-US"/>
          </a:p>
        </p:txBody>
      </p:sp>
      <p:graphicFrame>
        <p:nvGraphicFramePr>
          <p:cNvPr id="20481" name="Object 1"/>
          <p:cNvGraphicFramePr>
            <a:graphicFrameLocks noChangeAspect="1"/>
          </p:cNvGraphicFramePr>
          <p:nvPr>
            <p:extLst>
              <p:ext uri="{D42A27DB-BD31-4B8C-83A1-F6EECF244321}">
                <p14:modId xmlns:p14="http://schemas.microsoft.com/office/powerpoint/2010/main" val="2013761709"/>
              </p:ext>
            </p:extLst>
          </p:nvPr>
        </p:nvGraphicFramePr>
        <p:xfrm>
          <a:off x="857130" y="2780928"/>
          <a:ext cx="7829670" cy="1512168"/>
        </p:xfrm>
        <a:graphic>
          <a:graphicData uri="http://schemas.openxmlformats.org/presentationml/2006/ole">
            <mc:AlternateContent xmlns:mc="http://schemas.openxmlformats.org/markup-compatibility/2006">
              <mc:Choice xmlns:v="urn:schemas-microsoft-com:vml" Requires="v">
                <p:oleObj spid="_x0000_s20492" name="Equation" r:id="rId3" imgW="3022560" imgH="482400" progId="Equation.DSMT4">
                  <p:embed/>
                </p:oleObj>
              </mc:Choice>
              <mc:Fallback>
                <p:oleObj name="Equation" r:id="rId3" imgW="3022560" imgH="482400" progId="Equation.DSMT4">
                  <p:embed/>
                  <p:pic>
                    <p:nvPicPr>
                      <p:cNvPr id="0" name="Picture 1"/>
                      <p:cNvPicPr>
                        <a:picLocks noChangeAspect="1" noChangeArrowheads="1"/>
                      </p:cNvPicPr>
                      <p:nvPr/>
                    </p:nvPicPr>
                    <p:blipFill>
                      <a:blip r:embed="rId4"/>
                      <a:srcRect/>
                      <a:stretch>
                        <a:fillRect/>
                      </a:stretch>
                    </p:blipFill>
                    <p:spPr bwMode="auto">
                      <a:xfrm>
                        <a:off x="857130" y="2780928"/>
                        <a:ext cx="7829670" cy="1512168"/>
                      </a:xfrm>
                      <a:prstGeom prst="rect">
                        <a:avLst/>
                      </a:prstGeom>
                      <a:noFill/>
                    </p:spPr>
                  </p:pic>
                </p:oleObj>
              </mc:Fallback>
            </mc:AlternateContent>
          </a:graphicData>
        </a:graphic>
      </p:graphicFrame>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latin typeface="Times New Roman" panose="02020603050405020304" pitchFamily="18" charset="0"/>
                <a:cs typeface="Times New Roman" panose="02020603050405020304" pitchFamily="18" charset="0"/>
              </a:rPr>
              <a:t>Regression Results (1)</a:t>
            </a:r>
            <a:endParaRPr lang="zh-CN" altLang="en-US" dirty="0">
              <a:latin typeface="Times New Roman" panose="02020603050405020304" pitchFamily="18" charset="0"/>
              <a:cs typeface="Times New Roman" panose="02020603050405020304" pitchFamily="18" charset="0"/>
            </a:endParaRPr>
          </a:p>
        </p:txBody>
      </p:sp>
      <p:graphicFrame>
        <p:nvGraphicFramePr>
          <p:cNvPr id="4" name="内容占位符 3"/>
          <p:cNvGraphicFramePr>
            <a:graphicFrameLocks noGrp="1"/>
          </p:cNvGraphicFramePr>
          <p:nvPr>
            <p:ph idx="1"/>
            <p:extLst>
              <p:ext uri="{D42A27DB-BD31-4B8C-83A1-F6EECF244321}">
                <p14:modId xmlns:p14="http://schemas.microsoft.com/office/powerpoint/2010/main" val="3715072985"/>
              </p:ext>
            </p:extLst>
          </p:nvPr>
        </p:nvGraphicFramePr>
        <p:xfrm>
          <a:off x="539553" y="1417637"/>
          <a:ext cx="8318727" cy="4530729"/>
        </p:xfrm>
        <a:graphic>
          <a:graphicData uri="http://schemas.openxmlformats.org/drawingml/2006/table">
            <a:tbl>
              <a:tblPr/>
              <a:tblGrid>
                <a:gridCol w="618408"/>
                <a:gridCol w="1124809"/>
                <a:gridCol w="1082214"/>
                <a:gridCol w="1124809"/>
                <a:gridCol w="1082214"/>
                <a:gridCol w="1307807"/>
                <a:gridCol w="1978466"/>
              </a:tblGrid>
              <a:tr h="470169">
                <a:tc gridSpan="7">
                  <a:txBody>
                    <a:bodyPr/>
                    <a:lstStyle/>
                    <a:p>
                      <a:pPr algn="ctr">
                        <a:spcAft>
                          <a:spcPts val="0"/>
                        </a:spcAft>
                      </a:pPr>
                      <a:r>
                        <a:rPr lang="en-US" sz="2000" kern="0" dirty="0">
                          <a:solidFill>
                            <a:srgbClr val="000000"/>
                          </a:solidFill>
                          <a:latin typeface="Times New Roman"/>
                          <a:ea typeface="宋体"/>
                          <a:cs typeface="Times New Roman"/>
                        </a:rPr>
                        <a:t>Dependent Variable: pen   Method: Pooled EGLS (Cross-section weights)</a:t>
                      </a:r>
                      <a:endParaRPr lang="zh-CN" sz="2400" kern="100" dirty="0">
                        <a:latin typeface="Calibri"/>
                        <a:ea typeface="宋体"/>
                        <a:cs typeface="Times New Roman"/>
                      </a:endParaRPr>
                    </a:p>
                  </a:txBody>
                  <a:tcPr marL="68580" marR="68580" marT="0" marB="0" anchor="ctr">
                    <a:lnL>
                      <a:noFill/>
                    </a:lnL>
                    <a:lnR>
                      <a:noFill/>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r>
              <a:tr h="491540">
                <a:tc>
                  <a:txBody>
                    <a:bodyPr/>
                    <a:lstStyle/>
                    <a:p>
                      <a:endParaRPr lang="zh-CN" sz="2000">
                        <a:latin typeface="Calibri"/>
                        <a:cs typeface="Times New Roman"/>
                      </a:endParaRPr>
                    </a:p>
                  </a:txBody>
                  <a:tcPr marL="68580" marR="68580" marT="0" marB="0" anchor="ctr">
                    <a:lnL>
                      <a:noFill/>
                    </a:lnL>
                    <a:lnR>
                      <a:noFill/>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2000" kern="0">
                          <a:solidFill>
                            <a:srgbClr val="000000"/>
                          </a:solidFill>
                          <a:latin typeface="Times New Roman"/>
                          <a:ea typeface="宋体"/>
                          <a:cs typeface="Times New Roman"/>
                        </a:rPr>
                        <a:t>c</a:t>
                      </a:r>
                      <a:endParaRPr lang="zh-CN" sz="2400" kern="100">
                        <a:latin typeface="Calibri"/>
                        <a:ea typeface="宋体"/>
                        <a:cs typeface="Times New Roman"/>
                      </a:endParaRPr>
                    </a:p>
                  </a:txBody>
                  <a:tcPr marL="68580" marR="68580" marT="0" marB="0" anchor="ctr">
                    <a:lnL>
                      <a:noFill/>
                    </a:lnL>
                    <a:lnR>
                      <a:noFill/>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2000" kern="0">
                          <a:solidFill>
                            <a:srgbClr val="000000"/>
                          </a:solidFill>
                          <a:latin typeface="Times New Roman"/>
                          <a:ea typeface="宋体"/>
                          <a:cs typeface="Times New Roman"/>
                        </a:rPr>
                        <a:t>pdi</a:t>
                      </a:r>
                      <a:endParaRPr lang="zh-CN" sz="2400" kern="100">
                        <a:latin typeface="Calibri"/>
                        <a:ea typeface="宋体"/>
                        <a:cs typeface="Times New Roman"/>
                      </a:endParaRPr>
                    </a:p>
                  </a:txBody>
                  <a:tcPr marL="68580" marR="68580" marT="0" marB="0" anchor="ctr">
                    <a:lnL>
                      <a:noFill/>
                    </a:lnL>
                    <a:lnR>
                      <a:noFill/>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2000" kern="0">
                          <a:solidFill>
                            <a:srgbClr val="000000"/>
                          </a:solidFill>
                          <a:latin typeface="Times New Roman"/>
                          <a:ea typeface="宋体"/>
                          <a:cs typeface="Times New Roman"/>
                        </a:rPr>
                        <a:t>idv</a:t>
                      </a:r>
                      <a:endParaRPr lang="zh-CN" sz="2400" kern="100">
                        <a:latin typeface="Calibri"/>
                        <a:ea typeface="宋体"/>
                        <a:cs typeface="Times New Roman"/>
                      </a:endParaRPr>
                    </a:p>
                  </a:txBody>
                  <a:tcPr marL="68580" marR="68580" marT="0" marB="0" anchor="ctr">
                    <a:lnL>
                      <a:noFill/>
                    </a:lnL>
                    <a:lnR>
                      <a:noFill/>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2000" kern="0">
                          <a:solidFill>
                            <a:srgbClr val="000000"/>
                          </a:solidFill>
                          <a:latin typeface="Times New Roman"/>
                          <a:ea typeface="宋体"/>
                          <a:cs typeface="Times New Roman"/>
                        </a:rPr>
                        <a:t>mai</a:t>
                      </a:r>
                      <a:endParaRPr lang="zh-CN" sz="2400" kern="100">
                        <a:latin typeface="Calibri"/>
                        <a:ea typeface="宋体"/>
                        <a:cs typeface="Times New Roman"/>
                      </a:endParaRPr>
                    </a:p>
                  </a:txBody>
                  <a:tcPr marL="68580" marR="68580" marT="0" marB="0" anchor="ctr">
                    <a:lnL>
                      <a:noFill/>
                    </a:lnL>
                    <a:lnR>
                      <a:noFill/>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2000" kern="0">
                          <a:solidFill>
                            <a:srgbClr val="000000"/>
                          </a:solidFill>
                          <a:latin typeface="Times New Roman"/>
                          <a:ea typeface="宋体"/>
                          <a:cs typeface="Times New Roman"/>
                        </a:rPr>
                        <a:t>uai</a:t>
                      </a:r>
                      <a:endParaRPr lang="zh-CN" sz="2400" kern="100">
                        <a:latin typeface="Calibri"/>
                        <a:ea typeface="宋体"/>
                        <a:cs typeface="Times New Roman"/>
                      </a:endParaRPr>
                    </a:p>
                  </a:txBody>
                  <a:tcPr marL="68580" marR="68580" marT="0" marB="0" anchor="ctr">
                    <a:lnL>
                      <a:noFill/>
                    </a:lnL>
                    <a:lnR>
                      <a:noFill/>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2000" kern="0">
                          <a:solidFill>
                            <a:srgbClr val="000000"/>
                          </a:solidFill>
                          <a:latin typeface="Times New Roman"/>
                          <a:ea typeface="宋体"/>
                          <a:cs typeface="Times New Roman"/>
                        </a:rPr>
                        <a:t>lngdp</a:t>
                      </a:r>
                      <a:endParaRPr lang="zh-CN" sz="2400" kern="100">
                        <a:latin typeface="Calibri"/>
                        <a:ea typeface="宋体"/>
                        <a:cs typeface="Times New Roman"/>
                      </a:endParaRPr>
                    </a:p>
                  </a:txBody>
                  <a:tcPr marL="68580" marR="68580" marT="0" marB="0" anchor="ctr">
                    <a:lnL>
                      <a:noFill/>
                    </a:lnL>
                    <a:lnR>
                      <a:noFill/>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70169">
                <a:tc>
                  <a:txBody>
                    <a:bodyPr/>
                    <a:lstStyle/>
                    <a:p>
                      <a:pPr algn="ctr">
                        <a:spcAft>
                          <a:spcPts val="0"/>
                        </a:spcAft>
                      </a:pPr>
                      <a:r>
                        <a:rPr lang="en-US" sz="2000" kern="0">
                          <a:solidFill>
                            <a:srgbClr val="000000"/>
                          </a:solidFill>
                          <a:latin typeface="Times New Roman"/>
                          <a:ea typeface="宋体"/>
                          <a:cs typeface="Times New Roman"/>
                        </a:rPr>
                        <a:t>Eq</a:t>
                      </a:r>
                      <a:r>
                        <a:rPr lang="en-US" sz="2000" kern="0" baseline="-25000">
                          <a:solidFill>
                            <a:srgbClr val="000000"/>
                          </a:solidFill>
                          <a:latin typeface="Times New Roman"/>
                          <a:ea typeface="宋体"/>
                          <a:cs typeface="Times New Roman"/>
                        </a:rPr>
                        <a:t>1</a:t>
                      </a:r>
                      <a:endParaRPr lang="zh-CN" sz="2400" kern="100">
                        <a:latin typeface="Calibri"/>
                        <a:ea typeface="宋体"/>
                        <a:cs typeface="Times New Roman"/>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ctr">
                        <a:spcAft>
                          <a:spcPts val="0"/>
                        </a:spcAft>
                      </a:pPr>
                      <a:r>
                        <a:rPr lang="en-US" sz="2000" kern="0">
                          <a:solidFill>
                            <a:srgbClr val="000000"/>
                          </a:solidFill>
                          <a:latin typeface="Times New Roman"/>
                          <a:ea typeface="宋体"/>
                          <a:cs typeface="Times New Roman"/>
                        </a:rPr>
                        <a:t>-2.081*</a:t>
                      </a:r>
                      <a:endParaRPr lang="zh-CN" sz="2400" kern="100">
                        <a:latin typeface="Calibri"/>
                        <a:ea typeface="宋体"/>
                        <a:cs typeface="Times New Roman"/>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endParaRPr lang="zh-CN" sz="2000">
                        <a:latin typeface="Calibri"/>
                        <a:cs typeface="Times New Roman"/>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endParaRPr lang="zh-CN" sz="2000">
                        <a:latin typeface="Calibri"/>
                        <a:cs typeface="Times New Roman"/>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endParaRPr lang="zh-CN" sz="2000" dirty="0">
                        <a:latin typeface="Calibri"/>
                        <a:cs typeface="Times New Roman"/>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endParaRPr lang="zh-CN" sz="2000">
                        <a:latin typeface="Calibri"/>
                        <a:cs typeface="Times New Roman"/>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ctr">
                        <a:spcAft>
                          <a:spcPts val="0"/>
                        </a:spcAft>
                      </a:pPr>
                      <a:r>
                        <a:rPr lang="en-US" sz="2000" kern="0">
                          <a:solidFill>
                            <a:srgbClr val="000000"/>
                          </a:solidFill>
                          <a:latin typeface="Times New Roman"/>
                          <a:ea typeface="宋体"/>
                          <a:cs typeface="Times New Roman"/>
                        </a:rPr>
                        <a:t>0.0799***</a:t>
                      </a:r>
                      <a:endParaRPr lang="zh-CN" sz="2400" kern="100">
                        <a:latin typeface="Calibri"/>
                        <a:ea typeface="宋体"/>
                        <a:cs typeface="Times New Roman"/>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a:noFill/>
                    </a:lnB>
                  </a:tcPr>
                </a:tc>
              </a:tr>
              <a:tr h="427427">
                <a:tc>
                  <a:txBody>
                    <a:bodyPr/>
                    <a:lstStyle/>
                    <a:p>
                      <a:pPr algn="ctr">
                        <a:spcAft>
                          <a:spcPts val="0"/>
                        </a:spcAft>
                      </a:pPr>
                      <a:r>
                        <a:rPr lang="en-US" sz="2000" kern="0">
                          <a:solidFill>
                            <a:srgbClr val="000000"/>
                          </a:solidFill>
                          <a:latin typeface="Times New Roman"/>
                          <a:ea typeface="宋体"/>
                          <a:cs typeface="Times New Roman"/>
                        </a:rPr>
                        <a:t>T</a:t>
                      </a:r>
                      <a:endParaRPr lang="zh-CN" sz="2400" kern="100">
                        <a:latin typeface="Calibri"/>
                        <a:ea typeface="宋体"/>
                        <a:cs typeface="Times New Roman"/>
                      </a:endParaRPr>
                    </a:p>
                  </a:txBody>
                  <a:tcPr marL="68580" marR="6858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2000" kern="0">
                          <a:solidFill>
                            <a:srgbClr val="000000"/>
                          </a:solidFill>
                          <a:latin typeface="Times New Roman"/>
                          <a:ea typeface="宋体"/>
                          <a:cs typeface="Times New Roman"/>
                        </a:rPr>
                        <a:t>-2.283</a:t>
                      </a:r>
                      <a:endParaRPr lang="zh-CN" sz="2400" kern="100">
                        <a:latin typeface="Calibri"/>
                        <a:ea typeface="宋体"/>
                        <a:cs typeface="Times New Roman"/>
                      </a:endParaRPr>
                    </a:p>
                  </a:txBody>
                  <a:tcPr marL="68580" marR="6858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endParaRPr lang="zh-CN" sz="2000">
                        <a:latin typeface="Calibri"/>
                        <a:cs typeface="Times New Roman"/>
                      </a:endParaRPr>
                    </a:p>
                  </a:txBody>
                  <a:tcPr marL="68580" marR="6858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endParaRPr lang="zh-CN" sz="2000">
                        <a:latin typeface="Calibri"/>
                        <a:cs typeface="Times New Roman"/>
                      </a:endParaRPr>
                    </a:p>
                  </a:txBody>
                  <a:tcPr marL="68580" marR="6858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endParaRPr lang="zh-CN" sz="2000">
                        <a:latin typeface="Calibri"/>
                        <a:cs typeface="Times New Roman"/>
                      </a:endParaRPr>
                    </a:p>
                  </a:txBody>
                  <a:tcPr marL="68580" marR="6858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endParaRPr lang="zh-CN" sz="2000">
                        <a:latin typeface="Calibri"/>
                        <a:cs typeface="Times New Roman"/>
                      </a:endParaRPr>
                    </a:p>
                  </a:txBody>
                  <a:tcPr marL="68580" marR="6858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2000" kern="0">
                          <a:solidFill>
                            <a:srgbClr val="000000"/>
                          </a:solidFill>
                          <a:latin typeface="Times New Roman"/>
                          <a:ea typeface="宋体"/>
                          <a:cs typeface="Times New Roman"/>
                        </a:rPr>
                        <a:t>1.798</a:t>
                      </a:r>
                      <a:endParaRPr lang="zh-CN" sz="2400" kern="100">
                        <a:latin typeface="Calibri"/>
                        <a:ea typeface="宋体"/>
                        <a:cs typeface="Times New Roman"/>
                      </a:endParaRPr>
                    </a:p>
                  </a:txBody>
                  <a:tcPr marL="68580" marR="68580" marT="0" marB="0" anchor="ctr">
                    <a:lnL>
                      <a:noFill/>
                    </a:lnL>
                    <a:lnR>
                      <a:noFill/>
                    </a:lnR>
                    <a:lnT>
                      <a:noFill/>
                    </a:lnT>
                    <a:lnB w="12700" cap="flat" cmpd="sng" algn="ctr">
                      <a:solidFill>
                        <a:srgbClr val="000000"/>
                      </a:solidFill>
                      <a:prstDash val="solid"/>
                      <a:round/>
                      <a:headEnd type="none" w="med" len="med"/>
                      <a:tailEnd type="none" w="med" len="med"/>
                    </a:lnB>
                  </a:tcPr>
                </a:tc>
              </a:tr>
              <a:tr h="363314">
                <a:tc>
                  <a:txBody>
                    <a:bodyPr/>
                    <a:lstStyle/>
                    <a:p>
                      <a:pPr algn="ctr">
                        <a:spcAft>
                          <a:spcPts val="0"/>
                        </a:spcAft>
                      </a:pPr>
                      <a:r>
                        <a:rPr lang="en-US" sz="2000" kern="0">
                          <a:solidFill>
                            <a:srgbClr val="000000"/>
                          </a:solidFill>
                          <a:latin typeface="Times New Roman"/>
                          <a:ea typeface="宋体"/>
                          <a:cs typeface="Times New Roman"/>
                        </a:rPr>
                        <a:t>Eq</a:t>
                      </a:r>
                      <a:r>
                        <a:rPr lang="en-US" sz="2000" kern="0" baseline="-25000">
                          <a:solidFill>
                            <a:srgbClr val="000000"/>
                          </a:solidFill>
                          <a:latin typeface="Times New Roman"/>
                          <a:ea typeface="宋体"/>
                          <a:cs typeface="Times New Roman"/>
                        </a:rPr>
                        <a:t>2</a:t>
                      </a:r>
                      <a:endParaRPr lang="zh-CN" sz="2400" kern="100">
                        <a:latin typeface="Calibri"/>
                        <a:ea typeface="宋体"/>
                        <a:cs typeface="Times New Roman"/>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ctr">
                        <a:spcAft>
                          <a:spcPts val="0"/>
                        </a:spcAft>
                      </a:pPr>
                      <a:r>
                        <a:rPr lang="en-US" sz="2000" kern="0">
                          <a:solidFill>
                            <a:srgbClr val="000000"/>
                          </a:solidFill>
                          <a:latin typeface="Times New Roman"/>
                          <a:ea typeface="宋体"/>
                          <a:cs typeface="Times New Roman"/>
                        </a:rPr>
                        <a:t>-0.035</a:t>
                      </a:r>
                      <a:endParaRPr lang="zh-CN" sz="2400" kern="100">
                        <a:latin typeface="Calibri"/>
                        <a:ea typeface="宋体"/>
                        <a:cs typeface="Times New Roman"/>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ctr">
                        <a:spcAft>
                          <a:spcPts val="0"/>
                        </a:spcAft>
                      </a:pPr>
                      <a:r>
                        <a:rPr lang="en-US" sz="2000" kern="0">
                          <a:solidFill>
                            <a:srgbClr val="000000"/>
                          </a:solidFill>
                          <a:latin typeface="Times New Roman"/>
                          <a:ea typeface="宋体"/>
                          <a:cs typeface="Times New Roman"/>
                        </a:rPr>
                        <a:t>-0.007*</a:t>
                      </a:r>
                      <a:endParaRPr lang="zh-CN" sz="2400" kern="100">
                        <a:latin typeface="Calibri"/>
                        <a:ea typeface="宋体"/>
                        <a:cs typeface="Times New Roman"/>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ctr">
                        <a:spcAft>
                          <a:spcPts val="0"/>
                        </a:spcAft>
                      </a:pPr>
                      <a:r>
                        <a:rPr lang="en-US" sz="2000" kern="0">
                          <a:solidFill>
                            <a:srgbClr val="000000"/>
                          </a:solidFill>
                          <a:latin typeface="Times New Roman"/>
                          <a:ea typeface="宋体"/>
                          <a:cs typeface="Times New Roman"/>
                        </a:rPr>
                        <a:t>0.00026</a:t>
                      </a:r>
                      <a:endParaRPr lang="zh-CN" sz="2400" kern="100">
                        <a:latin typeface="Calibri"/>
                        <a:ea typeface="宋体"/>
                        <a:cs typeface="Times New Roman"/>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ctr">
                        <a:spcAft>
                          <a:spcPts val="0"/>
                        </a:spcAft>
                      </a:pPr>
                      <a:r>
                        <a:rPr lang="en-US" sz="2000" kern="0">
                          <a:solidFill>
                            <a:srgbClr val="000000"/>
                          </a:solidFill>
                          <a:latin typeface="Times New Roman"/>
                          <a:ea typeface="宋体"/>
                          <a:cs typeface="Times New Roman"/>
                        </a:rPr>
                        <a:t>0.009*</a:t>
                      </a:r>
                      <a:endParaRPr lang="zh-CN" sz="2400" kern="100">
                        <a:latin typeface="Calibri"/>
                        <a:ea typeface="宋体"/>
                        <a:cs typeface="Times New Roman"/>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ctr">
                        <a:spcAft>
                          <a:spcPts val="0"/>
                        </a:spcAft>
                      </a:pPr>
                      <a:r>
                        <a:rPr lang="en-US" sz="2000" kern="0">
                          <a:solidFill>
                            <a:srgbClr val="000000"/>
                          </a:solidFill>
                          <a:latin typeface="Times New Roman"/>
                          <a:ea typeface="宋体"/>
                          <a:cs typeface="Times New Roman"/>
                        </a:rPr>
                        <a:t>-0.028*</a:t>
                      </a:r>
                      <a:endParaRPr lang="zh-CN" sz="2400" kern="100">
                        <a:latin typeface="Calibri"/>
                        <a:ea typeface="宋体"/>
                        <a:cs typeface="Times New Roman"/>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ctr">
                        <a:spcAft>
                          <a:spcPts val="0"/>
                        </a:spcAft>
                      </a:pPr>
                      <a:r>
                        <a:rPr lang="en-US" sz="2000" kern="0">
                          <a:solidFill>
                            <a:srgbClr val="000000"/>
                          </a:solidFill>
                          <a:latin typeface="Times New Roman"/>
                          <a:ea typeface="宋体"/>
                          <a:cs typeface="Times New Roman"/>
                        </a:rPr>
                        <a:t>0.051***</a:t>
                      </a:r>
                      <a:endParaRPr lang="zh-CN" sz="2400" kern="100">
                        <a:latin typeface="Calibri"/>
                        <a:ea typeface="宋体"/>
                        <a:cs typeface="Times New Roman"/>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a:noFill/>
                    </a:lnB>
                  </a:tcPr>
                </a:tc>
              </a:tr>
              <a:tr h="384685">
                <a:tc>
                  <a:txBody>
                    <a:bodyPr/>
                    <a:lstStyle/>
                    <a:p>
                      <a:pPr algn="ctr">
                        <a:spcAft>
                          <a:spcPts val="0"/>
                        </a:spcAft>
                      </a:pPr>
                      <a:r>
                        <a:rPr lang="en-US" sz="2000" kern="0">
                          <a:solidFill>
                            <a:srgbClr val="000000"/>
                          </a:solidFill>
                          <a:latin typeface="Times New Roman"/>
                          <a:ea typeface="宋体"/>
                          <a:cs typeface="Times New Roman"/>
                        </a:rPr>
                        <a:t>T</a:t>
                      </a:r>
                      <a:endParaRPr lang="zh-CN" sz="2400" kern="100">
                        <a:latin typeface="Calibri"/>
                        <a:ea typeface="宋体"/>
                        <a:cs typeface="Times New Roman"/>
                      </a:endParaRPr>
                    </a:p>
                  </a:txBody>
                  <a:tcPr marL="68580" marR="68580" marT="0" marB="0" anchor="ctr">
                    <a:lnL>
                      <a:noFill/>
                    </a:lnL>
                    <a:lnR>
                      <a:noFill/>
                    </a:lnR>
                    <a:lnT>
                      <a:noFill/>
                    </a:lnT>
                    <a:lnB w="19050" cap="flat" cmpd="sng" algn="ctr">
                      <a:solidFill>
                        <a:srgbClr val="000000"/>
                      </a:solidFill>
                      <a:prstDash val="solid"/>
                      <a:round/>
                      <a:headEnd type="none" w="med" len="med"/>
                      <a:tailEnd type="none" w="med" len="med"/>
                    </a:lnB>
                  </a:tcPr>
                </a:tc>
                <a:tc>
                  <a:txBody>
                    <a:bodyPr/>
                    <a:lstStyle/>
                    <a:p>
                      <a:pPr algn="ctr">
                        <a:spcAft>
                          <a:spcPts val="0"/>
                        </a:spcAft>
                      </a:pPr>
                      <a:r>
                        <a:rPr lang="en-US" sz="2000" kern="0">
                          <a:solidFill>
                            <a:srgbClr val="000000"/>
                          </a:solidFill>
                          <a:latin typeface="Times New Roman"/>
                          <a:ea typeface="宋体"/>
                          <a:cs typeface="Times New Roman"/>
                        </a:rPr>
                        <a:t>-0.040</a:t>
                      </a:r>
                      <a:endParaRPr lang="zh-CN" sz="2400" kern="100">
                        <a:latin typeface="Calibri"/>
                        <a:ea typeface="宋体"/>
                        <a:cs typeface="Times New Roman"/>
                      </a:endParaRPr>
                    </a:p>
                  </a:txBody>
                  <a:tcPr marL="68580" marR="68580" marT="0" marB="0" anchor="ctr">
                    <a:lnL>
                      <a:noFill/>
                    </a:lnL>
                    <a:lnR>
                      <a:noFill/>
                    </a:lnR>
                    <a:lnT>
                      <a:noFill/>
                    </a:lnT>
                    <a:lnB w="19050" cap="flat" cmpd="sng" algn="ctr">
                      <a:solidFill>
                        <a:srgbClr val="000000"/>
                      </a:solidFill>
                      <a:prstDash val="solid"/>
                      <a:round/>
                      <a:headEnd type="none" w="med" len="med"/>
                      <a:tailEnd type="none" w="med" len="med"/>
                    </a:lnB>
                  </a:tcPr>
                </a:tc>
                <a:tc>
                  <a:txBody>
                    <a:bodyPr/>
                    <a:lstStyle/>
                    <a:p>
                      <a:pPr algn="ctr">
                        <a:spcAft>
                          <a:spcPts val="0"/>
                        </a:spcAft>
                      </a:pPr>
                      <a:r>
                        <a:rPr lang="en-US" sz="2000" kern="0">
                          <a:solidFill>
                            <a:srgbClr val="000000"/>
                          </a:solidFill>
                          <a:latin typeface="Times New Roman"/>
                          <a:ea typeface="宋体"/>
                          <a:cs typeface="Times New Roman"/>
                        </a:rPr>
                        <a:t>-3.073</a:t>
                      </a:r>
                      <a:endParaRPr lang="zh-CN" sz="2400" kern="100">
                        <a:latin typeface="Calibri"/>
                        <a:ea typeface="宋体"/>
                        <a:cs typeface="Times New Roman"/>
                      </a:endParaRPr>
                    </a:p>
                  </a:txBody>
                  <a:tcPr marL="68580" marR="68580" marT="0" marB="0" anchor="ctr">
                    <a:lnL>
                      <a:noFill/>
                    </a:lnL>
                    <a:lnR>
                      <a:noFill/>
                    </a:lnR>
                    <a:lnT>
                      <a:noFill/>
                    </a:lnT>
                    <a:lnB w="19050" cap="flat" cmpd="sng" algn="ctr">
                      <a:solidFill>
                        <a:srgbClr val="000000"/>
                      </a:solidFill>
                      <a:prstDash val="solid"/>
                      <a:round/>
                      <a:headEnd type="none" w="med" len="med"/>
                      <a:tailEnd type="none" w="med" len="med"/>
                    </a:lnB>
                  </a:tcPr>
                </a:tc>
                <a:tc>
                  <a:txBody>
                    <a:bodyPr/>
                    <a:lstStyle/>
                    <a:p>
                      <a:pPr algn="ctr">
                        <a:spcAft>
                          <a:spcPts val="0"/>
                        </a:spcAft>
                      </a:pPr>
                      <a:r>
                        <a:rPr lang="en-US" sz="2000" kern="0">
                          <a:solidFill>
                            <a:srgbClr val="000000"/>
                          </a:solidFill>
                          <a:latin typeface="Times New Roman"/>
                          <a:ea typeface="宋体"/>
                          <a:cs typeface="Times New Roman"/>
                        </a:rPr>
                        <a:t>-0.105</a:t>
                      </a:r>
                      <a:endParaRPr lang="zh-CN" sz="2400" kern="100">
                        <a:latin typeface="Calibri"/>
                        <a:ea typeface="宋体"/>
                        <a:cs typeface="Times New Roman"/>
                      </a:endParaRPr>
                    </a:p>
                  </a:txBody>
                  <a:tcPr marL="68580" marR="68580" marT="0" marB="0" anchor="ctr">
                    <a:lnL>
                      <a:noFill/>
                    </a:lnL>
                    <a:lnR>
                      <a:noFill/>
                    </a:lnR>
                    <a:lnT>
                      <a:noFill/>
                    </a:lnT>
                    <a:lnB w="19050" cap="flat" cmpd="sng" algn="ctr">
                      <a:solidFill>
                        <a:srgbClr val="000000"/>
                      </a:solidFill>
                      <a:prstDash val="solid"/>
                      <a:round/>
                      <a:headEnd type="none" w="med" len="med"/>
                      <a:tailEnd type="none" w="med" len="med"/>
                    </a:lnB>
                  </a:tcPr>
                </a:tc>
                <a:tc>
                  <a:txBody>
                    <a:bodyPr/>
                    <a:lstStyle/>
                    <a:p>
                      <a:pPr algn="ctr">
                        <a:spcAft>
                          <a:spcPts val="0"/>
                        </a:spcAft>
                      </a:pPr>
                      <a:r>
                        <a:rPr lang="en-US" sz="2000" kern="0">
                          <a:solidFill>
                            <a:srgbClr val="000000"/>
                          </a:solidFill>
                          <a:latin typeface="Times New Roman"/>
                          <a:ea typeface="宋体"/>
                          <a:cs typeface="Times New Roman"/>
                        </a:rPr>
                        <a:t>-6.357</a:t>
                      </a:r>
                      <a:endParaRPr lang="zh-CN" sz="2400" kern="100">
                        <a:latin typeface="Calibri"/>
                        <a:ea typeface="宋体"/>
                        <a:cs typeface="Times New Roman"/>
                      </a:endParaRPr>
                    </a:p>
                  </a:txBody>
                  <a:tcPr marL="68580" marR="68580" marT="0" marB="0" anchor="ctr">
                    <a:lnL>
                      <a:noFill/>
                    </a:lnL>
                    <a:lnR>
                      <a:noFill/>
                    </a:lnR>
                    <a:lnT>
                      <a:noFill/>
                    </a:lnT>
                    <a:lnB w="19050" cap="flat" cmpd="sng" algn="ctr">
                      <a:solidFill>
                        <a:srgbClr val="000000"/>
                      </a:solidFill>
                      <a:prstDash val="solid"/>
                      <a:round/>
                      <a:headEnd type="none" w="med" len="med"/>
                      <a:tailEnd type="none" w="med" len="med"/>
                    </a:lnB>
                  </a:tcPr>
                </a:tc>
                <a:tc>
                  <a:txBody>
                    <a:bodyPr/>
                    <a:lstStyle/>
                    <a:p>
                      <a:pPr algn="ctr">
                        <a:spcAft>
                          <a:spcPts val="0"/>
                        </a:spcAft>
                      </a:pPr>
                      <a:r>
                        <a:rPr lang="en-US" sz="2000" kern="0">
                          <a:solidFill>
                            <a:srgbClr val="000000"/>
                          </a:solidFill>
                          <a:latin typeface="Times New Roman"/>
                          <a:ea typeface="宋体"/>
                          <a:cs typeface="Times New Roman"/>
                        </a:rPr>
                        <a:t>-5.245</a:t>
                      </a:r>
                      <a:endParaRPr lang="zh-CN" sz="2400" kern="100">
                        <a:latin typeface="Calibri"/>
                        <a:ea typeface="宋体"/>
                        <a:cs typeface="Times New Roman"/>
                      </a:endParaRPr>
                    </a:p>
                  </a:txBody>
                  <a:tcPr marL="68580" marR="68580" marT="0" marB="0" anchor="ctr">
                    <a:lnL>
                      <a:noFill/>
                    </a:lnL>
                    <a:lnR>
                      <a:noFill/>
                    </a:lnR>
                    <a:lnT>
                      <a:noFill/>
                    </a:lnT>
                    <a:lnB w="19050" cap="flat" cmpd="sng" algn="ctr">
                      <a:solidFill>
                        <a:srgbClr val="000000"/>
                      </a:solidFill>
                      <a:prstDash val="solid"/>
                      <a:round/>
                      <a:headEnd type="none" w="med" len="med"/>
                      <a:tailEnd type="none" w="med" len="med"/>
                    </a:lnB>
                  </a:tcPr>
                </a:tc>
                <a:tc>
                  <a:txBody>
                    <a:bodyPr/>
                    <a:lstStyle/>
                    <a:p>
                      <a:pPr algn="ctr">
                        <a:spcAft>
                          <a:spcPts val="0"/>
                        </a:spcAft>
                      </a:pPr>
                      <a:r>
                        <a:rPr lang="en-US" sz="2000" kern="0">
                          <a:solidFill>
                            <a:srgbClr val="000000"/>
                          </a:solidFill>
                          <a:latin typeface="Times New Roman"/>
                          <a:ea typeface="宋体"/>
                          <a:cs typeface="Times New Roman"/>
                        </a:rPr>
                        <a:t>-1.727</a:t>
                      </a:r>
                      <a:endParaRPr lang="zh-CN" sz="2400" kern="100">
                        <a:latin typeface="Calibri"/>
                        <a:ea typeface="宋体"/>
                        <a:cs typeface="Times New Roman"/>
                      </a:endParaRPr>
                    </a:p>
                  </a:txBody>
                  <a:tcPr marL="68580" marR="68580" marT="0" marB="0" anchor="ctr">
                    <a:lnL>
                      <a:noFill/>
                    </a:lnL>
                    <a:lnR>
                      <a:noFill/>
                    </a:lnR>
                    <a:lnT>
                      <a:noFill/>
                    </a:lnT>
                    <a:lnB w="19050" cap="flat" cmpd="sng" algn="ctr">
                      <a:solidFill>
                        <a:srgbClr val="000000"/>
                      </a:solidFill>
                      <a:prstDash val="solid"/>
                      <a:round/>
                      <a:headEnd type="none" w="med" len="med"/>
                      <a:tailEnd type="none" w="med" len="med"/>
                    </a:lnB>
                  </a:tcPr>
                </a:tc>
              </a:tr>
              <a:tr h="406056">
                <a:tc>
                  <a:txBody>
                    <a:bodyPr/>
                    <a:lstStyle/>
                    <a:p>
                      <a:endParaRPr lang="zh-CN" sz="2000">
                        <a:latin typeface="Calibri"/>
                        <a:cs typeface="Times New Roman"/>
                      </a:endParaRPr>
                    </a:p>
                  </a:txBody>
                  <a:tcPr marL="68580" marR="68580" marT="0" marB="0" anchor="ctr">
                    <a:lnL>
                      <a:noFill/>
                    </a:lnL>
                    <a:lnR>
                      <a:noFill/>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2000" kern="0">
                          <a:solidFill>
                            <a:srgbClr val="000000"/>
                          </a:solidFill>
                          <a:latin typeface="Times New Roman"/>
                          <a:ea typeface="宋体"/>
                          <a:cs typeface="Times New Roman"/>
                        </a:rPr>
                        <a:t>inf</a:t>
                      </a:r>
                      <a:endParaRPr lang="zh-CN" sz="2400" kern="100">
                        <a:latin typeface="Calibri"/>
                        <a:ea typeface="宋体"/>
                        <a:cs typeface="Times New Roman"/>
                      </a:endParaRPr>
                    </a:p>
                  </a:txBody>
                  <a:tcPr marL="68580" marR="68580" marT="0" marB="0" anchor="ctr">
                    <a:lnL>
                      <a:noFill/>
                    </a:lnL>
                    <a:lnR>
                      <a:noFill/>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2000" kern="0">
                          <a:solidFill>
                            <a:srgbClr val="000000"/>
                          </a:solidFill>
                          <a:latin typeface="Times New Roman"/>
                          <a:ea typeface="宋体"/>
                          <a:cs typeface="Times New Roman"/>
                        </a:rPr>
                        <a:t>bank</a:t>
                      </a:r>
                      <a:endParaRPr lang="zh-CN" sz="2400" kern="100">
                        <a:latin typeface="Calibri"/>
                        <a:ea typeface="宋体"/>
                        <a:cs typeface="Times New Roman"/>
                      </a:endParaRPr>
                    </a:p>
                  </a:txBody>
                  <a:tcPr marL="68580" marR="68580" marT="0" marB="0" anchor="ctr">
                    <a:lnL>
                      <a:noFill/>
                    </a:lnL>
                    <a:lnR>
                      <a:noFill/>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2000" kern="0">
                          <a:solidFill>
                            <a:srgbClr val="000000"/>
                          </a:solidFill>
                          <a:latin typeface="Times New Roman"/>
                          <a:ea typeface="宋体"/>
                          <a:cs typeface="Times New Roman"/>
                        </a:rPr>
                        <a:t>min</a:t>
                      </a:r>
                      <a:endParaRPr lang="zh-CN" sz="2400" kern="100">
                        <a:latin typeface="Calibri"/>
                        <a:ea typeface="宋体"/>
                        <a:cs typeface="Times New Roman"/>
                      </a:endParaRPr>
                    </a:p>
                  </a:txBody>
                  <a:tcPr marL="68580" marR="68580" marT="0" marB="0" anchor="ctr">
                    <a:lnL>
                      <a:noFill/>
                    </a:lnL>
                    <a:lnR>
                      <a:noFill/>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2000" kern="0">
                          <a:solidFill>
                            <a:srgbClr val="000000"/>
                          </a:solidFill>
                          <a:latin typeface="Times New Roman"/>
                          <a:ea typeface="宋体"/>
                          <a:cs typeface="Times New Roman"/>
                        </a:rPr>
                        <a:t>dep</a:t>
                      </a:r>
                      <a:endParaRPr lang="zh-CN" sz="2400" kern="100">
                        <a:latin typeface="Calibri"/>
                        <a:ea typeface="宋体"/>
                        <a:cs typeface="Times New Roman"/>
                      </a:endParaRPr>
                    </a:p>
                  </a:txBody>
                  <a:tcPr marL="68580" marR="68580" marT="0" marB="0" anchor="ctr">
                    <a:lnL>
                      <a:noFill/>
                    </a:lnL>
                    <a:lnR>
                      <a:noFill/>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2000" kern="0">
                          <a:solidFill>
                            <a:srgbClr val="000000"/>
                          </a:solidFill>
                          <a:latin typeface="Times New Roman"/>
                          <a:ea typeface="宋体"/>
                          <a:cs typeface="Times New Roman"/>
                        </a:rPr>
                        <a:t>F-statistic</a:t>
                      </a:r>
                      <a:endParaRPr lang="zh-CN" sz="2400" kern="100">
                        <a:latin typeface="Calibri"/>
                        <a:ea typeface="宋体"/>
                        <a:cs typeface="Times New Roman"/>
                      </a:endParaRPr>
                    </a:p>
                  </a:txBody>
                  <a:tcPr marL="68580" marR="68580" marT="0" marB="0" anchor="ctr">
                    <a:lnL>
                      <a:noFill/>
                    </a:lnL>
                    <a:lnR>
                      <a:noFill/>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2000" kern="0">
                          <a:solidFill>
                            <a:srgbClr val="000000"/>
                          </a:solidFill>
                          <a:latin typeface="Times New Roman"/>
                          <a:ea typeface="宋体"/>
                          <a:cs typeface="Times New Roman"/>
                        </a:rPr>
                        <a:t>Adjusted R</a:t>
                      </a:r>
                      <a:r>
                        <a:rPr lang="en-US" sz="2000" kern="0" baseline="30000">
                          <a:solidFill>
                            <a:srgbClr val="000000"/>
                          </a:solidFill>
                          <a:latin typeface="Times New Roman"/>
                          <a:ea typeface="宋体"/>
                          <a:cs typeface="Times New Roman"/>
                        </a:rPr>
                        <a:t>2</a:t>
                      </a:r>
                      <a:endParaRPr lang="zh-CN" sz="2400" kern="100">
                        <a:latin typeface="Calibri"/>
                        <a:ea typeface="宋体"/>
                        <a:cs typeface="Times New Roman"/>
                      </a:endParaRPr>
                    </a:p>
                  </a:txBody>
                  <a:tcPr marL="68580" marR="68580" marT="0" marB="0" anchor="ctr">
                    <a:lnL>
                      <a:noFill/>
                    </a:lnL>
                    <a:lnR>
                      <a:noFill/>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63314">
                <a:tc>
                  <a:txBody>
                    <a:bodyPr/>
                    <a:lstStyle/>
                    <a:p>
                      <a:pPr algn="ctr">
                        <a:spcAft>
                          <a:spcPts val="0"/>
                        </a:spcAft>
                      </a:pPr>
                      <a:r>
                        <a:rPr lang="en-US" sz="2000" kern="0">
                          <a:solidFill>
                            <a:srgbClr val="000000"/>
                          </a:solidFill>
                          <a:latin typeface="Times New Roman"/>
                          <a:ea typeface="宋体"/>
                          <a:cs typeface="Times New Roman"/>
                        </a:rPr>
                        <a:t>Eq</a:t>
                      </a:r>
                      <a:r>
                        <a:rPr lang="en-US" sz="2000" kern="0" baseline="-25000">
                          <a:solidFill>
                            <a:srgbClr val="000000"/>
                          </a:solidFill>
                          <a:latin typeface="Times New Roman"/>
                          <a:ea typeface="宋体"/>
                          <a:cs typeface="Times New Roman"/>
                        </a:rPr>
                        <a:t>1</a:t>
                      </a:r>
                      <a:endParaRPr lang="zh-CN" sz="2400" kern="100">
                        <a:latin typeface="Calibri"/>
                        <a:ea typeface="宋体"/>
                        <a:cs typeface="Times New Roman"/>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ctr">
                        <a:spcAft>
                          <a:spcPts val="0"/>
                        </a:spcAft>
                      </a:pPr>
                      <a:r>
                        <a:rPr lang="en-US" sz="2000" kern="0">
                          <a:solidFill>
                            <a:srgbClr val="000000"/>
                          </a:solidFill>
                          <a:latin typeface="Times New Roman"/>
                          <a:ea typeface="宋体"/>
                          <a:cs typeface="Times New Roman"/>
                        </a:rPr>
                        <a:t>0.0287*</a:t>
                      </a:r>
                      <a:endParaRPr lang="zh-CN" sz="2400" kern="100">
                        <a:latin typeface="Calibri"/>
                        <a:ea typeface="宋体"/>
                        <a:cs typeface="Times New Roman"/>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ctr">
                        <a:spcAft>
                          <a:spcPts val="0"/>
                        </a:spcAft>
                      </a:pPr>
                      <a:r>
                        <a:rPr lang="en-US" sz="2000" kern="0">
                          <a:solidFill>
                            <a:srgbClr val="000000"/>
                          </a:solidFill>
                          <a:latin typeface="Times New Roman"/>
                          <a:ea typeface="宋体"/>
                          <a:cs typeface="Times New Roman"/>
                        </a:rPr>
                        <a:t>0.449*</a:t>
                      </a:r>
                      <a:endParaRPr lang="zh-CN" sz="2400" kern="100">
                        <a:latin typeface="Calibri"/>
                        <a:ea typeface="宋体"/>
                        <a:cs typeface="Times New Roman"/>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ctr">
                        <a:spcAft>
                          <a:spcPts val="0"/>
                        </a:spcAft>
                      </a:pPr>
                      <a:r>
                        <a:rPr lang="en-US" sz="2000" kern="0">
                          <a:solidFill>
                            <a:srgbClr val="000000"/>
                          </a:solidFill>
                          <a:latin typeface="Times New Roman"/>
                          <a:ea typeface="宋体"/>
                          <a:cs typeface="Times New Roman"/>
                        </a:rPr>
                        <a:t>-0.248*</a:t>
                      </a:r>
                      <a:endParaRPr lang="zh-CN" sz="2400" kern="100">
                        <a:latin typeface="Calibri"/>
                        <a:ea typeface="宋体"/>
                        <a:cs typeface="Times New Roman"/>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ctr">
                        <a:spcAft>
                          <a:spcPts val="0"/>
                        </a:spcAft>
                      </a:pPr>
                      <a:r>
                        <a:rPr lang="en-US" sz="2000" kern="0">
                          <a:solidFill>
                            <a:srgbClr val="000000"/>
                          </a:solidFill>
                          <a:latin typeface="Times New Roman"/>
                          <a:ea typeface="宋体"/>
                          <a:cs typeface="Times New Roman"/>
                        </a:rPr>
                        <a:t>-1.731*</a:t>
                      </a:r>
                      <a:endParaRPr lang="zh-CN" sz="2400" kern="100">
                        <a:latin typeface="Calibri"/>
                        <a:ea typeface="宋体"/>
                        <a:cs typeface="Times New Roman"/>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a:noFill/>
                    </a:lnB>
                  </a:tcPr>
                </a:tc>
                <a:tc rowSpan="2">
                  <a:txBody>
                    <a:bodyPr/>
                    <a:lstStyle/>
                    <a:p>
                      <a:pPr algn="ctr">
                        <a:spcAft>
                          <a:spcPts val="0"/>
                        </a:spcAft>
                      </a:pPr>
                      <a:r>
                        <a:rPr lang="en-US" sz="2000" kern="0">
                          <a:solidFill>
                            <a:srgbClr val="000000"/>
                          </a:solidFill>
                          <a:latin typeface="Times New Roman"/>
                          <a:ea typeface="宋体"/>
                          <a:cs typeface="Times New Roman"/>
                        </a:rPr>
                        <a:t>73.441</a:t>
                      </a:r>
                      <a:endParaRPr lang="zh-CN" sz="2400" kern="100">
                        <a:latin typeface="Calibri"/>
                        <a:ea typeface="宋体"/>
                        <a:cs typeface="Times New Roman"/>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a:spcAft>
                          <a:spcPts val="0"/>
                        </a:spcAft>
                      </a:pPr>
                      <a:r>
                        <a:rPr lang="en-US" sz="2000" kern="0">
                          <a:solidFill>
                            <a:srgbClr val="000000"/>
                          </a:solidFill>
                          <a:latin typeface="Times New Roman"/>
                          <a:ea typeface="宋体"/>
                          <a:cs typeface="Times New Roman"/>
                        </a:rPr>
                        <a:t>0.494</a:t>
                      </a:r>
                      <a:endParaRPr lang="zh-CN" sz="2400" kern="100">
                        <a:latin typeface="Calibri"/>
                        <a:ea typeface="宋体"/>
                        <a:cs typeface="Times New Roman"/>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63314">
                <a:tc>
                  <a:txBody>
                    <a:bodyPr/>
                    <a:lstStyle/>
                    <a:p>
                      <a:pPr algn="ctr">
                        <a:spcAft>
                          <a:spcPts val="0"/>
                        </a:spcAft>
                      </a:pPr>
                      <a:r>
                        <a:rPr lang="en-US" sz="2000" kern="0">
                          <a:solidFill>
                            <a:srgbClr val="000000"/>
                          </a:solidFill>
                          <a:latin typeface="Times New Roman"/>
                          <a:ea typeface="宋体"/>
                          <a:cs typeface="Times New Roman"/>
                        </a:rPr>
                        <a:t>T</a:t>
                      </a:r>
                      <a:endParaRPr lang="zh-CN" sz="2400" kern="100">
                        <a:latin typeface="Calibri"/>
                        <a:ea typeface="宋体"/>
                        <a:cs typeface="Times New Roman"/>
                      </a:endParaRPr>
                    </a:p>
                  </a:txBody>
                  <a:tcPr marL="68580" marR="6858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2000" kern="0">
                          <a:solidFill>
                            <a:srgbClr val="000000"/>
                          </a:solidFill>
                          <a:latin typeface="Times New Roman"/>
                          <a:ea typeface="宋体"/>
                          <a:cs typeface="Times New Roman"/>
                        </a:rPr>
                        <a:t>3.319</a:t>
                      </a:r>
                      <a:endParaRPr lang="zh-CN" sz="2400" kern="100">
                        <a:latin typeface="Calibri"/>
                        <a:ea typeface="宋体"/>
                        <a:cs typeface="Times New Roman"/>
                      </a:endParaRPr>
                    </a:p>
                  </a:txBody>
                  <a:tcPr marL="68580" marR="6858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2000" kern="0">
                          <a:solidFill>
                            <a:srgbClr val="000000"/>
                          </a:solidFill>
                          <a:latin typeface="Times New Roman"/>
                          <a:ea typeface="宋体"/>
                          <a:cs typeface="Times New Roman"/>
                        </a:rPr>
                        <a:t>10.594</a:t>
                      </a:r>
                      <a:endParaRPr lang="zh-CN" sz="2400" kern="100">
                        <a:latin typeface="Calibri"/>
                        <a:ea typeface="宋体"/>
                        <a:cs typeface="Times New Roman"/>
                      </a:endParaRPr>
                    </a:p>
                  </a:txBody>
                  <a:tcPr marL="68580" marR="6858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2000" kern="0">
                          <a:solidFill>
                            <a:srgbClr val="000000"/>
                          </a:solidFill>
                          <a:latin typeface="Times New Roman"/>
                          <a:ea typeface="宋体"/>
                          <a:cs typeface="Times New Roman"/>
                        </a:rPr>
                        <a:t>-5.029</a:t>
                      </a:r>
                      <a:endParaRPr lang="zh-CN" sz="2400" kern="100">
                        <a:latin typeface="Calibri"/>
                        <a:ea typeface="宋体"/>
                        <a:cs typeface="Times New Roman"/>
                      </a:endParaRPr>
                    </a:p>
                  </a:txBody>
                  <a:tcPr marL="68580" marR="6858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2000" kern="0">
                          <a:solidFill>
                            <a:srgbClr val="000000"/>
                          </a:solidFill>
                          <a:latin typeface="Times New Roman"/>
                          <a:ea typeface="宋体"/>
                          <a:cs typeface="Times New Roman"/>
                        </a:rPr>
                        <a:t>-4.207</a:t>
                      </a:r>
                      <a:endParaRPr lang="zh-CN" sz="2400" kern="100">
                        <a:latin typeface="Calibri"/>
                        <a:ea typeface="宋体"/>
                        <a:cs typeface="Times New Roman"/>
                      </a:endParaRPr>
                    </a:p>
                  </a:txBody>
                  <a:tcPr marL="68580" marR="68580" marT="0" marB="0" anchor="ctr">
                    <a:lnL>
                      <a:noFill/>
                    </a:lnL>
                    <a:lnR>
                      <a:noFill/>
                    </a:lnR>
                    <a:lnT>
                      <a:noFill/>
                    </a:lnT>
                    <a:lnB w="12700" cap="flat" cmpd="sng" algn="ctr">
                      <a:solidFill>
                        <a:srgbClr val="000000"/>
                      </a:solidFill>
                      <a:prstDash val="solid"/>
                      <a:round/>
                      <a:headEnd type="none" w="med" len="med"/>
                      <a:tailEnd type="none" w="med" len="med"/>
                    </a:lnB>
                  </a:tcPr>
                </a:tc>
                <a:tc vMerge="1">
                  <a:txBody>
                    <a:bodyPr/>
                    <a:lstStyle/>
                    <a:p>
                      <a:endParaRPr lang="zh-CN" altLang="en-US"/>
                    </a:p>
                  </a:txBody>
                  <a:tcPr/>
                </a:tc>
                <a:tc vMerge="1">
                  <a:txBody>
                    <a:bodyPr/>
                    <a:lstStyle/>
                    <a:p>
                      <a:endParaRPr lang="zh-CN" altLang="en-US"/>
                    </a:p>
                  </a:txBody>
                  <a:tcPr/>
                </a:tc>
              </a:tr>
              <a:tr h="384685">
                <a:tc>
                  <a:txBody>
                    <a:bodyPr/>
                    <a:lstStyle/>
                    <a:p>
                      <a:pPr algn="ctr">
                        <a:spcAft>
                          <a:spcPts val="0"/>
                        </a:spcAft>
                      </a:pPr>
                      <a:r>
                        <a:rPr lang="en-US" sz="2000" kern="0">
                          <a:solidFill>
                            <a:srgbClr val="000000"/>
                          </a:solidFill>
                          <a:latin typeface="Times New Roman"/>
                          <a:ea typeface="宋体"/>
                          <a:cs typeface="Times New Roman"/>
                        </a:rPr>
                        <a:t>Eq</a:t>
                      </a:r>
                      <a:r>
                        <a:rPr lang="en-US" sz="2000" kern="0" baseline="-25000">
                          <a:solidFill>
                            <a:srgbClr val="000000"/>
                          </a:solidFill>
                          <a:latin typeface="Times New Roman"/>
                          <a:ea typeface="宋体"/>
                          <a:cs typeface="Times New Roman"/>
                        </a:rPr>
                        <a:t>2</a:t>
                      </a:r>
                      <a:endParaRPr lang="zh-CN" sz="2400" kern="100">
                        <a:latin typeface="Calibri"/>
                        <a:ea typeface="宋体"/>
                        <a:cs typeface="Times New Roman"/>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ctr">
                        <a:spcAft>
                          <a:spcPts val="0"/>
                        </a:spcAft>
                      </a:pPr>
                      <a:r>
                        <a:rPr lang="en-US" sz="2000" kern="0">
                          <a:solidFill>
                            <a:srgbClr val="000000"/>
                          </a:solidFill>
                          <a:latin typeface="Times New Roman"/>
                          <a:ea typeface="宋体"/>
                          <a:cs typeface="Times New Roman"/>
                        </a:rPr>
                        <a:t>0.022*</a:t>
                      </a:r>
                      <a:endParaRPr lang="zh-CN" sz="2400" kern="100">
                        <a:latin typeface="Calibri"/>
                        <a:ea typeface="宋体"/>
                        <a:cs typeface="Times New Roman"/>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ctr">
                        <a:spcAft>
                          <a:spcPts val="0"/>
                        </a:spcAft>
                      </a:pPr>
                      <a:r>
                        <a:rPr lang="en-US" sz="2000" kern="0">
                          <a:solidFill>
                            <a:srgbClr val="000000"/>
                          </a:solidFill>
                          <a:latin typeface="Times New Roman"/>
                          <a:ea typeface="宋体"/>
                          <a:cs typeface="Times New Roman"/>
                        </a:rPr>
                        <a:t>0.461*</a:t>
                      </a:r>
                      <a:endParaRPr lang="zh-CN" sz="2400" kern="100">
                        <a:latin typeface="Calibri"/>
                        <a:ea typeface="宋体"/>
                        <a:cs typeface="Times New Roman"/>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ctr">
                        <a:spcAft>
                          <a:spcPts val="0"/>
                        </a:spcAft>
                      </a:pPr>
                      <a:r>
                        <a:rPr lang="en-US" sz="2000" kern="0">
                          <a:solidFill>
                            <a:srgbClr val="000000"/>
                          </a:solidFill>
                          <a:latin typeface="Times New Roman"/>
                          <a:ea typeface="宋体"/>
                          <a:cs typeface="Times New Roman"/>
                        </a:rPr>
                        <a:t>-0.22*</a:t>
                      </a:r>
                      <a:endParaRPr lang="zh-CN" sz="2400" kern="100">
                        <a:latin typeface="Calibri"/>
                        <a:ea typeface="宋体"/>
                        <a:cs typeface="Times New Roman"/>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ctr">
                        <a:spcAft>
                          <a:spcPts val="0"/>
                        </a:spcAft>
                      </a:pPr>
                      <a:r>
                        <a:rPr lang="en-US" sz="2000" kern="0">
                          <a:solidFill>
                            <a:srgbClr val="000000"/>
                          </a:solidFill>
                          <a:latin typeface="Times New Roman"/>
                          <a:ea typeface="宋体"/>
                          <a:cs typeface="Times New Roman"/>
                        </a:rPr>
                        <a:t>-2.001*</a:t>
                      </a:r>
                      <a:endParaRPr lang="zh-CN" sz="2400" kern="100">
                        <a:latin typeface="Calibri"/>
                        <a:ea typeface="宋体"/>
                        <a:cs typeface="Times New Roman"/>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a:noFill/>
                    </a:lnB>
                  </a:tcPr>
                </a:tc>
                <a:tc rowSpan="2">
                  <a:txBody>
                    <a:bodyPr/>
                    <a:lstStyle/>
                    <a:p>
                      <a:pPr algn="ctr">
                        <a:spcAft>
                          <a:spcPts val="0"/>
                        </a:spcAft>
                      </a:pPr>
                      <a:r>
                        <a:rPr lang="en-US" sz="2000" kern="0" dirty="0">
                          <a:solidFill>
                            <a:srgbClr val="000000"/>
                          </a:solidFill>
                          <a:latin typeface="Times New Roman"/>
                          <a:ea typeface="宋体"/>
                          <a:cs typeface="Times New Roman"/>
                        </a:rPr>
                        <a:t>53.364</a:t>
                      </a:r>
                      <a:endParaRPr lang="zh-CN" sz="2400" kern="100" dirty="0">
                        <a:latin typeface="Calibri"/>
                        <a:ea typeface="宋体"/>
                        <a:cs typeface="Times New Roman"/>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rowSpan="2">
                  <a:txBody>
                    <a:bodyPr/>
                    <a:lstStyle/>
                    <a:p>
                      <a:pPr algn="ctr">
                        <a:spcAft>
                          <a:spcPts val="0"/>
                        </a:spcAft>
                      </a:pPr>
                      <a:r>
                        <a:rPr lang="en-US" sz="2000" kern="0" dirty="0">
                          <a:solidFill>
                            <a:srgbClr val="000000"/>
                          </a:solidFill>
                          <a:latin typeface="Times New Roman"/>
                          <a:ea typeface="宋体"/>
                          <a:cs typeface="Times New Roman"/>
                        </a:rPr>
                        <a:t>0.570</a:t>
                      </a:r>
                      <a:endParaRPr lang="zh-CN" sz="2400" kern="100" dirty="0">
                        <a:latin typeface="Calibri"/>
                        <a:ea typeface="宋体"/>
                        <a:cs typeface="Times New Roman"/>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r>
              <a:tr h="406056">
                <a:tc>
                  <a:txBody>
                    <a:bodyPr/>
                    <a:lstStyle/>
                    <a:p>
                      <a:pPr algn="ctr">
                        <a:spcAft>
                          <a:spcPts val="0"/>
                        </a:spcAft>
                      </a:pPr>
                      <a:r>
                        <a:rPr lang="en-US" sz="2000" kern="0">
                          <a:solidFill>
                            <a:srgbClr val="000000"/>
                          </a:solidFill>
                          <a:latin typeface="Times New Roman"/>
                          <a:ea typeface="宋体"/>
                          <a:cs typeface="Times New Roman"/>
                        </a:rPr>
                        <a:t>T</a:t>
                      </a:r>
                      <a:endParaRPr lang="zh-CN" sz="2400" kern="100">
                        <a:latin typeface="Calibri"/>
                        <a:ea typeface="宋体"/>
                        <a:cs typeface="Times New Roman"/>
                      </a:endParaRPr>
                    </a:p>
                  </a:txBody>
                  <a:tcPr marL="68580" marR="68580" marT="0" marB="0" anchor="ctr">
                    <a:lnL>
                      <a:noFill/>
                    </a:lnL>
                    <a:lnR>
                      <a:noFill/>
                    </a:lnR>
                    <a:lnT>
                      <a:noFill/>
                    </a:lnT>
                    <a:lnB w="19050" cap="flat" cmpd="sng" algn="ctr">
                      <a:solidFill>
                        <a:srgbClr val="000000"/>
                      </a:solidFill>
                      <a:prstDash val="solid"/>
                      <a:round/>
                      <a:headEnd type="none" w="med" len="med"/>
                      <a:tailEnd type="none" w="med" len="med"/>
                    </a:lnB>
                  </a:tcPr>
                </a:tc>
                <a:tc>
                  <a:txBody>
                    <a:bodyPr/>
                    <a:lstStyle/>
                    <a:p>
                      <a:pPr algn="ctr">
                        <a:spcAft>
                          <a:spcPts val="0"/>
                        </a:spcAft>
                      </a:pPr>
                      <a:r>
                        <a:rPr lang="en-US" sz="2000" kern="0">
                          <a:solidFill>
                            <a:srgbClr val="000000"/>
                          </a:solidFill>
                          <a:latin typeface="Times New Roman"/>
                          <a:ea typeface="宋体"/>
                          <a:cs typeface="Times New Roman"/>
                        </a:rPr>
                        <a:t>3.060</a:t>
                      </a:r>
                      <a:endParaRPr lang="zh-CN" sz="2400" kern="100">
                        <a:latin typeface="Calibri"/>
                        <a:ea typeface="宋体"/>
                        <a:cs typeface="Times New Roman"/>
                      </a:endParaRPr>
                    </a:p>
                  </a:txBody>
                  <a:tcPr marL="68580" marR="68580" marT="0" marB="0" anchor="ctr">
                    <a:lnL>
                      <a:noFill/>
                    </a:lnL>
                    <a:lnR>
                      <a:noFill/>
                    </a:lnR>
                    <a:lnT>
                      <a:noFill/>
                    </a:lnT>
                    <a:lnB w="19050" cap="flat" cmpd="sng" algn="ctr">
                      <a:solidFill>
                        <a:srgbClr val="000000"/>
                      </a:solidFill>
                      <a:prstDash val="solid"/>
                      <a:round/>
                      <a:headEnd type="none" w="med" len="med"/>
                      <a:tailEnd type="none" w="med" len="med"/>
                    </a:lnB>
                  </a:tcPr>
                </a:tc>
                <a:tc>
                  <a:txBody>
                    <a:bodyPr/>
                    <a:lstStyle/>
                    <a:p>
                      <a:pPr algn="ctr">
                        <a:spcAft>
                          <a:spcPts val="0"/>
                        </a:spcAft>
                      </a:pPr>
                      <a:r>
                        <a:rPr lang="en-US" sz="2000" kern="0">
                          <a:solidFill>
                            <a:srgbClr val="000000"/>
                          </a:solidFill>
                          <a:latin typeface="Times New Roman"/>
                          <a:ea typeface="宋体"/>
                          <a:cs typeface="Times New Roman"/>
                        </a:rPr>
                        <a:t>12.140</a:t>
                      </a:r>
                      <a:endParaRPr lang="zh-CN" sz="2400" kern="100">
                        <a:latin typeface="Calibri"/>
                        <a:ea typeface="宋体"/>
                        <a:cs typeface="Times New Roman"/>
                      </a:endParaRPr>
                    </a:p>
                  </a:txBody>
                  <a:tcPr marL="68580" marR="68580" marT="0" marB="0" anchor="ctr">
                    <a:lnL>
                      <a:noFill/>
                    </a:lnL>
                    <a:lnR>
                      <a:noFill/>
                    </a:lnR>
                    <a:lnT>
                      <a:noFill/>
                    </a:lnT>
                    <a:lnB w="19050" cap="flat" cmpd="sng" algn="ctr">
                      <a:solidFill>
                        <a:srgbClr val="000000"/>
                      </a:solidFill>
                      <a:prstDash val="solid"/>
                      <a:round/>
                      <a:headEnd type="none" w="med" len="med"/>
                      <a:tailEnd type="none" w="med" len="med"/>
                    </a:lnB>
                  </a:tcPr>
                </a:tc>
                <a:tc>
                  <a:txBody>
                    <a:bodyPr/>
                    <a:lstStyle/>
                    <a:p>
                      <a:pPr algn="ctr">
                        <a:spcAft>
                          <a:spcPts val="0"/>
                        </a:spcAft>
                      </a:pPr>
                      <a:r>
                        <a:rPr lang="en-US" sz="2000" kern="0">
                          <a:solidFill>
                            <a:srgbClr val="000000"/>
                          </a:solidFill>
                          <a:latin typeface="Times New Roman"/>
                          <a:ea typeface="宋体"/>
                          <a:cs typeface="Times New Roman"/>
                        </a:rPr>
                        <a:t>-3.861</a:t>
                      </a:r>
                      <a:endParaRPr lang="zh-CN" sz="2400" kern="100">
                        <a:latin typeface="Calibri"/>
                        <a:ea typeface="宋体"/>
                        <a:cs typeface="Times New Roman"/>
                      </a:endParaRPr>
                    </a:p>
                  </a:txBody>
                  <a:tcPr marL="68580" marR="68580" marT="0" marB="0" anchor="ctr">
                    <a:lnL>
                      <a:noFill/>
                    </a:lnL>
                    <a:lnR>
                      <a:noFill/>
                    </a:lnR>
                    <a:lnT>
                      <a:noFill/>
                    </a:lnT>
                    <a:lnB w="19050" cap="flat" cmpd="sng" algn="ctr">
                      <a:solidFill>
                        <a:srgbClr val="000000"/>
                      </a:solidFill>
                      <a:prstDash val="solid"/>
                      <a:round/>
                      <a:headEnd type="none" w="med" len="med"/>
                      <a:tailEnd type="none" w="med" len="med"/>
                    </a:lnB>
                  </a:tcPr>
                </a:tc>
                <a:tc>
                  <a:txBody>
                    <a:bodyPr/>
                    <a:lstStyle/>
                    <a:p>
                      <a:pPr algn="ctr">
                        <a:spcAft>
                          <a:spcPts val="0"/>
                        </a:spcAft>
                      </a:pPr>
                      <a:r>
                        <a:rPr lang="en-US" sz="2000" kern="0" dirty="0">
                          <a:solidFill>
                            <a:srgbClr val="000000"/>
                          </a:solidFill>
                          <a:latin typeface="Times New Roman"/>
                          <a:ea typeface="宋体"/>
                          <a:cs typeface="Times New Roman"/>
                        </a:rPr>
                        <a:t>-5.136</a:t>
                      </a:r>
                      <a:endParaRPr lang="zh-CN" sz="2400" kern="100" dirty="0">
                        <a:latin typeface="Calibri"/>
                        <a:ea typeface="宋体"/>
                        <a:cs typeface="Times New Roman"/>
                      </a:endParaRPr>
                    </a:p>
                  </a:txBody>
                  <a:tcPr marL="68580" marR="68580" marT="0" marB="0" anchor="ctr">
                    <a:lnL>
                      <a:noFill/>
                    </a:lnL>
                    <a:lnR>
                      <a:noFill/>
                    </a:lnR>
                    <a:lnT>
                      <a:noFill/>
                    </a:lnT>
                    <a:lnB w="19050" cap="flat" cmpd="sng" algn="ctr">
                      <a:solidFill>
                        <a:srgbClr val="000000"/>
                      </a:solidFill>
                      <a:prstDash val="solid"/>
                      <a:round/>
                      <a:headEnd type="none" w="med" len="med"/>
                      <a:tailEnd type="none" w="med" len="med"/>
                    </a:lnB>
                  </a:tcPr>
                </a:tc>
                <a:tc vMerge="1">
                  <a:txBody>
                    <a:bodyPr/>
                    <a:lstStyle/>
                    <a:p>
                      <a:endParaRPr lang="zh-CN" altLang="en-US"/>
                    </a:p>
                  </a:txBody>
                  <a:tcPr/>
                </a:tc>
                <a:tc vMerge="1">
                  <a:txBody>
                    <a:bodyPr/>
                    <a:lstStyle/>
                    <a:p>
                      <a:endParaRPr lang="zh-CN" altLang="en-US"/>
                    </a:p>
                  </a:txBody>
                  <a:tcPr/>
                </a:tc>
              </a:tr>
            </a:tbl>
          </a:graphicData>
        </a:graphic>
      </p:graphicFrame>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latin typeface="Times New Roman" panose="02020603050405020304" pitchFamily="18" charset="0"/>
                <a:cs typeface="Times New Roman" panose="02020603050405020304" pitchFamily="18" charset="0"/>
              </a:rPr>
              <a:t>Regression Results (2)</a:t>
            </a:r>
            <a:endParaRPr lang="zh-CN" altLang="en-US" dirty="0">
              <a:latin typeface="Times New Roman" panose="02020603050405020304" pitchFamily="18" charset="0"/>
              <a:cs typeface="Times New Roman" panose="02020603050405020304" pitchFamily="18" charset="0"/>
            </a:endParaRPr>
          </a:p>
        </p:txBody>
      </p:sp>
      <p:graphicFrame>
        <p:nvGraphicFramePr>
          <p:cNvPr id="4" name="内容占位符 3"/>
          <p:cNvGraphicFramePr>
            <a:graphicFrameLocks noGrp="1"/>
          </p:cNvGraphicFramePr>
          <p:nvPr>
            <p:ph idx="1"/>
            <p:extLst>
              <p:ext uri="{D42A27DB-BD31-4B8C-83A1-F6EECF244321}">
                <p14:modId xmlns:p14="http://schemas.microsoft.com/office/powerpoint/2010/main" val="989028457"/>
              </p:ext>
            </p:extLst>
          </p:nvPr>
        </p:nvGraphicFramePr>
        <p:xfrm>
          <a:off x="631552" y="1556792"/>
          <a:ext cx="8031838" cy="4660571"/>
        </p:xfrm>
        <a:graphic>
          <a:graphicData uri="http://schemas.openxmlformats.org/drawingml/2006/table">
            <a:tbl>
              <a:tblPr/>
              <a:tblGrid>
                <a:gridCol w="626484"/>
                <a:gridCol w="1097149"/>
                <a:gridCol w="1228871"/>
                <a:gridCol w="1097149"/>
                <a:gridCol w="1097149"/>
                <a:gridCol w="1323647"/>
                <a:gridCol w="1561389"/>
              </a:tblGrid>
              <a:tr h="454107">
                <a:tc gridSpan="7">
                  <a:txBody>
                    <a:bodyPr/>
                    <a:lstStyle/>
                    <a:p>
                      <a:pPr algn="ctr">
                        <a:spcAft>
                          <a:spcPts val="0"/>
                        </a:spcAft>
                      </a:pPr>
                      <a:r>
                        <a:rPr lang="en-US" sz="2000" kern="0">
                          <a:solidFill>
                            <a:srgbClr val="000000"/>
                          </a:solidFill>
                          <a:latin typeface="Times New Roman"/>
                          <a:ea typeface="宋体"/>
                          <a:cs typeface="Times New Roman"/>
                        </a:rPr>
                        <a:t>Dependent Variable: pen   Method: Pooled EGLS (Cross-section weights)</a:t>
                      </a:r>
                      <a:endParaRPr lang="zh-CN" sz="2400" kern="100">
                        <a:latin typeface="Calibri"/>
                        <a:ea typeface="宋体"/>
                        <a:cs typeface="Times New Roman"/>
                      </a:endParaRPr>
                    </a:p>
                  </a:txBody>
                  <a:tcPr marL="68580" marR="68580" marT="0" marB="0" anchor="ctr">
                    <a:lnL>
                      <a:noFill/>
                    </a:lnL>
                    <a:lnR>
                      <a:noFill/>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r>
              <a:tr h="454107">
                <a:tc>
                  <a:txBody>
                    <a:bodyPr/>
                    <a:lstStyle/>
                    <a:p>
                      <a:endParaRPr lang="zh-CN" sz="2400" kern="100">
                        <a:latin typeface="Calibri"/>
                        <a:ea typeface="宋体"/>
                        <a:cs typeface="Times New Roman"/>
                      </a:endParaRPr>
                    </a:p>
                  </a:txBody>
                  <a:tcPr marL="68580" marR="68580" marT="0" marB="0" anchor="ctr">
                    <a:lnL>
                      <a:noFill/>
                    </a:lnL>
                    <a:lnR>
                      <a:noFill/>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2000" kern="0">
                          <a:solidFill>
                            <a:srgbClr val="000000"/>
                          </a:solidFill>
                          <a:latin typeface="Times New Roman"/>
                          <a:ea typeface="宋体"/>
                          <a:cs typeface="Times New Roman"/>
                        </a:rPr>
                        <a:t>C</a:t>
                      </a:r>
                      <a:endParaRPr lang="zh-CN" sz="2400" kern="100">
                        <a:latin typeface="Calibri"/>
                        <a:ea typeface="宋体"/>
                        <a:cs typeface="Times New Roman"/>
                      </a:endParaRPr>
                    </a:p>
                  </a:txBody>
                  <a:tcPr marL="68580" marR="68580" marT="0" marB="0" anchor="ctr">
                    <a:lnL>
                      <a:noFill/>
                    </a:lnL>
                    <a:lnR>
                      <a:noFill/>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2000" kern="0">
                          <a:solidFill>
                            <a:srgbClr val="000000"/>
                          </a:solidFill>
                          <a:latin typeface="Times New Roman"/>
                          <a:ea typeface="宋体"/>
                          <a:cs typeface="Times New Roman"/>
                        </a:rPr>
                        <a:t>pdi</a:t>
                      </a:r>
                      <a:endParaRPr lang="zh-CN" sz="2400" kern="100">
                        <a:latin typeface="Calibri"/>
                        <a:ea typeface="宋体"/>
                        <a:cs typeface="Times New Roman"/>
                      </a:endParaRPr>
                    </a:p>
                  </a:txBody>
                  <a:tcPr marL="68580" marR="68580" marT="0" marB="0" anchor="ctr">
                    <a:lnL>
                      <a:noFill/>
                    </a:lnL>
                    <a:lnR>
                      <a:noFill/>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2000" kern="0">
                          <a:solidFill>
                            <a:srgbClr val="000000"/>
                          </a:solidFill>
                          <a:latin typeface="Times New Roman"/>
                          <a:ea typeface="宋体"/>
                          <a:cs typeface="Times New Roman"/>
                        </a:rPr>
                        <a:t>idv</a:t>
                      </a:r>
                      <a:endParaRPr lang="zh-CN" sz="2400" kern="100">
                        <a:latin typeface="Calibri"/>
                        <a:ea typeface="宋体"/>
                        <a:cs typeface="Times New Roman"/>
                      </a:endParaRPr>
                    </a:p>
                  </a:txBody>
                  <a:tcPr marL="68580" marR="68580" marT="0" marB="0" anchor="ctr">
                    <a:lnL>
                      <a:noFill/>
                    </a:lnL>
                    <a:lnR>
                      <a:noFill/>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2000" kern="0">
                          <a:solidFill>
                            <a:srgbClr val="000000"/>
                          </a:solidFill>
                          <a:latin typeface="Times New Roman"/>
                          <a:ea typeface="宋体"/>
                          <a:cs typeface="Times New Roman"/>
                        </a:rPr>
                        <a:t>mai</a:t>
                      </a:r>
                      <a:endParaRPr lang="zh-CN" sz="2400" kern="100">
                        <a:latin typeface="Calibri"/>
                        <a:ea typeface="宋体"/>
                        <a:cs typeface="Times New Roman"/>
                      </a:endParaRPr>
                    </a:p>
                  </a:txBody>
                  <a:tcPr marL="68580" marR="68580" marT="0" marB="0" anchor="ctr">
                    <a:lnL>
                      <a:noFill/>
                    </a:lnL>
                    <a:lnR>
                      <a:noFill/>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2000" kern="0">
                          <a:solidFill>
                            <a:srgbClr val="000000"/>
                          </a:solidFill>
                          <a:latin typeface="Times New Roman"/>
                          <a:ea typeface="宋体"/>
                          <a:cs typeface="Times New Roman"/>
                        </a:rPr>
                        <a:t>uai</a:t>
                      </a:r>
                      <a:endParaRPr lang="zh-CN" sz="2400" kern="100">
                        <a:latin typeface="Calibri"/>
                        <a:ea typeface="宋体"/>
                        <a:cs typeface="Times New Roman"/>
                      </a:endParaRPr>
                    </a:p>
                  </a:txBody>
                  <a:tcPr marL="68580" marR="68580" marT="0" marB="0" anchor="ctr">
                    <a:lnL>
                      <a:noFill/>
                    </a:lnL>
                    <a:lnR>
                      <a:noFill/>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2000" kern="0">
                          <a:solidFill>
                            <a:srgbClr val="000000"/>
                          </a:solidFill>
                          <a:latin typeface="Times New Roman"/>
                          <a:ea typeface="宋体"/>
                          <a:cs typeface="Times New Roman"/>
                        </a:rPr>
                        <a:t>lngdp</a:t>
                      </a:r>
                      <a:endParaRPr lang="zh-CN" sz="2400" kern="100">
                        <a:latin typeface="Calibri"/>
                        <a:ea typeface="宋体"/>
                        <a:cs typeface="Times New Roman"/>
                      </a:endParaRPr>
                    </a:p>
                  </a:txBody>
                  <a:tcPr marL="68580" marR="68580" marT="0" marB="0" anchor="ctr">
                    <a:lnL>
                      <a:noFill/>
                    </a:lnL>
                    <a:lnR>
                      <a:noFill/>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06306">
                <a:tc>
                  <a:txBody>
                    <a:bodyPr/>
                    <a:lstStyle/>
                    <a:p>
                      <a:pPr algn="ctr">
                        <a:spcAft>
                          <a:spcPts val="0"/>
                        </a:spcAft>
                      </a:pPr>
                      <a:r>
                        <a:rPr lang="en-US" sz="2000" kern="0">
                          <a:solidFill>
                            <a:srgbClr val="000000"/>
                          </a:solidFill>
                          <a:latin typeface="Times New Roman"/>
                          <a:ea typeface="宋体"/>
                          <a:cs typeface="Times New Roman"/>
                        </a:rPr>
                        <a:t>Eq</a:t>
                      </a:r>
                      <a:r>
                        <a:rPr lang="en-US" sz="2000" kern="0" baseline="-25000">
                          <a:solidFill>
                            <a:srgbClr val="000000"/>
                          </a:solidFill>
                          <a:latin typeface="Times New Roman"/>
                          <a:ea typeface="宋体"/>
                          <a:cs typeface="Times New Roman"/>
                        </a:rPr>
                        <a:t>1</a:t>
                      </a:r>
                      <a:endParaRPr lang="zh-CN" sz="2400" kern="100">
                        <a:latin typeface="Calibri"/>
                        <a:ea typeface="宋体"/>
                        <a:cs typeface="Times New Roman"/>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ctr">
                        <a:spcAft>
                          <a:spcPts val="0"/>
                        </a:spcAft>
                      </a:pPr>
                      <a:r>
                        <a:rPr lang="en-US" sz="2000" kern="0">
                          <a:solidFill>
                            <a:srgbClr val="000000"/>
                          </a:solidFill>
                          <a:latin typeface="Times New Roman"/>
                          <a:ea typeface="宋体"/>
                          <a:cs typeface="Times New Roman"/>
                        </a:rPr>
                        <a:t>-4.521*</a:t>
                      </a:r>
                      <a:endParaRPr lang="zh-CN" sz="2400" kern="100">
                        <a:latin typeface="Calibri"/>
                        <a:ea typeface="宋体"/>
                        <a:cs typeface="Times New Roman"/>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endParaRPr lang="zh-CN" sz="2400" kern="100">
                        <a:latin typeface="Calibri"/>
                        <a:ea typeface="宋体"/>
                        <a:cs typeface="Times New Roman"/>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endParaRPr lang="zh-CN" sz="2400" kern="100">
                        <a:latin typeface="Calibri"/>
                        <a:ea typeface="宋体"/>
                        <a:cs typeface="Times New Roman"/>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endParaRPr lang="zh-CN" sz="2400" kern="100">
                        <a:latin typeface="Calibri"/>
                        <a:ea typeface="宋体"/>
                        <a:cs typeface="Times New Roman"/>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endParaRPr lang="zh-CN" sz="2400" kern="100">
                        <a:latin typeface="Calibri"/>
                        <a:ea typeface="宋体"/>
                        <a:cs typeface="Times New Roman"/>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ctr">
                        <a:spcAft>
                          <a:spcPts val="0"/>
                        </a:spcAft>
                      </a:pPr>
                      <a:r>
                        <a:rPr lang="en-US" sz="2000" kern="0">
                          <a:solidFill>
                            <a:srgbClr val="000000"/>
                          </a:solidFill>
                          <a:latin typeface="Times New Roman"/>
                          <a:ea typeface="宋体"/>
                          <a:cs typeface="Times New Roman"/>
                        </a:rPr>
                        <a:t>1.045*</a:t>
                      </a:r>
                      <a:endParaRPr lang="zh-CN" sz="2400" kern="100">
                        <a:latin typeface="Calibri"/>
                        <a:ea typeface="宋体"/>
                        <a:cs typeface="Times New Roman"/>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a:noFill/>
                    </a:lnB>
                  </a:tcPr>
                </a:tc>
              </a:tr>
              <a:tr h="406306">
                <a:tc>
                  <a:txBody>
                    <a:bodyPr/>
                    <a:lstStyle/>
                    <a:p>
                      <a:pPr algn="ctr">
                        <a:spcAft>
                          <a:spcPts val="0"/>
                        </a:spcAft>
                      </a:pPr>
                      <a:r>
                        <a:rPr lang="en-US" sz="2000" kern="0">
                          <a:solidFill>
                            <a:srgbClr val="000000"/>
                          </a:solidFill>
                          <a:latin typeface="Times New Roman"/>
                          <a:ea typeface="宋体"/>
                          <a:cs typeface="Times New Roman"/>
                        </a:rPr>
                        <a:t>T</a:t>
                      </a:r>
                      <a:endParaRPr lang="zh-CN" sz="2400" kern="100">
                        <a:latin typeface="Calibri"/>
                        <a:ea typeface="宋体"/>
                        <a:cs typeface="Times New Roman"/>
                      </a:endParaRPr>
                    </a:p>
                  </a:txBody>
                  <a:tcPr marL="68580" marR="6858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2000" kern="0">
                          <a:solidFill>
                            <a:srgbClr val="000000"/>
                          </a:solidFill>
                          <a:latin typeface="Times New Roman"/>
                          <a:ea typeface="宋体"/>
                          <a:cs typeface="Times New Roman"/>
                        </a:rPr>
                        <a:t>-10.917</a:t>
                      </a:r>
                      <a:endParaRPr lang="zh-CN" sz="2400" kern="100">
                        <a:latin typeface="Calibri"/>
                        <a:ea typeface="宋体"/>
                        <a:cs typeface="Times New Roman"/>
                      </a:endParaRPr>
                    </a:p>
                  </a:txBody>
                  <a:tcPr marL="68580" marR="6858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endParaRPr lang="zh-CN" sz="2400" kern="100">
                        <a:latin typeface="Calibri"/>
                        <a:ea typeface="宋体"/>
                        <a:cs typeface="Times New Roman"/>
                      </a:endParaRPr>
                    </a:p>
                  </a:txBody>
                  <a:tcPr marL="68580" marR="6858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endParaRPr lang="zh-CN" sz="2400" kern="100">
                        <a:latin typeface="Calibri"/>
                        <a:ea typeface="宋体"/>
                        <a:cs typeface="Times New Roman"/>
                      </a:endParaRPr>
                    </a:p>
                  </a:txBody>
                  <a:tcPr marL="68580" marR="6858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endParaRPr lang="zh-CN" sz="2400" kern="100">
                        <a:latin typeface="Calibri"/>
                        <a:ea typeface="宋体"/>
                        <a:cs typeface="Times New Roman"/>
                      </a:endParaRPr>
                    </a:p>
                  </a:txBody>
                  <a:tcPr marL="68580" marR="6858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endParaRPr lang="zh-CN" sz="2400" kern="100">
                        <a:latin typeface="Calibri"/>
                        <a:ea typeface="宋体"/>
                        <a:cs typeface="Times New Roman"/>
                      </a:endParaRPr>
                    </a:p>
                  </a:txBody>
                  <a:tcPr marL="68580" marR="6858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2000" kern="0">
                          <a:solidFill>
                            <a:srgbClr val="000000"/>
                          </a:solidFill>
                          <a:latin typeface="Times New Roman"/>
                          <a:ea typeface="宋体"/>
                          <a:cs typeface="Times New Roman"/>
                        </a:rPr>
                        <a:t>30.091</a:t>
                      </a:r>
                      <a:endParaRPr lang="zh-CN" sz="2400" kern="100">
                        <a:latin typeface="Calibri"/>
                        <a:ea typeface="宋体"/>
                        <a:cs typeface="Times New Roman"/>
                      </a:endParaRPr>
                    </a:p>
                  </a:txBody>
                  <a:tcPr marL="68580" marR="68580" marT="0" marB="0" anchor="ctr">
                    <a:lnL>
                      <a:noFill/>
                    </a:lnL>
                    <a:lnR>
                      <a:noFill/>
                    </a:lnR>
                    <a:lnT>
                      <a:noFill/>
                    </a:lnT>
                    <a:lnB w="12700" cap="flat" cmpd="sng" algn="ctr">
                      <a:solidFill>
                        <a:srgbClr val="000000"/>
                      </a:solidFill>
                      <a:prstDash val="solid"/>
                      <a:round/>
                      <a:headEnd type="none" w="med" len="med"/>
                      <a:tailEnd type="none" w="med" len="med"/>
                    </a:lnB>
                  </a:tcPr>
                </a:tc>
              </a:tr>
              <a:tr h="406306">
                <a:tc>
                  <a:txBody>
                    <a:bodyPr/>
                    <a:lstStyle/>
                    <a:p>
                      <a:pPr algn="ctr">
                        <a:spcAft>
                          <a:spcPts val="0"/>
                        </a:spcAft>
                      </a:pPr>
                      <a:r>
                        <a:rPr lang="en-US" sz="2000" kern="0">
                          <a:solidFill>
                            <a:srgbClr val="000000"/>
                          </a:solidFill>
                          <a:latin typeface="Times New Roman"/>
                          <a:ea typeface="宋体"/>
                          <a:cs typeface="Times New Roman"/>
                        </a:rPr>
                        <a:t>Eq</a:t>
                      </a:r>
                      <a:r>
                        <a:rPr lang="en-US" sz="2000" kern="0" baseline="-25000">
                          <a:solidFill>
                            <a:srgbClr val="000000"/>
                          </a:solidFill>
                          <a:latin typeface="Times New Roman"/>
                          <a:ea typeface="宋体"/>
                          <a:cs typeface="Times New Roman"/>
                        </a:rPr>
                        <a:t>2</a:t>
                      </a:r>
                      <a:endParaRPr lang="zh-CN" sz="2400" kern="100">
                        <a:latin typeface="Calibri"/>
                        <a:ea typeface="宋体"/>
                        <a:cs typeface="Times New Roman"/>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ctr">
                        <a:spcAft>
                          <a:spcPts val="0"/>
                        </a:spcAft>
                      </a:pPr>
                      <a:r>
                        <a:rPr lang="en-US" sz="2000" kern="0">
                          <a:solidFill>
                            <a:srgbClr val="000000"/>
                          </a:solidFill>
                          <a:latin typeface="Times New Roman"/>
                          <a:ea typeface="宋体"/>
                          <a:cs typeface="Times New Roman"/>
                        </a:rPr>
                        <a:t>-7.065*</a:t>
                      </a:r>
                      <a:endParaRPr lang="zh-CN" sz="2400" kern="100">
                        <a:latin typeface="Calibri"/>
                        <a:ea typeface="宋体"/>
                        <a:cs typeface="Times New Roman"/>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ctr">
                        <a:spcAft>
                          <a:spcPts val="0"/>
                        </a:spcAft>
                      </a:pPr>
                      <a:r>
                        <a:rPr lang="en-US" sz="2000" kern="0">
                          <a:solidFill>
                            <a:srgbClr val="000000"/>
                          </a:solidFill>
                          <a:latin typeface="Times New Roman"/>
                          <a:ea typeface="宋体"/>
                          <a:cs typeface="Times New Roman"/>
                        </a:rPr>
                        <a:t>-0.004**</a:t>
                      </a:r>
                      <a:endParaRPr lang="zh-CN" sz="2400" kern="100">
                        <a:latin typeface="Calibri"/>
                        <a:ea typeface="宋体"/>
                        <a:cs typeface="Times New Roman"/>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ctr">
                        <a:spcAft>
                          <a:spcPts val="0"/>
                        </a:spcAft>
                      </a:pPr>
                      <a:r>
                        <a:rPr lang="en-US" sz="2000" kern="0">
                          <a:solidFill>
                            <a:srgbClr val="000000"/>
                          </a:solidFill>
                          <a:latin typeface="Times New Roman"/>
                          <a:ea typeface="宋体"/>
                          <a:cs typeface="Times New Roman"/>
                        </a:rPr>
                        <a:t>-0.001</a:t>
                      </a:r>
                      <a:endParaRPr lang="zh-CN" sz="2400" kern="100">
                        <a:latin typeface="Calibri"/>
                        <a:ea typeface="宋体"/>
                        <a:cs typeface="Times New Roman"/>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ctr">
                        <a:spcAft>
                          <a:spcPts val="0"/>
                        </a:spcAft>
                      </a:pPr>
                      <a:r>
                        <a:rPr lang="en-US" sz="2000" kern="0">
                          <a:solidFill>
                            <a:srgbClr val="000000"/>
                          </a:solidFill>
                          <a:latin typeface="Times New Roman"/>
                          <a:ea typeface="宋体"/>
                          <a:cs typeface="Times New Roman"/>
                        </a:rPr>
                        <a:t>0.007*</a:t>
                      </a:r>
                      <a:endParaRPr lang="zh-CN" sz="2400" kern="100">
                        <a:latin typeface="Calibri"/>
                        <a:ea typeface="宋体"/>
                        <a:cs typeface="Times New Roman"/>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ctr">
                        <a:spcAft>
                          <a:spcPts val="0"/>
                        </a:spcAft>
                      </a:pPr>
                      <a:r>
                        <a:rPr lang="en-US" sz="2000" kern="0">
                          <a:solidFill>
                            <a:srgbClr val="000000"/>
                          </a:solidFill>
                          <a:latin typeface="Times New Roman"/>
                          <a:ea typeface="宋体"/>
                          <a:cs typeface="Times New Roman"/>
                        </a:rPr>
                        <a:t>-0.015*</a:t>
                      </a:r>
                      <a:endParaRPr lang="zh-CN" sz="2400" kern="100">
                        <a:latin typeface="Calibri"/>
                        <a:ea typeface="宋体"/>
                        <a:cs typeface="Times New Roman"/>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ctr">
                        <a:spcAft>
                          <a:spcPts val="0"/>
                        </a:spcAft>
                      </a:pPr>
                      <a:r>
                        <a:rPr lang="en-US" sz="2000" kern="0">
                          <a:solidFill>
                            <a:srgbClr val="000000"/>
                          </a:solidFill>
                          <a:latin typeface="Times New Roman"/>
                          <a:ea typeface="宋体"/>
                          <a:cs typeface="Times New Roman"/>
                        </a:rPr>
                        <a:t>1.040*</a:t>
                      </a:r>
                      <a:endParaRPr lang="zh-CN" sz="2400" kern="100">
                        <a:latin typeface="Calibri"/>
                        <a:ea typeface="宋体"/>
                        <a:cs typeface="Times New Roman"/>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a:noFill/>
                    </a:lnB>
                  </a:tcPr>
                </a:tc>
              </a:tr>
              <a:tr h="430207">
                <a:tc>
                  <a:txBody>
                    <a:bodyPr/>
                    <a:lstStyle/>
                    <a:p>
                      <a:pPr algn="ctr">
                        <a:spcAft>
                          <a:spcPts val="0"/>
                        </a:spcAft>
                      </a:pPr>
                      <a:r>
                        <a:rPr lang="en-US" sz="2000" kern="0">
                          <a:solidFill>
                            <a:srgbClr val="000000"/>
                          </a:solidFill>
                          <a:latin typeface="Times New Roman"/>
                          <a:ea typeface="宋体"/>
                          <a:cs typeface="Times New Roman"/>
                        </a:rPr>
                        <a:t>T</a:t>
                      </a:r>
                      <a:endParaRPr lang="zh-CN" sz="2400" kern="100">
                        <a:latin typeface="Calibri"/>
                        <a:ea typeface="宋体"/>
                        <a:cs typeface="Times New Roman"/>
                      </a:endParaRPr>
                    </a:p>
                  </a:txBody>
                  <a:tcPr marL="68580" marR="68580" marT="0" marB="0" anchor="ctr">
                    <a:lnL>
                      <a:noFill/>
                    </a:lnL>
                    <a:lnR>
                      <a:noFill/>
                    </a:lnR>
                    <a:lnT>
                      <a:noFill/>
                    </a:lnT>
                    <a:lnB w="19050" cap="flat" cmpd="sng" algn="ctr">
                      <a:solidFill>
                        <a:srgbClr val="000000"/>
                      </a:solidFill>
                      <a:prstDash val="solid"/>
                      <a:round/>
                      <a:headEnd type="none" w="med" len="med"/>
                      <a:tailEnd type="none" w="med" len="med"/>
                    </a:lnB>
                  </a:tcPr>
                </a:tc>
                <a:tc>
                  <a:txBody>
                    <a:bodyPr/>
                    <a:lstStyle/>
                    <a:p>
                      <a:pPr algn="ctr">
                        <a:spcAft>
                          <a:spcPts val="0"/>
                        </a:spcAft>
                      </a:pPr>
                      <a:r>
                        <a:rPr lang="en-US" sz="2000" kern="0">
                          <a:solidFill>
                            <a:srgbClr val="000000"/>
                          </a:solidFill>
                          <a:latin typeface="Times New Roman"/>
                          <a:ea typeface="宋体"/>
                          <a:cs typeface="Times New Roman"/>
                        </a:rPr>
                        <a:t>-7.495</a:t>
                      </a:r>
                      <a:endParaRPr lang="zh-CN" sz="2400" kern="100">
                        <a:latin typeface="Calibri"/>
                        <a:ea typeface="宋体"/>
                        <a:cs typeface="Times New Roman"/>
                      </a:endParaRPr>
                    </a:p>
                  </a:txBody>
                  <a:tcPr marL="68580" marR="68580" marT="0" marB="0" anchor="ctr">
                    <a:lnL>
                      <a:noFill/>
                    </a:lnL>
                    <a:lnR>
                      <a:noFill/>
                    </a:lnR>
                    <a:lnT>
                      <a:noFill/>
                    </a:lnT>
                    <a:lnB w="19050" cap="flat" cmpd="sng" algn="ctr">
                      <a:solidFill>
                        <a:srgbClr val="000000"/>
                      </a:solidFill>
                      <a:prstDash val="solid"/>
                      <a:round/>
                      <a:headEnd type="none" w="med" len="med"/>
                      <a:tailEnd type="none" w="med" len="med"/>
                    </a:lnB>
                  </a:tcPr>
                </a:tc>
                <a:tc>
                  <a:txBody>
                    <a:bodyPr/>
                    <a:lstStyle/>
                    <a:p>
                      <a:pPr algn="ctr">
                        <a:spcAft>
                          <a:spcPts val="0"/>
                        </a:spcAft>
                      </a:pPr>
                      <a:r>
                        <a:rPr lang="en-US" sz="2000" kern="0">
                          <a:solidFill>
                            <a:srgbClr val="000000"/>
                          </a:solidFill>
                          <a:latin typeface="Times New Roman"/>
                          <a:ea typeface="宋体"/>
                          <a:cs typeface="Times New Roman"/>
                        </a:rPr>
                        <a:t>-1.823</a:t>
                      </a:r>
                      <a:endParaRPr lang="zh-CN" sz="2400" kern="100">
                        <a:latin typeface="Calibri"/>
                        <a:ea typeface="宋体"/>
                        <a:cs typeface="Times New Roman"/>
                      </a:endParaRPr>
                    </a:p>
                  </a:txBody>
                  <a:tcPr marL="68580" marR="68580" marT="0" marB="0" anchor="ctr">
                    <a:lnL>
                      <a:noFill/>
                    </a:lnL>
                    <a:lnR>
                      <a:noFill/>
                    </a:lnR>
                    <a:lnT>
                      <a:noFill/>
                    </a:lnT>
                    <a:lnB w="19050" cap="flat" cmpd="sng" algn="ctr">
                      <a:solidFill>
                        <a:srgbClr val="000000"/>
                      </a:solidFill>
                      <a:prstDash val="solid"/>
                      <a:round/>
                      <a:headEnd type="none" w="med" len="med"/>
                      <a:tailEnd type="none" w="med" len="med"/>
                    </a:lnB>
                  </a:tcPr>
                </a:tc>
                <a:tc>
                  <a:txBody>
                    <a:bodyPr/>
                    <a:lstStyle/>
                    <a:p>
                      <a:pPr algn="ctr">
                        <a:spcAft>
                          <a:spcPts val="0"/>
                        </a:spcAft>
                      </a:pPr>
                      <a:r>
                        <a:rPr lang="en-US" sz="2000" kern="0">
                          <a:solidFill>
                            <a:srgbClr val="000000"/>
                          </a:solidFill>
                          <a:latin typeface="Times New Roman"/>
                          <a:ea typeface="宋体"/>
                          <a:cs typeface="Times New Roman"/>
                        </a:rPr>
                        <a:t>-0.758</a:t>
                      </a:r>
                      <a:endParaRPr lang="zh-CN" sz="2400" kern="100">
                        <a:latin typeface="Calibri"/>
                        <a:ea typeface="宋体"/>
                        <a:cs typeface="Times New Roman"/>
                      </a:endParaRPr>
                    </a:p>
                  </a:txBody>
                  <a:tcPr marL="68580" marR="68580" marT="0" marB="0" anchor="ctr">
                    <a:lnL>
                      <a:noFill/>
                    </a:lnL>
                    <a:lnR>
                      <a:noFill/>
                    </a:lnR>
                    <a:lnT>
                      <a:noFill/>
                    </a:lnT>
                    <a:lnB w="19050" cap="flat" cmpd="sng" algn="ctr">
                      <a:solidFill>
                        <a:srgbClr val="000000"/>
                      </a:solidFill>
                      <a:prstDash val="solid"/>
                      <a:round/>
                      <a:headEnd type="none" w="med" len="med"/>
                      <a:tailEnd type="none" w="med" len="med"/>
                    </a:lnB>
                  </a:tcPr>
                </a:tc>
                <a:tc>
                  <a:txBody>
                    <a:bodyPr/>
                    <a:lstStyle/>
                    <a:p>
                      <a:pPr algn="ctr">
                        <a:spcAft>
                          <a:spcPts val="0"/>
                        </a:spcAft>
                      </a:pPr>
                      <a:r>
                        <a:rPr lang="en-US" sz="2000" kern="0">
                          <a:solidFill>
                            <a:srgbClr val="000000"/>
                          </a:solidFill>
                          <a:latin typeface="Times New Roman"/>
                          <a:ea typeface="宋体"/>
                          <a:cs typeface="Times New Roman"/>
                        </a:rPr>
                        <a:t>5.207</a:t>
                      </a:r>
                      <a:endParaRPr lang="zh-CN" sz="2400" kern="100">
                        <a:latin typeface="Calibri"/>
                        <a:ea typeface="宋体"/>
                        <a:cs typeface="Times New Roman"/>
                      </a:endParaRPr>
                    </a:p>
                  </a:txBody>
                  <a:tcPr marL="68580" marR="68580" marT="0" marB="0" anchor="ctr">
                    <a:lnL>
                      <a:noFill/>
                    </a:lnL>
                    <a:lnR>
                      <a:noFill/>
                    </a:lnR>
                    <a:lnT>
                      <a:noFill/>
                    </a:lnT>
                    <a:lnB w="19050" cap="flat" cmpd="sng" algn="ctr">
                      <a:solidFill>
                        <a:srgbClr val="000000"/>
                      </a:solidFill>
                      <a:prstDash val="solid"/>
                      <a:round/>
                      <a:headEnd type="none" w="med" len="med"/>
                      <a:tailEnd type="none" w="med" len="med"/>
                    </a:lnB>
                  </a:tcPr>
                </a:tc>
                <a:tc>
                  <a:txBody>
                    <a:bodyPr/>
                    <a:lstStyle/>
                    <a:p>
                      <a:pPr algn="ctr">
                        <a:spcAft>
                          <a:spcPts val="0"/>
                        </a:spcAft>
                      </a:pPr>
                      <a:r>
                        <a:rPr lang="en-US" sz="2000" kern="0">
                          <a:solidFill>
                            <a:srgbClr val="000000"/>
                          </a:solidFill>
                          <a:latin typeface="Times New Roman"/>
                          <a:ea typeface="宋体"/>
                          <a:cs typeface="Times New Roman"/>
                        </a:rPr>
                        <a:t>-2.159</a:t>
                      </a:r>
                      <a:endParaRPr lang="zh-CN" sz="2400" kern="100">
                        <a:latin typeface="Calibri"/>
                        <a:ea typeface="宋体"/>
                        <a:cs typeface="Times New Roman"/>
                      </a:endParaRPr>
                    </a:p>
                  </a:txBody>
                  <a:tcPr marL="68580" marR="68580" marT="0" marB="0" anchor="ctr">
                    <a:lnL>
                      <a:noFill/>
                    </a:lnL>
                    <a:lnR>
                      <a:noFill/>
                    </a:lnR>
                    <a:lnT>
                      <a:noFill/>
                    </a:lnT>
                    <a:lnB w="19050" cap="flat" cmpd="sng" algn="ctr">
                      <a:solidFill>
                        <a:srgbClr val="000000"/>
                      </a:solidFill>
                      <a:prstDash val="solid"/>
                      <a:round/>
                      <a:headEnd type="none" w="med" len="med"/>
                      <a:tailEnd type="none" w="med" len="med"/>
                    </a:lnB>
                  </a:tcPr>
                </a:tc>
                <a:tc>
                  <a:txBody>
                    <a:bodyPr/>
                    <a:lstStyle/>
                    <a:p>
                      <a:pPr algn="ctr">
                        <a:spcAft>
                          <a:spcPts val="0"/>
                        </a:spcAft>
                      </a:pPr>
                      <a:r>
                        <a:rPr lang="en-US" sz="2000" kern="0">
                          <a:solidFill>
                            <a:srgbClr val="000000"/>
                          </a:solidFill>
                          <a:latin typeface="Times New Roman"/>
                          <a:ea typeface="宋体"/>
                          <a:cs typeface="Times New Roman"/>
                        </a:rPr>
                        <a:t>29.230</a:t>
                      </a:r>
                      <a:endParaRPr lang="zh-CN" sz="2400" kern="100">
                        <a:latin typeface="Calibri"/>
                        <a:ea typeface="宋体"/>
                        <a:cs typeface="Times New Roman"/>
                      </a:endParaRPr>
                    </a:p>
                  </a:txBody>
                  <a:tcPr marL="68580" marR="68580" marT="0" marB="0" anchor="ctr">
                    <a:lnL>
                      <a:noFill/>
                    </a:lnL>
                    <a:lnR>
                      <a:noFill/>
                    </a:lnR>
                    <a:lnT>
                      <a:noFill/>
                    </a:lnT>
                    <a:lnB w="19050" cap="flat" cmpd="sng" algn="ctr">
                      <a:solidFill>
                        <a:srgbClr val="000000"/>
                      </a:solidFill>
                      <a:prstDash val="solid"/>
                      <a:round/>
                      <a:headEnd type="none" w="med" len="med"/>
                      <a:tailEnd type="none" w="med" len="med"/>
                    </a:lnB>
                  </a:tcPr>
                </a:tc>
              </a:tr>
              <a:tr h="454107">
                <a:tc>
                  <a:txBody>
                    <a:bodyPr/>
                    <a:lstStyle/>
                    <a:p>
                      <a:endParaRPr lang="zh-CN" sz="2400" kern="100">
                        <a:latin typeface="Calibri"/>
                        <a:ea typeface="宋体"/>
                        <a:cs typeface="Times New Roman"/>
                      </a:endParaRPr>
                    </a:p>
                  </a:txBody>
                  <a:tcPr marL="68580" marR="68580" marT="0" marB="0" anchor="ctr">
                    <a:lnL>
                      <a:noFill/>
                    </a:lnL>
                    <a:lnR>
                      <a:noFill/>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2000" kern="0">
                          <a:solidFill>
                            <a:srgbClr val="000000"/>
                          </a:solidFill>
                          <a:latin typeface="Times New Roman"/>
                          <a:ea typeface="宋体"/>
                          <a:cs typeface="Times New Roman"/>
                        </a:rPr>
                        <a:t>Inf</a:t>
                      </a:r>
                      <a:endParaRPr lang="zh-CN" sz="2400" kern="100">
                        <a:latin typeface="Calibri"/>
                        <a:ea typeface="宋体"/>
                        <a:cs typeface="Times New Roman"/>
                      </a:endParaRPr>
                    </a:p>
                  </a:txBody>
                  <a:tcPr marL="68580" marR="68580" marT="0" marB="0" anchor="ctr">
                    <a:lnL>
                      <a:noFill/>
                    </a:lnL>
                    <a:lnR>
                      <a:noFill/>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2000" kern="0">
                          <a:solidFill>
                            <a:srgbClr val="000000"/>
                          </a:solidFill>
                          <a:latin typeface="Times New Roman"/>
                          <a:ea typeface="宋体"/>
                          <a:cs typeface="Times New Roman"/>
                        </a:rPr>
                        <a:t>bank</a:t>
                      </a:r>
                      <a:endParaRPr lang="zh-CN" sz="2400" kern="100">
                        <a:latin typeface="Calibri"/>
                        <a:ea typeface="宋体"/>
                        <a:cs typeface="Times New Roman"/>
                      </a:endParaRPr>
                    </a:p>
                  </a:txBody>
                  <a:tcPr marL="68580" marR="68580" marT="0" marB="0" anchor="ctr">
                    <a:lnL>
                      <a:noFill/>
                    </a:lnL>
                    <a:lnR>
                      <a:noFill/>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2000" kern="0">
                          <a:solidFill>
                            <a:srgbClr val="000000"/>
                          </a:solidFill>
                          <a:latin typeface="Times New Roman"/>
                          <a:ea typeface="宋体"/>
                          <a:cs typeface="Times New Roman"/>
                        </a:rPr>
                        <a:t>min</a:t>
                      </a:r>
                      <a:endParaRPr lang="zh-CN" sz="2400" kern="100">
                        <a:latin typeface="Calibri"/>
                        <a:ea typeface="宋体"/>
                        <a:cs typeface="Times New Roman"/>
                      </a:endParaRPr>
                    </a:p>
                  </a:txBody>
                  <a:tcPr marL="68580" marR="68580" marT="0" marB="0" anchor="ctr">
                    <a:lnL>
                      <a:noFill/>
                    </a:lnL>
                    <a:lnR>
                      <a:noFill/>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2000" kern="0">
                          <a:solidFill>
                            <a:srgbClr val="000000"/>
                          </a:solidFill>
                          <a:latin typeface="Times New Roman"/>
                          <a:ea typeface="宋体"/>
                          <a:cs typeface="Times New Roman"/>
                        </a:rPr>
                        <a:t>dep</a:t>
                      </a:r>
                      <a:endParaRPr lang="zh-CN" sz="2400" kern="100">
                        <a:latin typeface="Calibri"/>
                        <a:ea typeface="宋体"/>
                        <a:cs typeface="Times New Roman"/>
                      </a:endParaRPr>
                    </a:p>
                  </a:txBody>
                  <a:tcPr marL="68580" marR="68580" marT="0" marB="0" anchor="ctr">
                    <a:lnL>
                      <a:noFill/>
                    </a:lnL>
                    <a:lnR>
                      <a:noFill/>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2000" kern="0">
                          <a:solidFill>
                            <a:srgbClr val="000000"/>
                          </a:solidFill>
                          <a:latin typeface="Times New Roman"/>
                          <a:ea typeface="宋体"/>
                          <a:cs typeface="Times New Roman"/>
                        </a:rPr>
                        <a:t>F-statistic</a:t>
                      </a:r>
                      <a:endParaRPr lang="zh-CN" sz="2400" kern="100">
                        <a:latin typeface="Calibri"/>
                        <a:ea typeface="宋体"/>
                        <a:cs typeface="Times New Roman"/>
                      </a:endParaRPr>
                    </a:p>
                  </a:txBody>
                  <a:tcPr marL="68580" marR="68580" marT="0" marB="0" anchor="ctr">
                    <a:lnL>
                      <a:noFill/>
                    </a:lnL>
                    <a:lnR>
                      <a:noFill/>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2000" kern="0">
                          <a:solidFill>
                            <a:srgbClr val="000000"/>
                          </a:solidFill>
                          <a:latin typeface="Times New Roman"/>
                          <a:ea typeface="宋体"/>
                          <a:cs typeface="Times New Roman"/>
                        </a:rPr>
                        <a:t>Adjusted R</a:t>
                      </a:r>
                      <a:r>
                        <a:rPr lang="en-US" sz="2000" kern="0" baseline="30000">
                          <a:solidFill>
                            <a:srgbClr val="000000"/>
                          </a:solidFill>
                          <a:latin typeface="Times New Roman"/>
                          <a:ea typeface="宋体"/>
                          <a:cs typeface="Times New Roman"/>
                        </a:rPr>
                        <a:t>2</a:t>
                      </a:r>
                      <a:endParaRPr lang="zh-CN" sz="2400" kern="100">
                        <a:latin typeface="Calibri"/>
                        <a:ea typeface="宋体"/>
                        <a:cs typeface="Times New Roman"/>
                      </a:endParaRPr>
                    </a:p>
                  </a:txBody>
                  <a:tcPr marL="68580" marR="68580" marT="0" marB="0" anchor="ctr">
                    <a:lnL>
                      <a:noFill/>
                    </a:lnL>
                    <a:lnR>
                      <a:noFill/>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06306">
                <a:tc>
                  <a:txBody>
                    <a:bodyPr/>
                    <a:lstStyle/>
                    <a:p>
                      <a:pPr algn="ctr">
                        <a:spcAft>
                          <a:spcPts val="0"/>
                        </a:spcAft>
                      </a:pPr>
                      <a:r>
                        <a:rPr lang="en-US" sz="2000" kern="0">
                          <a:solidFill>
                            <a:srgbClr val="000000"/>
                          </a:solidFill>
                          <a:latin typeface="Times New Roman"/>
                          <a:ea typeface="宋体"/>
                          <a:cs typeface="Times New Roman"/>
                        </a:rPr>
                        <a:t>Eq</a:t>
                      </a:r>
                      <a:r>
                        <a:rPr lang="en-US" sz="2000" kern="0" baseline="-25000">
                          <a:solidFill>
                            <a:srgbClr val="000000"/>
                          </a:solidFill>
                          <a:latin typeface="Times New Roman"/>
                          <a:ea typeface="宋体"/>
                          <a:cs typeface="Times New Roman"/>
                        </a:rPr>
                        <a:t>1</a:t>
                      </a:r>
                      <a:endParaRPr lang="zh-CN" sz="2400" kern="100">
                        <a:latin typeface="Calibri"/>
                        <a:ea typeface="宋体"/>
                        <a:cs typeface="Times New Roman"/>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ctr">
                        <a:spcAft>
                          <a:spcPts val="0"/>
                        </a:spcAft>
                      </a:pPr>
                      <a:r>
                        <a:rPr lang="en-US" sz="2000" kern="0">
                          <a:solidFill>
                            <a:srgbClr val="000000"/>
                          </a:solidFill>
                          <a:latin typeface="Times New Roman"/>
                          <a:ea typeface="宋体"/>
                          <a:cs typeface="Times New Roman"/>
                        </a:rPr>
                        <a:t>0.031*</a:t>
                      </a:r>
                      <a:endParaRPr lang="zh-CN" sz="2400" kern="100">
                        <a:latin typeface="Calibri"/>
                        <a:ea typeface="宋体"/>
                        <a:cs typeface="Times New Roman"/>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ctr">
                        <a:spcAft>
                          <a:spcPts val="0"/>
                        </a:spcAft>
                      </a:pPr>
                      <a:r>
                        <a:rPr lang="en-US" sz="2000" kern="0">
                          <a:solidFill>
                            <a:srgbClr val="000000"/>
                          </a:solidFill>
                          <a:latin typeface="Times New Roman"/>
                          <a:ea typeface="宋体"/>
                          <a:cs typeface="Times New Roman"/>
                        </a:rPr>
                        <a:t>0.253*</a:t>
                      </a:r>
                      <a:endParaRPr lang="zh-CN" sz="2400" kern="100">
                        <a:latin typeface="Calibri"/>
                        <a:ea typeface="宋体"/>
                        <a:cs typeface="Times New Roman"/>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ctr">
                        <a:spcAft>
                          <a:spcPts val="0"/>
                        </a:spcAft>
                      </a:pPr>
                      <a:r>
                        <a:rPr lang="en-US" sz="2000" kern="0">
                          <a:solidFill>
                            <a:srgbClr val="000000"/>
                          </a:solidFill>
                          <a:latin typeface="Times New Roman"/>
                          <a:ea typeface="宋体"/>
                          <a:cs typeface="Times New Roman"/>
                        </a:rPr>
                        <a:t>-0.271*</a:t>
                      </a:r>
                      <a:endParaRPr lang="zh-CN" sz="2400" kern="100">
                        <a:latin typeface="Calibri"/>
                        <a:ea typeface="宋体"/>
                        <a:cs typeface="Times New Roman"/>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ctr">
                        <a:spcAft>
                          <a:spcPts val="0"/>
                        </a:spcAft>
                      </a:pPr>
                      <a:r>
                        <a:rPr lang="en-US" sz="2000" kern="0">
                          <a:solidFill>
                            <a:srgbClr val="000000"/>
                          </a:solidFill>
                          <a:latin typeface="Times New Roman"/>
                          <a:ea typeface="宋体"/>
                          <a:cs typeface="Times New Roman"/>
                        </a:rPr>
                        <a:t>-1.431*</a:t>
                      </a:r>
                      <a:endParaRPr lang="zh-CN" sz="2400" kern="100">
                        <a:latin typeface="Calibri"/>
                        <a:ea typeface="宋体"/>
                        <a:cs typeface="Times New Roman"/>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a:noFill/>
                    </a:lnB>
                  </a:tcPr>
                </a:tc>
                <a:tc rowSpan="2">
                  <a:txBody>
                    <a:bodyPr/>
                    <a:lstStyle/>
                    <a:p>
                      <a:pPr algn="ctr">
                        <a:spcAft>
                          <a:spcPts val="0"/>
                        </a:spcAft>
                      </a:pPr>
                      <a:r>
                        <a:rPr lang="en-US" sz="2000" kern="0">
                          <a:solidFill>
                            <a:srgbClr val="000000"/>
                          </a:solidFill>
                          <a:latin typeface="Times New Roman"/>
                          <a:ea typeface="宋体"/>
                          <a:cs typeface="Times New Roman"/>
                        </a:rPr>
                        <a:t>785.4099</a:t>
                      </a:r>
                      <a:endParaRPr lang="zh-CN" sz="2400" kern="100">
                        <a:latin typeface="Calibri"/>
                        <a:ea typeface="宋体"/>
                        <a:cs typeface="Times New Roman"/>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a:spcAft>
                          <a:spcPts val="0"/>
                        </a:spcAft>
                      </a:pPr>
                      <a:r>
                        <a:rPr lang="en-US" sz="2000" kern="0">
                          <a:solidFill>
                            <a:srgbClr val="000000"/>
                          </a:solidFill>
                          <a:latin typeface="Times New Roman"/>
                          <a:ea typeface="宋体"/>
                          <a:cs typeface="Times New Roman"/>
                        </a:rPr>
                        <a:t>0.913581</a:t>
                      </a:r>
                      <a:endParaRPr lang="zh-CN" sz="2400" kern="100">
                        <a:latin typeface="Calibri"/>
                        <a:ea typeface="宋体"/>
                        <a:cs typeface="Times New Roman"/>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06306">
                <a:tc>
                  <a:txBody>
                    <a:bodyPr/>
                    <a:lstStyle/>
                    <a:p>
                      <a:pPr algn="ctr">
                        <a:spcAft>
                          <a:spcPts val="0"/>
                        </a:spcAft>
                      </a:pPr>
                      <a:r>
                        <a:rPr lang="en-US" sz="2000" kern="0">
                          <a:solidFill>
                            <a:srgbClr val="000000"/>
                          </a:solidFill>
                          <a:latin typeface="Times New Roman"/>
                          <a:ea typeface="宋体"/>
                          <a:cs typeface="Times New Roman"/>
                        </a:rPr>
                        <a:t>T</a:t>
                      </a:r>
                      <a:endParaRPr lang="zh-CN" sz="2400" kern="100">
                        <a:latin typeface="Calibri"/>
                        <a:ea typeface="宋体"/>
                        <a:cs typeface="Times New Roman"/>
                      </a:endParaRPr>
                    </a:p>
                  </a:txBody>
                  <a:tcPr marL="68580" marR="6858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2000" kern="0">
                          <a:solidFill>
                            <a:srgbClr val="000000"/>
                          </a:solidFill>
                          <a:latin typeface="Times New Roman"/>
                          <a:ea typeface="宋体"/>
                          <a:cs typeface="Times New Roman"/>
                        </a:rPr>
                        <a:t>4.364</a:t>
                      </a:r>
                      <a:endParaRPr lang="zh-CN" sz="2400" kern="100">
                        <a:latin typeface="Calibri"/>
                        <a:ea typeface="宋体"/>
                        <a:cs typeface="Times New Roman"/>
                      </a:endParaRPr>
                    </a:p>
                  </a:txBody>
                  <a:tcPr marL="68580" marR="6858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2000" kern="0">
                          <a:solidFill>
                            <a:srgbClr val="000000"/>
                          </a:solidFill>
                          <a:latin typeface="Times New Roman"/>
                          <a:ea typeface="宋体"/>
                          <a:cs typeface="Times New Roman"/>
                        </a:rPr>
                        <a:t>10.086</a:t>
                      </a:r>
                      <a:endParaRPr lang="zh-CN" sz="2400" kern="100">
                        <a:latin typeface="Calibri"/>
                        <a:ea typeface="宋体"/>
                        <a:cs typeface="Times New Roman"/>
                      </a:endParaRPr>
                    </a:p>
                  </a:txBody>
                  <a:tcPr marL="68580" marR="6858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2000" kern="0">
                          <a:solidFill>
                            <a:srgbClr val="000000"/>
                          </a:solidFill>
                          <a:latin typeface="Times New Roman"/>
                          <a:ea typeface="宋体"/>
                          <a:cs typeface="Times New Roman"/>
                        </a:rPr>
                        <a:t>-6.769</a:t>
                      </a:r>
                      <a:endParaRPr lang="zh-CN" sz="2400" kern="100">
                        <a:latin typeface="Calibri"/>
                        <a:ea typeface="宋体"/>
                        <a:cs typeface="Times New Roman"/>
                      </a:endParaRPr>
                    </a:p>
                  </a:txBody>
                  <a:tcPr marL="68580" marR="6858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2000" kern="0">
                          <a:solidFill>
                            <a:srgbClr val="000000"/>
                          </a:solidFill>
                          <a:latin typeface="Times New Roman"/>
                          <a:ea typeface="宋体"/>
                          <a:cs typeface="Times New Roman"/>
                        </a:rPr>
                        <a:t>-4.363</a:t>
                      </a:r>
                      <a:endParaRPr lang="zh-CN" sz="2400" kern="100">
                        <a:latin typeface="Calibri"/>
                        <a:ea typeface="宋体"/>
                        <a:cs typeface="Times New Roman"/>
                      </a:endParaRPr>
                    </a:p>
                  </a:txBody>
                  <a:tcPr marL="68580" marR="68580" marT="0" marB="0" anchor="ctr">
                    <a:lnL>
                      <a:noFill/>
                    </a:lnL>
                    <a:lnR>
                      <a:noFill/>
                    </a:lnR>
                    <a:lnT>
                      <a:noFill/>
                    </a:lnT>
                    <a:lnB w="12700" cap="flat" cmpd="sng" algn="ctr">
                      <a:solidFill>
                        <a:srgbClr val="000000"/>
                      </a:solidFill>
                      <a:prstDash val="solid"/>
                      <a:round/>
                      <a:headEnd type="none" w="med" len="med"/>
                      <a:tailEnd type="none" w="med" len="med"/>
                    </a:lnB>
                  </a:tcPr>
                </a:tc>
                <a:tc vMerge="1">
                  <a:txBody>
                    <a:bodyPr/>
                    <a:lstStyle/>
                    <a:p>
                      <a:endParaRPr lang="zh-CN" altLang="en-US"/>
                    </a:p>
                  </a:txBody>
                  <a:tcPr/>
                </a:tc>
                <a:tc vMerge="1">
                  <a:txBody>
                    <a:bodyPr/>
                    <a:lstStyle/>
                    <a:p>
                      <a:endParaRPr lang="zh-CN" altLang="en-US"/>
                    </a:p>
                  </a:txBody>
                  <a:tcPr/>
                </a:tc>
              </a:tr>
              <a:tr h="406306">
                <a:tc>
                  <a:txBody>
                    <a:bodyPr/>
                    <a:lstStyle/>
                    <a:p>
                      <a:pPr algn="ctr">
                        <a:spcAft>
                          <a:spcPts val="0"/>
                        </a:spcAft>
                      </a:pPr>
                      <a:r>
                        <a:rPr lang="en-US" sz="2000" kern="0">
                          <a:solidFill>
                            <a:srgbClr val="000000"/>
                          </a:solidFill>
                          <a:latin typeface="Times New Roman"/>
                          <a:ea typeface="宋体"/>
                          <a:cs typeface="Times New Roman"/>
                        </a:rPr>
                        <a:t>Eq</a:t>
                      </a:r>
                      <a:r>
                        <a:rPr lang="en-US" sz="2000" kern="0" baseline="-25000">
                          <a:solidFill>
                            <a:srgbClr val="000000"/>
                          </a:solidFill>
                          <a:latin typeface="Times New Roman"/>
                          <a:ea typeface="宋体"/>
                          <a:cs typeface="Times New Roman"/>
                        </a:rPr>
                        <a:t>2</a:t>
                      </a:r>
                      <a:endParaRPr lang="zh-CN" sz="2400" kern="100">
                        <a:latin typeface="Calibri"/>
                        <a:ea typeface="宋体"/>
                        <a:cs typeface="Times New Roman"/>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ctr">
                        <a:spcAft>
                          <a:spcPts val="0"/>
                        </a:spcAft>
                      </a:pPr>
                      <a:r>
                        <a:rPr lang="en-US" sz="2000" kern="0">
                          <a:solidFill>
                            <a:srgbClr val="000000"/>
                          </a:solidFill>
                          <a:latin typeface="Times New Roman"/>
                          <a:ea typeface="宋体"/>
                          <a:cs typeface="Times New Roman"/>
                        </a:rPr>
                        <a:t>0.030*</a:t>
                      </a:r>
                      <a:endParaRPr lang="zh-CN" sz="2400" kern="100">
                        <a:latin typeface="Calibri"/>
                        <a:ea typeface="宋体"/>
                        <a:cs typeface="Times New Roman"/>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ctr">
                        <a:spcAft>
                          <a:spcPts val="0"/>
                        </a:spcAft>
                      </a:pPr>
                      <a:r>
                        <a:rPr lang="en-US" sz="2000" kern="0">
                          <a:solidFill>
                            <a:srgbClr val="000000"/>
                          </a:solidFill>
                          <a:latin typeface="Times New Roman"/>
                          <a:ea typeface="宋体"/>
                          <a:cs typeface="Times New Roman"/>
                        </a:rPr>
                        <a:t>0.229*</a:t>
                      </a:r>
                      <a:endParaRPr lang="zh-CN" sz="2400" kern="100">
                        <a:latin typeface="Calibri"/>
                        <a:ea typeface="宋体"/>
                        <a:cs typeface="Times New Roman"/>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ctr">
                        <a:spcAft>
                          <a:spcPts val="0"/>
                        </a:spcAft>
                      </a:pPr>
                      <a:r>
                        <a:rPr lang="en-US" sz="2000" kern="0">
                          <a:solidFill>
                            <a:srgbClr val="000000"/>
                          </a:solidFill>
                          <a:latin typeface="Times New Roman"/>
                          <a:ea typeface="宋体"/>
                          <a:cs typeface="Times New Roman"/>
                        </a:rPr>
                        <a:t>-0.185*</a:t>
                      </a:r>
                      <a:endParaRPr lang="zh-CN" sz="2400" kern="100">
                        <a:latin typeface="Calibri"/>
                        <a:ea typeface="宋体"/>
                        <a:cs typeface="Times New Roman"/>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ctr">
                        <a:spcAft>
                          <a:spcPts val="0"/>
                        </a:spcAft>
                      </a:pPr>
                      <a:r>
                        <a:rPr lang="en-US" sz="2000" kern="0">
                          <a:solidFill>
                            <a:srgbClr val="000000"/>
                          </a:solidFill>
                          <a:latin typeface="Times New Roman"/>
                          <a:ea typeface="宋体"/>
                          <a:cs typeface="Times New Roman"/>
                        </a:rPr>
                        <a:t>-1.133*</a:t>
                      </a:r>
                      <a:endParaRPr lang="zh-CN" sz="2400" kern="100">
                        <a:latin typeface="Calibri"/>
                        <a:ea typeface="宋体"/>
                        <a:cs typeface="Times New Roman"/>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a:noFill/>
                    </a:lnB>
                  </a:tcPr>
                </a:tc>
                <a:tc rowSpan="2">
                  <a:txBody>
                    <a:bodyPr/>
                    <a:lstStyle/>
                    <a:p>
                      <a:pPr algn="ctr">
                        <a:spcAft>
                          <a:spcPts val="0"/>
                        </a:spcAft>
                      </a:pPr>
                      <a:r>
                        <a:rPr lang="en-US" sz="2000" kern="0">
                          <a:solidFill>
                            <a:srgbClr val="000000"/>
                          </a:solidFill>
                          <a:latin typeface="Times New Roman"/>
                          <a:ea typeface="宋体"/>
                          <a:cs typeface="Times New Roman"/>
                        </a:rPr>
                        <a:t>487.1534</a:t>
                      </a:r>
                      <a:endParaRPr lang="zh-CN" sz="2400" kern="100">
                        <a:latin typeface="Calibri"/>
                        <a:ea typeface="宋体"/>
                        <a:cs typeface="Times New Roman"/>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rowSpan="2">
                  <a:txBody>
                    <a:bodyPr/>
                    <a:lstStyle/>
                    <a:p>
                      <a:pPr algn="ctr">
                        <a:spcAft>
                          <a:spcPts val="0"/>
                        </a:spcAft>
                      </a:pPr>
                      <a:r>
                        <a:rPr lang="en-US" sz="2000" kern="0">
                          <a:solidFill>
                            <a:srgbClr val="000000"/>
                          </a:solidFill>
                          <a:latin typeface="Times New Roman"/>
                          <a:ea typeface="宋体"/>
                          <a:cs typeface="Times New Roman"/>
                        </a:rPr>
                        <a:t>0.923731</a:t>
                      </a:r>
                      <a:endParaRPr lang="zh-CN" sz="2400" kern="100">
                        <a:latin typeface="Calibri"/>
                        <a:ea typeface="宋体"/>
                        <a:cs typeface="Times New Roman"/>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r>
              <a:tr h="430207">
                <a:tc>
                  <a:txBody>
                    <a:bodyPr/>
                    <a:lstStyle/>
                    <a:p>
                      <a:pPr algn="ctr">
                        <a:spcAft>
                          <a:spcPts val="0"/>
                        </a:spcAft>
                      </a:pPr>
                      <a:r>
                        <a:rPr lang="en-US" sz="2000" kern="0">
                          <a:solidFill>
                            <a:srgbClr val="000000"/>
                          </a:solidFill>
                          <a:latin typeface="Times New Roman"/>
                          <a:ea typeface="宋体"/>
                          <a:cs typeface="Times New Roman"/>
                        </a:rPr>
                        <a:t>T</a:t>
                      </a:r>
                      <a:endParaRPr lang="zh-CN" sz="2400" kern="100">
                        <a:latin typeface="Calibri"/>
                        <a:ea typeface="宋体"/>
                        <a:cs typeface="Times New Roman"/>
                      </a:endParaRPr>
                    </a:p>
                  </a:txBody>
                  <a:tcPr marL="68580" marR="68580" marT="0" marB="0" anchor="ctr">
                    <a:lnL>
                      <a:noFill/>
                    </a:lnL>
                    <a:lnR>
                      <a:noFill/>
                    </a:lnR>
                    <a:lnT>
                      <a:noFill/>
                    </a:lnT>
                    <a:lnB w="19050" cap="flat" cmpd="sng" algn="ctr">
                      <a:solidFill>
                        <a:srgbClr val="000000"/>
                      </a:solidFill>
                      <a:prstDash val="solid"/>
                      <a:round/>
                      <a:headEnd type="none" w="med" len="med"/>
                      <a:tailEnd type="none" w="med" len="med"/>
                    </a:lnB>
                  </a:tcPr>
                </a:tc>
                <a:tc>
                  <a:txBody>
                    <a:bodyPr/>
                    <a:lstStyle/>
                    <a:p>
                      <a:pPr algn="ctr">
                        <a:spcAft>
                          <a:spcPts val="0"/>
                        </a:spcAft>
                      </a:pPr>
                      <a:r>
                        <a:rPr lang="en-US" sz="2000" kern="0">
                          <a:solidFill>
                            <a:srgbClr val="000000"/>
                          </a:solidFill>
                          <a:latin typeface="Times New Roman"/>
                          <a:ea typeface="宋体"/>
                          <a:cs typeface="Times New Roman"/>
                        </a:rPr>
                        <a:t>4.419</a:t>
                      </a:r>
                      <a:endParaRPr lang="zh-CN" sz="2400" kern="100">
                        <a:latin typeface="Calibri"/>
                        <a:ea typeface="宋体"/>
                        <a:cs typeface="Times New Roman"/>
                      </a:endParaRPr>
                    </a:p>
                  </a:txBody>
                  <a:tcPr marL="68580" marR="68580" marT="0" marB="0" anchor="ctr">
                    <a:lnL>
                      <a:noFill/>
                    </a:lnL>
                    <a:lnR>
                      <a:noFill/>
                    </a:lnR>
                    <a:lnT>
                      <a:noFill/>
                    </a:lnT>
                    <a:lnB w="19050" cap="flat" cmpd="sng" algn="ctr">
                      <a:solidFill>
                        <a:srgbClr val="000000"/>
                      </a:solidFill>
                      <a:prstDash val="solid"/>
                      <a:round/>
                      <a:headEnd type="none" w="med" len="med"/>
                      <a:tailEnd type="none" w="med" len="med"/>
                    </a:lnB>
                  </a:tcPr>
                </a:tc>
                <a:tc>
                  <a:txBody>
                    <a:bodyPr/>
                    <a:lstStyle/>
                    <a:p>
                      <a:pPr algn="ctr">
                        <a:spcAft>
                          <a:spcPts val="0"/>
                        </a:spcAft>
                      </a:pPr>
                      <a:r>
                        <a:rPr lang="en-US" sz="2000" kern="0">
                          <a:solidFill>
                            <a:srgbClr val="000000"/>
                          </a:solidFill>
                          <a:latin typeface="Times New Roman"/>
                          <a:ea typeface="宋体"/>
                          <a:cs typeface="Times New Roman"/>
                        </a:rPr>
                        <a:t>7.238</a:t>
                      </a:r>
                      <a:endParaRPr lang="zh-CN" sz="2400" kern="100">
                        <a:latin typeface="Calibri"/>
                        <a:ea typeface="宋体"/>
                        <a:cs typeface="Times New Roman"/>
                      </a:endParaRPr>
                    </a:p>
                  </a:txBody>
                  <a:tcPr marL="68580" marR="68580" marT="0" marB="0" anchor="ctr">
                    <a:lnL>
                      <a:noFill/>
                    </a:lnL>
                    <a:lnR>
                      <a:noFill/>
                    </a:lnR>
                    <a:lnT>
                      <a:noFill/>
                    </a:lnT>
                    <a:lnB w="19050" cap="flat" cmpd="sng" algn="ctr">
                      <a:solidFill>
                        <a:srgbClr val="000000"/>
                      </a:solidFill>
                      <a:prstDash val="solid"/>
                      <a:round/>
                      <a:headEnd type="none" w="med" len="med"/>
                      <a:tailEnd type="none" w="med" len="med"/>
                    </a:lnB>
                  </a:tcPr>
                </a:tc>
                <a:tc>
                  <a:txBody>
                    <a:bodyPr/>
                    <a:lstStyle/>
                    <a:p>
                      <a:pPr algn="ctr">
                        <a:spcAft>
                          <a:spcPts val="0"/>
                        </a:spcAft>
                      </a:pPr>
                      <a:r>
                        <a:rPr lang="en-US" sz="2000" kern="0">
                          <a:solidFill>
                            <a:srgbClr val="000000"/>
                          </a:solidFill>
                          <a:latin typeface="Times New Roman"/>
                          <a:ea typeface="宋体"/>
                          <a:cs typeface="Times New Roman"/>
                        </a:rPr>
                        <a:t>-3.389</a:t>
                      </a:r>
                      <a:endParaRPr lang="zh-CN" sz="2400" kern="100">
                        <a:latin typeface="Calibri"/>
                        <a:ea typeface="宋体"/>
                        <a:cs typeface="Times New Roman"/>
                      </a:endParaRPr>
                    </a:p>
                  </a:txBody>
                  <a:tcPr marL="68580" marR="68580" marT="0" marB="0" anchor="ctr">
                    <a:lnL>
                      <a:noFill/>
                    </a:lnL>
                    <a:lnR>
                      <a:noFill/>
                    </a:lnR>
                    <a:lnT>
                      <a:noFill/>
                    </a:lnT>
                    <a:lnB w="19050" cap="flat" cmpd="sng" algn="ctr">
                      <a:solidFill>
                        <a:srgbClr val="000000"/>
                      </a:solidFill>
                      <a:prstDash val="solid"/>
                      <a:round/>
                      <a:headEnd type="none" w="med" len="med"/>
                      <a:tailEnd type="none" w="med" len="med"/>
                    </a:lnB>
                  </a:tcPr>
                </a:tc>
                <a:tc>
                  <a:txBody>
                    <a:bodyPr/>
                    <a:lstStyle/>
                    <a:p>
                      <a:pPr algn="ctr">
                        <a:spcAft>
                          <a:spcPts val="0"/>
                        </a:spcAft>
                      </a:pPr>
                      <a:r>
                        <a:rPr lang="en-US" sz="2000" kern="0" dirty="0">
                          <a:solidFill>
                            <a:srgbClr val="000000"/>
                          </a:solidFill>
                          <a:latin typeface="Times New Roman"/>
                          <a:ea typeface="宋体"/>
                          <a:cs typeface="Times New Roman"/>
                        </a:rPr>
                        <a:t>-3.504</a:t>
                      </a:r>
                      <a:endParaRPr lang="zh-CN" sz="2400" kern="100" dirty="0">
                        <a:latin typeface="Calibri"/>
                        <a:ea typeface="宋体"/>
                        <a:cs typeface="Times New Roman"/>
                      </a:endParaRPr>
                    </a:p>
                  </a:txBody>
                  <a:tcPr marL="68580" marR="68580" marT="0" marB="0" anchor="ctr">
                    <a:lnL>
                      <a:noFill/>
                    </a:lnL>
                    <a:lnR>
                      <a:noFill/>
                    </a:lnR>
                    <a:lnT>
                      <a:noFill/>
                    </a:lnT>
                    <a:lnB w="19050" cap="flat" cmpd="sng" algn="ctr">
                      <a:solidFill>
                        <a:srgbClr val="000000"/>
                      </a:solidFill>
                      <a:prstDash val="solid"/>
                      <a:round/>
                      <a:headEnd type="none" w="med" len="med"/>
                      <a:tailEnd type="none" w="med" len="med"/>
                    </a:lnB>
                  </a:tcPr>
                </a:tc>
                <a:tc vMerge="1">
                  <a:txBody>
                    <a:bodyPr/>
                    <a:lstStyle/>
                    <a:p>
                      <a:endParaRPr lang="zh-CN" altLang="en-US"/>
                    </a:p>
                  </a:txBody>
                  <a:tcPr/>
                </a:tc>
                <a:tc vMerge="1">
                  <a:txBody>
                    <a:bodyPr/>
                    <a:lstStyle/>
                    <a:p>
                      <a:endParaRPr lang="zh-CN" altLang="en-US"/>
                    </a:p>
                  </a:txBody>
                  <a:tcPr/>
                </a:tc>
              </a:tr>
            </a:tbl>
          </a:graphicData>
        </a:graphic>
      </p:graphicFrame>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latin typeface="Times New Roman" panose="02020603050405020304" pitchFamily="18" charset="0"/>
                <a:cs typeface="Times New Roman" panose="02020603050405020304" pitchFamily="18" charset="0"/>
              </a:rPr>
              <a:t>Findings</a:t>
            </a:r>
            <a:endParaRPr lang="zh-CN" altLang="en-US" dirty="0">
              <a:latin typeface="Times New Roman" panose="02020603050405020304" pitchFamily="18" charset="0"/>
              <a:cs typeface="Times New Roman" panose="02020603050405020304" pitchFamily="18" charset="0"/>
            </a:endParaRPr>
          </a:p>
        </p:txBody>
      </p:sp>
      <p:sp>
        <p:nvSpPr>
          <p:cNvPr id="3" name="内容占位符 2"/>
          <p:cNvSpPr>
            <a:spLocks noGrp="1"/>
          </p:cNvSpPr>
          <p:nvPr>
            <p:ph idx="1"/>
          </p:nvPr>
        </p:nvSpPr>
        <p:spPr>
          <a:xfrm>
            <a:off x="457200" y="1600200"/>
            <a:ext cx="8507288" cy="5141168"/>
          </a:xfrm>
        </p:spPr>
        <p:txBody>
          <a:bodyPr>
            <a:noAutofit/>
          </a:bodyPr>
          <a:lstStyle/>
          <a:p>
            <a:pPr>
              <a:buNone/>
            </a:pPr>
            <a:r>
              <a:rPr lang="en-US" sz="2800" dirty="0" smtClean="0">
                <a:latin typeface="Times New Roman" panose="02020603050405020304" pitchFamily="18" charset="0"/>
                <a:cs typeface="Times New Roman" panose="02020603050405020304" pitchFamily="18" charset="0"/>
              </a:rPr>
              <a:t>Cultural dimensions are significantly related to the difference in life insurance consumption. </a:t>
            </a:r>
          </a:p>
          <a:p>
            <a:r>
              <a:rPr lang="en-US" sz="2800" dirty="0" smtClean="0">
                <a:latin typeface="Times New Roman" panose="02020603050405020304" pitchFamily="18" charset="0"/>
                <a:cs typeface="Times New Roman" panose="02020603050405020304" pitchFamily="18" charset="0"/>
              </a:rPr>
              <a:t>Power distance plays a significantly negative role in explaining the regional differences in life insurance consumption. But its coefficient is comparatively small</a:t>
            </a:r>
          </a:p>
          <a:p>
            <a:r>
              <a:rPr lang="en-US" sz="2800" dirty="0" smtClean="0">
                <a:latin typeface="Times New Roman" panose="02020603050405020304" pitchFamily="18" charset="0"/>
                <a:cs typeface="Times New Roman" panose="02020603050405020304" pitchFamily="18" charset="0"/>
              </a:rPr>
              <a:t>Individualism does not show significant effect. </a:t>
            </a:r>
          </a:p>
          <a:p>
            <a:r>
              <a:rPr lang="en-US" sz="2800" dirty="0" smtClean="0">
                <a:latin typeface="Times New Roman" panose="02020603050405020304" pitchFamily="18" charset="0"/>
                <a:cs typeface="Times New Roman" panose="02020603050405020304" pitchFamily="18" charset="0"/>
              </a:rPr>
              <a:t>The masculinity/femininity index is significantly positive. </a:t>
            </a:r>
          </a:p>
          <a:p>
            <a:r>
              <a:rPr lang="en-US" sz="2800" dirty="0" smtClean="0">
                <a:latin typeface="Times New Roman" panose="02020603050405020304" pitchFamily="18" charset="0"/>
                <a:cs typeface="Times New Roman" panose="02020603050405020304" pitchFamily="18" charset="0"/>
              </a:rPr>
              <a:t>Somewhat surprising is the negative significance of uncertainty-avoidance dimension.</a:t>
            </a:r>
            <a:endParaRPr lang="zh-CN" altLang="en-US" sz="28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latin typeface="Times New Roman" panose="02020603050405020304" pitchFamily="18" charset="0"/>
                <a:cs typeface="Times New Roman" panose="02020603050405020304" pitchFamily="18" charset="0"/>
              </a:rPr>
              <a:t>Further Discussion</a:t>
            </a:r>
            <a:endParaRPr lang="zh-CN" altLang="en-US" dirty="0">
              <a:latin typeface="Times New Roman" panose="02020603050405020304" pitchFamily="18" charset="0"/>
              <a:cs typeface="Times New Roman" panose="02020603050405020304" pitchFamily="18" charset="0"/>
            </a:endParaRPr>
          </a:p>
        </p:txBody>
      </p:sp>
      <p:sp>
        <p:nvSpPr>
          <p:cNvPr id="3" name="内容占位符 2"/>
          <p:cNvSpPr>
            <a:spLocks noGrp="1"/>
          </p:cNvSpPr>
          <p:nvPr>
            <p:ph idx="1"/>
          </p:nvPr>
        </p:nvSpPr>
        <p:spPr/>
        <p:txBody>
          <a:bodyPr>
            <a:normAutofit/>
          </a:bodyPr>
          <a:lstStyle/>
          <a:p>
            <a:r>
              <a:rPr lang="en-US" sz="3200" dirty="0" smtClean="0">
                <a:latin typeface="Times New Roman" panose="02020603050405020304" pitchFamily="18" charset="0"/>
                <a:cs typeface="Times New Roman" panose="02020603050405020304" pitchFamily="18" charset="0"/>
              </a:rPr>
              <a:t>Our study has some limitations. First, because of data availability problems, we do not include in our analysis all the variables that may affect life insurance consumption, such as institutional variables, the level of education, and pricing variables. Second, the questionnaire does not have enough samples, which needs to be enlarged in the future, so as to better support our findings.</a:t>
            </a:r>
            <a:endParaRPr lang="zh-CN" altLang="en-US" sz="3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539552" y="1844824"/>
            <a:ext cx="8424936" cy="936104"/>
          </a:xfrm>
        </p:spPr>
        <p:txBody>
          <a:bodyPr>
            <a:normAutofit/>
          </a:bodyPr>
          <a:lstStyle/>
          <a:p>
            <a:r>
              <a:rPr lang="en-US" altLang="zh-CN" sz="4800" dirty="0">
                <a:latin typeface="Times New Roman" panose="02020603050405020304" pitchFamily="18" charset="0"/>
                <a:cs typeface="Times New Roman" panose="02020603050405020304" pitchFamily="18" charset="0"/>
              </a:rPr>
              <a:t>Thank you and Questions</a:t>
            </a:r>
            <a:r>
              <a:rPr lang="en-US" altLang="zh-CN" sz="4800" dirty="0" smtClean="0">
                <a:latin typeface="Times New Roman" panose="02020603050405020304" pitchFamily="18" charset="0"/>
                <a:cs typeface="Times New Roman" panose="02020603050405020304" pitchFamily="18" charset="0"/>
              </a:rPr>
              <a:t>?</a:t>
            </a:r>
            <a:endParaRPr lang="en-US" altLang="zh-CN" sz="4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102246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Autofit/>
          </a:bodyPr>
          <a:lstStyle/>
          <a:p>
            <a:r>
              <a:rPr lang="en-US" altLang="zh-CN" sz="8000" dirty="0" smtClean="0">
                <a:latin typeface="Times New Roman" panose="02020603050405020304" pitchFamily="18" charset="0"/>
                <a:cs typeface="Times New Roman" panose="02020603050405020304" pitchFamily="18" charset="0"/>
              </a:rPr>
              <a:t>Outline</a:t>
            </a:r>
            <a:endParaRPr lang="zh-CN" altLang="en-US" sz="8000" dirty="0">
              <a:latin typeface="Times New Roman" panose="02020603050405020304" pitchFamily="18" charset="0"/>
              <a:cs typeface="Times New Roman" panose="02020603050405020304" pitchFamily="18" charset="0"/>
            </a:endParaRPr>
          </a:p>
        </p:txBody>
      </p:sp>
      <p:sp>
        <p:nvSpPr>
          <p:cNvPr id="3" name="内容占位符 2"/>
          <p:cNvSpPr>
            <a:spLocks noGrp="1"/>
          </p:cNvSpPr>
          <p:nvPr>
            <p:ph idx="1"/>
          </p:nvPr>
        </p:nvSpPr>
        <p:spPr>
          <a:xfrm>
            <a:off x="611560" y="2420888"/>
            <a:ext cx="8316924" cy="3744416"/>
          </a:xfrm>
        </p:spPr>
        <p:txBody>
          <a:bodyPr>
            <a:noAutofit/>
          </a:bodyPr>
          <a:lstStyle/>
          <a:p>
            <a:r>
              <a:rPr lang="en-US" altLang="zh-CN" sz="3200" dirty="0" smtClean="0">
                <a:latin typeface="Times New Roman" panose="02020603050405020304" pitchFamily="18" charset="0"/>
                <a:cs typeface="Times New Roman" panose="02020603050405020304" pitchFamily="18" charset="0"/>
              </a:rPr>
              <a:t>Research Purpose and Importance</a:t>
            </a:r>
          </a:p>
          <a:p>
            <a:r>
              <a:rPr lang="fr-FR" altLang="zh-CN" sz="3200" dirty="0">
                <a:latin typeface="Times New Roman" panose="02020603050405020304" pitchFamily="18" charset="0"/>
                <a:cs typeface="Times New Roman" panose="02020603050405020304" pitchFamily="18" charset="0"/>
              </a:rPr>
              <a:t>Cultural dimensions </a:t>
            </a:r>
            <a:endParaRPr lang="fr-FR" altLang="zh-CN" sz="3200" dirty="0" smtClean="0">
              <a:latin typeface="Times New Roman" panose="02020603050405020304" pitchFamily="18" charset="0"/>
              <a:cs typeface="Times New Roman" panose="02020603050405020304" pitchFamily="18" charset="0"/>
            </a:endParaRPr>
          </a:p>
          <a:p>
            <a:r>
              <a:rPr lang="fr-FR" altLang="zh-CN" sz="3200" dirty="0" smtClean="0">
                <a:latin typeface="Times New Roman" panose="02020603050405020304" pitchFamily="18" charset="0"/>
                <a:cs typeface="Times New Roman" panose="02020603050405020304" pitchFamily="18" charset="0"/>
              </a:rPr>
              <a:t>Questionnaire </a:t>
            </a:r>
            <a:r>
              <a:rPr lang="fr-FR" altLang="zh-CN" sz="3200" dirty="0">
                <a:latin typeface="Times New Roman" panose="02020603050405020304" pitchFamily="18" charset="0"/>
                <a:cs typeface="Times New Roman" panose="02020603050405020304" pitchFamily="18" charset="0"/>
              </a:rPr>
              <a:t>survey</a:t>
            </a:r>
            <a:endParaRPr lang="en-US" altLang="zh-CN" sz="3200" dirty="0" smtClean="0">
              <a:latin typeface="Times New Roman" panose="02020603050405020304" pitchFamily="18" charset="0"/>
              <a:cs typeface="Times New Roman" panose="02020603050405020304" pitchFamily="18" charset="0"/>
            </a:endParaRPr>
          </a:p>
          <a:p>
            <a:r>
              <a:rPr lang="en-US" altLang="zh-CN" sz="3200" dirty="0" smtClean="0">
                <a:latin typeface="Times New Roman" panose="02020603050405020304" pitchFamily="18" charset="0"/>
                <a:cs typeface="Times New Roman" panose="02020603050405020304" pitchFamily="18" charset="0"/>
              </a:rPr>
              <a:t>Research </a:t>
            </a:r>
            <a:r>
              <a:rPr lang="en-US" altLang="zh-CN" sz="3200" dirty="0" smtClean="0">
                <a:latin typeface="Times New Roman" panose="02020603050405020304" pitchFamily="18" charset="0"/>
                <a:cs typeface="Times New Roman" panose="02020603050405020304" pitchFamily="18" charset="0"/>
              </a:rPr>
              <a:t>Methodology and Data</a:t>
            </a:r>
          </a:p>
          <a:p>
            <a:r>
              <a:rPr lang="en-US" altLang="zh-CN" sz="3200" dirty="0" smtClean="0">
                <a:latin typeface="Times New Roman" panose="02020603050405020304" pitchFamily="18" charset="0"/>
                <a:cs typeface="Times New Roman" panose="02020603050405020304" pitchFamily="18" charset="0"/>
              </a:rPr>
              <a:t>Regression </a:t>
            </a:r>
            <a:r>
              <a:rPr lang="en-US" altLang="zh-CN" sz="3200" dirty="0" smtClean="0">
                <a:latin typeface="Times New Roman" panose="02020603050405020304" pitchFamily="18" charset="0"/>
                <a:cs typeface="Times New Roman" panose="02020603050405020304" pitchFamily="18" charset="0"/>
              </a:rPr>
              <a:t>Results</a:t>
            </a:r>
            <a:endParaRPr lang="en-US" altLang="zh-CN" sz="3200" dirty="0" smtClean="0">
              <a:latin typeface="Times New Roman" panose="02020603050405020304" pitchFamily="18" charset="0"/>
              <a:cs typeface="Times New Roman" panose="02020603050405020304" pitchFamily="18" charset="0"/>
            </a:endParaRPr>
          </a:p>
          <a:p>
            <a:r>
              <a:rPr lang="en-US" altLang="zh-CN" sz="3200" dirty="0" smtClean="0">
                <a:latin typeface="Times New Roman" panose="02020603050405020304" pitchFamily="18" charset="0"/>
                <a:cs typeface="Times New Roman" panose="02020603050405020304" pitchFamily="18" charset="0"/>
              </a:rPr>
              <a:t>Findings</a:t>
            </a:r>
            <a:endParaRPr lang="en-US" altLang="zh-CN" sz="3200" dirty="0" smtClean="0">
              <a:latin typeface="Times New Roman" panose="02020603050405020304" pitchFamily="18" charset="0"/>
              <a:cs typeface="Times New Roman" panose="02020603050405020304"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dirty="0" smtClean="0">
                <a:latin typeface="Times New Roman" panose="02020603050405020304" pitchFamily="18" charset="0"/>
                <a:cs typeface="Times New Roman" panose="02020603050405020304" pitchFamily="18" charset="0"/>
              </a:rPr>
              <a:t>Research purpose and its </a:t>
            </a:r>
            <a:r>
              <a:rPr lang="en-US" altLang="zh-CN" dirty="0" smtClean="0">
                <a:latin typeface="Times New Roman" panose="02020603050405020304" pitchFamily="18" charset="0"/>
                <a:cs typeface="Times New Roman" panose="02020603050405020304" pitchFamily="18" charset="0"/>
              </a:rPr>
              <a:t>importance(1)</a:t>
            </a:r>
            <a:endParaRPr lang="zh-CN" altLang="en-US" dirty="0">
              <a:latin typeface="Times New Roman" panose="02020603050405020304" pitchFamily="18" charset="0"/>
              <a:cs typeface="Times New Roman" panose="02020603050405020304" pitchFamily="18" charset="0"/>
            </a:endParaRPr>
          </a:p>
        </p:txBody>
      </p:sp>
      <p:sp>
        <p:nvSpPr>
          <p:cNvPr id="3" name="内容占位符 2"/>
          <p:cNvSpPr>
            <a:spLocks noGrp="1"/>
          </p:cNvSpPr>
          <p:nvPr>
            <p:ph idx="1"/>
          </p:nvPr>
        </p:nvSpPr>
        <p:spPr/>
        <p:txBody>
          <a:bodyPr>
            <a:normAutofit/>
          </a:bodyPr>
          <a:lstStyle/>
          <a:p>
            <a:r>
              <a:rPr lang="en-US" sz="4000" dirty="0">
                <a:latin typeface="Times New Roman" panose="02020603050405020304" pitchFamily="18" charset="0"/>
                <a:cs typeface="Times New Roman" panose="02020603050405020304" pitchFamily="18" charset="0"/>
              </a:rPr>
              <a:t>This cross-disciplinary study examines the way culture affects consumption patterns of life insurance across Chinese provinces</a:t>
            </a:r>
            <a:r>
              <a:rPr lang="en-US" sz="4000" dirty="0" smtClean="0">
                <a:latin typeface="Times New Roman" panose="02020603050405020304" pitchFamily="18" charset="0"/>
                <a:cs typeface="Times New Roman" panose="02020603050405020304" pitchFamily="18" charset="0"/>
              </a:rPr>
              <a:t>.</a:t>
            </a:r>
          </a:p>
          <a:p>
            <a:endParaRPr lang="en-US" altLang="zh-CN" sz="4000" dirty="0">
              <a:latin typeface="Times New Roman" panose="02020603050405020304" pitchFamily="18" charset="0"/>
              <a:cs typeface="Times New Roman" panose="02020603050405020304" pitchFamily="18" charset="0"/>
            </a:endParaRPr>
          </a:p>
          <a:p>
            <a:pPr marL="0" indent="0">
              <a:buNone/>
            </a:pPr>
            <a:endParaRPr lang="zh-CN" altLang="en-US" sz="40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2226" name="Picture 2" descr="图片1"/>
          <p:cNvPicPr>
            <a:picLocks noChangeAspect="1" noChangeArrowheads="1"/>
          </p:cNvPicPr>
          <p:nvPr/>
        </p:nvPicPr>
        <p:blipFill>
          <a:blip r:embed="rId2"/>
          <a:srcRect/>
          <a:stretch>
            <a:fillRect/>
          </a:stretch>
        </p:blipFill>
        <p:spPr bwMode="auto">
          <a:xfrm>
            <a:off x="1043608" y="260648"/>
            <a:ext cx="7238114" cy="5460330"/>
          </a:xfrm>
          <a:prstGeom prst="rect">
            <a:avLst/>
          </a:prstGeom>
          <a:noFill/>
          <a:ln w="9525">
            <a:noFill/>
            <a:miter lim="800000"/>
            <a:headEnd/>
            <a:tailEnd/>
          </a:ln>
        </p:spPr>
      </p:pic>
      <p:sp>
        <p:nvSpPr>
          <p:cNvPr id="2" name="矩形 1"/>
          <p:cNvSpPr/>
          <p:nvPr/>
        </p:nvSpPr>
        <p:spPr>
          <a:xfrm>
            <a:off x="1043608" y="5949280"/>
            <a:ext cx="7632848" cy="400110"/>
          </a:xfrm>
          <a:prstGeom prst="rect">
            <a:avLst/>
          </a:prstGeom>
        </p:spPr>
        <p:txBody>
          <a:bodyPr wrap="square">
            <a:spAutoFit/>
          </a:bodyPr>
          <a:lstStyle/>
          <a:p>
            <a:r>
              <a:rPr lang="en-US" altLang="zh-CN" sz="2000" kern="100" dirty="0">
                <a:latin typeface="Times New Roman" panose="02020603050405020304" pitchFamily="18" charset="0"/>
              </a:rPr>
              <a:t>Figure 1 The National Income and Life Insurance Density in China, 2011</a:t>
            </a:r>
            <a:endParaRPr lang="zh-CN" altLang="en-US" sz="20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noAutofit/>
          </a:bodyPr>
          <a:lstStyle/>
          <a:p>
            <a:r>
              <a:rPr lang="en-US" altLang="zh-CN" sz="2800" dirty="0">
                <a:latin typeface="Times New Roman" panose="02020603050405020304" pitchFamily="18" charset="0"/>
                <a:cs typeface="Times New Roman" panose="02020603050405020304" pitchFamily="18" charset="0"/>
              </a:rPr>
              <a:t>In China, studies have been conducted to investigate the effect of economic and demographic determinants on life insurance demand. But these findings have their limitations</a:t>
            </a:r>
            <a:r>
              <a:rPr lang="en-US" altLang="zh-CN" sz="2800" dirty="0" smtClean="0">
                <a:latin typeface="Times New Roman" panose="02020603050405020304" pitchFamily="18" charset="0"/>
                <a:cs typeface="Times New Roman" panose="02020603050405020304" pitchFamily="18" charset="0"/>
              </a:rPr>
              <a:t>.</a:t>
            </a:r>
          </a:p>
        </p:txBody>
      </p:sp>
      <p:sp>
        <p:nvSpPr>
          <p:cNvPr id="4" name="矩形 3"/>
          <p:cNvSpPr/>
          <p:nvPr/>
        </p:nvSpPr>
        <p:spPr>
          <a:xfrm>
            <a:off x="615019" y="476672"/>
            <a:ext cx="8484630" cy="707886"/>
          </a:xfrm>
          <a:prstGeom prst="rect">
            <a:avLst/>
          </a:prstGeom>
        </p:spPr>
        <p:txBody>
          <a:bodyPr wrap="none">
            <a:spAutoFit/>
          </a:bodyPr>
          <a:lstStyle/>
          <a:p>
            <a:r>
              <a:rPr lang="en-US" altLang="zh-CN" sz="4000" dirty="0">
                <a:latin typeface="Times New Roman" panose="02020603050405020304" pitchFamily="18" charset="0"/>
                <a:cs typeface="Times New Roman" panose="02020603050405020304" pitchFamily="18" charset="0"/>
              </a:rPr>
              <a:t>Research purpose and its </a:t>
            </a:r>
            <a:r>
              <a:rPr lang="en-US" altLang="zh-CN" sz="4000" dirty="0" smtClean="0">
                <a:latin typeface="Times New Roman" panose="02020603050405020304" pitchFamily="18" charset="0"/>
                <a:cs typeface="Times New Roman" panose="02020603050405020304" pitchFamily="18" charset="0"/>
              </a:rPr>
              <a:t>importance(2)</a:t>
            </a:r>
            <a:endParaRPr lang="zh-CN" altLang="en-US" sz="4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079774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latin typeface="Times New Roman" panose="02020603050405020304" pitchFamily="18" charset="0"/>
                <a:cs typeface="Times New Roman" panose="02020603050405020304" pitchFamily="18" charset="0"/>
              </a:rPr>
              <a:t>Research purpose and its </a:t>
            </a:r>
            <a:r>
              <a:rPr lang="en-US" altLang="zh-CN" dirty="0" smtClean="0">
                <a:latin typeface="Times New Roman" panose="02020603050405020304" pitchFamily="18" charset="0"/>
                <a:cs typeface="Times New Roman" panose="02020603050405020304" pitchFamily="18" charset="0"/>
              </a:rPr>
              <a:t>importance(3)</a:t>
            </a:r>
            <a:endParaRPr lang="zh-CN" altLang="en-US" dirty="0">
              <a:latin typeface="Times New Roman" panose="02020603050405020304" pitchFamily="18" charset="0"/>
              <a:cs typeface="Times New Roman" panose="02020603050405020304" pitchFamily="18" charset="0"/>
            </a:endParaRPr>
          </a:p>
        </p:txBody>
      </p:sp>
      <p:sp>
        <p:nvSpPr>
          <p:cNvPr id="3" name="内容占位符 2"/>
          <p:cNvSpPr>
            <a:spLocks noGrp="1"/>
          </p:cNvSpPr>
          <p:nvPr>
            <p:ph idx="1"/>
          </p:nvPr>
        </p:nvSpPr>
        <p:spPr>
          <a:xfrm>
            <a:off x="457200" y="1600200"/>
            <a:ext cx="8686800" cy="3989040"/>
          </a:xfrm>
        </p:spPr>
        <p:txBody>
          <a:bodyPr>
            <a:normAutofit/>
          </a:bodyPr>
          <a:lstStyle/>
          <a:p>
            <a:r>
              <a:rPr lang="en-US" altLang="zh-CN" sz="3200" dirty="0">
                <a:latin typeface="Times New Roman" panose="02020603050405020304" pitchFamily="18" charset="0"/>
                <a:cs typeface="Times New Roman" panose="02020603050405020304" pitchFamily="18" charset="0"/>
              </a:rPr>
              <a:t>Because of the uncertainty and ambiguity inherent in the life insurance product, consumers are more likely to respond according to their cultural practice. </a:t>
            </a:r>
            <a:r>
              <a:rPr lang="en-US" altLang="zh-CN" sz="3200" dirty="0">
                <a:latin typeface="Times New Roman" panose="02020603050405020304" pitchFamily="18" charset="0"/>
                <a:cs typeface="Times New Roman" panose="02020603050405020304" pitchFamily="18" charset="0"/>
              </a:rPr>
              <a:t>(Crosby and Stephens, 1987)</a:t>
            </a:r>
            <a:endParaRPr lang="en-US" altLang="zh-CN" sz="3200" dirty="0">
              <a:latin typeface="Times New Roman" panose="02020603050405020304" pitchFamily="18" charset="0"/>
              <a:cs typeface="Times New Roman" panose="02020603050405020304" pitchFamily="18" charset="0"/>
            </a:endParaRPr>
          </a:p>
          <a:p>
            <a:r>
              <a:rPr lang="en-US" altLang="zh-CN" sz="3200" dirty="0" smtClean="0">
                <a:latin typeface="Times New Roman" panose="02020603050405020304" pitchFamily="18" charset="0"/>
                <a:cs typeface="Times New Roman" panose="02020603050405020304" pitchFamily="18" charset="0"/>
              </a:rPr>
              <a:t>There are studies on </a:t>
            </a:r>
            <a:r>
              <a:rPr lang="en-US" altLang="zh-CN" sz="3200" dirty="0" err="1" smtClean="0">
                <a:latin typeface="Times New Roman" panose="02020603050405020304" pitchFamily="18" charset="0"/>
                <a:cs typeface="Times New Roman" panose="02020603050405020304" pitchFamily="18" charset="0"/>
              </a:rPr>
              <a:t>Hofstede</a:t>
            </a:r>
            <a:r>
              <a:rPr lang="en-US" altLang="zh-CN" sz="3200" dirty="0" smtClean="0">
                <a:latin typeface="Times New Roman" panose="02020603050405020304" pitchFamily="18" charset="0"/>
                <a:cs typeface="Times New Roman" panose="02020603050405020304" pitchFamily="18" charset="0"/>
              </a:rPr>
              <a:t>’ cultural dimensions in mainland China, but few of them are related to life insurance consumption.</a:t>
            </a:r>
            <a:endParaRPr lang="zh-CN" altLang="en-US" sz="3200"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64701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sz="5400" dirty="0">
                <a:latin typeface="Times New Roman" panose="02020603050405020304" pitchFamily="18" charset="0"/>
                <a:cs typeface="Times New Roman" panose="02020603050405020304" pitchFamily="18" charset="0"/>
              </a:rPr>
              <a:t>Cultural dimensions </a:t>
            </a:r>
            <a:endParaRPr lang="zh-CN" altLang="en-US" sz="5400" dirty="0">
              <a:latin typeface="Times New Roman" panose="02020603050405020304" pitchFamily="18" charset="0"/>
              <a:cs typeface="Times New Roman" panose="02020603050405020304" pitchFamily="18" charset="0"/>
            </a:endParaRPr>
          </a:p>
        </p:txBody>
      </p:sp>
      <p:sp>
        <p:nvSpPr>
          <p:cNvPr id="3" name="内容占位符 2"/>
          <p:cNvSpPr>
            <a:spLocks noGrp="1"/>
          </p:cNvSpPr>
          <p:nvPr>
            <p:ph idx="1"/>
          </p:nvPr>
        </p:nvSpPr>
        <p:spPr/>
        <p:txBody>
          <a:bodyPr>
            <a:normAutofit lnSpcReduction="10000"/>
          </a:bodyPr>
          <a:lstStyle/>
          <a:p>
            <a:r>
              <a:rPr lang="en-US" altLang="zh-CN" sz="2400" dirty="0"/>
              <a:t>According to </a:t>
            </a:r>
            <a:r>
              <a:rPr lang="en-US" altLang="zh-CN" sz="2400" dirty="0" err="1"/>
              <a:t>Hofstede</a:t>
            </a:r>
            <a:r>
              <a:rPr lang="en-US" altLang="zh-CN" sz="2400" dirty="0"/>
              <a:t>(1983), we divided the culture into four </a:t>
            </a:r>
            <a:r>
              <a:rPr lang="en-US" altLang="zh-CN" sz="2400" dirty="0" smtClean="0"/>
              <a:t>dimensions</a:t>
            </a:r>
            <a:r>
              <a:rPr lang="en-US" altLang="zh-CN" sz="2400" dirty="0"/>
              <a:t>:</a:t>
            </a:r>
            <a:endParaRPr lang="zh-CN" altLang="zh-CN" sz="2400" dirty="0"/>
          </a:p>
          <a:p>
            <a:r>
              <a:rPr lang="en-US" altLang="zh-CN" sz="2400" i="1" dirty="0" smtClean="0">
                <a:latin typeface="Times New Roman" panose="02020603050405020304" pitchFamily="18" charset="0"/>
                <a:cs typeface="Times New Roman" panose="02020603050405020304" pitchFamily="18" charset="0"/>
              </a:rPr>
              <a:t>Power </a:t>
            </a:r>
            <a:r>
              <a:rPr lang="en-US" altLang="zh-CN" sz="2400" i="1" dirty="0">
                <a:latin typeface="Times New Roman" panose="02020603050405020304" pitchFamily="18" charset="0"/>
                <a:cs typeface="Times New Roman" panose="02020603050405020304" pitchFamily="18" charset="0"/>
              </a:rPr>
              <a:t>Distance Index</a:t>
            </a:r>
            <a:r>
              <a:rPr lang="en-US" altLang="zh-CN" sz="2400" dirty="0">
                <a:latin typeface="Times New Roman" panose="02020603050405020304" pitchFamily="18" charset="0"/>
                <a:cs typeface="Times New Roman" panose="02020603050405020304" pitchFamily="18" charset="0"/>
              </a:rPr>
              <a:t> (PDI). Power distance index is the inequality of power distribution accepted by a </a:t>
            </a:r>
            <a:r>
              <a:rPr lang="en-US" altLang="zh-CN" sz="2400" dirty="0" smtClean="0">
                <a:latin typeface="Times New Roman" panose="02020603050405020304" pitchFamily="18" charset="0"/>
                <a:cs typeface="Times New Roman" panose="02020603050405020304" pitchFamily="18" charset="0"/>
              </a:rPr>
              <a:t>society</a:t>
            </a:r>
            <a:r>
              <a:rPr lang="en-US" altLang="zh-CN" sz="2400" dirty="0">
                <a:latin typeface="Times New Roman" panose="02020603050405020304" pitchFamily="18" charset="0"/>
                <a:cs typeface="Times New Roman" panose="02020603050405020304" pitchFamily="18" charset="0"/>
              </a:rPr>
              <a:t>. </a:t>
            </a:r>
            <a:endParaRPr lang="en-US" altLang="zh-CN" sz="2400" dirty="0" smtClean="0">
              <a:latin typeface="Times New Roman" panose="02020603050405020304" pitchFamily="18" charset="0"/>
              <a:cs typeface="Times New Roman" panose="02020603050405020304" pitchFamily="18" charset="0"/>
            </a:endParaRPr>
          </a:p>
          <a:p>
            <a:r>
              <a:rPr lang="en-US" altLang="zh-CN" sz="2400" i="1" dirty="0">
                <a:latin typeface="Times New Roman" panose="02020603050405020304" pitchFamily="18" charset="0"/>
                <a:cs typeface="Times New Roman" panose="02020603050405020304" pitchFamily="18" charset="0"/>
              </a:rPr>
              <a:t>Individualism Index (IDV). </a:t>
            </a:r>
            <a:r>
              <a:rPr lang="en-US" altLang="zh-CN" sz="2400" dirty="0">
                <a:latin typeface="Times New Roman" panose="02020603050405020304" pitchFamily="18" charset="0"/>
                <a:cs typeface="Times New Roman" panose="02020603050405020304" pitchFamily="18" charset="0"/>
              </a:rPr>
              <a:t>Individualism refers to the loose social relationships. In such society, people take care of their nuclear family. </a:t>
            </a:r>
            <a:endParaRPr lang="en-US" altLang="zh-CN" sz="2400" dirty="0" smtClean="0">
              <a:latin typeface="Times New Roman" panose="02020603050405020304" pitchFamily="18" charset="0"/>
              <a:cs typeface="Times New Roman" panose="02020603050405020304" pitchFamily="18" charset="0"/>
            </a:endParaRPr>
          </a:p>
          <a:p>
            <a:r>
              <a:rPr lang="en-US" altLang="zh-CN" sz="2400" i="1" dirty="0">
                <a:latin typeface="Times New Roman" panose="02020603050405020304" pitchFamily="18" charset="0"/>
                <a:cs typeface="Times New Roman" panose="02020603050405020304" pitchFamily="18" charset="0"/>
              </a:rPr>
              <a:t>Masculinity/femininity index </a:t>
            </a:r>
            <a:r>
              <a:rPr lang="en-US" altLang="zh-CN" sz="2400" dirty="0">
                <a:latin typeface="Times New Roman" panose="02020603050405020304" pitchFamily="18" charset="0"/>
                <a:cs typeface="Times New Roman" panose="02020603050405020304" pitchFamily="18" charset="0"/>
              </a:rPr>
              <a:t>(MAI</a:t>
            </a:r>
            <a:r>
              <a:rPr lang="en-US" altLang="zh-CN" sz="2400" dirty="0" smtClean="0">
                <a:latin typeface="Times New Roman" panose="02020603050405020304" pitchFamily="18" charset="0"/>
                <a:cs typeface="Times New Roman" panose="02020603050405020304" pitchFamily="18" charset="0"/>
              </a:rPr>
              <a:t>).</a:t>
            </a:r>
          </a:p>
          <a:p>
            <a:r>
              <a:rPr lang="en-US" altLang="zh-CN" sz="2400" i="1" dirty="0">
                <a:latin typeface="Times New Roman" panose="02020603050405020304" pitchFamily="18" charset="0"/>
                <a:cs typeface="Times New Roman" panose="02020603050405020304" pitchFamily="18" charset="0"/>
              </a:rPr>
              <a:t>Uncertainty avoidance index </a:t>
            </a:r>
            <a:r>
              <a:rPr lang="en-US" altLang="zh-CN" sz="2400" dirty="0">
                <a:latin typeface="Times New Roman" panose="02020603050405020304" pitchFamily="18" charset="0"/>
                <a:cs typeface="Times New Roman" panose="02020603050405020304" pitchFamily="18" charset="0"/>
              </a:rPr>
              <a:t>(UAI). The uncertainty avoidance index assesses the extent to which people feel threatened by uncertainty and ambiguity, and try to avoid these situations.</a:t>
            </a:r>
            <a:endParaRPr lang="zh-CN" alt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148611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sz="4800" dirty="0" smtClean="0">
                <a:latin typeface="Times New Roman" panose="02020603050405020304" pitchFamily="18" charset="0"/>
                <a:cs typeface="Times New Roman" panose="02020603050405020304" pitchFamily="18" charset="0"/>
              </a:rPr>
              <a:t>Questionnaire </a:t>
            </a:r>
            <a:r>
              <a:rPr lang="en-US" altLang="zh-CN" sz="4800" dirty="0">
                <a:latin typeface="Times New Roman" panose="02020603050405020304" pitchFamily="18" charset="0"/>
                <a:cs typeface="Times New Roman" panose="02020603050405020304" pitchFamily="18" charset="0"/>
              </a:rPr>
              <a:t>survey</a:t>
            </a:r>
            <a:endParaRPr lang="zh-CN" altLang="en-US" sz="4800" dirty="0">
              <a:latin typeface="Times New Roman" panose="02020603050405020304" pitchFamily="18" charset="0"/>
              <a:cs typeface="Times New Roman" panose="02020603050405020304" pitchFamily="18" charset="0"/>
            </a:endParaRPr>
          </a:p>
        </p:txBody>
      </p:sp>
      <p:sp>
        <p:nvSpPr>
          <p:cNvPr id="3" name="内容占位符 2"/>
          <p:cNvSpPr>
            <a:spLocks noGrp="1"/>
          </p:cNvSpPr>
          <p:nvPr>
            <p:ph idx="1"/>
          </p:nvPr>
        </p:nvSpPr>
        <p:spPr/>
        <p:txBody>
          <a:bodyPr>
            <a:normAutofit/>
          </a:bodyPr>
          <a:lstStyle/>
          <a:p>
            <a:r>
              <a:rPr lang="en-US" altLang="zh-CN" sz="3600" dirty="0">
                <a:latin typeface="Times New Roman" panose="02020603050405020304" pitchFamily="18" charset="0"/>
                <a:cs typeface="Times New Roman" panose="02020603050405020304" pitchFamily="18" charset="0"/>
              </a:rPr>
              <a:t>The questionnaires are sampled at random. We authorize some companies to conduct the survey in 31provinces across mainland China. Up till now, we have got 37639 (1200 for each province) valid feedbacks. </a:t>
            </a:r>
            <a:endParaRPr lang="zh-CN" alt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598811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表格 9"/>
          <p:cNvGraphicFramePr>
            <a:graphicFrameLocks noGrp="1"/>
          </p:cNvGraphicFramePr>
          <p:nvPr>
            <p:extLst>
              <p:ext uri="{D42A27DB-BD31-4B8C-83A1-F6EECF244321}">
                <p14:modId xmlns:p14="http://schemas.microsoft.com/office/powerpoint/2010/main" val="3446771071"/>
              </p:ext>
            </p:extLst>
          </p:nvPr>
        </p:nvGraphicFramePr>
        <p:xfrm>
          <a:off x="323528" y="332656"/>
          <a:ext cx="8496944" cy="6322229"/>
        </p:xfrm>
        <a:graphic>
          <a:graphicData uri="http://schemas.openxmlformats.org/drawingml/2006/table">
            <a:tbl>
              <a:tblPr firstRow="1" firstCol="1" bandRow="1" bandCol="1">
                <a:tableStyleId>{5C22544A-7EE6-4342-B048-85BDC9FD1C3A}</a:tableStyleId>
              </a:tblPr>
              <a:tblGrid>
                <a:gridCol w="1634614"/>
                <a:gridCol w="1486013"/>
                <a:gridCol w="1485060"/>
                <a:gridCol w="2025168"/>
                <a:gridCol w="1866089"/>
              </a:tblGrid>
              <a:tr h="336037">
                <a:tc>
                  <a:txBody>
                    <a:bodyPr/>
                    <a:lstStyle/>
                    <a:p>
                      <a:pPr algn="l">
                        <a:spcAft>
                          <a:spcPts val="0"/>
                        </a:spcAft>
                      </a:pPr>
                      <a:endParaRPr lang="en-US" sz="2000" kern="0" dirty="0">
                        <a:effectLst/>
                        <a:latin typeface="Times New Roman" panose="02020603050405020304" pitchFamily="18" charset="0"/>
                        <a:cs typeface="Times New Roman" panose="02020603050405020304" pitchFamily="18" charset="0"/>
                      </a:endParaRPr>
                    </a:p>
                  </a:txBody>
                  <a:tcPr marL="68580" marR="68580" marT="0" marB="0" anchor="ctr"/>
                </a:tc>
                <a:tc>
                  <a:txBody>
                    <a:bodyPr/>
                    <a:lstStyle/>
                    <a:p>
                      <a:pPr algn="ctr">
                        <a:spcAft>
                          <a:spcPts val="0"/>
                        </a:spcAft>
                      </a:pPr>
                      <a:r>
                        <a:rPr lang="en-US" sz="2000" kern="0" dirty="0">
                          <a:effectLst/>
                          <a:latin typeface="Times New Roman" panose="02020603050405020304" pitchFamily="18" charset="0"/>
                          <a:cs typeface="Times New Roman" panose="02020603050405020304" pitchFamily="18" charset="0"/>
                        </a:rPr>
                        <a:t>PDI</a:t>
                      </a:r>
                      <a:endParaRPr lang="zh-CN" sz="2400" kern="100" dirty="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pPr algn="ctr">
                        <a:spcAft>
                          <a:spcPts val="0"/>
                        </a:spcAft>
                      </a:pPr>
                      <a:r>
                        <a:rPr lang="en-US" sz="2000" kern="0" dirty="0">
                          <a:effectLst/>
                          <a:latin typeface="Times New Roman" panose="02020603050405020304" pitchFamily="18" charset="0"/>
                          <a:cs typeface="Times New Roman" panose="02020603050405020304" pitchFamily="18" charset="0"/>
                        </a:rPr>
                        <a:t>IDV</a:t>
                      </a:r>
                      <a:endParaRPr lang="zh-CN" sz="2400" kern="100" dirty="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pPr algn="ctr">
                        <a:spcAft>
                          <a:spcPts val="0"/>
                        </a:spcAft>
                      </a:pPr>
                      <a:r>
                        <a:rPr lang="en-US" sz="2000" kern="0" dirty="0">
                          <a:effectLst/>
                          <a:latin typeface="Times New Roman" panose="02020603050405020304" pitchFamily="18" charset="0"/>
                          <a:cs typeface="Times New Roman" panose="02020603050405020304" pitchFamily="18" charset="0"/>
                        </a:rPr>
                        <a:t>MAI</a:t>
                      </a:r>
                      <a:endParaRPr lang="zh-CN" sz="2400" kern="100" dirty="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pPr algn="ctr">
                        <a:spcAft>
                          <a:spcPts val="0"/>
                        </a:spcAft>
                      </a:pPr>
                      <a:r>
                        <a:rPr lang="en-US" sz="2000" kern="0" dirty="0">
                          <a:effectLst/>
                          <a:latin typeface="Times New Roman" panose="02020603050405020304" pitchFamily="18" charset="0"/>
                          <a:cs typeface="Times New Roman" panose="02020603050405020304" pitchFamily="18" charset="0"/>
                        </a:rPr>
                        <a:t>UAI</a:t>
                      </a:r>
                      <a:endParaRPr lang="zh-CN" sz="2400" kern="100" dirty="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r>
              <a:tr h="336037">
                <a:tc>
                  <a:txBody>
                    <a:bodyPr/>
                    <a:lstStyle/>
                    <a:p>
                      <a:pPr algn="just">
                        <a:spcAft>
                          <a:spcPts val="0"/>
                        </a:spcAft>
                      </a:pPr>
                      <a:r>
                        <a:rPr lang="en-US" sz="2000" kern="100">
                          <a:effectLst/>
                          <a:latin typeface="Times New Roman" panose="02020603050405020304" pitchFamily="18" charset="0"/>
                          <a:cs typeface="Times New Roman" panose="02020603050405020304" pitchFamily="18" charset="0"/>
                        </a:rPr>
                        <a:t>Anhui</a:t>
                      </a:r>
                      <a:endParaRPr lang="zh-CN" sz="24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pPr algn="ctr">
                        <a:spcAft>
                          <a:spcPts val="0"/>
                        </a:spcAft>
                      </a:pPr>
                      <a:r>
                        <a:rPr lang="en-US" sz="2000" kern="100">
                          <a:effectLst/>
                          <a:latin typeface="Times New Roman" panose="02020603050405020304" pitchFamily="18" charset="0"/>
                          <a:cs typeface="Times New Roman" panose="02020603050405020304" pitchFamily="18" charset="0"/>
                        </a:rPr>
                        <a:t>88.98</a:t>
                      </a:r>
                      <a:endParaRPr lang="zh-CN" sz="24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pPr algn="ctr">
                        <a:spcAft>
                          <a:spcPts val="0"/>
                        </a:spcAft>
                      </a:pPr>
                      <a:r>
                        <a:rPr lang="en-US" sz="2000" kern="100" dirty="0">
                          <a:effectLst/>
                          <a:latin typeface="Times New Roman" panose="02020603050405020304" pitchFamily="18" charset="0"/>
                          <a:cs typeface="Times New Roman" panose="02020603050405020304" pitchFamily="18" charset="0"/>
                        </a:rPr>
                        <a:t>56.38</a:t>
                      </a:r>
                      <a:endParaRPr lang="zh-CN" sz="2400" kern="100" dirty="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pPr algn="ctr">
                        <a:spcAft>
                          <a:spcPts val="0"/>
                        </a:spcAft>
                      </a:pPr>
                      <a:r>
                        <a:rPr lang="en-US" sz="2000" kern="100">
                          <a:effectLst/>
                          <a:latin typeface="Times New Roman" panose="02020603050405020304" pitchFamily="18" charset="0"/>
                          <a:cs typeface="Times New Roman" panose="02020603050405020304" pitchFamily="18" charset="0"/>
                        </a:rPr>
                        <a:t>51.53</a:t>
                      </a:r>
                      <a:endParaRPr lang="zh-CN" sz="24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pPr algn="ctr">
                        <a:spcAft>
                          <a:spcPts val="0"/>
                        </a:spcAft>
                      </a:pPr>
                      <a:r>
                        <a:rPr lang="en-US" sz="2000" kern="100">
                          <a:effectLst/>
                          <a:latin typeface="Times New Roman" panose="02020603050405020304" pitchFamily="18" charset="0"/>
                          <a:cs typeface="Times New Roman" panose="02020603050405020304" pitchFamily="18" charset="0"/>
                        </a:rPr>
                        <a:t>30.29</a:t>
                      </a:r>
                      <a:endParaRPr lang="zh-CN" sz="24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r>
              <a:tr h="336037">
                <a:tc>
                  <a:txBody>
                    <a:bodyPr/>
                    <a:lstStyle/>
                    <a:p>
                      <a:pPr algn="just">
                        <a:spcAft>
                          <a:spcPts val="0"/>
                        </a:spcAft>
                      </a:pPr>
                      <a:r>
                        <a:rPr lang="en-US" sz="2000" kern="100" dirty="0">
                          <a:effectLst/>
                          <a:latin typeface="Times New Roman" panose="02020603050405020304" pitchFamily="18" charset="0"/>
                          <a:cs typeface="Times New Roman" panose="02020603050405020304" pitchFamily="18" charset="0"/>
                        </a:rPr>
                        <a:t>Beijing</a:t>
                      </a:r>
                      <a:endParaRPr lang="zh-CN" sz="2400" kern="100" dirty="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pPr algn="ctr">
                        <a:spcAft>
                          <a:spcPts val="0"/>
                        </a:spcAft>
                      </a:pPr>
                      <a:r>
                        <a:rPr lang="en-US" sz="2000" kern="100" dirty="0">
                          <a:effectLst/>
                          <a:latin typeface="Times New Roman" panose="02020603050405020304" pitchFamily="18" charset="0"/>
                          <a:cs typeface="Times New Roman" panose="02020603050405020304" pitchFamily="18" charset="0"/>
                        </a:rPr>
                        <a:t>71.6</a:t>
                      </a:r>
                      <a:endParaRPr lang="zh-CN" sz="2400" kern="100" dirty="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pPr algn="ctr">
                        <a:spcAft>
                          <a:spcPts val="0"/>
                        </a:spcAft>
                      </a:pPr>
                      <a:r>
                        <a:rPr lang="en-US" sz="2000" kern="100">
                          <a:effectLst/>
                          <a:latin typeface="Times New Roman" panose="02020603050405020304" pitchFamily="18" charset="0"/>
                          <a:cs typeface="Times New Roman" panose="02020603050405020304" pitchFamily="18" charset="0"/>
                        </a:rPr>
                        <a:t>51.48</a:t>
                      </a:r>
                      <a:endParaRPr lang="zh-CN" sz="24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pPr algn="ctr">
                        <a:spcAft>
                          <a:spcPts val="0"/>
                        </a:spcAft>
                      </a:pPr>
                      <a:r>
                        <a:rPr lang="en-US" sz="2000" kern="100">
                          <a:effectLst/>
                          <a:latin typeface="Times New Roman" panose="02020603050405020304" pitchFamily="18" charset="0"/>
                          <a:cs typeface="Times New Roman" panose="02020603050405020304" pitchFamily="18" charset="0"/>
                        </a:rPr>
                        <a:t>69.49</a:t>
                      </a:r>
                      <a:endParaRPr lang="zh-CN" sz="24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pPr algn="ctr">
                        <a:spcAft>
                          <a:spcPts val="0"/>
                        </a:spcAft>
                      </a:pPr>
                      <a:r>
                        <a:rPr lang="en-US" sz="2000" kern="100">
                          <a:effectLst/>
                          <a:latin typeface="Times New Roman" panose="02020603050405020304" pitchFamily="18" charset="0"/>
                          <a:cs typeface="Times New Roman" panose="02020603050405020304" pitchFamily="18" charset="0"/>
                        </a:rPr>
                        <a:t>31.39</a:t>
                      </a:r>
                      <a:endParaRPr lang="zh-CN" sz="24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r>
              <a:tr h="336037">
                <a:tc>
                  <a:txBody>
                    <a:bodyPr/>
                    <a:lstStyle/>
                    <a:p>
                      <a:pPr algn="just">
                        <a:spcAft>
                          <a:spcPts val="0"/>
                        </a:spcAft>
                      </a:pPr>
                      <a:r>
                        <a:rPr lang="en-US" sz="2000" kern="100">
                          <a:effectLst/>
                          <a:latin typeface="Times New Roman" panose="02020603050405020304" pitchFamily="18" charset="0"/>
                          <a:cs typeface="Times New Roman" panose="02020603050405020304" pitchFamily="18" charset="0"/>
                        </a:rPr>
                        <a:t>Chongqing</a:t>
                      </a:r>
                      <a:endParaRPr lang="zh-CN" sz="24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pPr algn="ctr">
                        <a:spcAft>
                          <a:spcPts val="0"/>
                        </a:spcAft>
                      </a:pPr>
                      <a:r>
                        <a:rPr lang="en-US" sz="2000" kern="100">
                          <a:effectLst/>
                          <a:latin typeface="Times New Roman" panose="02020603050405020304" pitchFamily="18" charset="0"/>
                          <a:cs typeface="Times New Roman" panose="02020603050405020304" pitchFamily="18" charset="0"/>
                        </a:rPr>
                        <a:t>89.9</a:t>
                      </a:r>
                      <a:endParaRPr lang="zh-CN" sz="24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pPr algn="ctr">
                        <a:spcAft>
                          <a:spcPts val="0"/>
                        </a:spcAft>
                      </a:pPr>
                      <a:r>
                        <a:rPr lang="en-US" sz="2000" kern="100">
                          <a:effectLst/>
                          <a:latin typeface="Times New Roman" panose="02020603050405020304" pitchFamily="18" charset="0"/>
                          <a:cs typeface="Times New Roman" panose="02020603050405020304" pitchFamily="18" charset="0"/>
                        </a:rPr>
                        <a:t>41.19</a:t>
                      </a:r>
                      <a:endParaRPr lang="zh-CN" sz="24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pPr algn="ctr">
                        <a:spcAft>
                          <a:spcPts val="0"/>
                        </a:spcAft>
                      </a:pPr>
                      <a:r>
                        <a:rPr lang="en-US" sz="2000" kern="100">
                          <a:effectLst/>
                          <a:latin typeface="Times New Roman" panose="02020603050405020304" pitchFamily="18" charset="0"/>
                          <a:cs typeface="Times New Roman" panose="02020603050405020304" pitchFamily="18" charset="0"/>
                        </a:rPr>
                        <a:t>54.76</a:t>
                      </a:r>
                      <a:endParaRPr lang="zh-CN" sz="24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pPr algn="ctr">
                        <a:spcAft>
                          <a:spcPts val="0"/>
                        </a:spcAft>
                      </a:pPr>
                      <a:r>
                        <a:rPr lang="en-US" sz="2000" kern="100">
                          <a:effectLst/>
                          <a:latin typeface="Times New Roman" panose="02020603050405020304" pitchFamily="18" charset="0"/>
                          <a:cs typeface="Times New Roman" panose="02020603050405020304" pitchFamily="18" charset="0"/>
                        </a:rPr>
                        <a:t>32.87</a:t>
                      </a:r>
                      <a:endParaRPr lang="zh-CN" sz="24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r>
              <a:tr h="336037">
                <a:tc>
                  <a:txBody>
                    <a:bodyPr/>
                    <a:lstStyle/>
                    <a:p>
                      <a:pPr algn="just">
                        <a:spcAft>
                          <a:spcPts val="0"/>
                        </a:spcAft>
                      </a:pPr>
                      <a:r>
                        <a:rPr lang="en-US" sz="2000" kern="100">
                          <a:effectLst/>
                          <a:latin typeface="Times New Roman" panose="02020603050405020304" pitchFamily="18" charset="0"/>
                          <a:cs typeface="Times New Roman" panose="02020603050405020304" pitchFamily="18" charset="0"/>
                        </a:rPr>
                        <a:t>Fujian</a:t>
                      </a:r>
                      <a:endParaRPr lang="zh-CN" sz="24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pPr algn="ctr">
                        <a:spcAft>
                          <a:spcPts val="0"/>
                        </a:spcAft>
                      </a:pPr>
                      <a:r>
                        <a:rPr lang="en-US" sz="2000" kern="100">
                          <a:effectLst/>
                          <a:latin typeface="Times New Roman" panose="02020603050405020304" pitchFamily="18" charset="0"/>
                          <a:cs typeface="Times New Roman" panose="02020603050405020304" pitchFamily="18" charset="0"/>
                        </a:rPr>
                        <a:t>93.55</a:t>
                      </a:r>
                      <a:endParaRPr lang="zh-CN" sz="24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pPr algn="ctr">
                        <a:spcAft>
                          <a:spcPts val="0"/>
                        </a:spcAft>
                      </a:pPr>
                      <a:r>
                        <a:rPr lang="en-US" sz="2000" kern="100">
                          <a:effectLst/>
                          <a:latin typeface="Times New Roman" panose="02020603050405020304" pitchFamily="18" charset="0"/>
                          <a:cs typeface="Times New Roman" panose="02020603050405020304" pitchFamily="18" charset="0"/>
                        </a:rPr>
                        <a:t>54.77</a:t>
                      </a:r>
                      <a:endParaRPr lang="zh-CN" sz="24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pPr algn="ctr">
                        <a:spcAft>
                          <a:spcPts val="0"/>
                        </a:spcAft>
                      </a:pPr>
                      <a:r>
                        <a:rPr lang="en-US" sz="2000" kern="100">
                          <a:effectLst/>
                          <a:latin typeface="Times New Roman" panose="02020603050405020304" pitchFamily="18" charset="0"/>
                          <a:cs typeface="Times New Roman" panose="02020603050405020304" pitchFamily="18" charset="0"/>
                        </a:rPr>
                        <a:t>60.68</a:t>
                      </a:r>
                      <a:endParaRPr lang="zh-CN" sz="24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pPr algn="ctr">
                        <a:spcAft>
                          <a:spcPts val="0"/>
                        </a:spcAft>
                      </a:pPr>
                      <a:r>
                        <a:rPr lang="en-US" sz="2000" kern="100">
                          <a:effectLst/>
                          <a:latin typeface="Times New Roman" panose="02020603050405020304" pitchFamily="18" charset="0"/>
                          <a:cs typeface="Times New Roman" panose="02020603050405020304" pitchFamily="18" charset="0"/>
                        </a:rPr>
                        <a:t>29.57</a:t>
                      </a:r>
                      <a:endParaRPr lang="zh-CN" sz="24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r>
              <a:tr h="336037">
                <a:tc>
                  <a:txBody>
                    <a:bodyPr/>
                    <a:lstStyle/>
                    <a:p>
                      <a:pPr algn="just">
                        <a:spcAft>
                          <a:spcPts val="0"/>
                        </a:spcAft>
                      </a:pPr>
                      <a:r>
                        <a:rPr lang="en-US" sz="2000" kern="100">
                          <a:effectLst/>
                          <a:latin typeface="Times New Roman" panose="02020603050405020304" pitchFamily="18" charset="0"/>
                          <a:cs typeface="Times New Roman" panose="02020603050405020304" pitchFamily="18" charset="0"/>
                        </a:rPr>
                        <a:t>Gansu</a:t>
                      </a:r>
                      <a:endParaRPr lang="zh-CN" sz="24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pPr algn="ctr">
                        <a:spcAft>
                          <a:spcPts val="0"/>
                        </a:spcAft>
                      </a:pPr>
                      <a:r>
                        <a:rPr lang="en-US" sz="2000" kern="100">
                          <a:effectLst/>
                          <a:latin typeface="Times New Roman" panose="02020603050405020304" pitchFamily="18" charset="0"/>
                          <a:cs typeface="Times New Roman" panose="02020603050405020304" pitchFamily="18" charset="0"/>
                        </a:rPr>
                        <a:t>95</a:t>
                      </a:r>
                      <a:endParaRPr lang="zh-CN" sz="24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pPr algn="ctr">
                        <a:spcAft>
                          <a:spcPts val="0"/>
                        </a:spcAft>
                      </a:pPr>
                      <a:r>
                        <a:rPr lang="en-US" sz="2000" kern="100">
                          <a:effectLst/>
                          <a:latin typeface="Times New Roman" panose="02020603050405020304" pitchFamily="18" charset="0"/>
                          <a:cs typeface="Times New Roman" panose="02020603050405020304" pitchFamily="18" charset="0"/>
                        </a:rPr>
                        <a:t>37.5</a:t>
                      </a:r>
                      <a:endParaRPr lang="zh-CN" sz="24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pPr algn="ctr">
                        <a:spcAft>
                          <a:spcPts val="0"/>
                        </a:spcAft>
                      </a:pPr>
                      <a:r>
                        <a:rPr lang="en-US" sz="2000" kern="100">
                          <a:effectLst/>
                          <a:latin typeface="Times New Roman" panose="02020603050405020304" pitchFamily="18" charset="0"/>
                          <a:cs typeface="Times New Roman" panose="02020603050405020304" pitchFamily="18" charset="0"/>
                        </a:rPr>
                        <a:t>87.5</a:t>
                      </a:r>
                      <a:endParaRPr lang="zh-CN" sz="24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pPr algn="ctr">
                        <a:spcAft>
                          <a:spcPts val="0"/>
                        </a:spcAft>
                      </a:pPr>
                      <a:r>
                        <a:rPr lang="en-US" sz="2000" kern="100">
                          <a:effectLst/>
                          <a:latin typeface="Times New Roman" panose="02020603050405020304" pitchFamily="18" charset="0"/>
                          <a:cs typeface="Times New Roman" panose="02020603050405020304" pitchFamily="18" charset="0"/>
                        </a:rPr>
                        <a:t>25.5</a:t>
                      </a:r>
                      <a:endParaRPr lang="zh-CN" sz="24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r>
              <a:tr h="336037">
                <a:tc>
                  <a:txBody>
                    <a:bodyPr/>
                    <a:lstStyle/>
                    <a:p>
                      <a:pPr algn="just">
                        <a:spcAft>
                          <a:spcPts val="0"/>
                        </a:spcAft>
                      </a:pPr>
                      <a:r>
                        <a:rPr lang="en-US" sz="2000" kern="100">
                          <a:effectLst/>
                          <a:latin typeface="Times New Roman" panose="02020603050405020304" pitchFamily="18" charset="0"/>
                          <a:cs typeface="Times New Roman" panose="02020603050405020304" pitchFamily="18" charset="0"/>
                        </a:rPr>
                        <a:t>Guangdong</a:t>
                      </a:r>
                      <a:endParaRPr lang="zh-CN" sz="24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pPr algn="ctr">
                        <a:spcAft>
                          <a:spcPts val="0"/>
                        </a:spcAft>
                      </a:pPr>
                      <a:r>
                        <a:rPr lang="en-US" sz="2000" kern="100">
                          <a:effectLst/>
                          <a:latin typeface="Times New Roman" panose="02020603050405020304" pitchFamily="18" charset="0"/>
                          <a:cs typeface="Times New Roman" panose="02020603050405020304" pitchFamily="18" charset="0"/>
                        </a:rPr>
                        <a:t>70.2</a:t>
                      </a:r>
                      <a:endParaRPr lang="zh-CN" sz="24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pPr algn="ctr">
                        <a:spcAft>
                          <a:spcPts val="0"/>
                        </a:spcAft>
                      </a:pPr>
                      <a:r>
                        <a:rPr lang="en-US" sz="2000" kern="100">
                          <a:effectLst/>
                          <a:latin typeface="Times New Roman" panose="02020603050405020304" pitchFamily="18" charset="0"/>
                          <a:cs typeface="Times New Roman" panose="02020603050405020304" pitchFamily="18" charset="0"/>
                        </a:rPr>
                        <a:t>45</a:t>
                      </a:r>
                      <a:endParaRPr lang="zh-CN" sz="24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pPr algn="ctr">
                        <a:spcAft>
                          <a:spcPts val="0"/>
                        </a:spcAft>
                      </a:pPr>
                      <a:r>
                        <a:rPr lang="en-US" sz="2000" kern="100">
                          <a:effectLst/>
                          <a:latin typeface="Times New Roman" panose="02020603050405020304" pitchFamily="18" charset="0"/>
                          <a:cs typeface="Times New Roman" panose="02020603050405020304" pitchFamily="18" charset="0"/>
                        </a:rPr>
                        <a:t>63.8</a:t>
                      </a:r>
                      <a:endParaRPr lang="zh-CN" sz="24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pPr algn="ctr">
                        <a:spcAft>
                          <a:spcPts val="0"/>
                        </a:spcAft>
                      </a:pPr>
                      <a:r>
                        <a:rPr lang="en-US" sz="2000" kern="100">
                          <a:effectLst/>
                          <a:latin typeface="Times New Roman" panose="02020603050405020304" pitchFamily="18" charset="0"/>
                          <a:cs typeface="Times New Roman" panose="02020603050405020304" pitchFamily="18" charset="0"/>
                        </a:rPr>
                        <a:t>32.7</a:t>
                      </a:r>
                      <a:endParaRPr lang="zh-CN" sz="24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r>
              <a:tr h="336037">
                <a:tc>
                  <a:txBody>
                    <a:bodyPr/>
                    <a:lstStyle/>
                    <a:p>
                      <a:pPr algn="just">
                        <a:spcAft>
                          <a:spcPts val="0"/>
                        </a:spcAft>
                      </a:pPr>
                      <a:r>
                        <a:rPr lang="en-US" sz="2000" kern="100">
                          <a:effectLst/>
                          <a:latin typeface="Times New Roman" panose="02020603050405020304" pitchFamily="18" charset="0"/>
                          <a:cs typeface="Times New Roman" panose="02020603050405020304" pitchFamily="18" charset="0"/>
                        </a:rPr>
                        <a:t>Guangxi</a:t>
                      </a:r>
                      <a:endParaRPr lang="zh-CN" sz="24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pPr algn="ctr">
                        <a:spcAft>
                          <a:spcPts val="0"/>
                        </a:spcAft>
                      </a:pPr>
                      <a:r>
                        <a:rPr lang="en-US" sz="2000" kern="100">
                          <a:effectLst/>
                          <a:latin typeface="Times New Roman" panose="02020603050405020304" pitchFamily="18" charset="0"/>
                          <a:cs typeface="Times New Roman" panose="02020603050405020304" pitchFamily="18" charset="0"/>
                        </a:rPr>
                        <a:t>94.52</a:t>
                      </a:r>
                      <a:endParaRPr lang="zh-CN" sz="24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pPr algn="ctr">
                        <a:spcAft>
                          <a:spcPts val="0"/>
                        </a:spcAft>
                      </a:pPr>
                      <a:r>
                        <a:rPr lang="en-US" sz="2000" kern="100">
                          <a:effectLst/>
                          <a:latin typeface="Times New Roman" panose="02020603050405020304" pitchFamily="18" charset="0"/>
                          <a:cs typeface="Times New Roman" panose="02020603050405020304" pitchFamily="18" charset="0"/>
                        </a:rPr>
                        <a:t>35</a:t>
                      </a:r>
                      <a:endParaRPr lang="zh-CN" sz="24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pPr algn="ctr">
                        <a:spcAft>
                          <a:spcPts val="0"/>
                        </a:spcAft>
                      </a:pPr>
                      <a:r>
                        <a:rPr lang="en-US" sz="2000" kern="100">
                          <a:effectLst/>
                          <a:latin typeface="Times New Roman" panose="02020603050405020304" pitchFamily="18" charset="0"/>
                          <a:cs typeface="Times New Roman" panose="02020603050405020304" pitchFamily="18" charset="0"/>
                        </a:rPr>
                        <a:t>77.17</a:t>
                      </a:r>
                      <a:endParaRPr lang="zh-CN" sz="24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pPr algn="ctr">
                        <a:spcAft>
                          <a:spcPts val="0"/>
                        </a:spcAft>
                      </a:pPr>
                      <a:r>
                        <a:rPr lang="en-US" sz="2000" kern="100">
                          <a:effectLst/>
                          <a:latin typeface="Times New Roman" panose="02020603050405020304" pitchFamily="18" charset="0"/>
                          <a:cs typeface="Times New Roman" panose="02020603050405020304" pitchFamily="18" charset="0"/>
                        </a:rPr>
                        <a:t>36.24</a:t>
                      </a:r>
                      <a:endParaRPr lang="zh-CN" sz="24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r>
              <a:tr h="336037">
                <a:tc>
                  <a:txBody>
                    <a:bodyPr/>
                    <a:lstStyle/>
                    <a:p>
                      <a:pPr algn="just">
                        <a:spcAft>
                          <a:spcPts val="0"/>
                        </a:spcAft>
                      </a:pPr>
                      <a:r>
                        <a:rPr lang="en-US" sz="2000" kern="100">
                          <a:effectLst/>
                          <a:latin typeface="Times New Roman" panose="02020603050405020304" pitchFamily="18" charset="0"/>
                          <a:cs typeface="Times New Roman" panose="02020603050405020304" pitchFamily="18" charset="0"/>
                        </a:rPr>
                        <a:t>Guizhou</a:t>
                      </a:r>
                      <a:endParaRPr lang="zh-CN" sz="24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pPr algn="ctr">
                        <a:spcAft>
                          <a:spcPts val="0"/>
                        </a:spcAft>
                      </a:pPr>
                      <a:r>
                        <a:rPr lang="en-US" sz="2000" kern="100">
                          <a:effectLst/>
                          <a:latin typeface="Times New Roman" panose="02020603050405020304" pitchFamily="18" charset="0"/>
                          <a:cs typeface="Times New Roman" panose="02020603050405020304" pitchFamily="18" charset="0"/>
                        </a:rPr>
                        <a:t>79.22</a:t>
                      </a:r>
                      <a:endParaRPr lang="zh-CN" sz="24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pPr algn="ctr">
                        <a:spcAft>
                          <a:spcPts val="0"/>
                        </a:spcAft>
                      </a:pPr>
                      <a:r>
                        <a:rPr lang="en-US" sz="2000" kern="100">
                          <a:effectLst/>
                          <a:latin typeface="Times New Roman" panose="02020603050405020304" pitchFamily="18" charset="0"/>
                          <a:cs typeface="Times New Roman" panose="02020603050405020304" pitchFamily="18" charset="0"/>
                        </a:rPr>
                        <a:t>40.49</a:t>
                      </a:r>
                      <a:endParaRPr lang="zh-CN" sz="24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pPr algn="ctr">
                        <a:spcAft>
                          <a:spcPts val="0"/>
                        </a:spcAft>
                      </a:pPr>
                      <a:r>
                        <a:rPr lang="en-US" sz="2000" kern="100">
                          <a:effectLst/>
                          <a:latin typeface="Times New Roman" panose="02020603050405020304" pitchFamily="18" charset="0"/>
                          <a:cs typeface="Times New Roman" panose="02020603050405020304" pitchFamily="18" charset="0"/>
                        </a:rPr>
                        <a:t>61.76</a:t>
                      </a:r>
                      <a:endParaRPr lang="zh-CN" sz="24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pPr algn="ctr">
                        <a:spcAft>
                          <a:spcPts val="0"/>
                        </a:spcAft>
                      </a:pPr>
                      <a:r>
                        <a:rPr lang="en-US" sz="2000" kern="100">
                          <a:effectLst/>
                          <a:latin typeface="Times New Roman" panose="02020603050405020304" pitchFamily="18" charset="0"/>
                          <a:cs typeface="Times New Roman" panose="02020603050405020304" pitchFamily="18" charset="0"/>
                        </a:rPr>
                        <a:t>29.82</a:t>
                      </a:r>
                      <a:endParaRPr lang="zh-CN" sz="24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r>
              <a:tr h="336037">
                <a:tc>
                  <a:txBody>
                    <a:bodyPr/>
                    <a:lstStyle/>
                    <a:p>
                      <a:pPr algn="just">
                        <a:spcAft>
                          <a:spcPts val="0"/>
                        </a:spcAft>
                      </a:pPr>
                      <a:r>
                        <a:rPr lang="en-US" sz="2000" kern="100">
                          <a:effectLst/>
                          <a:latin typeface="Times New Roman" panose="02020603050405020304" pitchFamily="18" charset="0"/>
                          <a:cs typeface="Times New Roman" panose="02020603050405020304" pitchFamily="18" charset="0"/>
                        </a:rPr>
                        <a:t>Hainan</a:t>
                      </a:r>
                      <a:endParaRPr lang="zh-CN" sz="24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pPr algn="ctr">
                        <a:spcAft>
                          <a:spcPts val="0"/>
                        </a:spcAft>
                      </a:pPr>
                      <a:r>
                        <a:rPr lang="en-US" sz="2000" kern="100">
                          <a:effectLst/>
                          <a:latin typeface="Times New Roman" panose="02020603050405020304" pitchFamily="18" charset="0"/>
                          <a:cs typeface="Times New Roman" panose="02020603050405020304" pitchFamily="18" charset="0"/>
                        </a:rPr>
                        <a:t>90</a:t>
                      </a:r>
                      <a:endParaRPr lang="zh-CN" sz="24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pPr algn="ctr">
                        <a:spcAft>
                          <a:spcPts val="0"/>
                        </a:spcAft>
                      </a:pPr>
                      <a:r>
                        <a:rPr lang="en-US" sz="2000" kern="100">
                          <a:effectLst/>
                          <a:latin typeface="Times New Roman" panose="02020603050405020304" pitchFamily="18" charset="0"/>
                          <a:cs typeface="Times New Roman" panose="02020603050405020304" pitchFamily="18" charset="0"/>
                        </a:rPr>
                        <a:t>69.44</a:t>
                      </a:r>
                      <a:endParaRPr lang="zh-CN" sz="24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pPr algn="ctr">
                        <a:spcAft>
                          <a:spcPts val="0"/>
                        </a:spcAft>
                      </a:pPr>
                      <a:r>
                        <a:rPr lang="en-US" sz="2000" kern="100">
                          <a:effectLst/>
                          <a:latin typeface="Times New Roman" panose="02020603050405020304" pitchFamily="18" charset="0"/>
                          <a:cs typeface="Times New Roman" panose="02020603050405020304" pitchFamily="18" charset="0"/>
                        </a:rPr>
                        <a:t>57.41</a:t>
                      </a:r>
                      <a:endParaRPr lang="zh-CN" sz="24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pPr algn="ctr">
                        <a:spcAft>
                          <a:spcPts val="0"/>
                        </a:spcAft>
                      </a:pPr>
                      <a:r>
                        <a:rPr lang="en-US" sz="2000" kern="100">
                          <a:effectLst/>
                          <a:latin typeface="Times New Roman" panose="02020603050405020304" pitchFamily="18" charset="0"/>
                          <a:cs typeface="Times New Roman" panose="02020603050405020304" pitchFamily="18" charset="0"/>
                        </a:rPr>
                        <a:t>30.56</a:t>
                      </a:r>
                      <a:endParaRPr lang="zh-CN" sz="24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r>
              <a:tr h="336037">
                <a:tc>
                  <a:txBody>
                    <a:bodyPr/>
                    <a:lstStyle/>
                    <a:p>
                      <a:pPr algn="just">
                        <a:spcAft>
                          <a:spcPts val="0"/>
                        </a:spcAft>
                      </a:pPr>
                      <a:r>
                        <a:rPr lang="en-US" sz="2000" kern="100">
                          <a:effectLst/>
                          <a:latin typeface="Times New Roman" panose="02020603050405020304" pitchFamily="18" charset="0"/>
                          <a:cs typeface="Times New Roman" panose="02020603050405020304" pitchFamily="18" charset="0"/>
                        </a:rPr>
                        <a:t>Hebei</a:t>
                      </a:r>
                      <a:endParaRPr lang="zh-CN" sz="24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pPr algn="ctr">
                        <a:spcAft>
                          <a:spcPts val="0"/>
                        </a:spcAft>
                      </a:pPr>
                      <a:r>
                        <a:rPr lang="en-US" sz="2000" kern="100">
                          <a:effectLst/>
                          <a:latin typeface="Times New Roman" panose="02020603050405020304" pitchFamily="18" charset="0"/>
                          <a:cs typeface="Times New Roman" panose="02020603050405020304" pitchFamily="18" charset="0"/>
                        </a:rPr>
                        <a:t>72.78</a:t>
                      </a:r>
                      <a:endParaRPr lang="zh-CN" sz="24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pPr algn="ctr">
                        <a:spcAft>
                          <a:spcPts val="0"/>
                        </a:spcAft>
                      </a:pPr>
                      <a:r>
                        <a:rPr lang="en-US" sz="2000" kern="100">
                          <a:effectLst/>
                          <a:latin typeface="Times New Roman" panose="02020603050405020304" pitchFamily="18" charset="0"/>
                          <a:cs typeface="Times New Roman" panose="02020603050405020304" pitchFamily="18" charset="0"/>
                        </a:rPr>
                        <a:t>71.97</a:t>
                      </a:r>
                      <a:endParaRPr lang="zh-CN" sz="24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pPr algn="ctr">
                        <a:spcAft>
                          <a:spcPts val="0"/>
                        </a:spcAft>
                      </a:pPr>
                      <a:r>
                        <a:rPr lang="en-US" sz="2000" kern="100">
                          <a:effectLst/>
                          <a:latin typeface="Times New Roman" panose="02020603050405020304" pitchFamily="18" charset="0"/>
                          <a:cs typeface="Times New Roman" panose="02020603050405020304" pitchFamily="18" charset="0"/>
                        </a:rPr>
                        <a:t>58.33</a:t>
                      </a:r>
                      <a:endParaRPr lang="zh-CN" sz="24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pPr algn="ctr">
                        <a:spcAft>
                          <a:spcPts val="0"/>
                        </a:spcAft>
                      </a:pPr>
                      <a:r>
                        <a:rPr lang="en-US" sz="2000" kern="100">
                          <a:effectLst/>
                          <a:latin typeface="Times New Roman" panose="02020603050405020304" pitchFamily="18" charset="0"/>
                          <a:cs typeface="Times New Roman" panose="02020603050405020304" pitchFamily="18" charset="0"/>
                        </a:rPr>
                        <a:t>35.29</a:t>
                      </a:r>
                      <a:endParaRPr lang="zh-CN" sz="24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r>
              <a:tr h="336037">
                <a:tc>
                  <a:txBody>
                    <a:bodyPr/>
                    <a:lstStyle/>
                    <a:p>
                      <a:pPr algn="just">
                        <a:spcAft>
                          <a:spcPts val="0"/>
                        </a:spcAft>
                      </a:pPr>
                      <a:r>
                        <a:rPr lang="en-US" sz="2000" kern="100">
                          <a:effectLst/>
                          <a:latin typeface="Times New Roman" panose="02020603050405020304" pitchFamily="18" charset="0"/>
                          <a:cs typeface="Times New Roman" panose="02020603050405020304" pitchFamily="18" charset="0"/>
                        </a:rPr>
                        <a:t>Heilongjiang</a:t>
                      </a:r>
                      <a:endParaRPr lang="zh-CN" sz="24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pPr algn="ctr">
                        <a:spcAft>
                          <a:spcPts val="0"/>
                        </a:spcAft>
                      </a:pPr>
                      <a:r>
                        <a:rPr lang="en-US" sz="2000" kern="100">
                          <a:effectLst/>
                          <a:latin typeface="Times New Roman" panose="02020603050405020304" pitchFamily="18" charset="0"/>
                          <a:cs typeface="Times New Roman" panose="02020603050405020304" pitchFamily="18" charset="0"/>
                        </a:rPr>
                        <a:t>87.5</a:t>
                      </a:r>
                      <a:endParaRPr lang="zh-CN" sz="24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pPr algn="ctr">
                        <a:spcAft>
                          <a:spcPts val="0"/>
                        </a:spcAft>
                      </a:pPr>
                      <a:r>
                        <a:rPr lang="en-US" sz="2000" kern="100">
                          <a:effectLst/>
                          <a:latin typeface="Times New Roman" panose="02020603050405020304" pitchFamily="18" charset="0"/>
                          <a:cs typeface="Times New Roman" panose="02020603050405020304" pitchFamily="18" charset="0"/>
                        </a:rPr>
                        <a:t>37.5</a:t>
                      </a:r>
                      <a:endParaRPr lang="zh-CN" sz="24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pPr algn="ctr">
                        <a:spcAft>
                          <a:spcPts val="0"/>
                        </a:spcAft>
                      </a:pPr>
                      <a:r>
                        <a:rPr lang="en-US" sz="2000" kern="100">
                          <a:effectLst/>
                          <a:latin typeface="Times New Roman" panose="02020603050405020304" pitchFamily="18" charset="0"/>
                          <a:cs typeface="Times New Roman" panose="02020603050405020304" pitchFamily="18" charset="0"/>
                        </a:rPr>
                        <a:t>56.25</a:t>
                      </a:r>
                      <a:endParaRPr lang="zh-CN" sz="24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pPr algn="ctr">
                        <a:spcAft>
                          <a:spcPts val="0"/>
                        </a:spcAft>
                      </a:pPr>
                      <a:r>
                        <a:rPr lang="en-US" sz="2000" kern="100">
                          <a:effectLst/>
                          <a:latin typeface="Times New Roman" panose="02020603050405020304" pitchFamily="18" charset="0"/>
                          <a:cs typeface="Times New Roman" panose="02020603050405020304" pitchFamily="18" charset="0"/>
                        </a:rPr>
                        <a:t>32.5</a:t>
                      </a:r>
                      <a:endParaRPr lang="zh-CN" sz="24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r>
              <a:tr h="336037">
                <a:tc>
                  <a:txBody>
                    <a:bodyPr/>
                    <a:lstStyle/>
                    <a:p>
                      <a:pPr algn="just">
                        <a:spcAft>
                          <a:spcPts val="0"/>
                        </a:spcAft>
                      </a:pPr>
                      <a:r>
                        <a:rPr lang="en-US" sz="2000" kern="100">
                          <a:effectLst/>
                          <a:latin typeface="Times New Roman" panose="02020603050405020304" pitchFamily="18" charset="0"/>
                          <a:cs typeface="Times New Roman" panose="02020603050405020304" pitchFamily="18" charset="0"/>
                        </a:rPr>
                        <a:t>Henan</a:t>
                      </a:r>
                      <a:endParaRPr lang="zh-CN" sz="24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pPr algn="ctr">
                        <a:spcAft>
                          <a:spcPts val="0"/>
                        </a:spcAft>
                      </a:pPr>
                      <a:r>
                        <a:rPr lang="en-US" sz="2000" kern="100">
                          <a:effectLst/>
                          <a:latin typeface="Times New Roman" panose="02020603050405020304" pitchFamily="18" charset="0"/>
                          <a:cs typeface="Times New Roman" panose="02020603050405020304" pitchFamily="18" charset="0"/>
                        </a:rPr>
                        <a:t>85.17</a:t>
                      </a:r>
                      <a:endParaRPr lang="zh-CN" sz="24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pPr algn="ctr">
                        <a:spcAft>
                          <a:spcPts val="0"/>
                        </a:spcAft>
                      </a:pPr>
                      <a:r>
                        <a:rPr lang="en-US" sz="2000" kern="100">
                          <a:effectLst/>
                          <a:latin typeface="Times New Roman" panose="02020603050405020304" pitchFamily="18" charset="0"/>
                          <a:cs typeface="Times New Roman" panose="02020603050405020304" pitchFamily="18" charset="0"/>
                        </a:rPr>
                        <a:t>45.25</a:t>
                      </a:r>
                      <a:endParaRPr lang="zh-CN" sz="24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pPr algn="ctr">
                        <a:spcAft>
                          <a:spcPts val="0"/>
                        </a:spcAft>
                      </a:pPr>
                      <a:r>
                        <a:rPr lang="en-US" sz="2000" kern="100">
                          <a:effectLst/>
                          <a:latin typeface="Times New Roman" panose="02020603050405020304" pitchFamily="18" charset="0"/>
                          <a:cs typeface="Times New Roman" panose="02020603050405020304" pitchFamily="18" charset="0"/>
                        </a:rPr>
                        <a:t>50</a:t>
                      </a:r>
                      <a:endParaRPr lang="zh-CN" sz="24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pPr algn="ctr">
                        <a:spcAft>
                          <a:spcPts val="0"/>
                        </a:spcAft>
                      </a:pPr>
                      <a:r>
                        <a:rPr lang="en-US" sz="2000" kern="100">
                          <a:effectLst/>
                          <a:latin typeface="Times New Roman" panose="02020603050405020304" pitchFamily="18" charset="0"/>
                          <a:cs typeface="Times New Roman" panose="02020603050405020304" pitchFamily="18" charset="0"/>
                        </a:rPr>
                        <a:t>34.48</a:t>
                      </a:r>
                      <a:endParaRPr lang="zh-CN" sz="24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r>
              <a:tr h="336037">
                <a:tc>
                  <a:txBody>
                    <a:bodyPr/>
                    <a:lstStyle/>
                    <a:p>
                      <a:pPr algn="just">
                        <a:spcAft>
                          <a:spcPts val="0"/>
                        </a:spcAft>
                      </a:pPr>
                      <a:r>
                        <a:rPr lang="en-US" sz="2000" kern="100">
                          <a:effectLst/>
                          <a:latin typeface="Times New Roman" panose="02020603050405020304" pitchFamily="18" charset="0"/>
                          <a:cs typeface="Times New Roman" panose="02020603050405020304" pitchFamily="18" charset="0"/>
                        </a:rPr>
                        <a:t>Hubei</a:t>
                      </a:r>
                      <a:endParaRPr lang="zh-CN" sz="24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pPr algn="ctr">
                        <a:spcAft>
                          <a:spcPts val="0"/>
                        </a:spcAft>
                      </a:pPr>
                      <a:r>
                        <a:rPr lang="en-US" sz="2000" kern="100">
                          <a:effectLst/>
                          <a:latin typeface="Times New Roman" panose="02020603050405020304" pitchFamily="18" charset="0"/>
                          <a:cs typeface="Times New Roman" panose="02020603050405020304" pitchFamily="18" charset="0"/>
                        </a:rPr>
                        <a:t>81.73</a:t>
                      </a:r>
                      <a:endParaRPr lang="zh-CN" sz="24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pPr algn="ctr">
                        <a:spcAft>
                          <a:spcPts val="0"/>
                        </a:spcAft>
                      </a:pPr>
                      <a:r>
                        <a:rPr lang="en-US" sz="2000" kern="100">
                          <a:effectLst/>
                          <a:latin typeface="Times New Roman" panose="02020603050405020304" pitchFamily="18" charset="0"/>
                          <a:cs typeface="Times New Roman" panose="02020603050405020304" pitchFamily="18" charset="0"/>
                        </a:rPr>
                        <a:t>45.9</a:t>
                      </a:r>
                      <a:endParaRPr lang="zh-CN" sz="24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pPr algn="ctr">
                        <a:spcAft>
                          <a:spcPts val="0"/>
                        </a:spcAft>
                      </a:pPr>
                      <a:r>
                        <a:rPr lang="en-US" sz="2000" kern="100">
                          <a:effectLst/>
                          <a:latin typeface="Times New Roman" panose="02020603050405020304" pitchFamily="18" charset="0"/>
                          <a:cs typeface="Times New Roman" panose="02020603050405020304" pitchFamily="18" charset="0"/>
                        </a:rPr>
                        <a:t>69.47</a:t>
                      </a:r>
                      <a:endParaRPr lang="zh-CN" sz="24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pPr algn="ctr">
                        <a:spcAft>
                          <a:spcPts val="0"/>
                        </a:spcAft>
                      </a:pPr>
                      <a:r>
                        <a:rPr lang="en-US" sz="2000" kern="100">
                          <a:effectLst/>
                          <a:latin typeface="Times New Roman" panose="02020603050405020304" pitchFamily="18" charset="0"/>
                          <a:cs typeface="Times New Roman" panose="02020603050405020304" pitchFamily="18" charset="0"/>
                        </a:rPr>
                        <a:t>36.46</a:t>
                      </a:r>
                      <a:endParaRPr lang="zh-CN" sz="24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r>
              <a:tr h="336037">
                <a:tc>
                  <a:txBody>
                    <a:bodyPr/>
                    <a:lstStyle/>
                    <a:p>
                      <a:pPr algn="just">
                        <a:spcAft>
                          <a:spcPts val="0"/>
                        </a:spcAft>
                      </a:pPr>
                      <a:r>
                        <a:rPr lang="en-US" sz="2000" kern="100">
                          <a:effectLst/>
                          <a:latin typeface="Times New Roman" panose="02020603050405020304" pitchFamily="18" charset="0"/>
                          <a:cs typeface="Times New Roman" panose="02020603050405020304" pitchFamily="18" charset="0"/>
                        </a:rPr>
                        <a:t>Hunan</a:t>
                      </a:r>
                      <a:endParaRPr lang="zh-CN" sz="24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pPr algn="ctr">
                        <a:spcAft>
                          <a:spcPts val="0"/>
                        </a:spcAft>
                      </a:pPr>
                      <a:r>
                        <a:rPr lang="en-US" sz="2000" kern="100">
                          <a:effectLst/>
                          <a:latin typeface="Times New Roman" panose="02020603050405020304" pitchFamily="18" charset="0"/>
                          <a:cs typeface="Times New Roman" panose="02020603050405020304" pitchFamily="18" charset="0"/>
                        </a:rPr>
                        <a:t>91.76</a:t>
                      </a:r>
                      <a:endParaRPr lang="zh-CN" sz="24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pPr algn="ctr">
                        <a:spcAft>
                          <a:spcPts val="0"/>
                        </a:spcAft>
                      </a:pPr>
                      <a:r>
                        <a:rPr lang="en-US" sz="2000" kern="100">
                          <a:effectLst/>
                          <a:latin typeface="Times New Roman" panose="02020603050405020304" pitchFamily="18" charset="0"/>
                          <a:cs typeface="Times New Roman" panose="02020603050405020304" pitchFamily="18" charset="0"/>
                        </a:rPr>
                        <a:t>53.01</a:t>
                      </a:r>
                      <a:endParaRPr lang="zh-CN" sz="24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pPr algn="ctr">
                        <a:spcAft>
                          <a:spcPts val="0"/>
                        </a:spcAft>
                      </a:pPr>
                      <a:r>
                        <a:rPr lang="en-US" sz="2000" kern="100">
                          <a:effectLst/>
                          <a:latin typeface="Times New Roman" panose="02020603050405020304" pitchFamily="18" charset="0"/>
                          <a:cs typeface="Times New Roman" panose="02020603050405020304" pitchFamily="18" charset="0"/>
                        </a:rPr>
                        <a:t>56.94</a:t>
                      </a:r>
                      <a:endParaRPr lang="zh-CN" sz="24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pPr algn="ctr">
                        <a:spcAft>
                          <a:spcPts val="0"/>
                        </a:spcAft>
                      </a:pPr>
                      <a:r>
                        <a:rPr lang="en-US" sz="2000" kern="100">
                          <a:effectLst/>
                          <a:latin typeface="Times New Roman" panose="02020603050405020304" pitchFamily="18" charset="0"/>
                          <a:cs typeface="Times New Roman" panose="02020603050405020304" pitchFamily="18" charset="0"/>
                        </a:rPr>
                        <a:t>29.91</a:t>
                      </a:r>
                      <a:endParaRPr lang="zh-CN" sz="24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r>
              <a:tr h="336037">
                <a:tc>
                  <a:txBody>
                    <a:bodyPr/>
                    <a:lstStyle/>
                    <a:p>
                      <a:pPr algn="just">
                        <a:spcAft>
                          <a:spcPts val="0"/>
                        </a:spcAft>
                      </a:pPr>
                      <a:r>
                        <a:rPr lang="en-US" sz="2000" kern="100">
                          <a:effectLst/>
                          <a:latin typeface="Times New Roman" panose="02020603050405020304" pitchFamily="18" charset="0"/>
                          <a:cs typeface="Times New Roman" panose="02020603050405020304" pitchFamily="18" charset="0"/>
                        </a:rPr>
                        <a:t>Inner Mongolia</a:t>
                      </a:r>
                      <a:endParaRPr lang="zh-CN" sz="24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pPr algn="ctr">
                        <a:spcAft>
                          <a:spcPts val="0"/>
                        </a:spcAft>
                      </a:pPr>
                      <a:r>
                        <a:rPr lang="en-US" sz="2000" kern="100">
                          <a:effectLst/>
                          <a:latin typeface="Times New Roman" panose="02020603050405020304" pitchFamily="18" charset="0"/>
                          <a:cs typeface="Times New Roman" panose="02020603050405020304" pitchFamily="18" charset="0"/>
                        </a:rPr>
                        <a:t>93.03</a:t>
                      </a:r>
                      <a:endParaRPr lang="zh-CN" sz="24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pPr algn="ctr">
                        <a:spcAft>
                          <a:spcPts val="0"/>
                        </a:spcAft>
                      </a:pPr>
                      <a:r>
                        <a:rPr lang="en-US" sz="2000" kern="100">
                          <a:effectLst/>
                          <a:latin typeface="Times New Roman" panose="02020603050405020304" pitchFamily="18" charset="0"/>
                          <a:cs typeface="Times New Roman" panose="02020603050405020304" pitchFamily="18" charset="0"/>
                        </a:rPr>
                        <a:t>44.12</a:t>
                      </a:r>
                      <a:endParaRPr lang="zh-CN" sz="24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pPr algn="ctr">
                        <a:spcAft>
                          <a:spcPts val="0"/>
                        </a:spcAft>
                      </a:pPr>
                      <a:r>
                        <a:rPr lang="en-US" sz="2000" kern="100">
                          <a:effectLst/>
                          <a:latin typeface="Times New Roman" panose="02020603050405020304" pitchFamily="18" charset="0"/>
                          <a:cs typeface="Times New Roman" panose="02020603050405020304" pitchFamily="18" charset="0"/>
                        </a:rPr>
                        <a:t>84.03</a:t>
                      </a:r>
                      <a:endParaRPr lang="zh-CN" sz="24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pPr algn="ctr">
                        <a:spcAft>
                          <a:spcPts val="0"/>
                        </a:spcAft>
                      </a:pPr>
                      <a:r>
                        <a:rPr lang="en-US" sz="2000" kern="100">
                          <a:effectLst/>
                          <a:latin typeface="Times New Roman" panose="02020603050405020304" pitchFamily="18" charset="0"/>
                          <a:cs typeface="Times New Roman" panose="02020603050405020304" pitchFamily="18" charset="0"/>
                        </a:rPr>
                        <a:t>30.53</a:t>
                      </a:r>
                      <a:endParaRPr lang="zh-CN" sz="24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r>
              <a:tr h="336037">
                <a:tc>
                  <a:txBody>
                    <a:bodyPr/>
                    <a:lstStyle/>
                    <a:p>
                      <a:pPr algn="just">
                        <a:spcAft>
                          <a:spcPts val="0"/>
                        </a:spcAft>
                      </a:pPr>
                      <a:r>
                        <a:rPr lang="en-US" sz="2000" kern="100">
                          <a:effectLst/>
                          <a:latin typeface="Times New Roman" panose="02020603050405020304" pitchFamily="18" charset="0"/>
                          <a:cs typeface="Times New Roman" panose="02020603050405020304" pitchFamily="18" charset="0"/>
                        </a:rPr>
                        <a:t>Jiangsu</a:t>
                      </a:r>
                      <a:endParaRPr lang="zh-CN" sz="24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pPr algn="ctr">
                        <a:spcAft>
                          <a:spcPts val="0"/>
                        </a:spcAft>
                      </a:pPr>
                      <a:r>
                        <a:rPr lang="en-US" sz="2000" kern="100">
                          <a:effectLst/>
                          <a:latin typeface="Times New Roman" panose="02020603050405020304" pitchFamily="18" charset="0"/>
                          <a:cs typeface="Times New Roman" panose="02020603050405020304" pitchFamily="18" charset="0"/>
                        </a:rPr>
                        <a:t>93.05</a:t>
                      </a:r>
                      <a:endParaRPr lang="zh-CN" sz="24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pPr algn="ctr">
                        <a:spcAft>
                          <a:spcPts val="0"/>
                        </a:spcAft>
                      </a:pPr>
                      <a:r>
                        <a:rPr lang="en-US" sz="2000" kern="100">
                          <a:effectLst/>
                          <a:latin typeface="Times New Roman" panose="02020603050405020304" pitchFamily="18" charset="0"/>
                          <a:cs typeface="Times New Roman" panose="02020603050405020304" pitchFamily="18" charset="0"/>
                        </a:rPr>
                        <a:t>53.52</a:t>
                      </a:r>
                      <a:endParaRPr lang="zh-CN" sz="24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pPr algn="ctr">
                        <a:spcAft>
                          <a:spcPts val="0"/>
                        </a:spcAft>
                      </a:pPr>
                      <a:r>
                        <a:rPr lang="en-US" sz="2000" kern="100">
                          <a:effectLst/>
                          <a:latin typeface="Times New Roman" panose="02020603050405020304" pitchFamily="18" charset="0"/>
                          <a:cs typeface="Times New Roman" panose="02020603050405020304" pitchFamily="18" charset="0"/>
                        </a:rPr>
                        <a:t>69.92</a:t>
                      </a:r>
                      <a:endParaRPr lang="zh-CN" sz="24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pPr algn="ctr">
                        <a:spcAft>
                          <a:spcPts val="0"/>
                        </a:spcAft>
                      </a:pPr>
                      <a:r>
                        <a:rPr lang="en-US" sz="2000" kern="100">
                          <a:effectLst/>
                          <a:latin typeface="Times New Roman" panose="02020603050405020304" pitchFamily="18" charset="0"/>
                          <a:cs typeface="Times New Roman" panose="02020603050405020304" pitchFamily="18" charset="0"/>
                        </a:rPr>
                        <a:t>32.55</a:t>
                      </a:r>
                      <a:endParaRPr lang="zh-CN" sz="24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r>
              <a:tr h="336037">
                <a:tc>
                  <a:txBody>
                    <a:bodyPr/>
                    <a:lstStyle/>
                    <a:p>
                      <a:pPr algn="just">
                        <a:spcAft>
                          <a:spcPts val="0"/>
                        </a:spcAft>
                      </a:pPr>
                      <a:r>
                        <a:rPr lang="en-US" sz="2000" kern="100">
                          <a:effectLst/>
                          <a:latin typeface="Times New Roman" panose="02020603050405020304" pitchFamily="18" charset="0"/>
                          <a:cs typeface="Times New Roman" panose="02020603050405020304" pitchFamily="18" charset="0"/>
                        </a:rPr>
                        <a:t>Jiangxi</a:t>
                      </a:r>
                      <a:endParaRPr lang="zh-CN" sz="24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pPr algn="ctr">
                        <a:spcAft>
                          <a:spcPts val="0"/>
                        </a:spcAft>
                      </a:pPr>
                      <a:r>
                        <a:rPr lang="en-US" sz="2000" kern="100">
                          <a:effectLst/>
                          <a:latin typeface="Times New Roman" panose="02020603050405020304" pitchFamily="18" charset="0"/>
                          <a:cs typeface="Times New Roman" panose="02020603050405020304" pitchFamily="18" charset="0"/>
                        </a:rPr>
                        <a:t>88.66</a:t>
                      </a:r>
                      <a:endParaRPr lang="zh-CN" sz="24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pPr algn="ctr">
                        <a:spcAft>
                          <a:spcPts val="0"/>
                        </a:spcAft>
                      </a:pPr>
                      <a:r>
                        <a:rPr lang="en-US" sz="2000" kern="100">
                          <a:effectLst/>
                          <a:latin typeface="Times New Roman" panose="02020603050405020304" pitchFamily="18" charset="0"/>
                          <a:cs typeface="Times New Roman" panose="02020603050405020304" pitchFamily="18" charset="0"/>
                        </a:rPr>
                        <a:t>45.1</a:t>
                      </a:r>
                      <a:endParaRPr lang="zh-CN" sz="24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pPr algn="ctr">
                        <a:spcAft>
                          <a:spcPts val="0"/>
                        </a:spcAft>
                      </a:pPr>
                      <a:r>
                        <a:rPr lang="en-US" sz="2000" kern="100" dirty="0">
                          <a:effectLst/>
                          <a:latin typeface="Times New Roman" panose="02020603050405020304" pitchFamily="18" charset="0"/>
                          <a:cs typeface="Times New Roman" panose="02020603050405020304" pitchFamily="18" charset="0"/>
                        </a:rPr>
                        <a:t>30.41</a:t>
                      </a:r>
                      <a:endParaRPr lang="zh-CN" sz="2400" kern="100" dirty="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pPr algn="ctr">
                        <a:spcAft>
                          <a:spcPts val="0"/>
                        </a:spcAft>
                      </a:pPr>
                      <a:r>
                        <a:rPr lang="en-US" sz="2000" kern="100" dirty="0">
                          <a:effectLst/>
                          <a:latin typeface="Times New Roman" panose="02020603050405020304" pitchFamily="18" charset="0"/>
                          <a:cs typeface="Times New Roman" panose="02020603050405020304" pitchFamily="18" charset="0"/>
                        </a:rPr>
                        <a:t>31.67</a:t>
                      </a:r>
                      <a:endParaRPr lang="zh-CN" sz="2400" kern="100" dirty="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r>
            </a:tbl>
          </a:graphicData>
        </a:graphic>
      </p:graphicFrame>
    </p:spTree>
    <p:extLst>
      <p:ext uri="{BB962C8B-B14F-4D97-AF65-F5344CB8AC3E}">
        <p14:creationId xmlns:p14="http://schemas.microsoft.com/office/powerpoint/2010/main" val="342276779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363</TotalTime>
  <Words>1168</Words>
  <Application>Microsoft Office PowerPoint</Application>
  <PresentationFormat>全屏显示(4:3)</PresentationFormat>
  <Paragraphs>366</Paragraphs>
  <Slides>19</Slides>
  <Notes>0</Notes>
  <HiddenSlides>0</HiddenSlides>
  <MMClips>0</MMClips>
  <ScaleCrop>false</ScaleCrop>
  <HeadingPairs>
    <vt:vector size="8" baseType="variant">
      <vt:variant>
        <vt:lpstr>已用的字体</vt:lpstr>
      </vt:variant>
      <vt:variant>
        <vt:i4>4</vt:i4>
      </vt:variant>
      <vt:variant>
        <vt:lpstr>主题</vt:lpstr>
      </vt:variant>
      <vt:variant>
        <vt:i4>1</vt:i4>
      </vt:variant>
      <vt:variant>
        <vt:lpstr>嵌入 OLE 服务器</vt:lpstr>
      </vt:variant>
      <vt:variant>
        <vt:i4>1</vt:i4>
      </vt:variant>
      <vt:variant>
        <vt:lpstr>幻灯片标题</vt:lpstr>
      </vt:variant>
      <vt:variant>
        <vt:i4>19</vt:i4>
      </vt:variant>
    </vt:vector>
  </HeadingPairs>
  <TitlesOfParts>
    <vt:vector size="25" baseType="lpstr">
      <vt:lpstr>宋体</vt:lpstr>
      <vt:lpstr>Arial</vt:lpstr>
      <vt:lpstr>Calibri</vt:lpstr>
      <vt:lpstr>Times New Roman</vt:lpstr>
      <vt:lpstr>Office 主题</vt:lpstr>
      <vt:lpstr>Equation</vt:lpstr>
      <vt:lpstr>Does Culture Effect Life Insurance Consumption?—With Evidence from Mainland China</vt:lpstr>
      <vt:lpstr>Outline</vt:lpstr>
      <vt:lpstr>Research purpose and its importance(1)</vt:lpstr>
      <vt:lpstr>PowerPoint 演示文稿</vt:lpstr>
      <vt:lpstr>PowerPoint 演示文稿</vt:lpstr>
      <vt:lpstr>Research purpose and its importance(3)</vt:lpstr>
      <vt:lpstr>Cultural dimensions </vt:lpstr>
      <vt:lpstr>Questionnaire survey</vt:lpstr>
      <vt:lpstr>PowerPoint 演示文稿</vt:lpstr>
      <vt:lpstr>PowerPoint 演示文稿</vt:lpstr>
      <vt:lpstr>Research Methodology </vt:lpstr>
      <vt:lpstr>Source of Data</vt:lpstr>
      <vt:lpstr>Hypothesis</vt:lpstr>
      <vt:lpstr>Equation</vt:lpstr>
      <vt:lpstr>Regression Results (1)</vt:lpstr>
      <vt:lpstr>Regression Results (2)</vt:lpstr>
      <vt:lpstr>Findings</vt:lpstr>
      <vt:lpstr>Further Discussion</vt:lpstr>
      <vt:lpstr>PowerPoint 演示文稿</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Does Culture Effect Life Insurance Consumption?—With Evidence from Mainland China</dc:title>
  <dc:creator>admin</dc:creator>
  <cp:lastModifiedBy>ruiyun wanyan</cp:lastModifiedBy>
  <cp:revision>37</cp:revision>
  <dcterms:created xsi:type="dcterms:W3CDTF">2013-07-14T20:59:43Z</dcterms:created>
  <dcterms:modified xsi:type="dcterms:W3CDTF">2013-07-16T08:03:43Z</dcterms:modified>
</cp:coreProperties>
</file>