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7" r:id="rId3"/>
    <p:sldId id="298" r:id="rId4"/>
    <p:sldId id="292" r:id="rId5"/>
    <p:sldId id="288" r:id="rId6"/>
    <p:sldId id="289" r:id="rId7"/>
    <p:sldId id="262" r:id="rId8"/>
    <p:sldId id="284" r:id="rId9"/>
    <p:sldId id="285" r:id="rId10"/>
    <p:sldId id="299" r:id="rId11"/>
    <p:sldId id="300" r:id="rId12"/>
    <p:sldId id="301" r:id="rId13"/>
    <p:sldId id="302" r:id="rId14"/>
    <p:sldId id="294" r:id="rId15"/>
    <p:sldId id="295" r:id="rId16"/>
    <p:sldId id="309" r:id="rId17"/>
    <p:sldId id="296" r:id="rId18"/>
    <p:sldId id="297" r:id="rId19"/>
    <p:sldId id="263" r:id="rId20"/>
    <p:sldId id="283" r:id="rId21"/>
    <p:sldId id="267" r:id="rId22"/>
    <p:sldId id="268" r:id="rId23"/>
    <p:sldId id="269" r:id="rId24"/>
    <p:sldId id="270" r:id="rId25"/>
    <p:sldId id="272" r:id="rId26"/>
    <p:sldId id="290" r:id="rId27"/>
    <p:sldId id="271" r:id="rId28"/>
    <p:sldId id="303" r:id="rId29"/>
    <p:sldId id="291" r:id="rId30"/>
    <p:sldId id="273" r:id="rId31"/>
    <p:sldId id="274" r:id="rId32"/>
    <p:sldId id="276" r:id="rId33"/>
    <p:sldId id="308" r:id="rId34"/>
    <p:sldId id="306" r:id="rId35"/>
    <p:sldId id="304" r:id="rId36"/>
    <p:sldId id="307" r:id="rId37"/>
    <p:sldId id="305" r:id="rId38"/>
    <p:sldId id="277" r:id="rId3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06" autoAdjust="0"/>
    <p:restoredTop sz="94660"/>
  </p:normalViewPr>
  <p:slideViewPr>
    <p:cSldViewPr>
      <p:cViewPr varScale="1">
        <p:scale>
          <a:sx n="66" d="100"/>
          <a:sy n="66" d="100"/>
        </p:scale>
        <p:origin x="-12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E457-E500-4678-BAEC-053A8A7BE919}" type="datetimeFigureOut">
              <a:rPr lang="zh-CN" altLang="en-US" smtClean="0"/>
              <a:pPr/>
              <a:t>2013/7/19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0633-B614-4BDC-BA45-C4E0E1A8A96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Picture 17" descr="浙大校徽-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33375"/>
            <a:ext cx="719137" cy="715963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E457-E500-4678-BAEC-053A8A7BE919}" type="datetimeFigureOut">
              <a:rPr lang="zh-CN" altLang="en-US" smtClean="0"/>
              <a:pPr/>
              <a:t>2013/7/19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0633-B614-4BDC-BA45-C4E0E1A8A9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E457-E500-4678-BAEC-053A8A7BE919}" type="datetimeFigureOut">
              <a:rPr lang="zh-CN" altLang="en-US" smtClean="0"/>
              <a:pPr/>
              <a:t>2013/7/19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0633-B614-4BDC-BA45-C4E0E1A8A9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E457-E500-4678-BAEC-053A8A7BE919}" type="datetimeFigureOut">
              <a:rPr lang="zh-CN" altLang="en-US" smtClean="0"/>
              <a:pPr/>
              <a:t>2013/7/19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0633-B614-4BDC-BA45-C4E0E1A8A9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E457-E500-4678-BAEC-053A8A7BE919}" type="datetimeFigureOut">
              <a:rPr lang="zh-CN" altLang="en-US" smtClean="0"/>
              <a:pPr/>
              <a:t>2013/7/19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0633-B614-4BDC-BA45-C4E0E1A8A9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E457-E500-4678-BAEC-053A8A7BE919}" type="datetimeFigureOut">
              <a:rPr lang="zh-CN" altLang="en-US" smtClean="0"/>
              <a:pPr/>
              <a:t>2013/7/19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0633-B614-4BDC-BA45-C4E0E1A8A9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E457-E500-4678-BAEC-053A8A7BE919}" type="datetimeFigureOut">
              <a:rPr lang="zh-CN" altLang="en-US" smtClean="0"/>
              <a:pPr/>
              <a:t>2013/7/19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0633-B614-4BDC-BA45-C4E0E1A8A9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E457-E500-4678-BAEC-053A8A7BE919}" type="datetimeFigureOut">
              <a:rPr lang="zh-CN" altLang="en-US" smtClean="0"/>
              <a:pPr/>
              <a:t>2013/7/19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0633-B614-4BDC-BA45-C4E0E1A8A9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E457-E500-4678-BAEC-053A8A7BE919}" type="datetimeFigureOut">
              <a:rPr lang="zh-CN" altLang="en-US" smtClean="0"/>
              <a:pPr/>
              <a:t>2013/7/19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0633-B614-4BDC-BA45-C4E0E1A8A9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E457-E500-4678-BAEC-053A8A7BE919}" type="datetimeFigureOut">
              <a:rPr lang="zh-CN" altLang="en-US" smtClean="0"/>
              <a:pPr/>
              <a:t>2013/7/19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0633-B614-4BDC-BA45-C4E0E1A8A96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E457-E500-4678-BAEC-053A8A7BE919}" type="datetimeFigureOut">
              <a:rPr lang="zh-CN" altLang="en-US" smtClean="0"/>
              <a:pPr/>
              <a:t>2013/7/19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0633-B614-4BDC-BA45-C4E0E1A8A9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3" cstate="print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4" cstate="print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EE457-E500-4678-BAEC-053A8A7BE919}" type="datetimeFigureOut">
              <a:rPr lang="zh-CN" altLang="en-US" smtClean="0"/>
              <a:pPr/>
              <a:t>2013/7/19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D0633-B614-4BDC-BA45-C4E0E1A8A96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2" name="Picture 17" descr="浙大校徽-1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11188" y="333375"/>
            <a:ext cx="719137" cy="71596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20.pn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2160240"/>
          </a:xfrm>
        </p:spPr>
        <p:txBody>
          <a:bodyPr>
            <a:noAutofit/>
          </a:bodyPr>
          <a:lstStyle/>
          <a:p>
            <a:r>
              <a:rPr lang="en-US" altLang="zh-CN" sz="3200" dirty="0" smtClean="0"/>
              <a:t>Questioning Moral Hazard in Agricultural Insurance: Non-Evidence from a Quasi-Natural Experiment on Livestock Insurance in China</a:t>
            </a:r>
            <a:endParaRPr lang="zh-CN" altLang="en-US" sz="3200" dirty="0"/>
          </a:p>
        </p:txBody>
      </p:sp>
      <p:sp>
        <p:nvSpPr>
          <p:cNvPr id="5" name="副标题 2"/>
          <p:cNvSpPr txBox="1">
            <a:spLocks/>
          </p:cNvSpPr>
          <p:nvPr/>
        </p:nvSpPr>
        <p:spPr>
          <a:xfrm>
            <a:off x="971600" y="3573016"/>
            <a:ext cx="6670366" cy="2808312"/>
          </a:xfrm>
          <a:prstGeom prst="rect">
            <a:avLst/>
          </a:prstGeom>
        </p:spPr>
        <p:txBody>
          <a:bodyPr vert="horz" rtlCol="0">
            <a:normAutofit fontScale="92500" lnSpcReduction="1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 2"/>
              <a:buChar char="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Yuehua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Zhang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 2"/>
              <a:buChar char="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Zhejiang University, China</a:t>
            </a:r>
            <a:endParaRPr kumimoji="0" lang="zh-CN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 2"/>
              <a:buChar char="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Xi Zhu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 2"/>
              <a:buChar char="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Shanghai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Jiao Tong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University, China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 2"/>
              <a:buChar char="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Calum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Turvey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 2"/>
              <a:buChar char="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Cornell University</a:t>
            </a:r>
          </a:p>
          <a:p>
            <a:pPr marR="0" lvl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tabLst/>
              <a:defRPr/>
            </a:pPr>
            <a:r>
              <a:rPr lang="en-US" altLang="zh-CN" sz="2400" smtClean="0"/>
              <a:t>July 19, </a:t>
            </a:r>
            <a:r>
              <a:rPr lang="en-US" altLang="zh-CN" sz="2400" dirty="0" smtClean="0"/>
              <a:t>2013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 2"/>
              <a:buChar char=""/>
              <a:tabLst/>
              <a:defRPr/>
            </a:pP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 2"/>
              <a:buChar char=""/>
              <a:tabLst/>
              <a:defRPr/>
            </a:pP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 2"/>
              <a:buChar char=""/>
              <a:tabLst/>
              <a:defRPr/>
            </a:pP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 2"/>
              <a:buChar char=""/>
              <a:tabLst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Owner\Pictures\照片存档2009\2008\20080815德清\20080815 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7704856" cy="5779172"/>
          </a:xfrm>
          <a:prstGeom prst="rect">
            <a:avLst/>
          </a:prstGeom>
          <a:noFill/>
        </p:spPr>
      </p:pic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2555776" y="116632"/>
            <a:ext cx="4042792" cy="562074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hog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47652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30624" y="418654"/>
            <a:ext cx="3466728" cy="778098"/>
          </a:xfrm>
        </p:spPr>
        <p:txBody>
          <a:bodyPr/>
          <a:lstStyle/>
          <a:p>
            <a:r>
              <a:rPr lang="en-US" altLang="zh-CN" dirty="0" smtClean="0"/>
              <a:t>swine</a:t>
            </a:r>
            <a:endParaRPr lang="zh-CN" altLang="en-US" dirty="0"/>
          </a:p>
        </p:txBody>
      </p:sp>
      <p:pic>
        <p:nvPicPr>
          <p:cNvPr id="50178" name="Picture 2" descr="C:\Users\Owner\Pictures\照片存档2009\2008\20080815德清\20080815 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96752"/>
            <a:ext cx="7272808" cy="54551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0324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survey</a:t>
            </a:r>
            <a:endParaRPr lang="zh-CN" altLang="en-US" dirty="0"/>
          </a:p>
        </p:txBody>
      </p:sp>
      <p:pic>
        <p:nvPicPr>
          <p:cNvPr id="46082" name="Picture 2" descr="C:\Users\Owner\Pictures\数码平时\2010\20101103江山调研\20101103江山调研 (1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1340768"/>
            <a:ext cx="8576953" cy="4824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3721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survey</a:t>
            </a:r>
            <a:endParaRPr lang="zh-CN" altLang="en-US" dirty="0"/>
          </a:p>
        </p:txBody>
      </p:sp>
      <p:pic>
        <p:nvPicPr>
          <p:cNvPr id="47106" name="Picture 2" descr="C:\Users\Owner\Pictures\数码平时\2010\20101103江山调研\20101202江山调研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7808868" cy="4392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5014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 PI program in </a:t>
            </a:r>
            <a:r>
              <a:rPr lang="en-US" altLang="zh-CN" dirty="0" err="1" smtClean="0"/>
              <a:t>Deqing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1" indent="-342900">
              <a:buClr>
                <a:schemeClr val="accent1"/>
              </a:buClr>
              <a:buFont typeface="Wingdings 2"/>
              <a:buChar char=""/>
            </a:pPr>
            <a:r>
              <a:rPr lang="en-US" altLang="zh-CN" dirty="0" smtClean="0"/>
              <a:t>In </a:t>
            </a:r>
            <a:r>
              <a:rPr lang="en-US" altLang="zh-CN" dirty="0" err="1" smtClean="0"/>
              <a:t>Deqing</a:t>
            </a:r>
            <a:r>
              <a:rPr lang="en-US" altLang="zh-CN" dirty="0" smtClean="0"/>
              <a:t> , the government conduct the pilot insurance program for pig insurance from 2006 to 2009, after which it becomes a regular policy.</a:t>
            </a:r>
          </a:p>
          <a:p>
            <a:pPr marL="342900" lvl="1" indent="-342900">
              <a:buClr>
                <a:schemeClr val="accent1"/>
              </a:buClr>
              <a:buFont typeface="Wingdings 2"/>
              <a:buChar char=""/>
            </a:pPr>
            <a:endParaRPr lang="en-US" altLang="zh-CN" dirty="0" smtClean="0"/>
          </a:p>
          <a:p>
            <a:pPr marL="342900" lvl="1" indent="-342900">
              <a:buClr>
                <a:schemeClr val="accent1"/>
              </a:buClr>
              <a:buFont typeface="Wingdings 2"/>
              <a:buChar char=""/>
            </a:pPr>
            <a:r>
              <a:rPr lang="en-US" altLang="zh-CN" dirty="0" smtClean="0"/>
              <a:t>The subsidized program</a:t>
            </a:r>
          </a:p>
          <a:p>
            <a:pPr marL="742950" lvl="2" indent="-342900">
              <a:buClr>
                <a:schemeClr val="accent1"/>
              </a:buClr>
              <a:buFont typeface="Wingdings 2"/>
              <a:buChar char=""/>
            </a:pPr>
            <a:r>
              <a:rPr lang="en-US" altLang="zh-CN" dirty="0" smtClean="0"/>
              <a:t>65% subsidy from hog insurance</a:t>
            </a:r>
          </a:p>
          <a:p>
            <a:pPr marL="742950" lvl="2" indent="-342900">
              <a:buClr>
                <a:schemeClr val="accent1"/>
              </a:buClr>
              <a:buFont typeface="Wingdings 2"/>
              <a:buChar char=""/>
            </a:pPr>
            <a:r>
              <a:rPr lang="en-US" altLang="zh-CN" dirty="0" smtClean="0"/>
              <a:t>80% subsidy from swine insurance</a:t>
            </a:r>
          </a:p>
          <a:p>
            <a:pPr marL="342900" lvl="1" indent="-342900">
              <a:buClr>
                <a:schemeClr val="accent1"/>
              </a:buClr>
              <a:buFont typeface="Wingdings 2"/>
              <a:buChar char=""/>
            </a:pPr>
            <a:r>
              <a:rPr lang="en-US" altLang="zh-CN" dirty="0" smtClean="0"/>
              <a:t>Ex. Hog</a:t>
            </a:r>
          </a:p>
          <a:p>
            <a:pPr marL="742950" lvl="2" indent="-342900">
              <a:buClr>
                <a:schemeClr val="accent1"/>
              </a:buClr>
              <a:buFont typeface="Wingdings 2"/>
              <a:buChar char=""/>
            </a:pPr>
            <a:r>
              <a:rPr lang="en-US" altLang="zh-CN" dirty="0" smtClean="0"/>
              <a:t>Market price 2000, Indemnity 600.  </a:t>
            </a:r>
          </a:p>
          <a:p>
            <a:pPr marL="742950" lvl="2" indent="-342900">
              <a:buClr>
                <a:schemeClr val="accent1"/>
              </a:buClr>
              <a:buFont typeface="Wingdings 2"/>
              <a:buChar char=""/>
            </a:pPr>
            <a:r>
              <a:rPr lang="en-US" altLang="zh-CN" dirty="0" smtClean="0"/>
              <a:t>Farmer pays premium 6.3 (of 18), with the remaining paid by government </a:t>
            </a:r>
          </a:p>
        </p:txBody>
      </p:sp>
    </p:spTree>
    <p:extLst>
      <p:ext uri="{BB962C8B-B14F-4D97-AF65-F5344CB8AC3E}">
        <p14:creationId xmlns="" xmlns:p14="http://schemas.microsoft.com/office/powerpoint/2010/main" val="176359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PI program in </a:t>
            </a:r>
            <a:r>
              <a:rPr lang="en-US" altLang="zh-CN" dirty="0" err="1"/>
              <a:t>Deqing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b="1" dirty="0" smtClean="0"/>
              <a:t>   Policy change in 2010</a:t>
            </a:r>
          </a:p>
          <a:p>
            <a:r>
              <a:rPr lang="en-US" altLang="zh-CN" dirty="0"/>
              <a:t>During the pilot program period, both small and big farmers had equal opportunity to be purchase insurance </a:t>
            </a:r>
            <a:endParaRPr lang="en-US" altLang="zh-CN" dirty="0" smtClean="0"/>
          </a:p>
          <a:p>
            <a:r>
              <a:rPr lang="en-US" altLang="zh-CN" dirty="0" smtClean="0"/>
              <a:t>After </a:t>
            </a:r>
            <a:r>
              <a:rPr lang="en-US" altLang="zh-CN" dirty="0"/>
              <a:t>this period, small farmers were less likely to </a:t>
            </a:r>
            <a:r>
              <a:rPr lang="en-US" altLang="zh-CN" dirty="0" smtClean="0"/>
              <a:t>access insurance</a:t>
            </a:r>
            <a:r>
              <a:rPr lang="en-US" altLang="zh-CN" dirty="0"/>
              <a:t>. </a:t>
            </a:r>
            <a:endParaRPr lang="en-US" altLang="zh-CN" dirty="0" smtClean="0"/>
          </a:p>
          <a:p>
            <a:r>
              <a:rPr lang="en-US" altLang="zh-CN" dirty="0" smtClean="0"/>
              <a:t>The </a:t>
            </a:r>
            <a:r>
              <a:rPr lang="en-US" altLang="zh-CN" dirty="0"/>
              <a:t>insurance companies tend to serve bigger farmers in order to maximize their profits. 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24422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Research Idea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683568" y="1556792"/>
            <a:ext cx="7776864" cy="46805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87624" y="1988840"/>
            <a:ext cx="2952328" cy="36724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580112" y="1556792"/>
            <a:ext cx="280831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Total pig farmers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59632" y="2204864"/>
            <a:ext cx="2808312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2009 Farmers who buy insurance with more than 100 finish hogs per year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7624" y="3645024"/>
            <a:ext cx="2952328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259632" y="3789040"/>
            <a:ext cx="2808312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2010 Farmers who buy insurance with more than 200 finish hogs per year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995936" y="2060848"/>
            <a:ext cx="237626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Quit Insurance</a:t>
            </a:r>
          </a:p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(Treatment)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95936" y="4005064"/>
            <a:ext cx="2376264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With Insurance</a:t>
            </a:r>
          </a:p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(Control Group)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796136" y="2852936"/>
            <a:ext cx="2520280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err="1" smtClean="0">
                <a:solidFill>
                  <a:schemeClr val="tx1"/>
                </a:solidFill>
              </a:rPr>
              <a:t>DiD</a:t>
            </a:r>
            <a:r>
              <a:rPr lang="en-US" altLang="zh-CN" sz="2400" dirty="0" smtClean="0">
                <a:solidFill>
                  <a:schemeClr val="tx1"/>
                </a:solidFill>
              </a:rPr>
              <a:t> method</a:t>
            </a:r>
          </a:p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Propensity Score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 animBg="1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72482"/>
            <a:ext cx="756084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 rot="10800000" flipV="1">
            <a:off x="2699792" y="6185050"/>
            <a:ext cx="41044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Figure 2. distribution of size for insured farmers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00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40961" name="图片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08720"/>
            <a:ext cx="7056784" cy="5173101"/>
          </a:xfrm>
          <a:prstGeom prst="rect">
            <a:avLst/>
          </a:prstGeom>
          <a:noFill/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 rot="10800000" flipV="1">
            <a:off x="3131840" y="5877272"/>
            <a:ext cx="41044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Figure 2. distribution of size for insured farmers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144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zh-CN" b="1" dirty="0" smtClean="0"/>
              <a:t>Empirical Model</a:t>
            </a:r>
            <a:endParaRPr lang="zh-CN" altLang="en-US" dirty="0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228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234726678"/>
              </p:ext>
            </p:extLst>
          </p:nvPr>
        </p:nvGraphicFramePr>
        <p:xfrm>
          <a:off x="827584" y="2204864"/>
          <a:ext cx="4533837" cy="1224136"/>
        </p:xfrm>
        <a:graphic>
          <a:graphicData uri="http://schemas.openxmlformats.org/presentationml/2006/ole">
            <p:oleObj spid="_x0000_s38963" name="Equation" r:id="rId3" imgW="1892300" imgH="508000" progId="Equation.DSMT4">
              <p:embed/>
            </p:oleObj>
          </a:graphicData>
        </a:graphic>
      </p:graphicFrame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342616220"/>
              </p:ext>
            </p:extLst>
          </p:nvPr>
        </p:nvGraphicFramePr>
        <p:xfrm>
          <a:off x="854494" y="3409931"/>
          <a:ext cx="7267269" cy="576064"/>
        </p:xfrm>
        <a:graphic>
          <a:graphicData uri="http://schemas.openxmlformats.org/presentationml/2006/ole">
            <p:oleObj spid="_x0000_s38964" name="Equation" r:id="rId4" imgW="3111500" imgH="254000" progId="Equation.DSMT4">
              <p:embed/>
            </p:oleObj>
          </a:graphicData>
        </a:graphic>
      </p:graphicFrame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49023716"/>
              </p:ext>
            </p:extLst>
          </p:nvPr>
        </p:nvGraphicFramePr>
        <p:xfrm>
          <a:off x="861053" y="5733256"/>
          <a:ext cx="4229687" cy="504056"/>
        </p:xfrm>
        <a:graphic>
          <a:graphicData uri="http://schemas.openxmlformats.org/presentationml/2006/ole">
            <p:oleObj spid="_x0000_s38965" name="Equation" r:id="rId5" imgW="1841500" imgH="228600" progId="Equation.DSMT4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27584" y="4009457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Propensity Score Matching Method (Wooldridge, 2002)</a:t>
            </a:r>
            <a:endParaRPr lang="zh-CN" altLang="en-US" sz="2400" dirty="0"/>
          </a:p>
        </p:txBody>
      </p:sp>
      <p:sp>
        <p:nvSpPr>
          <p:cNvPr id="5" name="Rectangle 10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822002403"/>
              </p:ext>
            </p:extLst>
          </p:nvPr>
        </p:nvGraphicFramePr>
        <p:xfrm>
          <a:off x="971600" y="4471122"/>
          <a:ext cx="1432453" cy="1212076"/>
        </p:xfrm>
        <a:graphic>
          <a:graphicData uri="http://schemas.openxmlformats.org/presentationml/2006/ole">
            <p:oleObj spid="_x0000_s38966" name="Equation" r:id="rId6" imgW="939600" imgH="787320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15278" y="1484784"/>
            <a:ext cx="5988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Let </a:t>
            </a:r>
            <a:r>
              <a:rPr lang="en-US" altLang="zh-CN" sz="2800" b="1" i="1" dirty="0" smtClean="0"/>
              <a:t>d </a:t>
            </a:r>
            <a:r>
              <a:rPr lang="en-US" altLang="zh-CN" sz="2800" dirty="0" smtClean="0"/>
              <a:t>denote the dropout of insurance</a:t>
            </a:r>
            <a:endParaRPr lang="zh-CN" alt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5373216"/>
            <a:ext cx="3779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i="1" dirty="0" smtClean="0">
                <a:latin typeface="Symbol" pitchFamily="18" charset="2"/>
              </a:rPr>
              <a:t>b</a:t>
            </a:r>
            <a:r>
              <a:rPr lang="en-US" altLang="zh-CN" sz="2000" b="1" i="1" baseline="-25000" dirty="0" smtClean="0">
                <a:latin typeface="Symbol" pitchFamily="18" charset="2"/>
              </a:rPr>
              <a:t>1</a:t>
            </a:r>
            <a:r>
              <a:rPr lang="en-US" altLang="zh-CN" sz="2000" dirty="0" smtClean="0"/>
              <a:t> measures the effect of dropout of insurance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</a:t>
            </a:r>
            <a:r>
              <a:rPr lang="en-US" altLang="zh-CN" dirty="0" smtClean="0"/>
              <a:t>ntroduction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China’s Pork production consists of about ½ of the world, while its consumption consists of about ½ of the world. </a:t>
            </a:r>
          </a:p>
          <a:p>
            <a:r>
              <a:rPr lang="en-US" altLang="zh-CN" dirty="0" smtClean="0"/>
              <a:t>Most of the Chinese pig producers are small farmers, who are vulnerable to various risks, such as death risk of hog or swine, and price risk.</a:t>
            </a:r>
          </a:p>
          <a:p>
            <a:r>
              <a:rPr lang="en-US" altLang="zh-CN" dirty="0" smtClean="0"/>
              <a:t>This leads to volatile pork supply and price in China in recent years.</a:t>
            </a:r>
            <a:endParaRPr lang="en-US" altLang="zh-CN" dirty="0"/>
          </a:p>
        </p:txBody>
      </p:sp>
    </p:spTree>
    <p:extLst>
      <p:ext uri="{BB962C8B-B14F-4D97-AF65-F5344CB8AC3E}">
        <p14:creationId xmlns="" xmlns:p14="http://schemas.microsoft.com/office/powerpoint/2010/main" val="106990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Data and background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ct val="50000"/>
              </a:spcBef>
              <a:spcAft>
                <a:spcPct val="5000"/>
              </a:spcAft>
            </a:pPr>
            <a:r>
              <a:rPr lang="en-US" altLang="zh-CN" dirty="0" smtClean="0"/>
              <a:t>The data of this study was obtained from the </a:t>
            </a:r>
            <a:r>
              <a:rPr lang="en-US" altLang="zh-CN" dirty="0" smtClean="0">
                <a:solidFill>
                  <a:srgbClr val="0000FF"/>
                </a:solidFill>
              </a:rPr>
              <a:t>Pig epidemic census </a:t>
            </a:r>
            <a:r>
              <a:rPr lang="en-US" altLang="zh-CN" dirty="0" smtClean="0"/>
              <a:t>conducted by the </a:t>
            </a:r>
            <a:r>
              <a:rPr lang="en-US" altLang="zh-CN" dirty="0" err="1" smtClean="0"/>
              <a:t>Deqing</a:t>
            </a:r>
            <a:r>
              <a:rPr lang="en-US" altLang="zh-CN" dirty="0" smtClean="0"/>
              <a:t> County government in 2009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 2010.</a:t>
            </a:r>
          </a:p>
          <a:p>
            <a:pPr>
              <a:spcBef>
                <a:spcPct val="50000"/>
              </a:spcBef>
              <a:spcAft>
                <a:spcPct val="5000"/>
              </a:spcAft>
            </a:pPr>
            <a:r>
              <a:rPr lang="en-US" altLang="zh-TW" dirty="0" smtClean="0"/>
              <a:t>It surveys a</a:t>
            </a:r>
            <a:r>
              <a:rPr lang="en-US" altLang="zh-CN" dirty="0" smtClean="0"/>
              <a:t>gricultural households with more than </a:t>
            </a:r>
            <a:r>
              <a:rPr lang="en-US" altLang="zh-CN" dirty="0" smtClean="0">
                <a:solidFill>
                  <a:srgbClr val="0000FF"/>
                </a:solidFill>
              </a:rPr>
              <a:t>100 </a:t>
            </a:r>
            <a:r>
              <a:rPr lang="en-US" altLang="zh-CN" dirty="0" smtClean="0"/>
              <a:t>herds.</a:t>
            </a:r>
          </a:p>
          <a:p>
            <a:pPr>
              <a:spcBef>
                <a:spcPct val="50000"/>
              </a:spcBef>
              <a:spcAft>
                <a:spcPct val="5000"/>
              </a:spcAft>
            </a:pPr>
            <a:r>
              <a:rPr lang="en-US" altLang="zh-CN" dirty="0" smtClean="0"/>
              <a:t>There  are 531 households in the survey</a:t>
            </a:r>
            <a:r>
              <a:rPr lang="en-US" altLang="zh-TW" dirty="0" smtClean="0"/>
              <a:t>, which leads to a </a:t>
            </a:r>
            <a:r>
              <a:rPr lang="en-US" altLang="zh-CN" dirty="0" smtClean="0"/>
              <a:t>sample of </a:t>
            </a:r>
            <a:r>
              <a:rPr lang="en-US" altLang="zh-CN" dirty="0">
                <a:solidFill>
                  <a:srgbClr val="0000FF"/>
                </a:solidFill>
              </a:rPr>
              <a:t>405 households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Insurance policy change in 2010. Many smaller farmers (below 100 finish hogs) were dropped out from insurance service in 2010. 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Basic statistics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76885176"/>
              </p:ext>
            </p:extLst>
          </p:nvPr>
        </p:nvGraphicFramePr>
        <p:xfrm>
          <a:off x="323526" y="1249680"/>
          <a:ext cx="8640961" cy="4068772"/>
        </p:xfrm>
        <a:graphic>
          <a:graphicData uri="http://schemas.openxmlformats.org/drawingml/2006/table">
            <a:tbl>
              <a:tblPr/>
              <a:tblGrid>
                <a:gridCol w="1008114"/>
                <a:gridCol w="2160240"/>
                <a:gridCol w="534915"/>
                <a:gridCol w="1234423"/>
                <a:gridCol w="1234423"/>
                <a:gridCol w="1234423"/>
                <a:gridCol w="1234423"/>
              </a:tblGrid>
              <a:tr h="154664">
                <a:tc>
                  <a:txBody>
                    <a:bodyPr/>
                    <a:lstStyle/>
                    <a:p>
                      <a:endParaRPr lang="zh-CN" sz="1600" kern="100" dirty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kern="10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2009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2010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46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i="1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variable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i="1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defintion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i="1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obs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i="1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mean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i="1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sd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i="1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mean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i="1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sd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99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numhog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Number of hogs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405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646.42 </a:t>
                      </a:r>
                      <a:endParaRPr lang="zh-CN" sz="1600" kern="100" dirty="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1102.79 </a:t>
                      </a:r>
                      <a:endParaRPr lang="zh-CN" sz="1600" kern="100" dirty="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752.55 </a:t>
                      </a:r>
                      <a:endParaRPr lang="zh-CN" sz="1600" kern="100" dirty="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1403.33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99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err="1" smtClean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numswine</a:t>
                      </a:r>
                      <a:endParaRPr lang="zh-CN" sz="1600" kern="100" dirty="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Number of </a:t>
                      </a:r>
                      <a:r>
                        <a:rPr lang="en-US" sz="1600" kern="100" dirty="0" err="1" smtClean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swines</a:t>
                      </a:r>
                      <a:endParaRPr lang="zh-CN" sz="1600" kern="100" dirty="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405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56.25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85.67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72.48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228.77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499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inshog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Insurance status of hogs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405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0.23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0.42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0.11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0.31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499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err="1" smtClean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insswine</a:t>
                      </a:r>
                      <a:endParaRPr lang="zh-CN" sz="1600" kern="100" dirty="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Insurance status of </a:t>
                      </a:r>
                      <a:r>
                        <a:rPr lang="en-US" sz="1600" kern="100" dirty="0" err="1" smtClean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swines</a:t>
                      </a:r>
                      <a:endParaRPr lang="zh-CN" sz="1600" kern="100" dirty="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405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0.31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0.46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0.11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0.31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99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vac_hog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Vaccine use on hogs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405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5.82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6.13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6.49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13.41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99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err="1" smtClean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vac_swine</a:t>
                      </a:r>
                      <a:endParaRPr lang="zh-CN" sz="1600" kern="100" dirty="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Vaccine use on </a:t>
                      </a:r>
                      <a:r>
                        <a:rPr lang="en-US" sz="1600" kern="100" dirty="0" err="1" smtClean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swines</a:t>
                      </a:r>
                      <a:endParaRPr lang="zh-CN" sz="1600" kern="100" dirty="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405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21.5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16.95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19.2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27.39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46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age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Age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405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45.99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7.45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47.81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7.45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99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edu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Education (year)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405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7.18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2.51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7.05 </a:t>
                      </a:r>
                      <a:endParaRPr lang="zh-CN" sz="1600" kern="100" dirty="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2.63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99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expe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Breeding experience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405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8.58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4.68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9.25 </a:t>
                      </a:r>
                      <a:endParaRPr lang="zh-CN" sz="1600" kern="100" dirty="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4.31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999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incratio</a:t>
                      </a:r>
                      <a:endParaRPr lang="zh-CN" sz="1600" kern="100" dirty="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Income from </a:t>
                      </a: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hog(swine)</a:t>
                      </a:r>
                      <a:endParaRPr lang="zh-CN" sz="1600" kern="100" dirty="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/total income</a:t>
                      </a:r>
                      <a:endParaRPr lang="zh-CN" sz="1600" kern="100" dirty="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405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75.66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20.13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75.57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23.57 </a:t>
                      </a:r>
                      <a:endParaRPr lang="zh-CN" sz="1600" kern="100" dirty="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611560" y="5517232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Table 1. Variable Definitions and Summary Statistics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Data 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395536" y="1916832"/>
          <a:ext cx="8280917" cy="1645920"/>
        </p:xfrm>
        <a:graphic>
          <a:graphicData uri="http://schemas.openxmlformats.org/drawingml/2006/table">
            <a:tbl>
              <a:tblPr/>
              <a:tblGrid>
                <a:gridCol w="2069543"/>
                <a:gridCol w="2070458"/>
                <a:gridCol w="2070458"/>
                <a:gridCol w="2070458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i="1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Group</a:t>
                      </a:r>
                      <a:endParaRPr lang="zh-CN" sz="1800" kern="100" dirty="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i="1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Status</a:t>
                      </a:r>
                      <a:endParaRPr lang="zh-CN" sz="18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i="1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Hog</a:t>
                      </a:r>
                      <a:endParaRPr lang="zh-CN" sz="18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i="1" kern="100" dirty="0" smtClean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swine</a:t>
                      </a:r>
                      <a:endParaRPr lang="zh-CN" sz="1800" kern="100" dirty="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Group1</a:t>
                      </a:r>
                      <a:endParaRPr lang="zh-CN" sz="18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09 ins, 10 not </a:t>
                      </a:r>
                      <a:endParaRPr lang="zh-CN" sz="18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64</a:t>
                      </a:r>
                      <a:endParaRPr lang="zh-CN" sz="18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91</a:t>
                      </a:r>
                      <a:endParaRPr lang="zh-CN" sz="18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Group2</a:t>
                      </a:r>
                      <a:endParaRPr lang="zh-CN" sz="18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09 ins, 10 ins</a:t>
                      </a:r>
                      <a:endParaRPr lang="zh-CN" sz="18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31</a:t>
                      </a:r>
                      <a:endParaRPr lang="zh-CN" sz="18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endParaRPr lang="zh-CN" sz="18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Group3</a:t>
                      </a:r>
                      <a:endParaRPr lang="zh-CN" sz="18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09 not, 10 ins</a:t>
                      </a:r>
                      <a:endParaRPr lang="zh-CN" sz="18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12</a:t>
                      </a:r>
                      <a:endParaRPr lang="zh-CN" sz="18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9</a:t>
                      </a:r>
                      <a:endParaRPr lang="zh-CN" sz="18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Group4</a:t>
                      </a:r>
                      <a:endParaRPr lang="zh-CN" sz="18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09 not, 10 not</a:t>
                      </a:r>
                      <a:endParaRPr lang="zh-CN" sz="18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296</a:t>
                      </a:r>
                      <a:endParaRPr lang="zh-CN" sz="18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266</a:t>
                      </a:r>
                      <a:endParaRPr lang="zh-CN" sz="18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Total</a:t>
                      </a:r>
                      <a:endParaRPr lang="zh-CN" sz="1800" kern="100" dirty="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800" kern="10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403</a:t>
                      </a:r>
                      <a:endParaRPr lang="zh-CN" sz="18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400</a:t>
                      </a:r>
                      <a:endParaRPr lang="zh-CN" sz="1800" kern="100" dirty="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467544" y="3645024"/>
            <a:ext cx="67687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Table 2. Insurance Status of Surveyed Farmers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Data 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25765739"/>
              </p:ext>
            </p:extLst>
          </p:nvPr>
        </p:nvGraphicFramePr>
        <p:xfrm>
          <a:off x="359023" y="1196752"/>
          <a:ext cx="8784977" cy="4876800"/>
        </p:xfrm>
        <a:graphic>
          <a:graphicData uri="http://schemas.openxmlformats.org/drawingml/2006/table">
            <a:tbl>
              <a:tblPr/>
              <a:tblGrid>
                <a:gridCol w="1483114"/>
                <a:gridCol w="861101"/>
                <a:gridCol w="792096"/>
                <a:gridCol w="826112"/>
                <a:gridCol w="965094"/>
                <a:gridCol w="1239169"/>
                <a:gridCol w="1240141"/>
                <a:gridCol w="1378150"/>
              </a:tblGrid>
              <a:tr h="3114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Group</a:t>
                      </a:r>
                      <a:endParaRPr lang="zh-CN" sz="1600" kern="100" dirty="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age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edu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expe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incratio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Number of </a:t>
                      </a:r>
                      <a:endParaRPr lang="zh-CN" sz="1600" kern="100" dirty="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hog/swine</a:t>
                      </a:r>
                      <a:endParaRPr lang="zh-CN" sz="1600" kern="100" dirty="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Death of</a:t>
                      </a:r>
                      <a:endParaRPr lang="zh-CN" sz="1600" kern="100" dirty="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r" latinLnBrk="1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hog/swine</a:t>
                      </a:r>
                      <a:endParaRPr lang="zh-CN" sz="1600" kern="100" dirty="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Loss ratio</a:t>
                      </a:r>
                      <a:endParaRPr lang="zh-CN" sz="1600" kern="100" dirty="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of </a:t>
                      </a: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hog/swine</a:t>
                      </a:r>
                      <a:endParaRPr lang="zh-CN" sz="1600" kern="100" dirty="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22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Hog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223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Group 1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45.41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7.86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9.61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79.44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1091.86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endParaRPr lang="zh-CN" sz="1600" kern="100" dirty="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0.95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0.68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22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(treat)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6.33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2.86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4.72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19.74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1730.90 </a:t>
                      </a:r>
                      <a:endParaRPr lang="zh-CN" sz="1600" kern="100" dirty="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0.21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0.99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223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Group 2</a:t>
                      </a:r>
                      <a:endParaRPr lang="zh-CN" sz="1600" kern="100" dirty="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46.35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8.13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10.84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81.45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2111.29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endParaRPr lang="zh-CN" sz="1600" kern="100" dirty="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1.00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0.62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22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(control)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6.85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3.08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5.21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17.52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2269.93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0.00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0.55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74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Group 3</a:t>
                      </a:r>
                      <a:endParaRPr lang="zh-CN" sz="1600" kern="100" dirty="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44.00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8.17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7.25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77.50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941.92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1.00 </a:t>
                      </a:r>
                      <a:endParaRPr lang="zh-CN" sz="1600" kern="100" dirty="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746">
                <a:tc>
                  <a:txBody>
                    <a:bodyPr/>
                    <a:lstStyle/>
                    <a:p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6.99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2.82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4.29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20.94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1021.07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0.00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74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Group 4</a:t>
                      </a:r>
                      <a:endParaRPr lang="zh-CN" sz="1600" kern="100" dirty="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46.28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6.88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8.23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74.47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389.08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endParaRPr lang="zh-CN" sz="1600" kern="100" dirty="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0.86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746">
                <a:tc>
                  <a:txBody>
                    <a:bodyPr/>
                    <a:lstStyle/>
                    <a:p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7.61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2.30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4.52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20.03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348.47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0.34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7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swine</a:t>
                      </a:r>
                      <a:endParaRPr lang="zh-CN" sz="1600" kern="100" dirty="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574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Group 1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45.87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7.42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8.81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79.00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66.25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endParaRPr lang="zh-CN" sz="1600" kern="100" dirty="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0.62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0.46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7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(treat)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7.45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2.68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4.30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18.95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90.16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0.49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0.53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74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Group 2</a:t>
                      </a:r>
                      <a:endParaRPr lang="zh-CN" sz="1600" kern="100" dirty="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46.56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8.32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11.32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83.88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175.44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endParaRPr lang="zh-CN" sz="1600" kern="100" dirty="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0.91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0.51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7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(control)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5.33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3.03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5.60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17.17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196.02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0.29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0.33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74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Group 3</a:t>
                      </a:r>
                      <a:endParaRPr lang="zh-CN" sz="1600" kern="100" dirty="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46.33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7.33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6.67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72.22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80.33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0.78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746">
                <a:tc>
                  <a:txBody>
                    <a:bodyPr/>
                    <a:lstStyle/>
                    <a:p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8.51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2.87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4.80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19.86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69.55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0.44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74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Group 4</a:t>
                      </a:r>
                      <a:endParaRPr lang="zh-CN" sz="1600" kern="100" dirty="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45.94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6.91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8.19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73.80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37.84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endParaRPr lang="zh-CN" sz="1600" kern="100" dirty="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0.46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746">
                <a:tc>
                  <a:txBody>
                    <a:bodyPr/>
                    <a:lstStyle/>
                    <a:p>
                      <a:endParaRPr lang="zh-CN" sz="1600" kern="100" dirty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7.71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2.32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4.55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20.53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34.93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0.50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1600" kern="100" dirty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58405" marR="5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79512" y="6101516"/>
            <a:ext cx="87849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Table 3. Selection on Treat Group and Control Group</a:t>
            </a:r>
            <a:endParaRPr kumimoji="0" lang="en-US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Mean and standard error provided for each variable, which are calculated by data of the first year(2009).</a:t>
            </a:r>
            <a:endParaRPr kumimoji="0" lang="en-US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Empirical Results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280500"/>
              </p:ext>
            </p:extLst>
          </p:nvPr>
        </p:nvGraphicFramePr>
        <p:xfrm>
          <a:off x="539552" y="1268760"/>
          <a:ext cx="8136903" cy="4480560"/>
        </p:xfrm>
        <a:graphic>
          <a:graphicData uri="http://schemas.openxmlformats.org/drawingml/2006/table">
            <a:tbl>
              <a:tblPr/>
              <a:tblGrid>
                <a:gridCol w="2712301"/>
                <a:gridCol w="2712301"/>
                <a:gridCol w="2712301"/>
              </a:tblGrid>
              <a:tr h="171450">
                <a:tc>
                  <a:txBody>
                    <a:bodyPr/>
                    <a:lstStyle/>
                    <a:p>
                      <a:endParaRPr lang="zh-CN" sz="1400" kern="100" dirty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Treat (hog)</a:t>
                      </a:r>
                      <a:endParaRPr lang="zh-CN" sz="1400" kern="100" dirty="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Treat </a:t>
                      </a: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(swine)</a:t>
                      </a:r>
                      <a:endParaRPr lang="zh-CN" sz="1400" kern="100" dirty="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ln(init scale)</a:t>
                      </a:r>
                      <a:endParaRPr lang="zh-CN" sz="14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FF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-0.553***</a:t>
                      </a:r>
                      <a:endParaRPr lang="zh-CN" sz="1400" kern="100" dirty="0">
                        <a:solidFill>
                          <a:srgbClr val="FF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FF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-0.608***</a:t>
                      </a:r>
                      <a:endParaRPr lang="zh-CN" sz="1400" kern="100">
                        <a:solidFill>
                          <a:srgbClr val="FF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endParaRPr lang="zh-CN" sz="1400" kern="10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FF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(-3.167)</a:t>
                      </a:r>
                      <a:endParaRPr lang="zh-CN" sz="1400" kern="100" dirty="0">
                        <a:solidFill>
                          <a:srgbClr val="FF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FF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(-3.610)</a:t>
                      </a:r>
                      <a:endParaRPr lang="zh-CN" sz="1400" kern="100" dirty="0">
                        <a:solidFill>
                          <a:srgbClr val="FF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endParaRPr lang="zh-CN" sz="1400" kern="10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sz="1400" kern="100" dirty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sz="1400" kern="10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init loss ratio</a:t>
                      </a:r>
                      <a:endParaRPr lang="zh-CN" sz="14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-0.06</a:t>
                      </a:r>
                      <a:endParaRPr lang="zh-CN" sz="1400" kern="100" dirty="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-0.285</a:t>
                      </a:r>
                      <a:endParaRPr lang="zh-CN" sz="14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endParaRPr lang="zh-CN" sz="1400" kern="10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(-0.339)</a:t>
                      </a:r>
                      <a:endParaRPr lang="zh-CN" sz="1400" kern="100" dirty="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(-0.988)</a:t>
                      </a:r>
                      <a:endParaRPr lang="zh-CN" sz="14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endParaRPr lang="zh-CN" sz="1400" kern="10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sz="1400" kern="100" dirty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sz="1400" kern="10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age</a:t>
                      </a:r>
                      <a:endParaRPr lang="zh-CN" sz="14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-0.033</a:t>
                      </a:r>
                      <a:endParaRPr lang="zh-CN" sz="1400" kern="100" dirty="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-0.033</a:t>
                      </a:r>
                      <a:endParaRPr lang="zh-CN" sz="14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endParaRPr lang="zh-CN" sz="1400" kern="10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(-1.380)</a:t>
                      </a:r>
                      <a:endParaRPr lang="zh-CN" sz="1400" kern="100" dirty="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(-1.522)</a:t>
                      </a:r>
                      <a:endParaRPr lang="zh-CN" sz="14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endParaRPr lang="zh-CN" sz="1400" kern="10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sz="1400" kern="100" dirty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sz="1400" kern="100" dirty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edu</a:t>
                      </a:r>
                      <a:endParaRPr lang="zh-CN" sz="14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0.015</a:t>
                      </a:r>
                      <a:endParaRPr lang="zh-CN" sz="14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-0.035</a:t>
                      </a:r>
                      <a:endParaRPr lang="zh-CN" sz="1400" kern="100" dirty="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endParaRPr lang="zh-CN" sz="1400" kern="10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-0.267</a:t>
                      </a:r>
                      <a:endParaRPr lang="zh-CN" sz="14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(-0.644)</a:t>
                      </a:r>
                      <a:endParaRPr lang="zh-CN" sz="1400" kern="100" dirty="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endParaRPr lang="zh-CN" sz="1400" kern="10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sz="1400" kern="10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sz="1400" kern="100" dirty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expe</a:t>
                      </a:r>
                      <a:endParaRPr lang="zh-CN" sz="14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-0.024</a:t>
                      </a:r>
                      <a:endParaRPr lang="zh-CN" sz="14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-0.017</a:t>
                      </a:r>
                      <a:endParaRPr lang="zh-CN" sz="1400" kern="100" dirty="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endParaRPr lang="zh-CN" sz="1400" kern="10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(-0.698)</a:t>
                      </a:r>
                      <a:endParaRPr lang="zh-CN" sz="14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(-0.414)</a:t>
                      </a:r>
                      <a:endParaRPr lang="zh-CN" sz="1400" kern="100" dirty="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endParaRPr lang="zh-CN" sz="1400" kern="10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sz="1400" kern="10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sz="1400" kern="100" dirty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_cons</a:t>
                      </a:r>
                      <a:endParaRPr lang="zh-CN" sz="14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5.994***</a:t>
                      </a:r>
                      <a:endParaRPr lang="zh-CN" sz="14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5.326***</a:t>
                      </a:r>
                      <a:endParaRPr lang="zh-CN" sz="1400" kern="100" dirty="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endParaRPr lang="zh-CN" sz="1400" kern="10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-3.22</a:t>
                      </a:r>
                      <a:endParaRPr lang="zh-CN" sz="14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-3.698</a:t>
                      </a:r>
                      <a:endParaRPr lang="zh-CN" sz="1400" kern="100" dirty="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endParaRPr lang="zh-CN" sz="1400" kern="10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sz="1400" kern="10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sz="1400" kern="100" dirty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endParaRPr lang="zh-CN" sz="14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95</a:t>
                      </a:r>
                      <a:endParaRPr lang="zh-CN" sz="14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125</a:t>
                      </a:r>
                      <a:endParaRPr lang="zh-CN" sz="1400" kern="100" dirty="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Pseudo R-sq</a:t>
                      </a:r>
                      <a:endParaRPr lang="zh-CN" sz="1400" kern="100" dirty="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0.127</a:t>
                      </a:r>
                      <a:endParaRPr lang="zh-CN" sz="14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0.179</a:t>
                      </a:r>
                      <a:endParaRPr lang="zh-CN" sz="1400" kern="100" dirty="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611560" y="5885493"/>
            <a:ext cx="79928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Table 4. Who would be Rejected</a:t>
            </a:r>
            <a:endParaRPr kumimoji="0" lang="en-US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 statistics in parentheses * p&lt;0.10, ** p&lt;0.05, *** p&lt;0.01</a:t>
            </a:r>
            <a:endParaRPr kumimoji="0" lang="en-US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48264" y="1484784"/>
            <a:ext cx="17281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insurance companies use scale to decide whether to drop out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Insurance Impact on Vaccine Use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23974727"/>
              </p:ext>
            </p:extLst>
          </p:nvPr>
        </p:nvGraphicFramePr>
        <p:xfrm>
          <a:off x="611562" y="2132857"/>
          <a:ext cx="8064894" cy="3142089"/>
        </p:xfrm>
        <a:graphic>
          <a:graphicData uri="http://schemas.openxmlformats.org/drawingml/2006/table">
            <a:tbl>
              <a:tblPr/>
              <a:tblGrid>
                <a:gridCol w="1612616"/>
                <a:gridCol w="1612616"/>
                <a:gridCol w="1613523"/>
                <a:gridCol w="1612616"/>
                <a:gridCol w="1613523"/>
              </a:tblGrid>
              <a:tr h="459849">
                <a:tc>
                  <a:txBody>
                    <a:bodyPr/>
                    <a:lstStyle/>
                    <a:p>
                      <a:endParaRPr lang="zh-CN" sz="1600" kern="100" dirty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kern="100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kern="10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 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Treat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0.652*</a:t>
                      </a:r>
                      <a:endParaRPr lang="zh-CN" sz="1600" kern="100" dirty="0">
                        <a:solidFill>
                          <a:srgbClr val="FF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FF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0.391</a:t>
                      </a:r>
                      <a:endParaRPr lang="zh-CN" sz="1600" kern="100">
                        <a:solidFill>
                          <a:srgbClr val="FF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FF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-0.117</a:t>
                      </a:r>
                      <a:endParaRPr lang="zh-CN" sz="1600" kern="100">
                        <a:solidFill>
                          <a:srgbClr val="FF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FF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-0.288</a:t>
                      </a:r>
                      <a:endParaRPr lang="zh-CN" sz="1600" kern="100">
                        <a:solidFill>
                          <a:srgbClr val="FF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-1.977</a:t>
                      </a:r>
                      <a:endParaRPr lang="zh-CN" sz="1600" kern="100" dirty="0">
                        <a:solidFill>
                          <a:srgbClr val="FF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-1.268</a:t>
                      </a:r>
                      <a:endParaRPr lang="zh-CN" sz="1600" kern="100" dirty="0">
                        <a:solidFill>
                          <a:srgbClr val="FF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(-0.365)</a:t>
                      </a:r>
                      <a:endParaRPr lang="zh-CN" sz="1600" kern="100" dirty="0">
                        <a:solidFill>
                          <a:srgbClr val="FF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(-1.017)</a:t>
                      </a:r>
                      <a:endParaRPr lang="zh-CN" sz="1600" kern="100" dirty="0">
                        <a:solidFill>
                          <a:srgbClr val="FF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pscore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-1.690**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-0.821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(-2.023)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(-1.154)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_cons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0.143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-0.822***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0.004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-0.470*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-0.266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(-3.248)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-0.008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(-1.944)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95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95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125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125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R-sq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0.059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0.017</a:t>
                      </a:r>
                      <a:endParaRPr lang="zh-CN" sz="1600" kern="100" dirty="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0.019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0.008</a:t>
                      </a:r>
                      <a:endParaRPr lang="zh-CN" sz="1600" kern="100" dirty="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62025" cy="180975"/>
          </a:xfrm>
          <a:prstGeom prst="rect">
            <a:avLst/>
          </a:prstGeom>
          <a:noFill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62025" cy="180975"/>
          </a:xfrm>
          <a:prstGeom prst="rect">
            <a:avLst/>
          </a:prstGeom>
          <a:noFill/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62025" cy="180975"/>
          </a:xfrm>
          <a:prstGeom prst="rect">
            <a:avLst/>
          </a:prstGeom>
          <a:noFill/>
        </p:spPr>
      </p:pic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62025" cy="180975"/>
          </a:xfrm>
          <a:prstGeom prst="rect">
            <a:avLst/>
          </a:prstGeom>
          <a:noFill/>
        </p:spPr>
      </p:pic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2640012" y="2276872"/>
          <a:ext cx="1258465" cy="275828"/>
        </p:xfrm>
        <a:graphic>
          <a:graphicData uri="http://schemas.openxmlformats.org/presentationml/2006/ole">
            <p:oleObj spid="_x0000_s37973" name="Equation" r:id="rId5" imgW="926698" imgH="203112" progId="Equation.DSMT4">
              <p:embed/>
            </p:oleObj>
          </a:graphicData>
        </a:graphic>
      </p:graphicFrame>
      <p:graphicFrame>
        <p:nvGraphicFramePr>
          <p:cNvPr id="34822" name="Object 6"/>
          <p:cNvGraphicFramePr>
            <a:graphicFrameLocks noChangeAspect="1"/>
          </p:cNvGraphicFramePr>
          <p:nvPr/>
        </p:nvGraphicFramePr>
        <p:xfrm>
          <a:off x="4067944" y="2276872"/>
          <a:ext cx="1258887" cy="276225"/>
        </p:xfrm>
        <a:graphic>
          <a:graphicData uri="http://schemas.openxmlformats.org/presentationml/2006/ole">
            <p:oleObj spid="_x0000_s37974" name="Equation" r:id="rId6" imgW="926698" imgH="203112" progId="Equation.DSMT4">
              <p:embed/>
            </p:oleObj>
          </a:graphicData>
        </a:graphic>
      </p:graphicFrame>
      <p:graphicFrame>
        <p:nvGraphicFramePr>
          <p:cNvPr id="34823" name="Object 7"/>
          <p:cNvGraphicFramePr>
            <a:graphicFrameLocks noChangeAspect="1"/>
          </p:cNvGraphicFramePr>
          <p:nvPr/>
        </p:nvGraphicFramePr>
        <p:xfrm>
          <a:off x="5572125" y="2276475"/>
          <a:ext cx="1276350" cy="276225"/>
        </p:xfrm>
        <a:graphic>
          <a:graphicData uri="http://schemas.openxmlformats.org/presentationml/2006/ole">
            <p:oleObj spid="_x0000_s37975" name="Equation" r:id="rId7" imgW="939392" imgH="203112" progId="Equation.DSMT4">
              <p:embed/>
            </p:oleObj>
          </a:graphicData>
        </a:graphic>
      </p:graphicFrame>
      <p:graphicFrame>
        <p:nvGraphicFramePr>
          <p:cNvPr id="34824" name="Object 8"/>
          <p:cNvGraphicFramePr>
            <a:graphicFrameLocks noChangeAspect="1"/>
          </p:cNvGraphicFramePr>
          <p:nvPr/>
        </p:nvGraphicFramePr>
        <p:xfrm>
          <a:off x="7236296" y="2276872"/>
          <a:ext cx="1276350" cy="276225"/>
        </p:xfrm>
        <a:graphic>
          <a:graphicData uri="http://schemas.openxmlformats.org/presentationml/2006/ole">
            <p:oleObj spid="_x0000_s37976" name="Equation" r:id="rId8" imgW="939392" imgH="203112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Insurance Impact on </a:t>
            </a:r>
            <a:r>
              <a:rPr lang="en-US" altLang="zh-CN" dirty="0" smtClean="0"/>
              <a:t>Mortality Rate</a:t>
            </a:r>
            <a:endParaRPr lang="zh-CN" alt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212659768"/>
                  </p:ext>
                </p:extLst>
              </p:nvPr>
            </p:nvGraphicFramePr>
            <p:xfrm>
              <a:off x="971599" y="1484782"/>
              <a:ext cx="6984776" cy="4536509"/>
            </p:xfrm>
            <a:graphic>
              <a:graphicData uri="http://schemas.openxmlformats.org/drawingml/2006/table">
                <a:tbl>
                  <a:tblPr firstRow="1" firstCol="1" bandRow="1">
                    <a:tableStyleId>{C083E6E3-FA7D-4D7B-A595-EF9225AFEA82}</a:tableStyleId>
                  </a:tblPr>
                  <a:tblGrid>
                    <a:gridCol w="1348324"/>
                    <a:gridCol w="1403134"/>
                    <a:gridCol w="1403134"/>
                    <a:gridCol w="1415092"/>
                    <a:gridCol w="1415092"/>
                  </a:tblGrid>
                  <a:tr h="401015">
                    <a:tc>
                      <a:txBody>
                        <a:bodyPr/>
                        <a:lstStyle/>
                        <a:p>
                          <a:endParaRPr lang="zh-CN" sz="1400" kern="100" dirty="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kern="100">
                                    <a:effectLst/>
                                    <a:latin typeface="Cambria Math"/>
                                  </a:rPr>
                                  <m:t>∆</m:t>
                                </m:r>
                                <m:r>
                                  <a:rPr lang="en-US" sz="1800" kern="100">
                                    <a:effectLst/>
                                    <a:latin typeface="Cambria Math"/>
                                  </a:rPr>
                                  <m:t>𝒍𝒏</m:t>
                                </m:r>
                                <m:r>
                                  <a:rPr lang="en-US" sz="1800" kern="10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1800" kern="100">
                                    <a:effectLst/>
                                    <a:latin typeface="Cambria Math"/>
                                  </a:rPr>
                                  <m:t>𝒎𝒐𝒓𝒕</m:t>
                                </m:r>
                                <m:r>
                                  <a:rPr lang="en-US" sz="1800" kern="10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1800" kern="100">
                                    <a:effectLst/>
                                    <a:latin typeface="Cambria Math"/>
                                  </a:rPr>
                                  <m:t>𝒉𝒐𝒈</m:t>
                                </m:r>
                                <m:r>
                                  <a:rPr lang="en-US" sz="1800" kern="100"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sz="1400" kern="10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ea typeface="宋体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kern="100">
                                    <a:effectLst/>
                                    <a:latin typeface="Cambria Math"/>
                                  </a:rPr>
                                  <m:t>∆</m:t>
                                </m:r>
                                <m:r>
                                  <a:rPr lang="en-US" sz="1800" kern="100">
                                    <a:effectLst/>
                                    <a:latin typeface="Cambria Math"/>
                                  </a:rPr>
                                  <m:t>𝒍𝒏</m:t>
                                </m:r>
                                <m:r>
                                  <a:rPr lang="en-US" sz="1800" kern="10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1800" kern="100">
                                    <a:effectLst/>
                                    <a:latin typeface="Cambria Math"/>
                                  </a:rPr>
                                  <m:t>𝒎𝒐𝒓𝒕</m:t>
                                </m:r>
                                <m:r>
                                  <a:rPr lang="en-US" sz="1800" kern="10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1800" kern="100">
                                    <a:effectLst/>
                                    <a:latin typeface="Cambria Math"/>
                                  </a:rPr>
                                  <m:t>𝒉𝒐𝒈</m:t>
                                </m:r>
                                <m:r>
                                  <a:rPr lang="en-US" sz="1800" kern="100"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sz="1400" kern="10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ea typeface="宋体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kern="100">
                                    <a:effectLst/>
                                    <a:latin typeface="Cambria Math"/>
                                  </a:rPr>
                                  <m:t>∆</m:t>
                                </m:r>
                                <m:r>
                                  <a:rPr lang="en-US" sz="1800" kern="100">
                                    <a:effectLst/>
                                    <a:latin typeface="Cambria Math"/>
                                  </a:rPr>
                                  <m:t>𝒍𝒏</m:t>
                                </m:r>
                                <m:r>
                                  <a:rPr lang="en-US" sz="1800" kern="10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1800" kern="100">
                                    <a:effectLst/>
                                    <a:latin typeface="Cambria Math"/>
                                  </a:rPr>
                                  <m:t>𝒎𝒐𝒓𝒕</m:t>
                                </m:r>
                                <m:r>
                                  <a:rPr lang="en-US" sz="1800" kern="10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1800" kern="100">
                                    <a:effectLst/>
                                    <a:latin typeface="Cambria Math"/>
                                  </a:rPr>
                                  <m:t>𝒔𝒐𝒘</m:t>
                                </m:r>
                                <m:r>
                                  <a:rPr lang="en-US" sz="1800" kern="100"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sz="1400" kern="10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ea typeface="宋体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kern="100">
                                    <a:effectLst/>
                                    <a:latin typeface="Cambria Math"/>
                                  </a:rPr>
                                  <m:t>∆</m:t>
                                </m:r>
                                <m:r>
                                  <a:rPr lang="en-US" sz="1800" kern="100">
                                    <a:effectLst/>
                                    <a:latin typeface="Cambria Math"/>
                                  </a:rPr>
                                  <m:t>𝒍𝒏</m:t>
                                </m:r>
                                <m:r>
                                  <a:rPr lang="en-US" sz="1800" kern="10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1800" kern="100">
                                    <a:effectLst/>
                                    <a:latin typeface="Cambria Math"/>
                                  </a:rPr>
                                  <m:t>𝒎𝒐𝒓𝒕</m:t>
                                </m:r>
                                <m:r>
                                  <a:rPr lang="en-US" sz="1800" kern="10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1800" kern="100">
                                    <a:effectLst/>
                                    <a:latin typeface="Cambria Math"/>
                                  </a:rPr>
                                  <m:t>𝒔𝒐𝒘</m:t>
                                </m:r>
                                <m:r>
                                  <a:rPr lang="en-US" sz="1800" kern="100"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sz="1400" kern="10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ea typeface="宋体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</a:tr>
                  <a:tr h="375954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 kern="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Treat</a:t>
                          </a:r>
                          <a:endParaRPr lang="zh-CN" sz="1400" kern="100" dirty="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ea typeface="宋体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600" kern="0" dirty="0"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0.011</a:t>
                          </a:r>
                          <a:endParaRPr lang="zh-CN" sz="1400" kern="100" dirty="0"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ea typeface="宋体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600" kern="0" dirty="0"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0.001</a:t>
                          </a:r>
                          <a:endParaRPr lang="zh-CN" sz="1400" kern="100" dirty="0"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ea typeface="宋体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0.006</a:t>
                          </a:r>
                          <a:endParaRPr lang="zh-CN" sz="1400" kern="100"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ea typeface="宋体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0.004</a:t>
                          </a:r>
                          <a:endParaRPr lang="zh-CN" sz="1400" kern="100"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ea typeface="宋体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</a:tr>
                  <a:tr h="375954">
                    <a:tc>
                      <a:txBody>
                        <a:bodyPr/>
                        <a:lstStyle/>
                        <a:p>
                          <a:endParaRPr lang="zh-CN" sz="1400" kern="10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-0.746</a:t>
                          </a:r>
                          <a:endParaRPr lang="zh-CN" sz="1400" kern="100"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ea typeface="宋体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600" kern="0" dirty="0"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-0.093</a:t>
                          </a:r>
                          <a:endParaRPr lang="zh-CN" sz="1400" kern="100" dirty="0"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ea typeface="宋体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600" kern="0" dirty="0"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-0.657</a:t>
                          </a:r>
                          <a:endParaRPr lang="zh-CN" sz="1400" kern="100" dirty="0"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ea typeface="宋体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600" kern="0" dirty="0"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-0.541</a:t>
                          </a:r>
                          <a:endParaRPr lang="zh-CN" sz="1400" kern="100" dirty="0"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ea typeface="宋体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</a:tr>
                  <a:tr h="375954">
                    <a:tc>
                      <a:txBody>
                        <a:bodyPr/>
                        <a:lstStyle/>
                        <a:p>
                          <a:endParaRPr lang="zh-CN" sz="1400" kern="10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 sz="1400" kern="10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 sz="1400" kern="10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 sz="1400" kern="10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 sz="1400" kern="10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</a:tr>
                  <a:tr h="375954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pscore</a:t>
                          </a:r>
                          <a:endParaRPr lang="zh-CN" sz="1400" kern="10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ea typeface="宋体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-0.064*</a:t>
                          </a:r>
                          <a:endParaRPr lang="zh-CN" sz="1400" kern="10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ea typeface="宋体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 sz="1400" kern="10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-0.008</a:t>
                          </a:r>
                          <a:endParaRPr lang="zh-CN" sz="1400" kern="10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ea typeface="宋体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 sz="1400" kern="10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</a:tr>
                  <a:tr h="375954">
                    <a:tc>
                      <a:txBody>
                        <a:bodyPr/>
                        <a:lstStyle/>
                        <a:p>
                          <a:endParaRPr lang="zh-CN" sz="1400" kern="10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(-1.687)</a:t>
                          </a:r>
                          <a:endParaRPr lang="zh-CN" sz="1400" kern="10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ea typeface="宋体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 sz="1400" kern="10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(-0.386)</a:t>
                          </a:r>
                          <a:endParaRPr lang="zh-CN" sz="1400" kern="10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ea typeface="宋体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 sz="1400" kern="10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</a:tr>
                  <a:tr h="375954">
                    <a:tc>
                      <a:txBody>
                        <a:bodyPr/>
                        <a:lstStyle/>
                        <a:p>
                          <a:endParaRPr lang="zh-CN" sz="1400" kern="10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 sz="1400" kern="10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 sz="1400" kern="10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 sz="1400" kern="10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 sz="1400" kern="10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</a:tr>
                  <a:tr h="375954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_cons</a:t>
                          </a:r>
                          <a:endParaRPr lang="zh-CN" sz="1400" kern="10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ea typeface="宋体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0.032</a:t>
                          </a:r>
                          <a:endParaRPr lang="zh-CN" sz="1400" kern="10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ea typeface="宋体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-0.005</a:t>
                          </a:r>
                          <a:endParaRPr lang="zh-CN" sz="1400" kern="10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ea typeface="宋体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-0.005</a:t>
                          </a:r>
                          <a:endParaRPr lang="zh-CN" sz="1400" kern="10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ea typeface="宋体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-0.009</a:t>
                          </a:r>
                          <a:endParaRPr lang="zh-CN" sz="1400" kern="10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ea typeface="宋体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</a:tr>
                  <a:tr h="375954">
                    <a:tc>
                      <a:txBody>
                        <a:bodyPr/>
                        <a:lstStyle/>
                        <a:p>
                          <a:endParaRPr lang="zh-CN" sz="1400" kern="10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-1.304</a:t>
                          </a:r>
                          <a:endParaRPr lang="zh-CN" sz="1400" kern="10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ea typeface="宋体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(-0.409)</a:t>
                          </a:r>
                          <a:endParaRPr lang="zh-CN" sz="1400" kern="10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ea typeface="宋体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(-0.339)</a:t>
                          </a:r>
                          <a:endParaRPr lang="zh-CN" sz="1400" kern="10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ea typeface="宋体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(-1.329)</a:t>
                          </a:r>
                          <a:endParaRPr lang="zh-CN" sz="1400" kern="10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ea typeface="宋体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</a:tr>
                  <a:tr h="375954">
                    <a:tc>
                      <a:txBody>
                        <a:bodyPr/>
                        <a:lstStyle/>
                        <a:p>
                          <a:endParaRPr lang="zh-CN" sz="1400" kern="10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 sz="1400" kern="10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 sz="1400" kern="10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 sz="1400" kern="10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 sz="1400" kern="10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</a:tr>
                  <a:tr h="375954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N</a:t>
                          </a:r>
                          <a:endParaRPr lang="zh-CN" sz="1400" kern="10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ea typeface="宋体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95</a:t>
                          </a:r>
                          <a:endParaRPr lang="zh-CN" sz="1400" kern="10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ea typeface="宋体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95</a:t>
                          </a:r>
                          <a:endParaRPr lang="zh-CN" sz="1400" kern="10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ea typeface="宋体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125</a:t>
                          </a:r>
                          <a:endParaRPr lang="zh-CN" sz="1400" kern="10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ea typeface="宋体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125</a:t>
                          </a:r>
                          <a:endParaRPr lang="zh-CN" sz="1400" kern="10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ea typeface="宋体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</a:tr>
                  <a:tr h="375954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R-sq</a:t>
                          </a:r>
                          <a:endParaRPr lang="zh-CN" sz="1400" kern="10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ea typeface="宋体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0.03</a:t>
                          </a:r>
                          <a:endParaRPr lang="zh-CN" sz="1400" kern="10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ea typeface="宋体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</a:t>
                          </a:r>
                          <a:endParaRPr lang="zh-CN" sz="1400" kern="10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ea typeface="宋体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0.004</a:t>
                          </a:r>
                          <a:endParaRPr lang="zh-CN" sz="1400" kern="10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ea typeface="宋体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600" kern="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0.002</a:t>
                          </a:r>
                          <a:endParaRPr lang="zh-CN" sz="1400" kern="100" dirty="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ea typeface="宋体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a14="http://schemas.microsoft.com/office/drawing/2010/main" xmlns="" xmlns:p14="http://schemas.microsoft.com/office/powerpoint/2010/main" val="2212659768"/>
                  </p:ext>
                </p:extLst>
              </p:nvPr>
            </p:nvGraphicFramePr>
            <p:xfrm>
              <a:off x="971599" y="1484782"/>
              <a:ext cx="6984776" cy="4536509"/>
            </p:xfrm>
            <a:graphic>
              <a:graphicData uri="http://schemas.openxmlformats.org/drawingml/2006/table">
                <a:tbl>
                  <a:tblPr firstRow="1" firstCol="1" bandRow="1">
                    <a:tableStyleId>{C083E6E3-FA7D-4D7B-A595-EF9225AFEA82}</a:tableStyleId>
                  </a:tblPr>
                  <a:tblGrid>
                    <a:gridCol w="1348324"/>
                    <a:gridCol w="1403134"/>
                    <a:gridCol w="1403134"/>
                    <a:gridCol w="1415092"/>
                    <a:gridCol w="1415092"/>
                  </a:tblGrid>
                  <a:tr h="401015">
                    <a:tc>
                      <a:txBody>
                        <a:bodyPr/>
                        <a:lstStyle/>
                        <a:p>
                          <a:endParaRPr lang="zh-CN" sz="1400" kern="100" dirty="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96087" t="-3030" r="-302609" b="-10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95238" t="-3030" r="-201299" b="-10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293966" t="-3030" r="-100431" b="-10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393966" t="-3030" r="-431" b="-1027273"/>
                          </a:stretch>
                        </a:blipFill>
                      </a:tcPr>
                    </a:tc>
                  </a:tr>
                  <a:tr h="375954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 kern="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Treat</a:t>
                          </a:r>
                          <a:endParaRPr lang="zh-CN" sz="1400" kern="100" dirty="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ea typeface="宋体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600" kern="0" dirty="0"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0.011</a:t>
                          </a:r>
                          <a:endParaRPr lang="zh-CN" sz="1400" kern="100" dirty="0"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ea typeface="宋体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600" kern="0" dirty="0"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0.001</a:t>
                          </a:r>
                          <a:endParaRPr lang="zh-CN" sz="1400" kern="100" dirty="0"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ea typeface="宋体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0.006</a:t>
                          </a:r>
                          <a:endParaRPr lang="zh-CN" sz="1400" kern="100"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ea typeface="宋体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0.004</a:t>
                          </a:r>
                          <a:endParaRPr lang="zh-CN" sz="1400" kern="100"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ea typeface="宋体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</a:tr>
                  <a:tr h="375954">
                    <a:tc>
                      <a:txBody>
                        <a:bodyPr/>
                        <a:lstStyle/>
                        <a:p>
                          <a:endParaRPr lang="zh-CN" sz="1400" kern="10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-0.746</a:t>
                          </a:r>
                          <a:endParaRPr lang="zh-CN" sz="1400" kern="100"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ea typeface="宋体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600" kern="0" dirty="0"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-0.093</a:t>
                          </a:r>
                          <a:endParaRPr lang="zh-CN" sz="1400" kern="100" dirty="0"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ea typeface="宋体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600" kern="0" dirty="0"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-0.657</a:t>
                          </a:r>
                          <a:endParaRPr lang="zh-CN" sz="1400" kern="100" dirty="0"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ea typeface="宋体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600" kern="0" dirty="0"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-0.541</a:t>
                          </a:r>
                          <a:endParaRPr lang="zh-CN" sz="1400" kern="100" dirty="0"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ea typeface="宋体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</a:tr>
                  <a:tr h="375954">
                    <a:tc>
                      <a:txBody>
                        <a:bodyPr/>
                        <a:lstStyle/>
                        <a:p>
                          <a:endParaRPr lang="zh-CN" sz="1400" kern="10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 sz="1400" kern="10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 sz="1400" kern="10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 sz="1400" kern="10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 sz="1400" kern="10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</a:tr>
                  <a:tr h="375954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pscore</a:t>
                          </a:r>
                          <a:endParaRPr lang="zh-CN" sz="1400" kern="10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ea typeface="宋体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-0.064*</a:t>
                          </a:r>
                          <a:endParaRPr lang="zh-CN" sz="1400" kern="10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ea typeface="宋体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 sz="1400" kern="10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-0.008</a:t>
                          </a:r>
                          <a:endParaRPr lang="zh-CN" sz="1400" kern="10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ea typeface="宋体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 sz="1400" kern="10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</a:tr>
                  <a:tr h="375954">
                    <a:tc>
                      <a:txBody>
                        <a:bodyPr/>
                        <a:lstStyle/>
                        <a:p>
                          <a:endParaRPr lang="zh-CN" sz="1400" kern="10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(-1.687)</a:t>
                          </a:r>
                          <a:endParaRPr lang="zh-CN" sz="1400" kern="10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ea typeface="宋体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 sz="1400" kern="10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(-0.386)</a:t>
                          </a:r>
                          <a:endParaRPr lang="zh-CN" sz="1400" kern="10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ea typeface="宋体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 sz="1400" kern="10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</a:tr>
                  <a:tr h="375954">
                    <a:tc>
                      <a:txBody>
                        <a:bodyPr/>
                        <a:lstStyle/>
                        <a:p>
                          <a:endParaRPr lang="zh-CN" sz="1400" kern="10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 sz="1400" kern="10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 sz="1400" kern="10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 sz="1400" kern="10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 sz="1400" kern="10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</a:tr>
                  <a:tr h="375954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_cons</a:t>
                          </a:r>
                          <a:endParaRPr lang="zh-CN" sz="1400" kern="10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ea typeface="宋体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0.032</a:t>
                          </a:r>
                          <a:endParaRPr lang="zh-CN" sz="1400" kern="10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ea typeface="宋体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-0.005</a:t>
                          </a:r>
                          <a:endParaRPr lang="zh-CN" sz="1400" kern="10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ea typeface="宋体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-0.005</a:t>
                          </a:r>
                          <a:endParaRPr lang="zh-CN" sz="1400" kern="10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ea typeface="宋体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-0.009</a:t>
                          </a:r>
                          <a:endParaRPr lang="zh-CN" sz="1400" kern="10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ea typeface="宋体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</a:tr>
                  <a:tr h="375954">
                    <a:tc>
                      <a:txBody>
                        <a:bodyPr/>
                        <a:lstStyle/>
                        <a:p>
                          <a:endParaRPr lang="zh-CN" sz="1400" kern="10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-1.304</a:t>
                          </a:r>
                          <a:endParaRPr lang="zh-CN" sz="1400" kern="10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ea typeface="宋体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(-0.409)</a:t>
                          </a:r>
                          <a:endParaRPr lang="zh-CN" sz="1400" kern="10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ea typeface="宋体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(-0.339)</a:t>
                          </a:r>
                          <a:endParaRPr lang="zh-CN" sz="1400" kern="10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ea typeface="宋体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(-1.329)</a:t>
                          </a:r>
                          <a:endParaRPr lang="zh-CN" sz="1400" kern="10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ea typeface="宋体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</a:tr>
                  <a:tr h="375954">
                    <a:tc>
                      <a:txBody>
                        <a:bodyPr/>
                        <a:lstStyle/>
                        <a:p>
                          <a:endParaRPr lang="zh-CN" sz="1400" kern="10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 sz="1400" kern="10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 sz="1400" kern="10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 sz="1400" kern="10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 sz="1400" kern="10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</a:tr>
                  <a:tr h="375954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N</a:t>
                          </a:r>
                          <a:endParaRPr lang="zh-CN" sz="1400" kern="10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ea typeface="宋体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95</a:t>
                          </a:r>
                          <a:endParaRPr lang="zh-CN" sz="1400" kern="10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ea typeface="宋体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95</a:t>
                          </a:r>
                          <a:endParaRPr lang="zh-CN" sz="1400" kern="10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ea typeface="宋体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125</a:t>
                          </a:r>
                          <a:endParaRPr lang="zh-CN" sz="1400" kern="10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ea typeface="宋体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125</a:t>
                          </a:r>
                          <a:endParaRPr lang="zh-CN" sz="1400" kern="10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ea typeface="宋体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</a:tr>
                  <a:tr h="375954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R-sq</a:t>
                          </a:r>
                          <a:endParaRPr lang="zh-CN" sz="1400" kern="10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ea typeface="宋体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0.03</a:t>
                          </a:r>
                          <a:endParaRPr lang="zh-CN" sz="1400" kern="10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ea typeface="宋体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</a:t>
                          </a:r>
                          <a:endParaRPr lang="zh-CN" sz="1400" kern="10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ea typeface="宋体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0.004</a:t>
                          </a:r>
                          <a:endParaRPr lang="zh-CN" sz="1400" kern="10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ea typeface="宋体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US" sz="1600" kern="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0.002</a:t>
                          </a:r>
                          <a:endParaRPr lang="zh-CN" sz="1400" kern="100" dirty="0">
                            <a:solidFill>
                              <a:srgbClr val="76923C"/>
                            </a:solidFill>
                            <a:effectLst/>
                            <a:latin typeface="Times New Roman" pitchFamily="18" charset="0"/>
                            <a:ea typeface="宋体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="" xmlns:p14="http://schemas.microsoft.com/office/powerpoint/2010/main" val="153415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Insurance Impact on Production</a:t>
            </a:r>
            <a:endParaRPr lang="zh-CN" altLang="en-US" dirty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4063668"/>
              </p:ext>
            </p:extLst>
          </p:nvPr>
        </p:nvGraphicFramePr>
        <p:xfrm>
          <a:off x="323528" y="2204864"/>
          <a:ext cx="8424936" cy="3070096"/>
        </p:xfrm>
        <a:graphic>
          <a:graphicData uri="http://schemas.openxmlformats.org/drawingml/2006/table">
            <a:tbl>
              <a:tblPr/>
              <a:tblGrid>
                <a:gridCol w="1479020"/>
                <a:gridCol w="1728262"/>
                <a:gridCol w="1728262"/>
                <a:gridCol w="1744696"/>
                <a:gridCol w="1744696"/>
              </a:tblGrid>
              <a:tr h="387856">
                <a:tc>
                  <a:txBody>
                    <a:bodyPr/>
                    <a:lstStyle/>
                    <a:p>
                      <a:endParaRPr lang="zh-CN" sz="1600" kern="100" dirty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sz="1400" kern="100" dirty="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kern="100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kern="100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  </a:t>
                      </a:r>
                      <a:endParaRPr lang="zh-CN" sz="1600" kern="100" dirty="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Treat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-0.310**</a:t>
                      </a:r>
                      <a:endParaRPr lang="zh-CN" sz="1600" kern="100" dirty="0">
                        <a:solidFill>
                          <a:srgbClr val="FF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FF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-0.228*</a:t>
                      </a:r>
                      <a:endParaRPr lang="zh-CN" sz="1600" kern="100">
                        <a:solidFill>
                          <a:srgbClr val="FF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FF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-0.001</a:t>
                      </a:r>
                      <a:endParaRPr lang="zh-CN" sz="1600" kern="100">
                        <a:solidFill>
                          <a:srgbClr val="FF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FF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-0.018</a:t>
                      </a:r>
                      <a:endParaRPr lang="zh-CN" sz="1600" kern="100">
                        <a:solidFill>
                          <a:srgbClr val="FF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FF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(-2.498)</a:t>
                      </a:r>
                      <a:endParaRPr lang="zh-CN" sz="1600" kern="100">
                        <a:solidFill>
                          <a:srgbClr val="FF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(-1.971)</a:t>
                      </a:r>
                      <a:endParaRPr lang="zh-CN" sz="1600" kern="100" dirty="0">
                        <a:solidFill>
                          <a:srgbClr val="FF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(-0.013)</a:t>
                      </a:r>
                      <a:endParaRPr lang="zh-CN" sz="1600" kern="100" dirty="0">
                        <a:solidFill>
                          <a:srgbClr val="FF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(-0.314)   </a:t>
                      </a:r>
                      <a:endParaRPr lang="zh-CN" sz="1600" kern="100" dirty="0">
                        <a:solidFill>
                          <a:srgbClr val="FF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1600" kern="100" dirty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1600" kern="100" dirty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pscore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0.536*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-0.084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               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-1.704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(-0.568)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               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_cons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-0.144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0.163*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0.170*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0.121** 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(-0.708)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-1.716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-1.706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-2.406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95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95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125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125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R-sq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0.069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0.04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0.003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0.001</a:t>
                      </a:r>
                      <a:endParaRPr lang="zh-CN" sz="1600" kern="100" dirty="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2627784" y="2348880"/>
          <a:ext cx="952500" cy="203200"/>
        </p:xfrm>
        <a:graphic>
          <a:graphicData uri="http://schemas.openxmlformats.org/presentationml/2006/ole">
            <p:oleObj spid="_x0000_s36953" name="Equation" r:id="rId3" imgW="952087" imgH="203112" progId="Equation.DSMT4">
              <p:embed/>
            </p:oleObj>
          </a:graphicData>
        </a:graphic>
      </p:graphicFrame>
      <p:graphicFrame>
        <p:nvGraphicFramePr>
          <p:cNvPr id="35850" name="Object 10"/>
          <p:cNvGraphicFramePr>
            <a:graphicFrameLocks noChangeAspect="1"/>
          </p:cNvGraphicFramePr>
          <p:nvPr/>
        </p:nvGraphicFramePr>
        <p:xfrm>
          <a:off x="4355976" y="2348880"/>
          <a:ext cx="952500" cy="203200"/>
        </p:xfrm>
        <a:graphic>
          <a:graphicData uri="http://schemas.openxmlformats.org/presentationml/2006/ole">
            <p:oleObj spid="_x0000_s36954" name="Equation" r:id="rId4" imgW="952087" imgH="203112" progId="Equation.DSMT4">
              <p:embed/>
            </p:oleObj>
          </a:graphicData>
        </a:graphic>
      </p:graphicFrame>
      <p:graphicFrame>
        <p:nvGraphicFramePr>
          <p:cNvPr id="35851" name="Object 11"/>
          <p:cNvGraphicFramePr>
            <a:graphicFrameLocks noChangeAspect="1"/>
          </p:cNvGraphicFramePr>
          <p:nvPr/>
        </p:nvGraphicFramePr>
        <p:xfrm>
          <a:off x="6024563" y="2349500"/>
          <a:ext cx="927100" cy="203200"/>
        </p:xfrm>
        <a:graphic>
          <a:graphicData uri="http://schemas.openxmlformats.org/presentationml/2006/ole">
            <p:oleObj spid="_x0000_s36955" name="Equation" r:id="rId5" imgW="926698" imgH="203112" progId="Equation.DSMT4">
              <p:embed/>
            </p:oleObj>
          </a:graphicData>
        </a:graphic>
      </p:graphicFrame>
      <p:graphicFrame>
        <p:nvGraphicFramePr>
          <p:cNvPr id="35852" name="Object 12"/>
          <p:cNvGraphicFramePr>
            <a:graphicFrameLocks noChangeAspect="1"/>
          </p:cNvGraphicFramePr>
          <p:nvPr/>
        </p:nvGraphicFramePr>
        <p:xfrm>
          <a:off x="7812360" y="2348880"/>
          <a:ext cx="927100" cy="203200"/>
        </p:xfrm>
        <a:graphic>
          <a:graphicData uri="http://schemas.openxmlformats.org/presentationml/2006/ole">
            <p:oleObj spid="_x0000_s36956" name="Equation" r:id="rId6" imgW="926698" imgH="203112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zh-CN" b="1" dirty="0" smtClean="0"/>
              <a:t>Conclusion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600200"/>
            <a:ext cx="8424936" cy="4525963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Vaccine use for hogs increased significantly after the withdrawal of insurance, while it is not significant for </a:t>
            </a:r>
            <a:r>
              <a:rPr lang="en-US" altLang="zh-CN" dirty="0" err="1" smtClean="0"/>
              <a:t>swines</a:t>
            </a:r>
            <a:r>
              <a:rPr lang="en-US" altLang="zh-CN" dirty="0" smtClean="0"/>
              <a:t>.</a:t>
            </a:r>
          </a:p>
          <a:p>
            <a:r>
              <a:rPr lang="en-US" altLang="zh-CN" dirty="0"/>
              <a:t>Access to insurance significantly increases the hog production, but not significant for the </a:t>
            </a:r>
            <a:r>
              <a:rPr lang="en-US" altLang="zh-CN" dirty="0" smtClean="0"/>
              <a:t>swine </a:t>
            </a:r>
            <a:r>
              <a:rPr lang="en-US" altLang="zh-CN" dirty="0"/>
              <a:t>production.  </a:t>
            </a:r>
          </a:p>
          <a:p>
            <a:pPr lvl="1"/>
            <a:r>
              <a:rPr lang="en-US" altLang="zh-CN" dirty="0" smtClean="0"/>
              <a:t>swine </a:t>
            </a:r>
            <a:r>
              <a:rPr lang="en-US" altLang="zh-CN" dirty="0"/>
              <a:t>is like capital for </a:t>
            </a:r>
            <a:r>
              <a:rPr lang="en-US" altLang="zh-CN" dirty="0" smtClean="0"/>
              <a:t>farmers</a:t>
            </a:r>
          </a:p>
          <a:p>
            <a:r>
              <a:rPr lang="en-US" altLang="zh-CN" dirty="0" smtClean="0"/>
              <a:t>Insurance optimizes farmers’ production behavior for the mortality of  hogs are not significant.</a:t>
            </a:r>
          </a:p>
        </p:txBody>
      </p:sp>
    </p:spTree>
    <p:extLst>
      <p:ext uri="{BB962C8B-B14F-4D97-AF65-F5344CB8AC3E}">
        <p14:creationId xmlns="" xmlns:p14="http://schemas.microsoft.com/office/powerpoint/2010/main" val="364931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Robust Check – bigger control group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Group 1 (09 ins, 10 dropped not) as treat,  Group 2 and 4 (09 ins, 10 ins;  09 no ins, 10 no ins) as control</a:t>
            </a:r>
          </a:p>
          <a:p>
            <a:endParaRPr lang="en-US" altLang="zh-CN" dirty="0"/>
          </a:p>
          <a:p>
            <a:r>
              <a:rPr lang="en-US" altLang="zh-CN" dirty="0" smtClean="0"/>
              <a:t>The results are robust.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63458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32656"/>
            <a:ext cx="5616624" cy="343939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594859"/>
            <a:ext cx="5688632" cy="14264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99792" y="386104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hog supply in China 2000-2010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79812" y="602128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Price of pork in China 2008-2012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61087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Robust check - </a:t>
            </a:r>
            <a:r>
              <a:rPr lang="en-US" altLang="zh-CN" dirty="0"/>
              <a:t>the Balancing </a:t>
            </a:r>
            <a:r>
              <a:rPr lang="en-US" altLang="zh-CN" dirty="0" smtClean="0"/>
              <a:t>Hypothesis test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323526" y="2240280"/>
          <a:ext cx="8496948" cy="1950720"/>
        </p:xfrm>
        <a:graphic>
          <a:graphicData uri="http://schemas.openxmlformats.org/drawingml/2006/table">
            <a:tbl>
              <a:tblPr/>
              <a:tblGrid>
                <a:gridCol w="3213960"/>
                <a:gridCol w="880498"/>
                <a:gridCol w="880498"/>
                <a:gridCol w="880498"/>
                <a:gridCol w="880498"/>
                <a:gridCol w="880498"/>
                <a:gridCol w="880498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kern="10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Block 1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P(X)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&lt;0.5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t Test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Block 2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P(X)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&gt;0.5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t Test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kern="10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Treat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Control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(P value)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Treat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Control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(P value)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Initnumhog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8.17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8.05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0.78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6.69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6.39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0.10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Initlossratiohog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0.51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0.39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0.64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0.69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0.70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0.95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Age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50.18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49.60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0.87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47.65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46.88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0.68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Edu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8.82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8.20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0.66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7.75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7.98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0.76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Exper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1.70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2.73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0.29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11.2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9.69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0.11</a:t>
                      </a:r>
                      <a:endParaRPr lang="zh-CN" sz="1600" kern="100" dirty="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95536" y="4293096"/>
            <a:ext cx="55081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Table 7. Balancing Hypothesis Test for Hog Insurance Dropout</a:t>
            </a:r>
            <a:endParaRPr kumimoji="0" lang="en-US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1760" y="501317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It implies that the matching is not bad.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Robust check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395536" y="1340768"/>
          <a:ext cx="8352925" cy="2194560"/>
        </p:xfrm>
        <a:graphic>
          <a:graphicData uri="http://schemas.openxmlformats.org/drawingml/2006/table">
            <a:tbl>
              <a:tblPr/>
              <a:tblGrid>
                <a:gridCol w="1193275"/>
                <a:gridCol w="1193275"/>
                <a:gridCol w="1193275"/>
                <a:gridCol w="1193275"/>
                <a:gridCol w="1193275"/>
                <a:gridCol w="1193275"/>
                <a:gridCol w="1193275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kern="1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Block 1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P(X)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&lt;0.5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t Test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Block 2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P(X)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0.5-0.75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t Test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kern="10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Treat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Control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(P value)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Treat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Control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(P value)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Initnumhog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5.76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5.62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0.73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4.55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4.52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0.84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Initlossratiohog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0.53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0.66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0.37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0.43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0.64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0.15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Age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46.82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52.25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50.20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46.92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Edu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10.45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9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0.30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7.86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8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0.87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Exper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13.27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13.25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0.99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13.13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11.44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0.11</a:t>
                      </a:r>
                      <a:endParaRPr lang="zh-CN" sz="1600" kern="100" dirty="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95536" y="5877272"/>
            <a:ext cx="55801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Table 8. Balancing Hypothesis Test for swine Insurance Dropout</a:t>
            </a:r>
            <a:endParaRPr kumimoji="0" lang="en-US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395536" y="3645024"/>
          <a:ext cx="6096000" cy="2194560"/>
        </p:xfrm>
        <a:graphic>
          <a:graphicData uri="http://schemas.openxmlformats.org/drawingml/2006/table">
            <a:tbl>
              <a:tblPr/>
              <a:tblGrid>
                <a:gridCol w="1152128"/>
                <a:gridCol w="1224136"/>
                <a:gridCol w="1224136"/>
                <a:gridCol w="2495600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kern="10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Block 3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P(X)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&gt;0.75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t Test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kern="10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Treat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Control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(P value)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Initnumhog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3.47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3.33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0.51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Initlossratiohog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0.65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0.37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0.17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Age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47.5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47.8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0.91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Edu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6.38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6.98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0.58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Exper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7.75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9.01</a:t>
                      </a:r>
                      <a:endParaRPr lang="zh-CN" sz="16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0.22</a:t>
                      </a:r>
                      <a:endParaRPr lang="zh-CN" sz="1600" kern="100" dirty="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Implication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The </a:t>
            </a:r>
            <a:r>
              <a:rPr lang="en-US" altLang="zh-CN" dirty="0"/>
              <a:t>moral hazard problem is not severe in Chinese livestock insurance </a:t>
            </a:r>
            <a:r>
              <a:rPr lang="en-US" altLang="zh-CN" dirty="0" smtClean="0"/>
              <a:t>market, for the </a:t>
            </a:r>
            <a:r>
              <a:rPr lang="en-US" altLang="zh-CN" b="1" dirty="0" smtClean="0"/>
              <a:t>relatively professional </a:t>
            </a:r>
            <a:r>
              <a:rPr lang="en-US" altLang="zh-CN" dirty="0" smtClean="0"/>
              <a:t>hog/swine farmers.</a:t>
            </a:r>
            <a:endParaRPr lang="en-US" altLang="zh-CN" dirty="0"/>
          </a:p>
          <a:p>
            <a:r>
              <a:rPr lang="en-US" altLang="zh-CN" dirty="0"/>
              <a:t>I</a:t>
            </a:r>
            <a:r>
              <a:rPr lang="en-US" altLang="zh-CN" dirty="0" smtClean="0"/>
              <a:t>nsurance is a useful tool to reduce farmer’s risk and stimulate the pig production. But it </a:t>
            </a:r>
            <a:r>
              <a:rPr lang="en-US" altLang="zh-CN" b="1" dirty="0" smtClean="0"/>
              <a:t>has </a:t>
            </a:r>
            <a:r>
              <a:rPr lang="en-US" altLang="zh-CN" b="1" dirty="0" smtClean="0"/>
              <a:t>enough effect on the current raisers’ production </a:t>
            </a:r>
            <a:r>
              <a:rPr lang="en-US" altLang="zh-CN" dirty="0" smtClean="0"/>
              <a:t>at the intensive margin</a:t>
            </a:r>
          </a:p>
          <a:p>
            <a:pPr lvl="1"/>
            <a:r>
              <a:rPr lang="en-US" altLang="zh-CN" dirty="0" smtClean="0"/>
              <a:t>It’s similar to Goodwin(2004)’s result.</a:t>
            </a:r>
          </a:p>
          <a:p>
            <a:pPr lvl="1"/>
            <a:r>
              <a:rPr lang="en-US" altLang="zh-CN" dirty="0" smtClean="0"/>
              <a:t>it supplements </a:t>
            </a:r>
            <a:r>
              <a:rPr lang="en-US" altLang="zh-CN" dirty="0" err="1"/>
              <a:t>Cai</a:t>
            </a:r>
            <a:r>
              <a:rPr lang="en-US" altLang="zh-CN" dirty="0"/>
              <a:t> et. al (2010)’s work, </a:t>
            </a:r>
            <a:r>
              <a:rPr lang="en-US" altLang="zh-CN" dirty="0" smtClean="0"/>
              <a:t>who found insurance helps in </a:t>
            </a:r>
            <a:r>
              <a:rPr lang="en-US" altLang="zh-CN" dirty="0"/>
              <a:t>the </a:t>
            </a:r>
            <a:r>
              <a:rPr lang="en-US" altLang="zh-CN" dirty="0" smtClean="0"/>
              <a:t>extensive </a:t>
            </a:r>
            <a:r>
              <a:rPr lang="en-US" altLang="zh-CN" dirty="0"/>
              <a:t>margin</a:t>
            </a:r>
            <a:r>
              <a:rPr lang="en-US" altLang="zh-CN" dirty="0" smtClean="0"/>
              <a:t>.</a:t>
            </a:r>
          </a:p>
          <a:p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Future Research: Issues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en-US" altLang="zh-CN" dirty="0" smtClean="0"/>
              <a:t>farmers production behavior:</a:t>
            </a:r>
          </a:p>
          <a:p>
            <a:r>
              <a:rPr lang="en-US" altLang="zh-CN" dirty="0" smtClean="0"/>
              <a:t>(1) vaccine usage</a:t>
            </a:r>
          </a:p>
          <a:p>
            <a:r>
              <a:rPr lang="en-US" altLang="zh-CN" dirty="0" smtClean="0"/>
              <a:t>(2)finish hogs outcome</a:t>
            </a:r>
          </a:p>
          <a:p>
            <a:r>
              <a:rPr lang="en-US" altLang="zh-CN" dirty="0" smtClean="0"/>
              <a:t>(3)anti-</a:t>
            </a:r>
            <a:r>
              <a:rPr lang="en-US" altLang="zh-CN" dirty="0" err="1" smtClean="0"/>
              <a:t>biotics</a:t>
            </a:r>
            <a:r>
              <a:rPr lang="en-US" altLang="zh-CN" dirty="0" smtClean="0"/>
              <a:t> and other animal drugs usage</a:t>
            </a:r>
          </a:p>
          <a:p>
            <a:r>
              <a:rPr lang="en-US" altLang="zh-CN" dirty="0" smtClean="0"/>
              <a:t>(4) micro credit based on pig insurance</a:t>
            </a:r>
          </a:p>
          <a:p>
            <a:r>
              <a:rPr lang="en-US" altLang="zh-CN" dirty="0" smtClean="0"/>
              <a:t>(5) Precautionary savings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Natural Experiment Design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683568" y="1556792"/>
            <a:ext cx="7776864" cy="46805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87624" y="2276872"/>
            <a:ext cx="1656184" cy="28803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372200" y="1772816"/>
            <a:ext cx="194421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13 towns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444208" y="1988840"/>
            <a:ext cx="194421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11 towns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31640" y="2420888"/>
            <a:ext cx="151216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2 towns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899592" y="3284984"/>
            <a:ext cx="223224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Compulsory insurance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44208" y="2492896"/>
            <a:ext cx="194421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A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87624" y="2276872"/>
            <a:ext cx="3456384" cy="28803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043608" y="4293096"/>
            <a:ext cx="194421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B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915816" y="2276872"/>
            <a:ext cx="1728192" cy="288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2915816" y="2348880"/>
            <a:ext cx="1944216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Improve insured sum from 500 to 600 RMB/hog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15616" y="4581128"/>
            <a:ext cx="194421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C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771800" y="4581128"/>
            <a:ext cx="194421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D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71600" y="4653136"/>
            <a:ext cx="2160240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Insured sum 500 RMB/hog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652120" y="3284984"/>
            <a:ext cx="266429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rgbClr val="FF0000"/>
                </a:solidFill>
              </a:rPr>
              <a:t>500 samples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83568" y="2708920"/>
            <a:ext cx="266429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rgbClr val="FF0000"/>
                </a:solidFill>
              </a:rPr>
              <a:t>250 samples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627784" y="4149080"/>
            <a:ext cx="266429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rgbClr val="FF0000"/>
                </a:solidFill>
              </a:rPr>
              <a:t>250 samples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6" grpId="1"/>
      <p:bldP spid="7" grpId="0"/>
      <p:bldP spid="8" grpId="0"/>
      <p:bldP spid="9" grpId="0"/>
      <p:bldP spid="10" grpId="0"/>
      <p:bldP spid="12" grpId="0" animBg="1"/>
      <p:bldP spid="11" grpId="0"/>
      <p:bldP spid="11" grpId="1"/>
      <p:bldP spid="13" grpId="0" animBg="1"/>
      <p:bldP spid="14" grpId="0"/>
      <p:bldP spid="15" grpId="1"/>
      <p:bldP spid="16" grpId="0"/>
      <p:bldP spid="17" grpId="0"/>
      <p:bldP spid="18" grpId="0"/>
      <p:bldP spid="19" grpId="0"/>
      <p:bldP spid="2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Random Sampling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1. Choosing 2 towns from 13 towns (Exogenous)</a:t>
            </a:r>
          </a:p>
          <a:p>
            <a:r>
              <a:rPr lang="en-US" altLang="zh-CN" dirty="0" smtClean="0"/>
              <a:t>2. Rank Population of pig farmers with sow number.</a:t>
            </a:r>
          </a:p>
          <a:p>
            <a:r>
              <a:rPr lang="en-US" altLang="zh-CN" dirty="0" smtClean="0"/>
              <a:t>3. Random choose 1000+ samples by Equidistant sampling</a:t>
            </a:r>
          </a:p>
          <a:p>
            <a:r>
              <a:rPr lang="en-US" altLang="zh-CN" dirty="0" smtClean="0"/>
              <a:t>4. Random choose 5 villages from 2 insurance town to improve the insured sum to 600 RMB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83568" y="1556792"/>
            <a:ext cx="7776864" cy="46805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87624" y="2276872"/>
            <a:ext cx="1728192" cy="28803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707904" y="2276872"/>
            <a:ext cx="1728192" cy="28803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15616" y="2852936"/>
            <a:ext cx="194421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First Year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35896" y="2852936"/>
            <a:ext cx="194421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First Year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15616" y="3429000"/>
            <a:ext cx="194421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Second Year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15616" y="3861048"/>
            <a:ext cx="194421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rgbClr val="FF0000"/>
                </a:solidFill>
              </a:rPr>
              <a:t>Study effect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7" grpId="1"/>
      <p:bldP spid="8" grpId="0"/>
      <p:bldP spid="9" grpId="1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Follow up survey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T1: Survey before Insurance (July, 2013)</a:t>
            </a:r>
          </a:p>
          <a:p>
            <a:r>
              <a:rPr lang="en-US" altLang="zh-CN" dirty="0" smtClean="0"/>
              <a:t>T2: Survey after first year insurance pilot (July, 2014)</a:t>
            </a:r>
          </a:p>
          <a:p>
            <a:r>
              <a:rPr lang="en-US" altLang="zh-CN" dirty="0" smtClean="0"/>
              <a:t>T3: Survey after Second year Insurance Pilot (July, 2015)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1700808"/>
            <a:ext cx="8229600" cy="1656184"/>
          </a:xfrm>
        </p:spPr>
        <p:txBody>
          <a:bodyPr>
            <a:normAutofit/>
          </a:bodyPr>
          <a:lstStyle/>
          <a:p>
            <a:pPr lvl="0"/>
            <a:r>
              <a:rPr lang="en-US" altLang="zh-CN" dirty="0" smtClean="0"/>
              <a:t>Comments and Suggestions are welcome!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4509120"/>
            <a:ext cx="8640960" cy="1617043"/>
          </a:xfrm>
        </p:spPr>
        <p:txBody>
          <a:bodyPr>
            <a:normAutofit/>
          </a:bodyPr>
          <a:lstStyle/>
          <a:p>
            <a:r>
              <a:rPr lang="en-US" altLang="zh-CN" dirty="0"/>
              <a:t>This research is funded by NSFC(70873102), China Insurance and Risk Management Center of Tsinghua SEM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Aiming </a:t>
            </a:r>
            <a:r>
              <a:rPr lang="en-US" altLang="zh-CN" dirty="0"/>
              <a:t>at protecting the farmers from big loss caused by death of hog or </a:t>
            </a:r>
            <a:r>
              <a:rPr lang="en-US" altLang="zh-CN" dirty="0" smtClean="0"/>
              <a:t>swine, the </a:t>
            </a:r>
            <a:r>
              <a:rPr lang="en-US" altLang="zh-CN" dirty="0"/>
              <a:t>Chinese government began to conduct a </a:t>
            </a:r>
            <a:r>
              <a:rPr lang="en-US" altLang="zh-CN" b="1" dirty="0"/>
              <a:t>subsidized Pig Insurance program (PI) </a:t>
            </a:r>
            <a:r>
              <a:rPr lang="en-US" altLang="zh-CN" dirty="0"/>
              <a:t>from </a:t>
            </a:r>
            <a:r>
              <a:rPr lang="en-US" altLang="zh-CN" dirty="0" smtClean="0"/>
              <a:t>2007.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Questions:</a:t>
            </a:r>
          </a:p>
          <a:p>
            <a:r>
              <a:rPr lang="en-US" altLang="zh-CN" dirty="0"/>
              <a:t>I</a:t>
            </a:r>
            <a:r>
              <a:rPr lang="en-US" altLang="zh-CN" dirty="0" smtClean="0"/>
              <a:t>s </a:t>
            </a:r>
            <a:r>
              <a:rPr lang="en-US" altLang="zh-CN" b="1" dirty="0" smtClean="0"/>
              <a:t>moral hazard </a:t>
            </a:r>
            <a:r>
              <a:rPr lang="en-US" altLang="zh-CN" dirty="0" smtClean="0"/>
              <a:t>problem severe in pig insurance?</a:t>
            </a:r>
          </a:p>
          <a:p>
            <a:r>
              <a:rPr lang="en-US" altLang="zh-CN" dirty="0"/>
              <a:t>Does the program significantly </a:t>
            </a:r>
            <a:r>
              <a:rPr lang="en-US" altLang="zh-CN" b="1" dirty="0"/>
              <a:t>increase</a:t>
            </a:r>
            <a:r>
              <a:rPr lang="en-US" altLang="zh-CN" dirty="0"/>
              <a:t> the production? </a:t>
            </a:r>
            <a:endParaRPr lang="en-US" altLang="zh-CN" dirty="0" smtClean="0"/>
          </a:p>
          <a:p>
            <a:r>
              <a:rPr lang="en-US" altLang="zh-CN" dirty="0" smtClean="0"/>
              <a:t>Could </a:t>
            </a:r>
            <a:r>
              <a:rPr lang="en-US" altLang="zh-CN" dirty="0"/>
              <a:t>this program </a:t>
            </a:r>
            <a:r>
              <a:rPr lang="en-US" altLang="zh-CN" b="1" dirty="0"/>
              <a:t>be sustainable and </a:t>
            </a:r>
            <a:r>
              <a:rPr lang="en-US" altLang="zh-CN" b="1" dirty="0" smtClean="0"/>
              <a:t>be extended to</a:t>
            </a:r>
            <a:r>
              <a:rPr lang="en-US" altLang="zh-CN" dirty="0" smtClean="0"/>
              <a:t> more </a:t>
            </a:r>
            <a:r>
              <a:rPr lang="en-US" altLang="zh-CN" dirty="0"/>
              <a:t>farmers in the future</a:t>
            </a:r>
            <a:r>
              <a:rPr lang="en-US" altLang="zh-CN" dirty="0" smtClean="0"/>
              <a:t>?</a:t>
            </a:r>
            <a:endParaRPr lang="en-US" altLang="zh-CN" dirty="0"/>
          </a:p>
        </p:txBody>
      </p:sp>
    </p:spTree>
    <p:extLst>
      <p:ext uri="{BB962C8B-B14F-4D97-AF65-F5344CB8AC3E}">
        <p14:creationId xmlns="" xmlns:p14="http://schemas.microsoft.com/office/powerpoint/2010/main" val="75847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However, evaluating the casual impact of PI program is a challenging task. </a:t>
            </a:r>
          </a:p>
          <a:p>
            <a:pPr lvl="1"/>
            <a:r>
              <a:rPr lang="en-US" altLang="zh-CN" dirty="0" smtClean="0"/>
              <a:t>Self selection: Farmers with certain traits may self select into the insurance program, and these traits may affect the choice of production output.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42245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We used a quasi-natural experiment in </a:t>
            </a:r>
            <a:r>
              <a:rPr lang="en-US" altLang="zh-CN" dirty="0" err="1" smtClean="0"/>
              <a:t>Deqing</a:t>
            </a:r>
            <a:r>
              <a:rPr lang="en-US" altLang="zh-CN" dirty="0" smtClean="0"/>
              <a:t> County to identify the effect of PI program.</a:t>
            </a:r>
          </a:p>
          <a:p>
            <a:r>
              <a:rPr lang="en-US" altLang="zh-CN" dirty="0" smtClean="0"/>
              <a:t>With a two period (2009-2010) panel data for hog and swine raisers, we use </a:t>
            </a:r>
            <a:r>
              <a:rPr lang="en-US" altLang="zh-CN" b="1" dirty="0" smtClean="0"/>
              <a:t>propensity score matching </a:t>
            </a:r>
            <a:r>
              <a:rPr lang="en-US" altLang="zh-CN" dirty="0" smtClean="0"/>
              <a:t>method to estimate PI’s impact on</a:t>
            </a:r>
          </a:p>
          <a:p>
            <a:pPr lvl="1"/>
            <a:r>
              <a:rPr lang="en-US" altLang="zh-CN" dirty="0" smtClean="0"/>
              <a:t>Moral hazard - vaccine use and mortality.</a:t>
            </a:r>
          </a:p>
          <a:p>
            <a:pPr lvl="1"/>
            <a:r>
              <a:rPr lang="en-US" altLang="zh-CN" dirty="0" smtClean="0"/>
              <a:t>Production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57080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Literature Review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556792"/>
            <a:ext cx="8363272" cy="4525963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 smtClean="0"/>
              <a:t>Two different methodologies had been applied to study the impacts of microfinance in literature.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Non-experiment data</a:t>
            </a:r>
            <a:endParaRPr lang="en-US" altLang="zh-CN" dirty="0"/>
          </a:p>
          <a:p>
            <a:r>
              <a:rPr lang="en-US" altLang="zh-CN" dirty="0">
                <a:hlinkClick r:id="" action="ppaction://hlinkfile" tooltip="Smith, 1996 #3"/>
              </a:rPr>
              <a:t>Smith and Goodwin(1996</a:t>
            </a:r>
            <a:r>
              <a:rPr lang="en-US" altLang="zh-CN" dirty="0"/>
              <a:t>) use a sample of Kansas </a:t>
            </a:r>
            <a:r>
              <a:rPr lang="en-US" altLang="zh-CN" dirty="0" err="1"/>
              <a:t>dryland</a:t>
            </a:r>
            <a:r>
              <a:rPr lang="en-US" altLang="zh-CN" dirty="0"/>
              <a:t> wheat farmers, and found that </a:t>
            </a:r>
            <a:r>
              <a:rPr lang="en-US" altLang="zh-CN" b="1" dirty="0"/>
              <a:t>moral hazard </a:t>
            </a:r>
            <a:r>
              <a:rPr lang="en-US" altLang="zh-CN" dirty="0"/>
              <a:t>incentives lead insured farmers </a:t>
            </a:r>
            <a:r>
              <a:rPr lang="en-US" altLang="zh-CN" b="1" dirty="0"/>
              <a:t>to use fewer chemical inputs</a:t>
            </a:r>
            <a:r>
              <a:rPr lang="en-US" altLang="zh-CN" dirty="0"/>
              <a:t> to prevent decreasing yield. </a:t>
            </a:r>
          </a:p>
          <a:p>
            <a:r>
              <a:rPr lang="en-US" altLang="zh-CN" dirty="0">
                <a:hlinkClick r:id="" action="ppaction://hlinkfile" tooltip="Goodwin, 2004 #2"/>
              </a:rPr>
              <a:t>Goodwin et al.(2004</a:t>
            </a:r>
            <a:r>
              <a:rPr lang="en-US" altLang="zh-CN" dirty="0"/>
              <a:t>) found that increased participation in insurance programs provokes statistically </a:t>
            </a:r>
            <a:r>
              <a:rPr lang="en-US" altLang="zh-CN" b="1" dirty="0"/>
              <a:t>significant acreage responses</a:t>
            </a:r>
            <a:r>
              <a:rPr lang="en-US" altLang="zh-CN" dirty="0"/>
              <a:t> in some cases, though the response is very modest in every case</a:t>
            </a:r>
            <a:r>
              <a:rPr lang="en-US" altLang="zh-CN" dirty="0" smtClean="0"/>
              <a:t>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Literature Review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 smtClean="0"/>
              <a:t>   </a:t>
            </a:r>
            <a:r>
              <a:rPr lang="en-US" altLang="zh-CN" dirty="0" smtClean="0">
                <a:solidFill>
                  <a:srgbClr val="FF0000"/>
                </a:solidFill>
              </a:rPr>
              <a:t>Randomized </a:t>
            </a:r>
            <a:r>
              <a:rPr lang="en-US" altLang="zh-CN" dirty="0">
                <a:solidFill>
                  <a:srgbClr val="FF0000"/>
                </a:solidFill>
              </a:rPr>
              <a:t>field experiment </a:t>
            </a:r>
          </a:p>
          <a:p>
            <a:r>
              <a:rPr lang="en-US" altLang="zh-CN" dirty="0" err="1"/>
              <a:t>Cai</a:t>
            </a:r>
            <a:r>
              <a:rPr lang="en-US" altLang="zh-CN" dirty="0"/>
              <a:t> et al.(2010) was conducted in southwestern China in the context of insurance for </a:t>
            </a:r>
            <a:r>
              <a:rPr lang="en-US" altLang="zh-CN" dirty="0" err="1" smtClean="0"/>
              <a:t>swines</a:t>
            </a:r>
            <a:r>
              <a:rPr lang="en-US" altLang="zh-CN" dirty="0"/>
              <a:t>.</a:t>
            </a:r>
          </a:p>
          <a:p>
            <a:pPr lvl="1"/>
            <a:r>
              <a:rPr lang="en-US" altLang="zh-CN" dirty="0"/>
              <a:t>Providing insurance significantly increases farmer’ tendency to raise </a:t>
            </a:r>
            <a:r>
              <a:rPr lang="en-US" altLang="zh-CN" dirty="0" err="1" smtClean="0"/>
              <a:t>swines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18653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Literature Review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CN" dirty="0" smtClean="0"/>
              <a:t>    </a:t>
            </a:r>
            <a:r>
              <a:rPr lang="en-US" altLang="zh-CN" b="1" dirty="0" smtClean="0"/>
              <a:t>Remark on literature</a:t>
            </a:r>
          </a:p>
          <a:p>
            <a:r>
              <a:rPr lang="en-US" altLang="zh-CN" dirty="0" smtClean="0"/>
              <a:t>Extensive margin </a:t>
            </a:r>
            <a:r>
              <a:rPr lang="en-US" altLang="zh-CN" dirty="0" err="1" smtClean="0"/>
              <a:t>vs</a:t>
            </a:r>
            <a:r>
              <a:rPr lang="en-US" altLang="zh-CN" dirty="0" smtClean="0"/>
              <a:t> Intensive margin</a:t>
            </a:r>
          </a:p>
          <a:p>
            <a:r>
              <a:rPr lang="en-US" altLang="zh-CN" dirty="0" err="1" smtClean="0"/>
              <a:t>Endogeneity</a:t>
            </a:r>
            <a:r>
              <a:rPr lang="en-US" altLang="zh-CN" dirty="0" smtClean="0"/>
              <a:t> – self selection</a:t>
            </a:r>
          </a:p>
          <a:p>
            <a:r>
              <a:rPr lang="en-US" altLang="zh-CN" dirty="0" smtClean="0"/>
              <a:t>Moral hazard</a:t>
            </a:r>
          </a:p>
          <a:p>
            <a:pPr marL="0" indent="0">
              <a:buNone/>
            </a:pPr>
            <a:r>
              <a:rPr lang="en-US" altLang="zh-CN" dirty="0" smtClean="0"/>
              <a:t>    </a:t>
            </a:r>
            <a:r>
              <a:rPr lang="en-US" altLang="zh-CN" b="1" dirty="0" smtClean="0"/>
              <a:t>Our studies</a:t>
            </a:r>
            <a:endParaRPr lang="en-US" altLang="zh-CN" b="1" dirty="0"/>
          </a:p>
          <a:p>
            <a:r>
              <a:rPr lang="en-US" altLang="zh-CN" dirty="0" smtClean="0"/>
              <a:t>Quasi- natural experiment in </a:t>
            </a:r>
            <a:r>
              <a:rPr lang="en-US" altLang="zh-CN" dirty="0" err="1" smtClean="0"/>
              <a:t>Qeqing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Couty</a:t>
            </a:r>
            <a:endParaRPr lang="en-US" altLang="zh-CN" dirty="0" smtClean="0"/>
          </a:p>
          <a:p>
            <a:r>
              <a:rPr lang="en-US" altLang="zh-CN" dirty="0" smtClean="0"/>
              <a:t>Difference in Difference change that can control individual heterogeneity</a:t>
            </a:r>
          </a:p>
          <a:p>
            <a:r>
              <a:rPr lang="en-US" altLang="zh-CN" dirty="0" smtClean="0"/>
              <a:t>Insurance effect on moral hazard </a:t>
            </a:r>
            <a:r>
              <a:rPr lang="en-US" altLang="zh-CN" dirty="0"/>
              <a:t>and </a:t>
            </a:r>
            <a:r>
              <a:rPr lang="en-US" altLang="zh-CN" dirty="0" smtClean="0"/>
              <a:t>production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91021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龙腾四海">
  <a:themeElements>
    <a:clrScheme name="龙腾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龙腾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龙腾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496</TotalTime>
  <Words>1921</Words>
  <Application>Microsoft Office PowerPoint</Application>
  <PresentationFormat>全屏显示(4:3)</PresentationFormat>
  <Paragraphs>654</Paragraphs>
  <Slides>38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40" baseType="lpstr">
      <vt:lpstr>龙腾四海</vt:lpstr>
      <vt:lpstr>Equation</vt:lpstr>
      <vt:lpstr>Questioning Moral Hazard in Agricultural Insurance: Non-Evidence from a Quasi-Natural Experiment on Livestock Insurance in China</vt:lpstr>
      <vt:lpstr>Introduction</vt:lpstr>
      <vt:lpstr>幻灯片 3</vt:lpstr>
      <vt:lpstr>Introduction</vt:lpstr>
      <vt:lpstr>Introduction</vt:lpstr>
      <vt:lpstr>Introduction</vt:lpstr>
      <vt:lpstr>Literature Review</vt:lpstr>
      <vt:lpstr>Literature Review</vt:lpstr>
      <vt:lpstr>Literature Review</vt:lpstr>
      <vt:lpstr>hog</vt:lpstr>
      <vt:lpstr>swine</vt:lpstr>
      <vt:lpstr>survey</vt:lpstr>
      <vt:lpstr>survey</vt:lpstr>
      <vt:lpstr>The PI program in Deqing</vt:lpstr>
      <vt:lpstr>The PI program in Deqing</vt:lpstr>
      <vt:lpstr>Research Idea</vt:lpstr>
      <vt:lpstr>幻灯片 17</vt:lpstr>
      <vt:lpstr>幻灯片 18</vt:lpstr>
      <vt:lpstr>Empirical Model</vt:lpstr>
      <vt:lpstr>Data and background</vt:lpstr>
      <vt:lpstr>Basic statistics</vt:lpstr>
      <vt:lpstr>Data </vt:lpstr>
      <vt:lpstr>Data </vt:lpstr>
      <vt:lpstr>Empirical Results</vt:lpstr>
      <vt:lpstr>Insurance Impact on Vaccine Use</vt:lpstr>
      <vt:lpstr>Insurance Impact on Mortality Rate</vt:lpstr>
      <vt:lpstr>Insurance Impact on Production</vt:lpstr>
      <vt:lpstr>Conclusion</vt:lpstr>
      <vt:lpstr>Robust Check – bigger control group</vt:lpstr>
      <vt:lpstr>Robust check - the Balancing Hypothesis test</vt:lpstr>
      <vt:lpstr>Robust check</vt:lpstr>
      <vt:lpstr>Implication</vt:lpstr>
      <vt:lpstr>Future Research: Issues</vt:lpstr>
      <vt:lpstr>Natural Experiment Design</vt:lpstr>
      <vt:lpstr>Random Sampling</vt:lpstr>
      <vt:lpstr>幻灯片 36</vt:lpstr>
      <vt:lpstr>Follow up survey</vt:lpstr>
      <vt:lpstr>Comments and Suggestions are welcome!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Livestock Insurance, Vaccine Use and Pig Production: Evidence from a Quasi-Natural Experiment in China</dc:title>
  <dc:creator>Owner</dc:creator>
  <cp:lastModifiedBy>Owner</cp:lastModifiedBy>
  <cp:revision>218</cp:revision>
  <dcterms:created xsi:type="dcterms:W3CDTF">2011-10-21T15:46:36Z</dcterms:created>
  <dcterms:modified xsi:type="dcterms:W3CDTF">2013-07-19T05:53:23Z</dcterms:modified>
</cp:coreProperties>
</file>