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Default Extension="gif" ContentType="image/gif"/>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1" r:id="rId6"/>
    <p:sldId id="262" r:id="rId7"/>
    <p:sldId id="263" r:id="rId8"/>
    <p:sldId id="264" r:id="rId9"/>
    <p:sldId id="303" r:id="rId10"/>
    <p:sldId id="265" r:id="rId11"/>
    <p:sldId id="266" r:id="rId12"/>
    <p:sldId id="267" r:id="rId13"/>
    <p:sldId id="268" r:id="rId14"/>
    <p:sldId id="309" r:id="rId15"/>
    <p:sldId id="269" r:id="rId16"/>
    <p:sldId id="270" r:id="rId17"/>
    <p:sldId id="304" r:id="rId18"/>
    <p:sldId id="271" r:id="rId19"/>
    <p:sldId id="272" r:id="rId20"/>
    <p:sldId id="301" r:id="rId21"/>
    <p:sldId id="273" r:id="rId22"/>
    <p:sldId id="274" r:id="rId23"/>
    <p:sldId id="275" r:id="rId24"/>
    <p:sldId id="305" r:id="rId25"/>
    <p:sldId id="306" r:id="rId26"/>
    <p:sldId id="307" r:id="rId27"/>
    <p:sldId id="308" r:id="rId28"/>
    <p:sldId id="276" r:id="rId29"/>
    <p:sldId id="277" r:id="rId30"/>
    <p:sldId id="278" r:id="rId31"/>
    <p:sldId id="280" r:id="rId32"/>
    <p:sldId id="281" r:id="rId33"/>
    <p:sldId id="282" r:id="rId34"/>
    <p:sldId id="283" r:id="rId35"/>
    <p:sldId id="284" r:id="rId36"/>
    <p:sldId id="290" r:id="rId37"/>
    <p:sldId id="285" r:id="rId38"/>
    <p:sldId id="310" r:id="rId39"/>
    <p:sldId id="291" r:id="rId40"/>
    <p:sldId id="288" r:id="rId41"/>
    <p:sldId id="312" r:id="rId42"/>
    <p:sldId id="287" r:id="rId43"/>
    <p:sldId id="292" r:id="rId44"/>
    <p:sldId id="293" r:id="rId45"/>
    <p:sldId id="294" r:id="rId46"/>
    <p:sldId id="295" r:id="rId47"/>
    <p:sldId id="296" r:id="rId48"/>
    <p:sldId id="297" r:id="rId49"/>
    <p:sldId id="299" r:id="rId5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FF66"/>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80" autoAdjust="0"/>
  </p:normalViewPr>
  <p:slideViewPr>
    <p:cSldViewPr>
      <p:cViewPr>
        <p:scale>
          <a:sx n="66" d="100"/>
          <a:sy n="66" d="100"/>
        </p:scale>
        <p:origin x="-1278" y="-204"/>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G:\&#25968;&#20540;&#27169;&#25311;&#20998;&#265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25968;&#20540;&#27169;&#25311;&#20998;&#265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25968;&#20540;&#27169;&#25311;&#20998;&#265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plotArea>
      <c:layout/>
      <c:scatterChart>
        <c:scatterStyle val="smoothMarker"/>
        <c:ser>
          <c:idx val="1"/>
          <c:order val="0"/>
          <c:spPr>
            <a:ln w="34925"/>
          </c:spPr>
          <c:marker>
            <c:symbol val="none"/>
          </c:marker>
          <c:xVal>
            <c:numRef>
              <c:f>[数值模拟分析.xlsx]Sheet2!$A$3:$A$35</c:f>
              <c:numCache>
                <c:formatCode>General</c:formatCode>
                <c:ptCount val="33"/>
                <c:pt idx="0">
                  <c:v>1.0000000000000009E-4</c:v>
                </c:pt>
                <c:pt idx="1">
                  <c:v>1.5700000000000024E-4</c:v>
                </c:pt>
                <c:pt idx="2">
                  <c:v>2.464900000000003E-4</c:v>
                </c:pt>
                <c:pt idx="3">
                  <c:v>3.8698930000000045E-4</c:v>
                </c:pt>
                <c:pt idx="4">
                  <c:v>6.9658074000000065E-4</c:v>
                </c:pt>
                <c:pt idx="5">
                  <c:v>1.3235034060000001E-3</c:v>
                </c:pt>
                <c:pt idx="6">
                  <c:v>2.2499557902000019E-3</c:v>
                </c:pt>
                <c:pt idx="7">
                  <c:v>3.3749336853000017E-3</c:v>
                </c:pt>
                <c:pt idx="8">
                  <c:v>5.0624005279499961E-3</c:v>
                </c:pt>
                <c:pt idx="9">
                  <c:v>7.5936007919250072E-3</c:v>
                </c:pt>
                <c:pt idx="10">
                  <c:v>1.1390401187887514E-2</c:v>
                </c:pt>
                <c:pt idx="11">
                  <c:v>1.9363682019408759E-2</c:v>
                </c:pt>
                <c:pt idx="12">
                  <c:v>3.2918259432994874E-2</c:v>
                </c:pt>
                <c:pt idx="13">
                  <c:v>4.9377389149492336E-2</c:v>
                </c:pt>
                <c:pt idx="14">
                  <c:v>7.4066083724238549E-2</c:v>
                </c:pt>
                <c:pt idx="15">
                  <c:v>0.14072555907605305</c:v>
                </c:pt>
                <c:pt idx="16">
                  <c:v>0.2400000000000001</c:v>
                </c:pt>
                <c:pt idx="17">
                  <c:v>0.4</c:v>
                </c:pt>
                <c:pt idx="18">
                  <c:v>0.5</c:v>
                </c:pt>
                <c:pt idx="19">
                  <c:v>0.6660000000000007</c:v>
                </c:pt>
                <c:pt idx="20">
                  <c:v>0.7000000000000004</c:v>
                </c:pt>
                <c:pt idx="21">
                  <c:v>0.75000000000000044</c:v>
                </c:pt>
                <c:pt idx="22">
                  <c:v>0.8</c:v>
                </c:pt>
                <c:pt idx="23">
                  <c:v>0.85000000000000042</c:v>
                </c:pt>
                <c:pt idx="24">
                  <c:v>0.89</c:v>
                </c:pt>
                <c:pt idx="25">
                  <c:v>0.92</c:v>
                </c:pt>
                <c:pt idx="26">
                  <c:v>0.9500000000000004</c:v>
                </c:pt>
                <c:pt idx="27">
                  <c:v>0.98</c:v>
                </c:pt>
                <c:pt idx="28">
                  <c:v>0.99</c:v>
                </c:pt>
                <c:pt idx="29">
                  <c:v>0.999</c:v>
                </c:pt>
                <c:pt idx="30">
                  <c:v>0.99990000000000001</c:v>
                </c:pt>
                <c:pt idx="31">
                  <c:v>0.99999990000000005</c:v>
                </c:pt>
                <c:pt idx="32">
                  <c:v>1</c:v>
                </c:pt>
              </c:numCache>
            </c:numRef>
          </c:xVal>
          <c:yVal>
            <c:numRef>
              <c:f>[数值模拟分析.xlsx]Sheet2!$C$3:$C$35</c:f>
              <c:numCache>
                <c:formatCode>General</c:formatCode>
                <c:ptCount val="33"/>
                <c:pt idx="0">
                  <c:v>85.373403266453067</c:v>
                </c:pt>
                <c:pt idx="1">
                  <c:v>109.20370002904377</c:v>
                </c:pt>
                <c:pt idx="2">
                  <c:v>139.08004225427982</c:v>
                </c:pt>
                <c:pt idx="3">
                  <c:v>176.19295572630199</c:v>
                </c:pt>
                <c:pt idx="4">
                  <c:v>237.40037398586014</c:v>
                </c:pt>
                <c:pt idx="5">
                  <c:v>323.15044468659221</c:v>
                </c:pt>
                <c:pt idx="6">
                  <c:v>409.27705473319725</c:v>
                </c:pt>
                <c:pt idx="7">
                  <c:v>482.70628889813969</c:v>
                </c:pt>
                <c:pt idx="8">
                  <c:v>559.12051339430138</c:v>
                </c:pt>
                <c:pt idx="9">
                  <c:v>632.0042469094775</c:v>
                </c:pt>
                <c:pt idx="10">
                  <c:v>690.15241574846107</c:v>
                </c:pt>
                <c:pt idx="11">
                  <c:v>712.57029931477086</c:v>
                </c:pt>
                <c:pt idx="12">
                  <c:v>609.87392296775715</c:v>
                </c:pt>
                <c:pt idx="13">
                  <c:v>379.40188779637526</c:v>
                </c:pt>
                <c:pt idx="14">
                  <c:v>-62.423850705276891</c:v>
                </c:pt>
                <c:pt idx="15">
                  <c:v>-1446.0167572990758</c:v>
                </c:pt>
                <c:pt idx="16">
                  <c:v>-3554.5946463777464</c:v>
                </c:pt>
                <c:pt idx="17">
                  <c:v>-6579.3575845904716</c:v>
                </c:pt>
                <c:pt idx="18">
                  <c:v>-8086.6730391040755</c:v>
                </c:pt>
                <c:pt idx="19">
                  <c:v>-9579.1220501730895</c:v>
                </c:pt>
                <c:pt idx="20">
                  <c:v>-9661.3995757290031</c:v>
                </c:pt>
                <c:pt idx="21">
                  <c:v>-9582.6121895323668</c:v>
                </c:pt>
                <c:pt idx="22">
                  <c:v>-9194.254955597733</c:v>
                </c:pt>
                <c:pt idx="23">
                  <c:v>-8364.2112916119349</c:v>
                </c:pt>
                <c:pt idx="24">
                  <c:v>-7217.0563890808144</c:v>
                </c:pt>
                <c:pt idx="25">
                  <c:v>-5908.5961598718231</c:v>
                </c:pt>
                <c:pt idx="26">
                  <c:v>-3942.6965484725642</c:v>
                </c:pt>
                <c:pt idx="27">
                  <c:v>-558.4654122702741</c:v>
                </c:pt>
                <c:pt idx="28">
                  <c:v>1395.7987841310833</c:v>
                </c:pt>
                <c:pt idx="29">
                  <c:v>4776.7411554237397</c:v>
                </c:pt>
                <c:pt idx="30">
                  <c:v>5751.5449958236759</c:v>
                </c:pt>
                <c:pt idx="31">
                  <c:v>6088.5355206228014</c:v>
                </c:pt>
                <c:pt idx="32">
                  <c:v>6094.0553745169054</c:v>
                </c:pt>
              </c:numCache>
            </c:numRef>
          </c:yVal>
          <c:smooth val="1"/>
        </c:ser>
        <c:axId val="74271360"/>
        <c:axId val="74683136"/>
      </c:scatterChart>
      <c:valAx>
        <c:axId val="74271360"/>
        <c:scaling>
          <c:orientation val="minMax"/>
        </c:scaling>
        <c:axPos val="b"/>
        <c:numFmt formatCode="General" sourceLinked="1"/>
        <c:tickLblPos val="nextTo"/>
        <c:txPr>
          <a:bodyPr/>
          <a:lstStyle/>
          <a:p>
            <a:pPr>
              <a:defRPr sz="1800">
                <a:latin typeface="Times New Roman" pitchFamily="18" charset="0"/>
                <a:cs typeface="Times New Roman" pitchFamily="18" charset="0"/>
              </a:defRPr>
            </a:pPr>
            <a:endParaRPr lang="zh-CN"/>
          </a:p>
        </c:txPr>
        <c:crossAx val="74683136"/>
        <c:crosses val="autoZero"/>
        <c:crossBetween val="midCat"/>
      </c:valAx>
      <c:valAx>
        <c:axId val="74683136"/>
        <c:scaling>
          <c:orientation val="minMax"/>
        </c:scaling>
        <c:axPos val="l"/>
        <c:majorGridlines/>
        <c:numFmt formatCode="General" sourceLinked="1"/>
        <c:tickLblPos val="nextTo"/>
        <c:txPr>
          <a:bodyPr/>
          <a:lstStyle/>
          <a:p>
            <a:pPr>
              <a:defRPr sz="1800">
                <a:latin typeface="Times New Roman" pitchFamily="18" charset="0"/>
                <a:cs typeface="Times New Roman" pitchFamily="18" charset="0"/>
              </a:defRPr>
            </a:pPr>
            <a:endParaRPr lang="zh-CN"/>
          </a:p>
        </c:txPr>
        <c:crossAx val="74271360"/>
        <c:crosses val="autoZero"/>
        <c:crossBetween val="midCat"/>
      </c:valAx>
    </c:plotArea>
    <c:plotVisOnly val="1"/>
  </c:chart>
  <c:spPr>
    <a:no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plotArea>
      <c:layout/>
      <c:scatterChart>
        <c:scatterStyle val="smoothMarker"/>
        <c:ser>
          <c:idx val="1"/>
          <c:order val="0"/>
          <c:spPr>
            <a:ln w="34925"/>
          </c:spPr>
          <c:marker>
            <c:symbol val="none"/>
          </c:marker>
          <c:xVal>
            <c:numRef>
              <c:f>Sheet2!$A$3:$A$35</c:f>
              <c:numCache>
                <c:formatCode>General</c:formatCode>
                <c:ptCount val="33"/>
                <c:pt idx="0">
                  <c:v>1.0000000000000009E-4</c:v>
                </c:pt>
                <c:pt idx="1">
                  <c:v>1.5700000000000024E-4</c:v>
                </c:pt>
                <c:pt idx="2">
                  <c:v>2.464900000000003E-4</c:v>
                </c:pt>
                <c:pt idx="3">
                  <c:v>3.8698930000000045E-4</c:v>
                </c:pt>
                <c:pt idx="4">
                  <c:v>6.9658074000000065E-4</c:v>
                </c:pt>
                <c:pt idx="5">
                  <c:v>1.3235034060000001E-3</c:v>
                </c:pt>
                <c:pt idx="6">
                  <c:v>2.2499557902000019E-3</c:v>
                </c:pt>
                <c:pt idx="7">
                  <c:v>3.3749336853000017E-3</c:v>
                </c:pt>
                <c:pt idx="8">
                  <c:v>5.0624005279499961E-3</c:v>
                </c:pt>
                <c:pt idx="9">
                  <c:v>7.5936007919250072E-3</c:v>
                </c:pt>
                <c:pt idx="10">
                  <c:v>1.1390401187887514E-2</c:v>
                </c:pt>
                <c:pt idx="11">
                  <c:v>1.9363682019408759E-2</c:v>
                </c:pt>
                <c:pt idx="12">
                  <c:v>3.2918259432994874E-2</c:v>
                </c:pt>
                <c:pt idx="13">
                  <c:v>4.9377389149492336E-2</c:v>
                </c:pt>
                <c:pt idx="14">
                  <c:v>7.4066083724238549E-2</c:v>
                </c:pt>
                <c:pt idx="15">
                  <c:v>0.14072555907605305</c:v>
                </c:pt>
                <c:pt idx="16">
                  <c:v>0.2400000000000001</c:v>
                </c:pt>
                <c:pt idx="17">
                  <c:v>0.4</c:v>
                </c:pt>
                <c:pt idx="18">
                  <c:v>0.5</c:v>
                </c:pt>
                <c:pt idx="19">
                  <c:v>0.6660000000000007</c:v>
                </c:pt>
                <c:pt idx="20">
                  <c:v>0.7000000000000004</c:v>
                </c:pt>
                <c:pt idx="21">
                  <c:v>0.75000000000000044</c:v>
                </c:pt>
                <c:pt idx="22">
                  <c:v>0.8</c:v>
                </c:pt>
                <c:pt idx="23">
                  <c:v>0.85000000000000042</c:v>
                </c:pt>
                <c:pt idx="24">
                  <c:v>0.89</c:v>
                </c:pt>
                <c:pt idx="25">
                  <c:v>0.92</c:v>
                </c:pt>
                <c:pt idx="26">
                  <c:v>0.9500000000000004</c:v>
                </c:pt>
                <c:pt idx="27">
                  <c:v>0.98</c:v>
                </c:pt>
                <c:pt idx="28">
                  <c:v>0.99</c:v>
                </c:pt>
                <c:pt idx="29">
                  <c:v>0.999</c:v>
                </c:pt>
                <c:pt idx="30">
                  <c:v>0.99990000000000001</c:v>
                </c:pt>
                <c:pt idx="31">
                  <c:v>0.99999990000000005</c:v>
                </c:pt>
                <c:pt idx="32">
                  <c:v>1</c:v>
                </c:pt>
              </c:numCache>
            </c:numRef>
          </c:xVal>
          <c:yVal>
            <c:numRef>
              <c:f>Sheet2!$C$3:$C$35</c:f>
              <c:numCache>
                <c:formatCode>General</c:formatCode>
                <c:ptCount val="33"/>
                <c:pt idx="0">
                  <c:v>82.340657459892526</c:v>
                </c:pt>
                <c:pt idx="1">
                  <c:v>104.69769480634619</c:v>
                </c:pt>
                <c:pt idx="2">
                  <c:v>132.38704291211437</c:v>
                </c:pt>
                <c:pt idx="3">
                  <c:v>166.25520902592947</c:v>
                </c:pt>
                <c:pt idx="4">
                  <c:v>220.77904502786203</c:v>
                </c:pt>
                <c:pt idx="5">
                  <c:v>294.04069783263071</c:v>
                </c:pt>
                <c:pt idx="6">
                  <c:v>363.07604389117665</c:v>
                </c:pt>
                <c:pt idx="7">
                  <c:v>417.01863197374178</c:v>
                </c:pt>
                <c:pt idx="8">
                  <c:v>465.83252832563517</c:v>
                </c:pt>
                <c:pt idx="9">
                  <c:v>499.69737763739499</c:v>
                </c:pt>
                <c:pt idx="10">
                  <c:v>502.80453458587965</c:v>
                </c:pt>
                <c:pt idx="11">
                  <c:v>418.0490171114414</c:v>
                </c:pt>
                <c:pt idx="12">
                  <c:v>148.61250920339938</c:v>
                </c:pt>
                <c:pt idx="13">
                  <c:v>-268.56952441778765</c:v>
                </c:pt>
                <c:pt idx="14">
                  <c:v>-970.11817802039843</c:v>
                </c:pt>
                <c:pt idx="15">
                  <c:v>-2983.5185755250805</c:v>
                </c:pt>
                <c:pt idx="16">
                  <c:v>-5919.6703930780186</c:v>
                </c:pt>
                <c:pt idx="17">
                  <c:v>-10113.323337429345</c:v>
                </c:pt>
                <c:pt idx="18">
                  <c:v>-12273.50085203553</c:v>
                </c:pt>
                <c:pt idx="19">
                  <c:v>-14727.2387970582</c:v>
                </c:pt>
                <c:pt idx="20">
                  <c:v>-14985.989412773459</c:v>
                </c:pt>
                <c:pt idx="21">
                  <c:v>-15152.045562012736</c:v>
                </c:pt>
                <c:pt idx="22">
                  <c:v>-14988.55305434963</c:v>
                </c:pt>
                <c:pt idx="23">
                  <c:v>-14358.901056836774</c:v>
                </c:pt>
                <c:pt idx="24">
                  <c:v>-13349.056438920066</c:v>
                </c:pt>
                <c:pt idx="25">
                  <c:v>-12124.911683159409</c:v>
                </c:pt>
                <c:pt idx="26">
                  <c:v>-10218.70214634355</c:v>
                </c:pt>
                <c:pt idx="27">
                  <c:v>-6843.862143278564</c:v>
                </c:pt>
                <c:pt idx="28">
                  <c:v>-4862.0566505854704</c:v>
                </c:pt>
                <c:pt idx="29">
                  <c:v>-1383.4313800834905</c:v>
                </c:pt>
                <c:pt idx="30">
                  <c:v>-363.22679836206237</c:v>
                </c:pt>
                <c:pt idx="31">
                  <c:v>-5.9232127002765322</c:v>
                </c:pt>
                <c:pt idx="32">
                  <c:v>0</c:v>
                </c:pt>
              </c:numCache>
            </c:numRef>
          </c:yVal>
          <c:smooth val="1"/>
        </c:ser>
        <c:axId val="74715136"/>
        <c:axId val="74716672"/>
      </c:scatterChart>
      <c:valAx>
        <c:axId val="74715136"/>
        <c:scaling>
          <c:orientation val="minMax"/>
        </c:scaling>
        <c:axPos val="b"/>
        <c:numFmt formatCode="General" sourceLinked="1"/>
        <c:tickLblPos val="nextTo"/>
        <c:txPr>
          <a:bodyPr/>
          <a:lstStyle/>
          <a:p>
            <a:pPr>
              <a:defRPr sz="1800">
                <a:latin typeface="Times New Roman" pitchFamily="18" charset="0"/>
                <a:cs typeface="Times New Roman" pitchFamily="18" charset="0"/>
              </a:defRPr>
            </a:pPr>
            <a:endParaRPr lang="zh-CN"/>
          </a:p>
        </c:txPr>
        <c:crossAx val="74716672"/>
        <c:crosses val="autoZero"/>
        <c:crossBetween val="midCat"/>
      </c:valAx>
      <c:valAx>
        <c:axId val="74716672"/>
        <c:scaling>
          <c:orientation val="minMax"/>
        </c:scaling>
        <c:axPos val="l"/>
        <c:majorGridlines/>
        <c:numFmt formatCode="General" sourceLinked="1"/>
        <c:tickLblPos val="nextTo"/>
        <c:txPr>
          <a:bodyPr/>
          <a:lstStyle/>
          <a:p>
            <a:pPr>
              <a:defRPr sz="1800">
                <a:latin typeface="Times New Roman" pitchFamily="18" charset="0"/>
                <a:cs typeface="Times New Roman" pitchFamily="18" charset="0"/>
              </a:defRPr>
            </a:pPr>
            <a:endParaRPr lang="zh-CN"/>
          </a:p>
        </c:txPr>
        <c:crossAx val="74715136"/>
        <c:crosses val="autoZero"/>
        <c:crossBetween val="midCat"/>
      </c:valAx>
    </c:plotArea>
    <c:plotVisOnly val="1"/>
  </c:chart>
  <c:spPr>
    <a:no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plotArea>
      <c:layout/>
      <c:scatterChart>
        <c:scatterStyle val="smoothMarker"/>
        <c:ser>
          <c:idx val="1"/>
          <c:order val="0"/>
          <c:spPr>
            <a:ln w="34925"/>
          </c:spPr>
          <c:marker>
            <c:symbol val="none"/>
          </c:marker>
          <c:xVal>
            <c:numRef>
              <c:f>Sheet2!$A$3:$A$22</c:f>
              <c:numCache>
                <c:formatCode>General</c:formatCode>
                <c:ptCount val="20"/>
                <c:pt idx="0">
                  <c:v>1.0000000000000005E-4</c:v>
                </c:pt>
                <c:pt idx="1">
                  <c:v>1.5700000000000013E-4</c:v>
                </c:pt>
                <c:pt idx="2">
                  <c:v>2.4649000000000014E-4</c:v>
                </c:pt>
                <c:pt idx="3">
                  <c:v>3.8698930000000023E-4</c:v>
                </c:pt>
                <c:pt idx="4">
                  <c:v>6.9658074000000032E-4</c:v>
                </c:pt>
                <c:pt idx="5">
                  <c:v>1.3235034060000001E-3</c:v>
                </c:pt>
                <c:pt idx="6">
                  <c:v>2.249955790200001E-3</c:v>
                </c:pt>
                <c:pt idx="7">
                  <c:v>3.3749336853000009E-3</c:v>
                </c:pt>
                <c:pt idx="8">
                  <c:v>5.0624005279499978E-3</c:v>
                </c:pt>
                <c:pt idx="9">
                  <c:v>7.5936007919250028E-3</c:v>
                </c:pt>
                <c:pt idx="10">
                  <c:v>1.1390401187887507E-2</c:v>
                </c:pt>
                <c:pt idx="11">
                  <c:v>1.9363682019408752E-2</c:v>
                </c:pt>
                <c:pt idx="12">
                  <c:v>3.2918259432994874E-2</c:v>
                </c:pt>
                <c:pt idx="13">
                  <c:v>4.9377389149492322E-2</c:v>
                </c:pt>
                <c:pt idx="14">
                  <c:v>7.4066083724238507E-2</c:v>
                </c:pt>
                <c:pt idx="15">
                  <c:v>0.14072555907605305</c:v>
                </c:pt>
                <c:pt idx="16">
                  <c:v>0.24000000000000005</c:v>
                </c:pt>
                <c:pt idx="17">
                  <c:v>0.4</c:v>
                </c:pt>
                <c:pt idx="18">
                  <c:v>0.5</c:v>
                </c:pt>
                <c:pt idx="19">
                  <c:v>0.66600000000000026</c:v>
                </c:pt>
              </c:numCache>
            </c:numRef>
          </c:xVal>
          <c:yVal>
            <c:numRef>
              <c:f>Sheet2!$C$3:$C$22</c:f>
              <c:numCache>
                <c:formatCode>General</c:formatCode>
                <c:ptCount val="20"/>
                <c:pt idx="0">
                  <c:v>75.047099328065727</c:v>
                </c:pt>
                <c:pt idx="1">
                  <c:v>93.860948245793381</c:v>
                </c:pt>
                <c:pt idx="2">
                  <c:v>116.2904767255622</c:v>
                </c:pt>
                <c:pt idx="3">
                  <c:v>142.35467518015682</c:v>
                </c:pt>
                <c:pt idx="4">
                  <c:v>180.80306759387457</c:v>
                </c:pt>
                <c:pt idx="5">
                  <c:v>224.02508266491799</c:v>
                </c:pt>
                <c:pt idx="6">
                  <c:v>251.94463068705818</c:v>
                </c:pt>
                <c:pt idx="7">
                  <c:v>259.00311111138421</c:v>
                </c:pt>
                <c:pt idx="8">
                  <c:v>241.40176050481301</c:v>
                </c:pt>
                <c:pt idx="9">
                  <c:v>181.35594661470242</c:v>
                </c:pt>
                <c:pt idx="10">
                  <c:v>51.955205158136778</c:v>
                </c:pt>
                <c:pt idx="11">
                  <c:v>-290.92521815275899</c:v>
                </c:pt>
                <c:pt idx="12">
                  <c:v>-962.23072824281121</c:v>
                </c:pt>
                <c:pt idx="13">
                  <c:v>-1829.8064333606317</c:v>
                </c:pt>
                <c:pt idx="14">
                  <c:v>-3158.5807097416905</c:v>
                </c:pt>
                <c:pt idx="15">
                  <c:v>-6696.7701924885068</c:v>
                </c:pt>
                <c:pt idx="16">
                  <c:v>-11647.654215847931</c:v>
                </c:pt>
                <c:pt idx="17">
                  <c:v>-18729.978205432162</c:v>
                </c:pt>
                <c:pt idx="18">
                  <c:v>-22558.503905197871</c:v>
                </c:pt>
                <c:pt idx="19">
                  <c:v>-27918.413043256118</c:v>
                </c:pt>
              </c:numCache>
            </c:numRef>
          </c:yVal>
          <c:smooth val="1"/>
        </c:ser>
        <c:axId val="74760960"/>
        <c:axId val="74762496"/>
      </c:scatterChart>
      <c:valAx>
        <c:axId val="74760960"/>
        <c:scaling>
          <c:orientation val="minMax"/>
        </c:scaling>
        <c:axPos val="b"/>
        <c:numFmt formatCode="General" sourceLinked="1"/>
        <c:tickLblPos val="nextTo"/>
        <c:txPr>
          <a:bodyPr/>
          <a:lstStyle/>
          <a:p>
            <a:pPr>
              <a:defRPr sz="1800"/>
            </a:pPr>
            <a:endParaRPr lang="zh-CN"/>
          </a:p>
        </c:txPr>
        <c:crossAx val="74762496"/>
        <c:crosses val="autoZero"/>
        <c:crossBetween val="midCat"/>
      </c:valAx>
      <c:valAx>
        <c:axId val="74762496"/>
        <c:scaling>
          <c:orientation val="minMax"/>
        </c:scaling>
        <c:axPos val="l"/>
        <c:majorGridlines/>
        <c:numFmt formatCode="General" sourceLinked="1"/>
        <c:tickLblPos val="nextTo"/>
        <c:txPr>
          <a:bodyPr/>
          <a:lstStyle/>
          <a:p>
            <a:pPr>
              <a:defRPr sz="1800"/>
            </a:pPr>
            <a:endParaRPr lang="zh-CN"/>
          </a:p>
        </c:txPr>
        <c:crossAx val="74760960"/>
        <c:crosses val="autoZero"/>
        <c:crossBetween val="midCat"/>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Sheet1!$A$1</c:f>
              <c:strCache>
                <c:ptCount val="1"/>
                <c:pt idx="0">
                  <c:v>1A</c:v>
                </c:pt>
              </c:strCache>
            </c:strRef>
          </c:tx>
          <c:val>
            <c:numRef>
              <c:f>Sheet1!$A$2:$A$11</c:f>
              <c:numCache>
                <c:formatCode>General</c:formatCode>
                <c:ptCount val="10"/>
                <c:pt idx="0">
                  <c:v>1</c:v>
                </c:pt>
                <c:pt idx="1">
                  <c:v>0.60465116279069764</c:v>
                </c:pt>
                <c:pt idx="2">
                  <c:v>0.39285714285714385</c:v>
                </c:pt>
                <c:pt idx="3">
                  <c:v>0.352112676056338</c:v>
                </c:pt>
                <c:pt idx="4">
                  <c:v>0.29213483146067432</c:v>
                </c:pt>
                <c:pt idx="5">
                  <c:v>0.25471698113207664</c:v>
                </c:pt>
                <c:pt idx="6">
                  <c:v>0.22764227642276424</c:v>
                </c:pt>
                <c:pt idx="7">
                  <c:v>0.22302158273381287</c:v>
                </c:pt>
                <c:pt idx="8">
                  <c:v>0.21019108280254817</c:v>
                </c:pt>
                <c:pt idx="9">
                  <c:v>0.23121387283237063</c:v>
                </c:pt>
              </c:numCache>
            </c:numRef>
          </c:val>
        </c:ser>
        <c:ser>
          <c:idx val="1"/>
          <c:order val="1"/>
          <c:tx>
            <c:strRef>
              <c:f>Sheet1!$B$1</c:f>
              <c:strCache>
                <c:ptCount val="1"/>
                <c:pt idx="0">
                  <c:v>1B</c:v>
                </c:pt>
              </c:strCache>
            </c:strRef>
          </c:tx>
          <c:val>
            <c:numRef>
              <c:f>Sheet1!$B$2:$B$11</c:f>
              <c:numCache>
                <c:formatCode>General</c:formatCode>
                <c:ptCount val="10"/>
                <c:pt idx="0">
                  <c:v>1</c:v>
                </c:pt>
                <c:pt idx="1">
                  <c:v>0.81081081081081163</c:v>
                </c:pt>
                <c:pt idx="2">
                  <c:v>0.5882352941176453</c:v>
                </c:pt>
                <c:pt idx="3">
                  <c:v>0.53623188405797106</c:v>
                </c:pt>
                <c:pt idx="4">
                  <c:v>0.46250000000000002</c:v>
                </c:pt>
                <c:pt idx="5">
                  <c:v>0.40206185567010311</c:v>
                </c:pt>
                <c:pt idx="6">
                  <c:v>0.38317757009345937</c:v>
                </c:pt>
                <c:pt idx="7">
                  <c:v>0.3620689655172436</c:v>
                </c:pt>
                <c:pt idx="8">
                  <c:v>0.36718750000000078</c:v>
                </c:pt>
                <c:pt idx="9">
                  <c:v>0.35460992907801431</c:v>
                </c:pt>
              </c:numCache>
            </c:numRef>
          </c:val>
        </c:ser>
        <c:marker val="1"/>
        <c:axId val="74795264"/>
        <c:axId val="74801152"/>
      </c:lineChart>
      <c:catAx>
        <c:axId val="74795264"/>
        <c:scaling>
          <c:orientation val="minMax"/>
        </c:scaling>
        <c:axPos val="b"/>
        <c:tickLblPos val="nextTo"/>
        <c:crossAx val="74801152"/>
        <c:crosses val="autoZero"/>
        <c:auto val="1"/>
        <c:lblAlgn val="ctr"/>
        <c:lblOffset val="100"/>
      </c:catAx>
      <c:valAx>
        <c:axId val="74801152"/>
        <c:scaling>
          <c:orientation val="minMax"/>
        </c:scaling>
        <c:axPos val="l"/>
        <c:majorGridlines/>
        <c:numFmt formatCode="General" sourceLinked="1"/>
        <c:tickLblPos val="nextTo"/>
        <c:crossAx val="74795264"/>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Sheet1!$C$1</c:f>
              <c:strCache>
                <c:ptCount val="1"/>
                <c:pt idx="0">
                  <c:v>2A</c:v>
                </c:pt>
              </c:strCache>
            </c:strRef>
          </c:tx>
          <c:val>
            <c:numRef>
              <c:f>Sheet1!$C$2:$C$11</c:f>
              <c:numCache>
                <c:formatCode>General</c:formatCode>
                <c:ptCount val="10"/>
                <c:pt idx="0">
                  <c:v>1</c:v>
                </c:pt>
                <c:pt idx="1">
                  <c:v>0.73684210526315785</c:v>
                </c:pt>
                <c:pt idx="2">
                  <c:v>0.6938775510204086</c:v>
                </c:pt>
                <c:pt idx="3">
                  <c:v>0.57407407407407662</c:v>
                </c:pt>
                <c:pt idx="4">
                  <c:v>0.4754098360655738</c:v>
                </c:pt>
                <c:pt idx="5">
                  <c:v>0.44927536231884158</c:v>
                </c:pt>
                <c:pt idx="6">
                  <c:v>0.3766233766233768</c:v>
                </c:pt>
                <c:pt idx="7">
                  <c:v>0.36470588235294255</c:v>
                </c:pt>
                <c:pt idx="8">
                  <c:v>0.35869565217391303</c:v>
                </c:pt>
                <c:pt idx="9">
                  <c:v>0.36000000000000032</c:v>
                </c:pt>
              </c:numCache>
            </c:numRef>
          </c:val>
        </c:ser>
        <c:ser>
          <c:idx val="1"/>
          <c:order val="1"/>
          <c:tx>
            <c:strRef>
              <c:f>Sheet1!$D$1</c:f>
              <c:strCache>
                <c:ptCount val="1"/>
                <c:pt idx="0">
                  <c:v>2B</c:v>
                </c:pt>
              </c:strCache>
            </c:strRef>
          </c:tx>
          <c:val>
            <c:numRef>
              <c:f>Sheet1!$D$2:$D$11</c:f>
              <c:numCache>
                <c:formatCode>General</c:formatCode>
                <c:ptCount val="10"/>
                <c:pt idx="0">
                  <c:v>1</c:v>
                </c:pt>
                <c:pt idx="1">
                  <c:v>0.87096774193548387</c:v>
                </c:pt>
                <c:pt idx="2">
                  <c:v>0.84210526315789658</c:v>
                </c:pt>
                <c:pt idx="3">
                  <c:v>0.80487804878048785</c:v>
                </c:pt>
                <c:pt idx="4">
                  <c:v>0.75000000000000167</c:v>
                </c:pt>
                <c:pt idx="5">
                  <c:v>0.71739130434782605</c:v>
                </c:pt>
                <c:pt idx="6">
                  <c:v>0.67272727272727495</c:v>
                </c:pt>
                <c:pt idx="7">
                  <c:v>0.6166666666666667</c:v>
                </c:pt>
                <c:pt idx="8">
                  <c:v>0.60606060606060663</c:v>
                </c:pt>
                <c:pt idx="9">
                  <c:v>0.5942028985507245</c:v>
                </c:pt>
              </c:numCache>
            </c:numRef>
          </c:val>
        </c:ser>
        <c:marker val="1"/>
        <c:axId val="74834304"/>
        <c:axId val="74835840"/>
      </c:lineChart>
      <c:catAx>
        <c:axId val="74834304"/>
        <c:scaling>
          <c:orientation val="minMax"/>
        </c:scaling>
        <c:axPos val="b"/>
        <c:tickLblPos val="nextTo"/>
        <c:crossAx val="74835840"/>
        <c:crosses val="autoZero"/>
        <c:auto val="1"/>
        <c:lblAlgn val="ctr"/>
        <c:lblOffset val="100"/>
      </c:catAx>
      <c:valAx>
        <c:axId val="74835840"/>
        <c:scaling>
          <c:orientation val="minMax"/>
        </c:scaling>
        <c:axPos val="l"/>
        <c:majorGridlines/>
        <c:numFmt formatCode="General" sourceLinked="1"/>
        <c:tickLblPos val="nextTo"/>
        <c:crossAx val="74834304"/>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Sheet1!$E$1</c:f>
              <c:strCache>
                <c:ptCount val="1"/>
                <c:pt idx="0">
                  <c:v>3A</c:v>
                </c:pt>
              </c:strCache>
            </c:strRef>
          </c:tx>
          <c:val>
            <c:numRef>
              <c:f>Sheet1!$E$2:$E$11</c:f>
              <c:numCache>
                <c:formatCode>General</c:formatCode>
                <c:ptCount val="10"/>
                <c:pt idx="0">
                  <c:v>1</c:v>
                </c:pt>
                <c:pt idx="1">
                  <c:v>0.66666666666666663</c:v>
                </c:pt>
                <c:pt idx="2">
                  <c:v>0.38095238095238237</c:v>
                </c:pt>
                <c:pt idx="3">
                  <c:v>0.30188679245283195</c:v>
                </c:pt>
                <c:pt idx="4">
                  <c:v>0.25806451612903231</c:v>
                </c:pt>
                <c:pt idx="5">
                  <c:v>0.24657534246575341</c:v>
                </c:pt>
                <c:pt idx="6">
                  <c:v>0.23750000000000004</c:v>
                </c:pt>
                <c:pt idx="7">
                  <c:v>0.21348314606741653</c:v>
                </c:pt>
                <c:pt idx="8">
                  <c:v>0.18750000000000042</c:v>
                </c:pt>
                <c:pt idx="9">
                  <c:v>0.19626168224299109</c:v>
                </c:pt>
              </c:numCache>
            </c:numRef>
          </c:val>
        </c:ser>
        <c:ser>
          <c:idx val="1"/>
          <c:order val="1"/>
          <c:tx>
            <c:strRef>
              <c:f>Sheet1!$F$1</c:f>
              <c:strCache>
                <c:ptCount val="1"/>
                <c:pt idx="0">
                  <c:v>3B</c:v>
                </c:pt>
              </c:strCache>
            </c:strRef>
          </c:tx>
          <c:val>
            <c:numRef>
              <c:f>Sheet1!$F$2:$F$11</c:f>
              <c:numCache>
                <c:formatCode>General</c:formatCode>
                <c:ptCount val="10"/>
                <c:pt idx="0">
                  <c:v>1</c:v>
                </c:pt>
                <c:pt idx="1">
                  <c:v>0.6428571428571429</c:v>
                </c:pt>
                <c:pt idx="2">
                  <c:v>0.61290322580645151</c:v>
                </c:pt>
                <c:pt idx="3">
                  <c:v>0.5135135135135136</c:v>
                </c:pt>
                <c:pt idx="4">
                  <c:v>0.40909090909091</c:v>
                </c:pt>
                <c:pt idx="5">
                  <c:v>0.36538461538461814</c:v>
                </c:pt>
                <c:pt idx="6">
                  <c:v>0.30158730158730257</c:v>
                </c:pt>
                <c:pt idx="7">
                  <c:v>0.28358208955223968</c:v>
                </c:pt>
                <c:pt idx="8">
                  <c:v>0.30985915492957788</c:v>
                </c:pt>
                <c:pt idx="9">
                  <c:v>0.30379746835443117</c:v>
                </c:pt>
              </c:numCache>
            </c:numRef>
          </c:val>
        </c:ser>
        <c:marker val="1"/>
        <c:axId val="17586432"/>
        <c:axId val="17596416"/>
      </c:lineChart>
      <c:catAx>
        <c:axId val="17586432"/>
        <c:scaling>
          <c:orientation val="minMax"/>
        </c:scaling>
        <c:axPos val="b"/>
        <c:tickLblPos val="nextTo"/>
        <c:crossAx val="17596416"/>
        <c:crosses val="autoZero"/>
        <c:auto val="1"/>
        <c:lblAlgn val="ctr"/>
        <c:lblOffset val="100"/>
      </c:catAx>
      <c:valAx>
        <c:axId val="17596416"/>
        <c:scaling>
          <c:orientation val="minMax"/>
        </c:scaling>
        <c:axPos val="l"/>
        <c:majorGridlines/>
        <c:numFmt formatCode="General" sourceLinked="1"/>
        <c:tickLblPos val="nextTo"/>
        <c:crossAx val="17586432"/>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Sheet2!$A$1</c:f>
              <c:strCache>
                <c:ptCount val="1"/>
                <c:pt idx="0">
                  <c:v>1A</c:v>
                </c:pt>
              </c:strCache>
            </c:strRef>
          </c:tx>
          <c:val>
            <c:numRef>
              <c:f>Sheet2!$A$2:$A$11</c:f>
              <c:numCache>
                <c:formatCode>General</c:formatCode>
                <c:ptCount val="10"/>
                <c:pt idx="0">
                  <c:v>1</c:v>
                </c:pt>
                <c:pt idx="1">
                  <c:v>0.60465116279069764</c:v>
                </c:pt>
                <c:pt idx="2">
                  <c:v>0.39285714285714385</c:v>
                </c:pt>
                <c:pt idx="3">
                  <c:v>0.352112676056338</c:v>
                </c:pt>
                <c:pt idx="4">
                  <c:v>0.29213483146067432</c:v>
                </c:pt>
                <c:pt idx="5">
                  <c:v>0.25471698113207664</c:v>
                </c:pt>
                <c:pt idx="6">
                  <c:v>0.22764227642276424</c:v>
                </c:pt>
                <c:pt idx="7">
                  <c:v>0.22302158273381287</c:v>
                </c:pt>
                <c:pt idx="8">
                  <c:v>0.21019108280254817</c:v>
                </c:pt>
                <c:pt idx="9">
                  <c:v>0.23121387283237063</c:v>
                </c:pt>
              </c:numCache>
            </c:numRef>
          </c:val>
        </c:ser>
        <c:ser>
          <c:idx val="1"/>
          <c:order val="1"/>
          <c:tx>
            <c:strRef>
              <c:f>Sheet2!$B$1</c:f>
              <c:strCache>
                <c:ptCount val="1"/>
                <c:pt idx="0">
                  <c:v>1B</c:v>
                </c:pt>
              </c:strCache>
            </c:strRef>
          </c:tx>
          <c:val>
            <c:numRef>
              <c:f>Sheet2!$B$2:$B$11</c:f>
              <c:numCache>
                <c:formatCode>General</c:formatCode>
                <c:ptCount val="10"/>
                <c:pt idx="0">
                  <c:v>1</c:v>
                </c:pt>
                <c:pt idx="1">
                  <c:v>0.81081081081081163</c:v>
                </c:pt>
                <c:pt idx="2">
                  <c:v>0.5882352941176453</c:v>
                </c:pt>
                <c:pt idx="3">
                  <c:v>0.53623188405797106</c:v>
                </c:pt>
                <c:pt idx="4">
                  <c:v>0.46250000000000002</c:v>
                </c:pt>
                <c:pt idx="5">
                  <c:v>0.40206185567010311</c:v>
                </c:pt>
                <c:pt idx="6">
                  <c:v>0.38317757009345937</c:v>
                </c:pt>
                <c:pt idx="7">
                  <c:v>0.3620689655172436</c:v>
                </c:pt>
                <c:pt idx="8">
                  <c:v>0.36718750000000078</c:v>
                </c:pt>
                <c:pt idx="9">
                  <c:v>0.35460992907801431</c:v>
                </c:pt>
              </c:numCache>
            </c:numRef>
          </c:val>
        </c:ser>
        <c:ser>
          <c:idx val="2"/>
          <c:order val="2"/>
          <c:tx>
            <c:strRef>
              <c:f>Sheet2!$C$1</c:f>
              <c:strCache>
                <c:ptCount val="1"/>
                <c:pt idx="0">
                  <c:v>2A</c:v>
                </c:pt>
              </c:strCache>
            </c:strRef>
          </c:tx>
          <c:val>
            <c:numRef>
              <c:f>Sheet2!$C$2:$C$11</c:f>
              <c:numCache>
                <c:formatCode>General</c:formatCode>
                <c:ptCount val="10"/>
                <c:pt idx="0">
                  <c:v>1</c:v>
                </c:pt>
                <c:pt idx="1">
                  <c:v>0.73684210526315785</c:v>
                </c:pt>
                <c:pt idx="2">
                  <c:v>0.6938775510204086</c:v>
                </c:pt>
                <c:pt idx="3">
                  <c:v>0.57407407407407662</c:v>
                </c:pt>
                <c:pt idx="4">
                  <c:v>0.4754098360655738</c:v>
                </c:pt>
                <c:pt idx="5">
                  <c:v>0.44927536231884158</c:v>
                </c:pt>
                <c:pt idx="6">
                  <c:v>0.3766233766233768</c:v>
                </c:pt>
                <c:pt idx="7">
                  <c:v>0.36470588235294255</c:v>
                </c:pt>
                <c:pt idx="8">
                  <c:v>0.35869565217391303</c:v>
                </c:pt>
                <c:pt idx="9">
                  <c:v>0.36000000000000032</c:v>
                </c:pt>
              </c:numCache>
            </c:numRef>
          </c:val>
        </c:ser>
        <c:ser>
          <c:idx val="3"/>
          <c:order val="3"/>
          <c:tx>
            <c:strRef>
              <c:f>Sheet2!$D$1</c:f>
              <c:strCache>
                <c:ptCount val="1"/>
                <c:pt idx="0">
                  <c:v>2B</c:v>
                </c:pt>
              </c:strCache>
            </c:strRef>
          </c:tx>
          <c:val>
            <c:numRef>
              <c:f>Sheet2!$D$2:$D$11</c:f>
              <c:numCache>
                <c:formatCode>General</c:formatCode>
                <c:ptCount val="10"/>
                <c:pt idx="0">
                  <c:v>1</c:v>
                </c:pt>
                <c:pt idx="1">
                  <c:v>0.87096774193548387</c:v>
                </c:pt>
                <c:pt idx="2">
                  <c:v>0.84210526315789658</c:v>
                </c:pt>
                <c:pt idx="3">
                  <c:v>0.80487804878048785</c:v>
                </c:pt>
                <c:pt idx="4">
                  <c:v>0.75000000000000167</c:v>
                </c:pt>
                <c:pt idx="5">
                  <c:v>0.71739130434782605</c:v>
                </c:pt>
                <c:pt idx="6">
                  <c:v>0.67272727272727495</c:v>
                </c:pt>
                <c:pt idx="7">
                  <c:v>0.61666666666666703</c:v>
                </c:pt>
                <c:pt idx="8">
                  <c:v>0.60606060606060663</c:v>
                </c:pt>
                <c:pt idx="9">
                  <c:v>0.5942028985507245</c:v>
                </c:pt>
              </c:numCache>
            </c:numRef>
          </c:val>
        </c:ser>
        <c:marker val="1"/>
        <c:axId val="17627392"/>
        <c:axId val="74526720"/>
      </c:lineChart>
      <c:catAx>
        <c:axId val="17627392"/>
        <c:scaling>
          <c:orientation val="minMax"/>
        </c:scaling>
        <c:axPos val="b"/>
        <c:tickLblPos val="nextTo"/>
        <c:crossAx val="74526720"/>
        <c:crosses val="autoZero"/>
        <c:auto val="1"/>
        <c:lblAlgn val="ctr"/>
        <c:lblOffset val="100"/>
      </c:catAx>
      <c:valAx>
        <c:axId val="74526720"/>
        <c:scaling>
          <c:orientation val="minMax"/>
        </c:scaling>
        <c:axPos val="l"/>
        <c:majorGridlines/>
        <c:numFmt formatCode="General" sourceLinked="1"/>
        <c:tickLblPos val="nextTo"/>
        <c:crossAx val="17627392"/>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Sheet2!$C$1</c:f>
              <c:strCache>
                <c:ptCount val="1"/>
                <c:pt idx="0">
                  <c:v>2A</c:v>
                </c:pt>
              </c:strCache>
            </c:strRef>
          </c:tx>
          <c:val>
            <c:numRef>
              <c:f>Sheet2!$C$2:$C$11</c:f>
              <c:numCache>
                <c:formatCode>General</c:formatCode>
                <c:ptCount val="10"/>
                <c:pt idx="0">
                  <c:v>1</c:v>
                </c:pt>
                <c:pt idx="1">
                  <c:v>0.73684210526315785</c:v>
                </c:pt>
                <c:pt idx="2">
                  <c:v>0.6938775510204086</c:v>
                </c:pt>
                <c:pt idx="3">
                  <c:v>0.57407407407407662</c:v>
                </c:pt>
                <c:pt idx="4">
                  <c:v>0.4754098360655738</c:v>
                </c:pt>
                <c:pt idx="5">
                  <c:v>0.44927536231884158</c:v>
                </c:pt>
                <c:pt idx="6">
                  <c:v>0.3766233766233768</c:v>
                </c:pt>
                <c:pt idx="7">
                  <c:v>0.36470588235294255</c:v>
                </c:pt>
                <c:pt idx="8">
                  <c:v>0.35869565217391303</c:v>
                </c:pt>
                <c:pt idx="9">
                  <c:v>0.36000000000000032</c:v>
                </c:pt>
              </c:numCache>
            </c:numRef>
          </c:val>
        </c:ser>
        <c:ser>
          <c:idx val="1"/>
          <c:order val="1"/>
          <c:tx>
            <c:strRef>
              <c:f>Sheet2!$D$1</c:f>
              <c:strCache>
                <c:ptCount val="1"/>
                <c:pt idx="0">
                  <c:v>2B</c:v>
                </c:pt>
              </c:strCache>
            </c:strRef>
          </c:tx>
          <c:val>
            <c:numRef>
              <c:f>Sheet2!$D$2:$D$11</c:f>
              <c:numCache>
                <c:formatCode>General</c:formatCode>
                <c:ptCount val="10"/>
                <c:pt idx="0">
                  <c:v>1</c:v>
                </c:pt>
                <c:pt idx="1">
                  <c:v>0.87096774193548387</c:v>
                </c:pt>
                <c:pt idx="2">
                  <c:v>0.84210526315789658</c:v>
                </c:pt>
                <c:pt idx="3">
                  <c:v>0.80487804878048785</c:v>
                </c:pt>
                <c:pt idx="4">
                  <c:v>0.75000000000000167</c:v>
                </c:pt>
                <c:pt idx="5">
                  <c:v>0.71739130434782605</c:v>
                </c:pt>
                <c:pt idx="6">
                  <c:v>0.67272727272727495</c:v>
                </c:pt>
                <c:pt idx="7">
                  <c:v>0.61666666666666703</c:v>
                </c:pt>
                <c:pt idx="8">
                  <c:v>0.60606060606060663</c:v>
                </c:pt>
                <c:pt idx="9">
                  <c:v>0.5942028985507245</c:v>
                </c:pt>
              </c:numCache>
            </c:numRef>
          </c:val>
        </c:ser>
        <c:ser>
          <c:idx val="2"/>
          <c:order val="2"/>
          <c:tx>
            <c:strRef>
              <c:f>Sheet2!$E$1</c:f>
              <c:strCache>
                <c:ptCount val="1"/>
                <c:pt idx="0">
                  <c:v>3A</c:v>
                </c:pt>
              </c:strCache>
            </c:strRef>
          </c:tx>
          <c:val>
            <c:numRef>
              <c:f>Sheet2!$E$2:$E$11</c:f>
              <c:numCache>
                <c:formatCode>General</c:formatCode>
                <c:ptCount val="10"/>
                <c:pt idx="0">
                  <c:v>1</c:v>
                </c:pt>
                <c:pt idx="1">
                  <c:v>0.66666666666666663</c:v>
                </c:pt>
                <c:pt idx="2">
                  <c:v>0.38095238095238237</c:v>
                </c:pt>
                <c:pt idx="3">
                  <c:v>0.30188679245283195</c:v>
                </c:pt>
                <c:pt idx="4">
                  <c:v>0.25806451612903231</c:v>
                </c:pt>
                <c:pt idx="5">
                  <c:v>0.24657534246575341</c:v>
                </c:pt>
                <c:pt idx="6">
                  <c:v>0.23750000000000004</c:v>
                </c:pt>
                <c:pt idx="7">
                  <c:v>0.21348314606741653</c:v>
                </c:pt>
                <c:pt idx="8">
                  <c:v>0.18750000000000042</c:v>
                </c:pt>
                <c:pt idx="9">
                  <c:v>0.19626168224299109</c:v>
                </c:pt>
              </c:numCache>
            </c:numRef>
          </c:val>
        </c:ser>
        <c:ser>
          <c:idx val="3"/>
          <c:order val="3"/>
          <c:tx>
            <c:strRef>
              <c:f>Sheet2!$F$1</c:f>
              <c:strCache>
                <c:ptCount val="1"/>
                <c:pt idx="0">
                  <c:v>3B</c:v>
                </c:pt>
              </c:strCache>
            </c:strRef>
          </c:tx>
          <c:val>
            <c:numRef>
              <c:f>Sheet2!$F$2:$F$11</c:f>
              <c:numCache>
                <c:formatCode>General</c:formatCode>
                <c:ptCount val="10"/>
                <c:pt idx="0">
                  <c:v>1</c:v>
                </c:pt>
                <c:pt idx="1">
                  <c:v>0.6428571428571429</c:v>
                </c:pt>
                <c:pt idx="2">
                  <c:v>0.61290322580645151</c:v>
                </c:pt>
                <c:pt idx="3">
                  <c:v>0.5135135135135136</c:v>
                </c:pt>
                <c:pt idx="4">
                  <c:v>0.40909090909091</c:v>
                </c:pt>
                <c:pt idx="5">
                  <c:v>0.36538461538461814</c:v>
                </c:pt>
                <c:pt idx="6">
                  <c:v>0.30158730158730257</c:v>
                </c:pt>
                <c:pt idx="7">
                  <c:v>0.28358208955223968</c:v>
                </c:pt>
                <c:pt idx="8">
                  <c:v>0.30985915492957788</c:v>
                </c:pt>
                <c:pt idx="9">
                  <c:v>0.30379746835443117</c:v>
                </c:pt>
              </c:numCache>
            </c:numRef>
          </c:val>
        </c:ser>
        <c:marker val="1"/>
        <c:axId val="74545024"/>
        <c:axId val="74546560"/>
      </c:lineChart>
      <c:catAx>
        <c:axId val="74545024"/>
        <c:scaling>
          <c:orientation val="minMax"/>
        </c:scaling>
        <c:axPos val="b"/>
        <c:tickLblPos val="nextTo"/>
        <c:crossAx val="74546560"/>
        <c:crosses val="autoZero"/>
        <c:auto val="1"/>
        <c:lblAlgn val="ctr"/>
        <c:lblOffset val="100"/>
      </c:catAx>
      <c:valAx>
        <c:axId val="74546560"/>
        <c:scaling>
          <c:orientation val="minMax"/>
        </c:scaling>
        <c:axPos val="l"/>
        <c:majorGridlines/>
        <c:numFmt formatCode="General" sourceLinked="1"/>
        <c:tickLblPos val="nextTo"/>
        <c:crossAx val="74545024"/>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Sheet2!$E$1</c:f>
              <c:strCache>
                <c:ptCount val="1"/>
                <c:pt idx="0">
                  <c:v>3A</c:v>
                </c:pt>
              </c:strCache>
            </c:strRef>
          </c:tx>
          <c:val>
            <c:numRef>
              <c:f>Sheet2!$E$2:$E$11</c:f>
              <c:numCache>
                <c:formatCode>General</c:formatCode>
                <c:ptCount val="10"/>
                <c:pt idx="0">
                  <c:v>1</c:v>
                </c:pt>
                <c:pt idx="1">
                  <c:v>0.66666666666666663</c:v>
                </c:pt>
                <c:pt idx="2">
                  <c:v>0.38095238095238237</c:v>
                </c:pt>
                <c:pt idx="3">
                  <c:v>0.30188679245283195</c:v>
                </c:pt>
                <c:pt idx="4">
                  <c:v>0.25806451612903231</c:v>
                </c:pt>
                <c:pt idx="5">
                  <c:v>0.24657534246575341</c:v>
                </c:pt>
                <c:pt idx="6">
                  <c:v>0.23750000000000004</c:v>
                </c:pt>
                <c:pt idx="7">
                  <c:v>0.21348314606741653</c:v>
                </c:pt>
                <c:pt idx="8">
                  <c:v>0.18750000000000042</c:v>
                </c:pt>
                <c:pt idx="9">
                  <c:v>0.19626168224299109</c:v>
                </c:pt>
              </c:numCache>
            </c:numRef>
          </c:val>
        </c:ser>
        <c:ser>
          <c:idx val="1"/>
          <c:order val="1"/>
          <c:tx>
            <c:strRef>
              <c:f>Sheet2!$F$1</c:f>
              <c:strCache>
                <c:ptCount val="1"/>
                <c:pt idx="0">
                  <c:v>3B</c:v>
                </c:pt>
              </c:strCache>
            </c:strRef>
          </c:tx>
          <c:val>
            <c:numRef>
              <c:f>Sheet2!$F$2:$F$11</c:f>
              <c:numCache>
                <c:formatCode>General</c:formatCode>
                <c:ptCount val="10"/>
                <c:pt idx="0">
                  <c:v>1</c:v>
                </c:pt>
                <c:pt idx="1">
                  <c:v>0.6428571428571429</c:v>
                </c:pt>
                <c:pt idx="2">
                  <c:v>0.61290322580645151</c:v>
                </c:pt>
                <c:pt idx="3">
                  <c:v>0.5135135135135136</c:v>
                </c:pt>
                <c:pt idx="4">
                  <c:v>0.40909090909091</c:v>
                </c:pt>
                <c:pt idx="5">
                  <c:v>0.36538461538461814</c:v>
                </c:pt>
                <c:pt idx="6">
                  <c:v>0.30158730158730257</c:v>
                </c:pt>
                <c:pt idx="7">
                  <c:v>0.28358208955223968</c:v>
                </c:pt>
                <c:pt idx="8">
                  <c:v>0.30985915492957788</c:v>
                </c:pt>
                <c:pt idx="9">
                  <c:v>0.30379746835443117</c:v>
                </c:pt>
              </c:numCache>
            </c:numRef>
          </c:val>
        </c:ser>
        <c:ser>
          <c:idx val="2"/>
          <c:order val="2"/>
          <c:tx>
            <c:strRef>
              <c:f>Sheet2!$G$1</c:f>
              <c:strCache>
                <c:ptCount val="1"/>
                <c:pt idx="0">
                  <c:v>1A</c:v>
                </c:pt>
              </c:strCache>
            </c:strRef>
          </c:tx>
          <c:val>
            <c:numRef>
              <c:f>Sheet2!$G$2:$G$11</c:f>
              <c:numCache>
                <c:formatCode>General</c:formatCode>
                <c:ptCount val="10"/>
                <c:pt idx="0">
                  <c:v>1</c:v>
                </c:pt>
                <c:pt idx="1">
                  <c:v>0.60465116279069764</c:v>
                </c:pt>
                <c:pt idx="2">
                  <c:v>0.39285714285714385</c:v>
                </c:pt>
                <c:pt idx="3">
                  <c:v>0.352112676056338</c:v>
                </c:pt>
                <c:pt idx="4">
                  <c:v>0.29213483146067432</c:v>
                </c:pt>
                <c:pt idx="5">
                  <c:v>0.25471698113207664</c:v>
                </c:pt>
                <c:pt idx="6">
                  <c:v>0.22764227642276424</c:v>
                </c:pt>
                <c:pt idx="7">
                  <c:v>0.22302158273381287</c:v>
                </c:pt>
                <c:pt idx="8">
                  <c:v>0.21019108280254817</c:v>
                </c:pt>
                <c:pt idx="9">
                  <c:v>0.23121387283237063</c:v>
                </c:pt>
              </c:numCache>
            </c:numRef>
          </c:val>
        </c:ser>
        <c:ser>
          <c:idx val="3"/>
          <c:order val="3"/>
          <c:tx>
            <c:strRef>
              <c:f>Sheet2!$H$1</c:f>
              <c:strCache>
                <c:ptCount val="1"/>
                <c:pt idx="0">
                  <c:v>1B</c:v>
                </c:pt>
              </c:strCache>
            </c:strRef>
          </c:tx>
          <c:val>
            <c:numRef>
              <c:f>Sheet2!$H$2:$H$11</c:f>
              <c:numCache>
                <c:formatCode>General</c:formatCode>
                <c:ptCount val="10"/>
                <c:pt idx="0">
                  <c:v>1</c:v>
                </c:pt>
                <c:pt idx="1">
                  <c:v>0.81081081081081163</c:v>
                </c:pt>
                <c:pt idx="2">
                  <c:v>0.5882352941176453</c:v>
                </c:pt>
                <c:pt idx="3">
                  <c:v>0.53623188405797106</c:v>
                </c:pt>
                <c:pt idx="4">
                  <c:v>0.46250000000000002</c:v>
                </c:pt>
                <c:pt idx="5">
                  <c:v>0.40206185567010311</c:v>
                </c:pt>
                <c:pt idx="6">
                  <c:v>0.38317757009345937</c:v>
                </c:pt>
                <c:pt idx="7">
                  <c:v>0.3620689655172436</c:v>
                </c:pt>
                <c:pt idx="8">
                  <c:v>0.36718750000000078</c:v>
                </c:pt>
                <c:pt idx="9">
                  <c:v>0.35460992907801431</c:v>
                </c:pt>
              </c:numCache>
            </c:numRef>
          </c:val>
        </c:ser>
        <c:marker val="1"/>
        <c:axId val="17966592"/>
        <c:axId val="17968128"/>
      </c:lineChart>
      <c:catAx>
        <c:axId val="17966592"/>
        <c:scaling>
          <c:orientation val="minMax"/>
        </c:scaling>
        <c:axPos val="b"/>
        <c:tickLblPos val="nextTo"/>
        <c:crossAx val="17968128"/>
        <c:crosses val="autoZero"/>
        <c:auto val="1"/>
        <c:lblAlgn val="ctr"/>
        <c:lblOffset val="100"/>
      </c:catAx>
      <c:valAx>
        <c:axId val="17968128"/>
        <c:scaling>
          <c:orientation val="minMax"/>
        </c:scaling>
        <c:axPos val="l"/>
        <c:majorGridlines/>
        <c:numFmt formatCode="General" sourceLinked="1"/>
        <c:tickLblPos val="nextTo"/>
        <c:crossAx val="17966592"/>
        <c:crosses val="autoZero"/>
        <c:crossBetween val="between"/>
      </c:valAx>
    </c:plotArea>
    <c:legend>
      <c:legendPos val="r"/>
    </c:legend>
    <c:plotVisOnly val="1"/>
  </c:chart>
  <c:txPr>
    <a:bodyPr/>
    <a:lstStyle/>
    <a:p>
      <a:pPr>
        <a:defRPr sz="1600">
          <a:latin typeface="Times New Roman" pitchFamily="18" charset="0"/>
          <a:cs typeface="Times New Roman" pitchFamily="18" charset="0"/>
        </a:defRPr>
      </a:pPr>
      <a:endParaRPr lang="zh-CN"/>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20836-4419-46FC-8570-8C25EE18BFF8}" type="doc">
      <dgm:prSet loTypeId="urn:microsoft.com/office/officeart/2005/8/layout/process4" loCatId="list" qsTypeId="urn:microsoft.com/office/officeart/2005/8/quickstyle/simple3" qsCatId="simple" csTypeId="urn:microsoft.com/office/officeart/2005/8/colors/colorful5" csCatId="colorful"/>
      <dgm:spPr/>
      <dgm:t>
        <a:bodyPr/>
        <a:lstStyle/>
        <a:p>
          <a:endParaRPr lang="zh-CN" altLang="en-US"/>
        </a:p>
      </dgm:t>
    </dgm:pt>
    <dgm:pt modelId="{F323A3D5-F989-4871-A9B9-BD523F104CC0}">
      <dgm:prSet/>
      <dgm:spPr/>
      <dgm:t>
        <a:bodyPr/>
        <a:lstStyle/>
        <a:p>
          <a:pPr algn="l" rtl="0">
            <a:lnSpc>
              <a:spcPct val="100000"/>
            </a:lnSpc>
          </a:pPr>
          <a:r>
            <a:rPr lang="en-US" dirty="0" smtClean="0">
              <a:latin typeface="Times New Roman" pitchFamily="18" charset="0"/>
              <a:cs typeface="Times New Roman" pitchFamily="18" charset="0"/>
            </a:rPr>
            <a:t>Heuristic will make people wrongly assess the occurrence probability of a low-probability risk. </a:t>
          </a:r>
          <a:endParaRPr lang="zh-CN" dirty="0">
            <a:latin typeface="Times New Roman" pitchFamily="18" charset="0"/>
            <a:cs typeface="Times New Roman" pitchFamily="18" charset="0"/>
          </a:endParaRPr>
        </a:p>
      </dgm:t>
    </dgm:pt>
    <dgm:pt modelId="{7D0938CF-BE55-4862-8BF4-EF47F62198A7}" type="parTrans" cxnId="{1AE917D0-773C-41D7-A6B1-4B4DA29699EA}">
      <dgm:prSet/>
      <dgm:spPr/>
      <dgm:t>
        <a:bodyPr/>
        <a:lstStyle/>
        <a:p>
          <a:pPr algn="l"/>
          <a:endParaRPr lang="zh-CN" altLang="en-US">
            <a:latin typeface="Times New Roman" pitchFamily="18" charset="0"/>
            <a:cs typeface="Times New Roman" pitchFamily="18" charset="0"/>
          </a:endParaRPr>
        </a:p>
      </dgm:t>
    </dgm:pt>
    <dgm:pt modelId="{6B5B16C3-7B57-4D7F-93FE-ADAADF500708}" type="sibTrans" cxnId="{1AE917D0-773C-41D7-A6B1-4B4DA29699EA}">
      <dgm:prSet/>
      <dgm:spPr/>
      <dgm:t>
        <a:bodyPr/>
        <a:lstStyle/>
        <a:p>
          <a:pPr algn="l"/>
          <a:endParaRPr lang="zh-CN" altLang="en-US">
            <a:latin typeface="Times New Roman" pitchFamily="18" charset="0"/>
            <a:cs typeface="Times New Roman" pitchFamily="18" charset="0"/>
          </a:endParaRPr>
        </a:p>
      </dgm:t>
    </dgm:pt>
    <dgm:pt modelId="{A1FC594C-7ED5-4CBD-AC09-2BD508DB7B81}">
      <dgm:prSet/>
      <dgm:spPr/>
      <dgm:t>
        <a:bodyPr/>
        <a:lstStyle/>
        <a:p>
          <a:pPr algn="l" rtl="0"/>
          <a:r>
            <a:rPr lang="en-US" dirty="0" smtClean="0">
              <a:latin typeface="Times New Roman" pitchFamily="18" charset="0"/>
              <a:cs typeface="Times New Roman" pitchFamily="18" charset="0"/>
            </a:rPr>
            <a:t>Decision making on insurance purchase upon threshold approach may mislead them to ignore the low-probability risks. </a:t>
          </a:r>
          <a:endParaRPr lang="zh-CN" dirty="0">
            <a:latin typeface="Times New Roman" pitchFamily="18" charset="0"/>
            <a:cs typeface="Times New Roman" pitchFamily="18" charset="0"/>
          </a:endParaRPr>
        </a:p>
      </dgm:t>
    </dgm:pt>
    <dgm:pt modelId="{8D4C778C-3471-443D-9B79-9CCA0A587C4D}" type="parTrans" cxnId="{689326E4-8D48-4A84-A4C6-715F89197F13}">
      <dgm:prSet/>
      <dgm:spPr/>
      <dgm:t>
        <a:bodyPr/>
        <a:lstStyle/>
        <a:p>
          <a:pPr algn="l"/>
          <a:endParaRPr lang="zh-CN" altLang="en-US">
            <a:latin typeface="Times New Roman" pitchFamily="18" charset="0"/>
            <a:cs typeface="Times New Roman" pitchFamily="18" charset="0"/>
          </a:endParaRPr>
        </a:p>
      </dgm:t>
    </dgm:pt>
    <dgm:pt modelId="{B67F9E20-3D15-4325-AB68-A358252AF5CF}" type="sibTrans" cxnId="{689326E4-8D48-4A84-A4C6-715F89197F13}">
      <dgm:prSet/>
      <dgm:spPr/>
      <dgm:t>
        <a:bodyPr/>
        <a:lstStyle/>
        <a:p>
          <a:pPr algn="l"/>
          <a:endParaRPr lang="zh-CN" altLang="en-US">
            <a:latin typeface="Times New Roman" pitchFamily="18" charset="0"/>
            <a:cs typeface="Times New Roman" pitchFamily="18" charset="0"/>
          </a:endParaRPr>
        </a:p>
      </dgm:t>
    </dgm:pt>
    <dgm:pt modelId="{1E699255-B086-4744-B684-8F4A7EA91A9E}">
      <dgm:prSet/>
      <dgm:spPr/>
      <dgm:t>
        <a:bodyPr/>
        <a:lstStyle/>
        <a:p>
          <a:pPr algn="l" rtl="0"/>
          <a:r>
            <a:rPr lang="en-US" dirty="0" smtClean="0">
              <a:latin typeface="Times New Roman" pitchFamily="18" charset="0"/>
              <a:cs typeface="Times New Roman" pitchFamily="18" charset="0"/>
            </a:rPr>
            <a:t>The aggregated mistake understanding on low-probability disasters result in the underinsurance anomaly.</a:t>
          </a:r>
          <a:endParaRPr lang="en-US" dirty="0">
            <a:latin typeface="Times New Roman" pitchFamily="18" charset="0"/>
            <a:cs typeface="Times New Roman" pitchFamily="18" charset="0"/>
          </a:endParaRPr>
        </a:p>
      </dgm:t>
    </dgm:pt>
    <dgm:pt modelId="{4D9ABC97-331B-4F3B-80C9-9B29479135C3}" type="parTrans" cxnId="{4C0C356B-EEF5-463C-9BF6-9DCA0777AA8C}">
      <dgm:prSet/>
      <dgm:spPr/>
      <dgm:t>
        <a:bodyPr/>
        <a:lstStyle/>
        <a:p>
          <a:pPr algn="l"/>
          <a:endParaRPr lang="zh-CN" altLang="en-US">
            <a:latin typeface="Times New Roman" pitchFamily="18" charset="0"/>
            <a:cs typeface="Times New Roman" pitchFamily="18" charset="0"/>
          </a:endParaRPr>
        </a:p>
      </dgm:t>
    </dgm:pt>
    <dgm:pt modelId="{097E4EEC-B1AE-408B-821D-72DDD168E0A9}" type="sibTrans" cxnId="{4C0C356B-EEF5-463C-9BF6-9DCA0777AA8C}">
      <dgm:prSet/>
      <dgm:spPr/>
      <dgm:t>
        <a:bodyPr/>
        <a:lstStyle/>
        <a:p>
          <a:pPr algn="l"/>
          <a:endParaRPr lang="zh-CN" altLang="en-US">
            <a:latin typeface="Times New Roman" pitchFamily="18" charset="0"/>
            <a:cs typeface="Times New Roman" pitchFamily="18" charset="0"/>
          </a:endParaRPr>
        </a:p>
      </dgm:t>
    </dgm:pt>
    <dgm:pt modelId="{60B0C89F-4F42-4B3C-9F3A-2E3756B8E318}" type="pres">
      <dgm:prSet presAssocID="{2C020836-4419-46FC-8570-8C25EE18BFF8}" presName="Name0" presStyleCnt="0">
        <dgm:presLayoutVars>
          <dgm:dir/>
          <dgm:animLvl val="lvl"/>
          <dgm:resizeHandles val="exact"/>
        </dgm:presLayoutVars>
      </dgm:prSet>
      <dgm:spPr/>
      <dgm:t>
        <a:bodyPr/>
        <a:lstStyle/>
        <a:p>
          <a:endParaRPr lang="zh-CN" altLang="en-US"/>
        </a:p>
      </dgm:t>
    </dgm:pt>
    <dgm:pt modelId="{47F5B308-77EB-4CBE-8F57-D464138CCEE9}" type="pres">
      <dgm:prSet presAssocID="{1E699255-B086-4744-B684-8F4A7EA91A9E}" presName="boxAndChildren" presStyleCnt="0"/>
      <dgm:spPr/>
    </dgm:pt>
    <dgm:pt modelId="{7C7A5276-4B01-4E57-83F5-E28316D9711E}" type="pres">
      <dgm:prSet presAssocID="{1E699255-B086-4744-B684-8F4A7EA91A9E}" presName="parentTextBox" presStyleLbl="node1" presStyleIdx="0" presStyleCnt="3"/>
      <dgm:spPr/>
      <dgm:t>
        <a:bodyPr/>
        <a:lstStyle/>
        <a:p>
          <a:endParaRPr lang="zh-CN" altLang="en-US"/>
        </a:p>
      </dgm:t>
    </dgm:pt>
    <dgm:pt modelId="{52CF5A98-8BBE-42B0-B29F-84E0A88AA32D}" type="pres">
      <dgm:prSet presAssocID="{B67F9E20-3D15-4325-AB68-A358252AF5CF}" presName="sp" presStyleCnt="0"/>
      <dgm:spPr/>
    </dgm:pt>
    <dgm:pt modelId="{24E3D0D5-17CA-4B65-8549-4E8CFF69AEBD}" type="pres">
      <dgm:prSet presAssocID="{A1FC594C-7ED5-4CBD-AC09-2BD508DB7B81}" presName="arrowAndChildren" presStyleCnt="0"/>
      <dgm:spPr/>
    </dgm:pt>
    <dgm:pt modelId="{F9058142-CD1B-47EE-A6C3-E631CF01307C}" type="pres">
      <dgm:prSet presAssocID="{A1FC594C-7ED5-4CBD-AC09-2BD508DB7B81}" presName="parentTextArrow" presStyleLbl="node1" presStyleIdx="1" presStyleCnt="3"/>
      <dgm:spPr/>
      <dgm:t>
        <a:bodyPr/>
        <a:lstStyle/>
        <a:p>
          <a:endParaRPr lang="zh-CN" altLang="en-US"/>
        </a:p>
      </dgm:t>
    </dgm:pt>
    <dgm:pt modelId="{BEB43C45-CF4F-406F-B297-6FE6086C1EDB}" type="pres">
      <dgm:prSet presAssocID="{6B5B16C3-7B57-4D7F-93FE-ADAADF500708}" presName="sp" presStyleCnt="0"/>
      <dgm:spPr/>
    </dgm:pt>
    <dgm:pt modelId="{7B415261-D236-41EF-9B9A-4072653060BA}" type="pres">
      <dgm:prSet presAssocID="{F323A3D5-F989-4871-A9B9-BD523F104CC0}" presName="arrowAndChildren" presStyleCnt="0"/>
      <dgm:spPr/>
    </dgm:pt>
    <dgm:pt modelId="{27AA831D-3632-41E4-8632-4E997A5EE3EE}" type="pres">
      <dgm:prSet presAssocID="{F323A3D5-F989-4871-A9B9-BD523F104CC0}" presName="parentTextArrow" presStyleLbl="node1" presStyleIdx="2" presStyleCnt="3"/>
      <dgm:spPr/>
      <dgm:t>
        <a:bodyPr/>
        <a:lstStyle/>
        <a:p>
          <a:endParaRPr lang="zh-CN" altLang="en-US"/>
        </a:p>
      </dgm:t>
    </dgm:pt>
  </dgm:ptLst>
  <dgm:cxnLst>
    <dgm:cxn modelId="{1961E8C6-C8C3-49E7-A5B0-D364DAC1C095}" type="presOf" srcId="{A1FC594C-7ED5-4CBD-AC09-2BD508DB7B81}" destId="{F9058142-CD1B-47EE-A6C3-E631CF01307C}" srcOrd="0" destOrd="0" presId="urn:microsoft.com/office/officeart/2005/8/layout/process4"/>
    <dgm:cxn modelId="{B662651C-DF70-4EAE-AFBD-228854F44496}" type="presOf" srcId="{2C020836-4419-46FC-8570-8C25EE18BFF8}" destId="{60B0C89F-4F42-4B3C-9F3A-2E3756B8E318}" srcOrd="0" destOrd="0" presId="urn:microsoft.com/office/officeart/2005/8/layout/process4"/>
    <dgm:cxn modelId="{689326E4-8D48-4A84-A4C6-715F89197F13}" srcId="{2C020836-4419-46FC-8570-8C25EE18BFF8}" destId="{A1FC594C-7ED5-4CBD-AC09-2BD508DB7B81}" srcOrd="1" destOrd="0" parTransId="{8D4C778C-3471-443D-9B79-9CCA0A587C4D}" sibTransId="{B67F9E20-3D15-4325-AB68-A358252AF5CF}"/>
    <dgm:cxn modelId="{4C0C356B-EEF5-463C-9BF6-9DCA0777AA8C}" srcId="{2C020836-4419-46FC-8570-8C25EE18BFF8}" destId="{1E699255-B086-4744-B684-8F4A7EA91A9E}" srcOrd="2" destOrd="0" parTransId="{4D9ABC97-331B-4F3B-80C9-9B29479135C3}" sibTransId="{097E4EEC-B1AE-408B-821D-72DDD168E0A9}"/>
    <dgm:cxn modelId="{C0A8F776-A7CC-4616-81B8-03E7372EE28E}" type="presOf" srcId="{1E699255-B086-4744-B684-8F4A7EA91A9E}" destId="{7C7A5276-4B01-4E57-83F5-E28316D9711E}" srcOrd="0" destOrd="0" presId="urn:microsoft.com/office/officeart/2005/8/layout/process4"/>
    <dgm:cxn modelId="{1AE917D0-773C-41D7-A6B1-4B4DA29699EA}" srcId="{2C020836-4419-46FC-8570-8C25EE18BFF8}" destId="{F323A3D5-F989-4871-A9B9-BD523F104CC0}" srcOrd="0" destOrd="0" parTransId="{7D0938CF-BE55-4862-8BF4-EF47F62198A7}" sibTransId="{6B5B16C3-7B57-4D7F-93FE-ADAADF500708}"/>
    <dgm:cxn modelId="{34D14643-EA37-4683-8089-288EBCA3F8C5}" type="presOf" srcId="{F323A3D5-F989-4871-A9B9-BD523F104CC0}" destId="{27AA831D-3632-41E4-8632-4E997A5EE3EE}" srcOrd="0" destOrd="0" presId="urn:microsoft.com/office/officeart/2005/8/layout/process4"/>
    <dgm:cxn modelId="{D0B6EE48-84A7-41A1-A6DE-CCAA8BF97B8D}" type="presParOf" srcId="{60B0C89F-4F42-4B3C-9F3A-2E3756B8E318}" destId="{47F5B308-77EB-4CBE-8F57-D464138CCEE9}" srcOrd="0" destOrd="0" presId="urn:microsoft.com/office/officeart/2005/8/layout/process4"/>
    <dgm:cxn modelId="{AFFC5AD2-875F-4C48-97B4-C9C04A460EB7}" type="presParOf" srcId="{47F5B308-77EB-4CBE-8F57-D464138CCEE9}" destId="{7C7A5276-4B01-4E57-83F5-E28316D9711E}" srcOrd="0" destOrd="0" presId="urn:microsoft.com/office/officeart/2005/8/layout/process4"/>
    <dgm:cxn modelId="{E6FB7BDC-B5BC-4222-9EA2-6CA179F76C72}" type="presParOf" srcId="{60B0C89F-4F42-4B3C-9F3A-2E3756B8E318}" destId="{52CF5A98-8BBE-42B0-B29F-84E0A88AA32D}" srcOrd="1" destOrd="0" presId="urn:microsoft.com/office/officeart/2005/8/layout/process4"/>
    <dgm:cxn modelId="{1CFD0E64-1ABD-4EBF-A7A2-4F91F9BB6A80}" type="presParOf" srcId="{60B0C89F-4F42-4B3C-9F3A-2E3756B8E318}" destId="{24E3D0D5-17CA-4B65-8549-4E8CFF69AEBD}" srcOrd="2" destOrd="0" presId="urn:microsoft.com/office/officeart/2005/8/layout/process4"/>
    <dgm:cxn modelId="{1E144F05-2861-4405-BC17-E30CC5AB6811}" type="presParOf" srcId="{24E3D0D5-17CA-4B65-8549-4E8CFF69AEBD}" destId="{F9058142-CD1B-47EE-A6C3-E631CF01307C}" srcOrd="0" destOrd="0" presId="urn:microsoft.com/office/officeart/2005/8/layout/process4"/>
    <dgm:cxn modelId="{09D0C9C9-276D-497E-85A5-C5B5802FC664}" type="presParOf" srcId="{60B0C89F-4F42-4B3C-9F3A-2E3756B8E318}" destId="{BEB43C45-CF4F-406F-B297-6FE6086C1EDB}" srcOrd="3" destOrd="0" presId="urn:microsoft.com/office/officeart/2005/8/layout/process4"/>
    <dgm:cxn modelId="{7FD9C83B-9677-4AD7-B517-1267651CD8A7}" type="presParOf" srcId="{60B0C89F-4F42-4B3C-9F3A-2E3756B8E318}" destId="{7B415261-D236-41EF-9B9A-4072653060BA}" srcOrd="4" destOrd="0" presId="urn:microsoft.com/office/officeart/2005/8/layout/process4"/>
    <dgm:cxn modelId="{D179CBC7-AA18-4A5A-A36B-7A702074BA75}" type="presParOf" srcId="{7B415261-D236-41EF-9B9A-4072653060BA}" destId="{27AA831D-3632-41E4-8632-4E997A5EE3EE}" srcOrd="0"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 Id="rId9" Type="http://schemas.openxmlformats.org/officeDocument/2006/relationships/image" Target="../media/image1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5.wmf"/><Relationship Id="rId7" Type="http://schemas.openxmlformats.org/officeDocument/2006/relationships/image" Target="../media/image23.wmf"/><Relationship Id="rId2" Type="http://schemas.openxmlformats.org/officeDocument/2006/relationships/image" Target="../media/image19.wmf"/><Relationship Id="rId1" Type="http://schemas.openxmlformats.org/officeDocument/2006/relationships/image" Target="../media/image3.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 Id="rId9"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43.wmf"/><Relationship Id="rId1"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0BF31-9164-4D1B-8A92-5BCC169E0565}" type="datetimeFigureOut">
              <a:rPr lang="zh-CN" altLang="en-US" smtClean="0"/>
              <a:pPr/>
              <a:t>2013-7-19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22353-61FF-4982-9846-A21C9E46A3D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7B22353-61FF-4982-9846-A21C9E46A3DD}" type="slidenum">
              <a:rPr lang="zh-CN" altLang="en-US" smtClean="0"/>
              <a:pPr/>
              <a:t>19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defRPr sz="3600" b="1"/>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sz="2800"/>
            </a:lvl1pPr>
            <a:lvl2pPr>
              <a:defRPr sz="2400"/>
            </a:lvl2pPr>
            <a:lvl3pPr>
              <a:defRPr sz="2000"/>
            </a:lvl3pPr>
            <a:lvl4pPr>
              <a:defRPr sz="1800"/>
            </a:lvl4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223C1C-4450-413B-B0BE-B8ED4AE6A015}"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25ADDD-EA6D-4D7E-B65C-582B57ED3DA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23C1C-4450-413B-B0BE-B8ED4AE6A015}" type="datetimeFigureOut">
              <a:rPr lang="zh-CN" altLang="en-US" smtClean="0"/>
              <a:pPr/>
              <a:t>2013-7-19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5ADDD-EA6D-4D7E-B65C-582B57ED3DA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3.bin"/><Relationship Id="rId5" Type="http://schemas.openxmlformats.org/officeDocument/2006/relationships/oleObject" Target="../embeddings/oleObject12.bin"/><Relationship Id="rId10" Type="http://schemas.openxmlformats.org/officeDocument/2006/relationships/oleObject" Target="../embeddings/oleObject17.bin"/><Relationship Id="rId4" Type="http://schemas.openxmlformats.org/officeDocument/2006/relationships/oleObject" Target="../embeddings/oleObject11.bin"/><Relationship Id="rId9"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21.bin"/><Relationship Id="rId11" Type="http://schemas.openxmlformats.org/officeDocument/2006/relationships/oleObject" Target="../embeddings/oleObject26.bin"/><Relationship Id="rId5" Type="http://schemas.openxmlformats.org/officeDocument/2006/relationships/oleObject" Target="../embeddings/oleObject20.bin"/><Relationship Id="rId10" Type="http://schemas.openxmlformats.org/officeDocument/2006/relationships/oleObject" Target="../embeddings/oleObject25.bin"/><Relationship Id="rId4" Type="http://schemas.openxmlformats.org/officeDocument/2006/relationships/oleObject" Target="../embeddings/oleObject19.bin"/><Relationship Id="rId9"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3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xml"/><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 Id="rId9" Type="http://schemas.openxmlformats.org/officeDocument/2006/relationships/oleObject" Target="../embeddings/oleObject4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42.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45.bin"/><Relationship Id="rId4" Type="http://schemas.openxmlformats.org/officeDocument/2006/relationships/oleObject" Target="../embeddings/oleObject44.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47.bin"/></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48.bin"/></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49.bin"/></Relationships>
</file>

<file path=ppt/slides/_rels/slide2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50.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1.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2.xml"/><Relationship Id="rId5" Type="http://schemas.openxmlformats.org/officeDocument/2006/relationships/tags" Target="../tags/tag5.xml"/><Relationship Id="rId4" Type="http://schemas.openxmlformats.org/officeDocument/2006/relationships/tags" Target="../tags/tag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9.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8" y="785795"/>
            <a:ext cx="9001156" cy="2571767"/>
          </a:xfrm>
        </p:spPr>
        <p:txBody>
          <a:bodyPr>
            <a:noAutofit/>
          </a:bodyPr>
          <a:lstStyle/>
          <a:p>
            <a:pPr>
              <a:lnSpc>
                <a:spcPct val="150000"/>
              </a:lnSpc>
              <a:spcBef>
                <a:spcPts val="600"/>
              </a:spcBef>
              <a:spcAft>
                <a:spcPts val="600"/>
              </a:spcAft>
            </a:pPr>
            <a:r>
              <a:rPr lang="en-US" altLang="zh-CN" sz="3700" b="1" dirty="0" smtClean="0">
                <a:latin typeface="Times New Roman" pitchFamily="18" charset="0"/>
                <a:ea typeface="Arial Unicode MS" pitchFamily="34" charset="-122"/>
                <a:cs typeface="Times New Roman" pitchFamily="18" charset="0"/>
              </a:rPr>
              <a:t>An experimental study on underinsurance against low-probability hazards: </a:t>
            </a:r>
            <a:r>
              <a:rPr lang="en-US" altLang="zh-CN" sz="4000" b="1" dirty="0" smtClean="0">
                <a:latin typeface="Times New Roman" pitchFamily="18" charset="0"/>
                <a:ea typeface="Arial Unicode MS" pitchFamily="34" charset="-122"/>
                <a:cs typeface="Times New Roman" pitchFamily="18" charset="0"/>
              </a:rPr>
              <a:t/>
            </a:r>
            <a:br>
              <a:rPr lang="en-US" altLang="zh-CN" sz="4000" b="1" dirty="0" smtClean="0">
                <a:latin typeface="Times New Roman" pitchFamily="18" charset="0"/>
                <a:ea typeface="Arial Unicode MS" pitchFamily="34" charset="-122"/>
                <a:cs typeface="Times New Roman" pitchFamily="18" charset="0"/>
              </a:rPr>
            </a:br>
            <a:r>
              <a:rPr lang="en-US" altLang="zh-CN" sz="3300" b="1" dirty="0" smtClean="0">
                <a:latin typeface="Times New Roman" pitchFamily="18" charset="0"/>
                <a:ea typeface="Arial Unicode MS" pitchFamily="34" charset="-122"/>
                <a:cs typeface="Times New Roman" pitchFamily="18" charset="0"/>
              </a:rPr>
              <a:t>from an perspective of renewal decision-making</a:t>
            </a:r>
            <a:endParaRPr lang="zh-CN" altLang="en-US" sz="3300" dirty="0">
              <a:latin typeface="Times New Roman" pitchFamily="18" charset="0"/>
              <a:ea typeface="Arial Unicode MS" pitchFamily="34" charset="-122"/>
              <a:cs typeface="Times New Roman" pitchFamily="18" charset="0"/>
            </a:endParaRPr>
          </a:p>
        </p:txBody>
      </p:sp>
      <p:sp>
        <p:nvSpPr>
          <p:cNvPr id="3" name="副标题 2"/>
          <p:cNvSpPr>
            <a:spLocks noGrp="1"/>
          </p:cNvSpPr>
          <p:nvPr>
            <p:ph type="subTitle" idx="1"/>
          </p:nvPr>
        </p:nvSpPr>
        <p:spPr>
          <a:xfrm>
            <a:off x="857224" y="4071942"/>
            <a:ext cx="7358114" cy="2538418"/>
          </a:xfrm>
        </p:spPr>
        <p:txBody>
          <a:bodyPr anchor="ctr">
            <a:normAutofit lnSpcReduction="10000"/>
          </a:bodyPr>
          <a:lstStyle/>
          <a:p>
            <a:pPr>
              <a:lnSpc>
                <a:spcPct val="200000"/>
              </a:lnSpc>
            </a:pPr>
            <a:r>
              <a:rPr lang="en-US" altLang="zh-CN" b="1" dirty="0" err="1" smtClean="0">
                <a:solidFill>
                  <a:schemeClr val="tx1"/>
                </a:solidFill>
              </a:rPr>
              <a:t>Shaojie</a:t>
            </a:r>
            <a:r>
              <a:rPr lang="en-US" altLang="zh-CN" b="1" dirty="0" smtClean="0">
                <a:solidFill>
                  <a:schemeClr val="tx1"/>
                </a:solidFill>
              </a:rPr>
              <a:t>  ZHU &amp;  </a:t>
            </a:r>
            <a:r>
              <a:rPr lang="en-US" altLang="zh-CN" b="1" dirty="0" err="1" smtClean="0">
                <a:solidFill>
                  <a:schemeClr val="tx1"/>
                </a:solidFill>
              </a:rPr>
              <a:t>Zhenghua</a:t>
            </a:r>
            <a:r>
              <a:rPr lang="en-US" altLang="zh-CN" b="1" dirty="0" smtClean="0">
                <a:solidFill>
                  <a:schemeClr val="tx1"/>
                </a:solidFill>
              </a:rPr>
              <a:t>  GUO</a:t>
            </a:r>
          </a:p>
          <a:p>
            <a:endParaRPr lang="en-US" altLang="zh-CN" b="1" dirty="0" smtClean="0">
              <a:solidFill>
                <a:schemeClr val="tx1"/>
              </a:solidFill>
            </a:endParaRPr>
          </a:p>
          <a:p>
            <a:r>
              <a:rPr lang="en-US" altLang="zh-CN" b="1" dirty="0" smtClean="0">
                <a:solidFill>
                  <a:schemeClr val="tx1"/>
                </a:solidFill>
              </a:rPr>
              <a:t>Shanghai University of International Business and Economics</a:t>
            </a:r>
          </a:p>
          <a:p>
            <a:pPr>
              <a:lnSpc>
                <a:spcPct val="150000"/>
              </a:lnSpc>
            </a:pPr>
            <a:endParaRPr lang="en-US" altLang="zh-CN"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Paper’s Research Planning </a:t>
            </a:r>
            <a:endParaRPr lang="zh-CN" altLang="en-US" b="1" dirty="0"/>
          </a:p>
        </p:txBody>
      </p:sp>
      <p:sp>
        <p:nvSpPr>
          <p:cNvPr id="3" name="内容占位符 2"/>
          <p:cNvSpPr>
            <a:spLocks noGrp="1"/>
          </p:cNvSpPr>
          <p:nvPr>
            <p:ph idx="1"/>
          </p:nvPr>
        </p:nvSpPr>
        <p:spPr>
          <a:xfrm>
            <a:off x="457200" y="1428736"/>
            <a:ext cx="8229600" cy="5286412"/>
          </a:xfrm>
        </p:spPr>
        <p:txBody>
          <a:bodyPr anchor="ctr">
            <a:normAutofit fontScale="77500" lnSpcReduction="20000"/>
          </a:bodyPr>
          <a:lstStyle/>
          <a:p>
            <a:pPr algn="just">
              <a:lnSpc>
                <a:spcPct val="120000"/>
              </a:lnSpc>
            </a:pPr>
            <a:r>
              <a:rPr lang="en-US" altLang="zh-CN" dirty="0" smtClean="0">
                <a:latin typeface="Times New Roman" pitchFamily="18" charset="0"/>
                <a:cs typeface="Times New Roman" pitchFamily="18" charset="0"/>
              </a:rPr>
              <a:t>The insurance products related to low-probability disasters are generally short-term ones, so the decision-making on purchasing these policies is an sequential process involving </a:t>
            </a:r>
            <a:r>
              <a:rPr lang="en-US" altLang="zh-CN" b="1" dirty="0" smtClean="0">
                <a:solidFill>
                  <a:srgbClr val="0000CC"/>
                </a:solidFill>
                <a:latin typeface="Times New Roman" pitchFamily="18" charset="0"/>
                <a:cs typeface="Times New Roman" pitchFamily="18" charset="0"/>
              </a:rPr>
              <a:t>the initial decision-making on insurance purchasing  </a:t>
            </a:r>
            <a:r>
              <a:rPr lang="en-US" altLang="zh-CN" dirty="0" smtClean="0">
                <a:latin typeface="Times New Roman" pitchFamily="18" charset="0"/>
                <a:cs typeface="Times New Roman" pitchFamily="18" charset="0"/>
              </a:rPr>
              <a:t>and </a:t>
            </a:r>
            <a:r>
              <a:rPr lang="en-US" altLang="zh-CN" b="1" dirty="0" smtClean="0">
                <a:solidFill>
                  <a:srgbClr val="0000CC"/>
                </a:solidFill>
                <a:latin typeface="Times New Roman" pitchFamily="18" charset="0"/>
                <a:cs typeface="Times New Roman" pitchFamily="18" charset="0"/>
              </a:rPr>
              <a:t>the renewal decision-making</a:t>
            </a:r>
            <a:r>
              <a:rPr lang="en-US" altLang="zh-CN" dirty="0" smtClean="0">
                <a:latin typeface="Times New Roman" pitchFamily="18" charset="0"/>
                <a:cs typeface="Times New Roman" pitchFamily="18" charset="0"/>
              </a:rPr>
              <a:t>.</a:t>
            </a:r>
          </a:p>
          <a:p>
            <a:pPr algn="just">
              <a:lnSpc>
                <a:spcPct val="120000"/>
              </a:lnSpc>
            </a:pPr>
            <a:r>
              <a:rPr lang="en-US" altLang="zh-CN" dirty="0" smtClean="0">
                <a:latin typeface="Times New Roman" pitchFamily="18" charset="0"/>
                <a:cs typeface="Times New Roman" pitchFamily="18" charset="0"/>
              </a:rPr>
              <a:t>The current literatures available mostly explore the causes of underinsurance against low-probability disasters from the perspective of the initial decision-making on insurance purchasing .</a:t>
            </a:r>
          </a:p>
          <a:p>
            <a:pPr algn="just">
              <a:lnSpc>
                <a:spcPct val="120000"/>
              </a:lnSpc>
            </a:pPr>
            <a:r>
              <a:rPr lang="en-US" altLang="zh-CN" dirty="0" smtClean="0">
                <a:latin typeface="Times New Roman" pitchFamily="18" charset="0"/>
                <a:cs typeface="Times New Roman" pitchFamily="18" charset="0"/>
              </a:rPr>
              <a:t>However, although the probability an individual perceives exceeds his or her threshold probability and choose to insure initially, it may elapse in the renewal  phases.</a:t>
            </a:r>
          </a:p>
          <a:p>
            <a:pPr algn="just">
              <a:lnSpc>
                <a:spcPct val="120000"/>
              </a:lnSpc>
            </a:pPr>
            <a:r>
              <a:rPr lang="en-US" altLang="zh-CN" dirty="0" smtClean="0">
                <a:latin typeface="Times New Roman" pitchFamily="18" charset="0"/>
                <a:cs typeface="Times New Roman" pitchFamily="18" charset="0"/>
              </a:rPr>
              <a:t>Therefore, </a:t>
            </a:r>
            <a:r>
              <a:rPr lang="en-US" altLang="zh-CN" b="1" dirty="0" smtClean="0">
                <a:solidFill>
                  <a:srgbClr val="0000CC"/>
                </a:solidFill>
                <a:latin typeface="Times New Roman" pitchFamily="18" charset="0"/>
                <a:cs typeface="Times New Roman" pitchFamily="18" charset="0"/>
              </a:rPr>
              <a:t>the underinsurance for low-probability disasters are the collaborative product of both the initial underinsurance and the renewal underinsurance.</a:t>
            </a:r>
            <a:endParaRPr lang="zh-CN" altLang="en-US" b="1" dirty="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Paper’s Research Planning </a:t>
            </a:r>
            <a:endParaRPr lang="zh-CN" altLang="en-US" dirty="0"/>
          </a:p>
        </p:txBody>
      </p:sp>
      <p:sp>
        <p:nvSpPr>
          <p:cNvPr id="3" name="内容占位符 2"/>
          <p:cNvSpPr>
            <a:spLocks noGrp="1"/>
          </p:cNvSpPr>
          <p:nvPr>
            <p:ph idx="1"/>
          </p:nvPr>
        </p:nvSpPr>
        <p:spPr/>
        <p:txBody>
          <a:bodyPr anchor="ctr">
            <a:normAutofit/>
          </a:bodyPr>
          <a:lstStyle/>
          <a:p>
            <a:pPr algn="just">
              <a:lnSpc>
                <a:spcPct val="120000"/>
              </a:lnSpc>
            </a:pPr>
            <a:r>
              <a:rPr lang="en-US" altLang="zh-CN" dirty="0" smtClean="0">
                <a:latin typeface="Times New Roman" pitchFamily="18" charset="0"/>
                <a:ea typeface="楷体_GB2312" pitchFamily="49" charset="-122"/>
                <a:cs typeface="Times New Roman" pitchFamily="18" charset="0"/>
              </a:rPr>
              <a:t>NFIP confirms our judgment strongly.</a:t>
            </a:r>
            <a:endParaRPr lang="en-US" altLang="zh-CN" dirty="0" smtClean="0">
              <a:latin typeface="Times New Roman" pitchFamily="18" charset="0"/>
              <a:cs typeface="Times New Roman" pitchFamily="18" charset="0"/>
            </a:endParaRPr>
          </a:p>
          <a:p>
            <a:pPr lvl="1" algn="just">
              <a:lnSpc>
                <a:spcPct val="120000"/>
              </a:lnSpc>
            </a:pPr>
            <a:r>
              <a:rPr lang="en-US" dirty="0" smtClean="0">
                <a:latin typeface="Times New Roman" pitchFamily="18" charset="0"/>
                <a:cs typeface="Times New Roman" pitchFamily="18" charset="0"/>
              </a:rPr>
              <a:t>Michel-</a:t>
            </a:r>
            <a:r>
              <a:rPr lang="en-US" dirty="0" err="1" smtClean="0">
                <a:latin typeface="Times New Roman" pitchFamily="18" charset="0"/>
                <a:cs typeface="Times New Roman" pitchFamily="18" charset="0"/>
              </a:rPr>
              <a:t>Kerjan</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et al.</a:t>
            </a:r>
            <a:r>
              <a:rPr lang="zh-CN" alt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2012</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analyze American flood insurance tenure, that is, the number of years that people keep their flood insurance policy before letting it lapse. Their analysis covers the entire portfolio of the NFIP over the period 2001–2009 and reveals that the median tenure of new policies is between two and four years. The most important drop is observed in the first year. After the first year, the cancellation rate is lower but still quite significant.</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Paper’s Research Planning </a:t>
            </a:r>
            <a:endParaRPr lang="zh-CN" altLang="en-US" dirty="0"/>
          </a:p>
        </p:txBody>
      </p:sp>
      <p:sp>
        <p:nvSpPr>
          <p:cNvPr id="3" name="内容占位符 2"/>
          <p:cNvSpPr>
            <a:spLocks noGrp="1"/>
          </p:cNvSpPr>
          <p:nvPr>
            <p:ph idx="1"/>
          </p:nvPr>
        </p:nvSpPr>
        <p:spPr>
          <a:xfrm>
            <a:off x="714348" y="1428736"/>
            <a:ext cx="7929618" cy="5214974"/>
          </a:xfrm>
        </p:spPr>
        <p:txBody>
          <a:bodyPr>
            <a:normAutofit fontScale="70000" lnSpcReduction="20000"/>
          </a:bodyPr>
          <a:lstStyle/>
          <a:p>
            <a:pPr algn="just">
              <a:lnSpc>
                <a:spcPct val="140000"/>
              </a:lnSpc>
            </a:pPr>
            <a:r>
              <a:rPr lang="en-US" altLang="zh-CN" sz="4000" dirty="0" smtClean="0">
                <a:latin typeface="Times New Roman" pitchFamily="18" charset="0"/>
                <a:ea typeface="楷体_GB2312" pitchFamily="49" charset="-122"/>
                <a:cs typeface="Times New Roman" pitchFamily="18" charset="0"/>
              </a:rPr>
              <a:t>The  issue to be discussed</a:t>
            </a:r>
            <a:r>
              <a:rPr lang="zh-CN" altLang="en-US" sz="4000" dirty="0" smtClean="0">
                <a:latin typeface="Times New Roman" pitchFamily="18" charset="0"/>
                <a:ea typeface="楷体_GB2312" pitchFamily="49" charset="-122"/>
                <a:cs typeface="Times New Roman" pitchFamily="18" charset="0"/>
              </a:rPr>
              <a:t>：</a:t>
            </a:r>
            <a:endParaRPr lang="en-US" altLang="zh-CN" sz="4000" dirty="0" smtClean="0">
              <a:latin typeface="Times New Roman" pitchFamily="18" charset="0"/>
              <a:ea typeface="楷体_GB2312" pitchFamily="49" charset="-122"/>
              <a:cs typeface="Times New Roman" pitchFamily="18" charset="0"/>
            </a:endParaRPr>
          </a:p>
          <a:p>
            <a:pPr lvl="1" algn="just">
              <a:lnSpc>
                <a:spcPct val="160000"/>
              </a:lnSpc>
            </a:pPr>
            <a:r>
              <a:rPr lang="en-US" altLang="zh-CN" sz="3100" dirty="0" smtClean="0">
                <a:latin typeface="Times New Roman" pitchFamily="18" charset="0"/>
                <a:cs typeface="Times New Roman" pitchFamily="18" charset="0"/>
              </a:rPr>
              <a:t>What mechanism does the renewal decision-making follow? how does it affect the underinsurance for low-probability disasters?</a:t>
            </a:r>
          </a:p>
          <a:p>
            <a:pPr algn="just">
              <a:lnSpc>
                <a:spcPct val="140000"/>
              </a:lnSpc>
            </a:pPr>
            <a:r>
              <a:rPr lang="en-US" altLang="zh-CN" sz="4000" dirty="0" smtClean="0">
                <a:latin typeface="Times New Roman" pitchFamily="18" charset="0"/>
                <a:ea typeface="楷体_GB2312" pitchFamily="49" charset="-122"/>
                <a:cs typeface="Times New Roman" pitchFamily="18" charset="0"/>
              </a:rPr>
              <a:t>The research path to be followed</a:t>
            </a:r>
            <a:r>
              <a:rPr lang="zh-CN" altLang="en-US" sz="4000" dirty="0" smtClean="0">
                <a:latin typeface="Times New Roman" pitchFamily="18" charset="0"/>
                <a:ea typeface="楷体_GB2312" pitchFamily="49" charset="-122"/>
                <a:cs typeface="Times New Roman" pitchFamily="18" charset="0"/>
              </a:rPr>
              <a:t>：</a:t>
            </a:r>
            <a:endParaRPr lang="en-US" altLang="zh-CN" sz="4000" dirty="0" smtClean="0">
              <a:latin typeface="Times New Roman" pitchFamily="18" charset="0"/>
              <a:ea typeface="楷体_GB2312" pitchFamily="49" charset="-122"/>
              <a:cs typeface="Times New Roman" pitchFamily="18" charset="0"/>
            </a:endParaRPr>
          </a:p>
          <a:p>
            <a:pPr lvl="1" algn="just">
              <a:lnSpc>
                <a:spcPct val="160000"/>
              </a:lnSpc>
            </a:pPr>
            <a:r>
              <a:rPr lang="en-US" altLang="zh-CN" sz="3100" dirty="0" smtClean="0">
                <a:latin typeface="Times New Roman" pitchFamily="18" charset="0"/>
                <a:cs typeface="Times New Roman" pitchFamily="18" charset="0"/>
              </a:rPr>
              <a:t>Construct a theoretical model to investigate the behavioral characteristics of the renewal decision-making;</a:t>
            </a:r>
          </a:p>
          <a:p>
            <a:pPr lvl="1" algn="just">
              <a:lnSpc>
                <a:spcPct val="160000"/>
              </a:lnSpc>
            </a:pPr>
            <a:r>
              <a:rPr lang="en-US" altLang="zh-CN" sz="3100" dirty="0" smtClean="0">
                <a:latin typeface="Times New Roman" pitchFamily="18" charset="0"/>
                <a:cs typeface="Times New Roman" pitchFamily="18" charset="0"/>
              </a:rPr>
              <a:t>Design  an experiment to collect data of individuals’ insurance decision-making and verify the predictions obtained from the theoretical model.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2. Theoretical Framework and Predictions </a:t>
            </a:r>
            <a:endParaRPr lang="zh-CN" altLang="en-US" dirty="0"/>
          </a:p>
        </p:txBody>
      </p:sp>
      <p:sp>
        <p:nvSpPr>
          <p:cNvPr id="3" name="内容占位符 2"/>
          <p:cNvSpPr>
            <a:spLocks noGrp="1"/>
          </p:cNvSpPr>
          <p:nvPr>
            <p:ph idx="1"/>
          </p:nvPr>
        </p:nvSpPr>
        <p:spPr>
          <a:xfrm>
            <a:off x="457200" y="1500174"/>
            <a:ext cx="8472518" cy="5214974"/>
          </a:xfrm>
        </p:spPr>
        <p:txBody>
          <a:bodyPr>
            <a:normAutofit fontScale="85000" lnSpcReduction="10000"/>
          </a:bodyPr>
          <a:lstStyle/>
          <a:p>
            <a:pPr algn="just">
              <a:lnSpc>
                <a:spcPct val="130000"/>
              </a:lnSpc>
            </a:pPr>
            <a:r>
              <a:rPr lang="en-US" altLang="zh-CN" sz="3300" dirty="0" smtClean="0">
                <a:latin typeface="Times New Roman" pitchFamily="18" charset="0"/>
                <a:cs typeface="Times New Roman" pitchFamily="18" charset="0"/>
              </a:rPr>
              <a:t>Assumptions</a:t>
            </a:r>
            <a:r>
              <a:rPr lang="zh-CN" altLang="en-US" sz="3300" dirty="0" smtClean="0">
                <a:latin typeface="Times New Roman" pitchFamily="18" charset="0"/>
                <a:cs typeface="Times New Roman" pitchFamily="18" charset="0"/>
              </a:rPr>
              <a:t>：</a:t>
            </a:r>
            <a:endParaRPr lang="en-US" altLang="zh-CN" sz="3300" dirty="0" smtClean="0">
              <a:latin typeface="Times New Roman" pitchFamily="18" charset="0"/>
              <a:cs typeface="Times New Roman" pitchFamily="18" charset="0"/>
            </a:endParaRPr>
          </a:p>
          <a:p>
            <a:pPr lvl="1" algn="just">
              <a:lnSpc>
                <a:spcPct val="130000"/>
              </a:lnSpc>
            </a:pPr>
            <a:r>
              <a:rPr lang="en-US" altLang="zh-CN" dirty="0" smtClean="0">
                <a:latin typeface="Times New Roman" pitchFamily="18" charset="0"/>
                <a:cs typeface="Times New Roman" pitchFamily="18" charset="0"/>
              </a:rPr>
              <a:t>An individual faces a risky world only with two states: loss or no loss, with the loss occurrence probability is       and the loss amount is      ;   </a:t>
            </a:r>
          </a:p>
          <a:p>
            <a:pPr lvl="1" algn="just">
              <a:lnSpc>
                <a:spcPct val="130000"/>
              </a:lnSpc>
            </a:pPr>
            <a:r>
              <a:rPr lang="en-US" altLang="zh-CN" dirty="0" smtClean="0">
                <a:latin typeface="Times New Roman" pitchFamily="18" charset="0"/>
                <a:cs typeface="Times New Roman" pitchFamily="18" charset="0"/>
              </a:rPr>
              <a:t>Initial wealth is </a:t>
            </a:r>
            <a:r>
              <a:rPr lang="zh-CN" altLang="en-US" dirty="0" smtClean="0">
                <a:latin typeface="Times New Roman" pitchFamily="18" charset="0"/>
                <a:cs typeface="Times New Roman" pitchFamily="18" charset="0"/>
              </a:rPr>
              <a:t>      ；</a:t>
            </a:r>
            <a:endParaRPr lang="en-US" altLang="zh-CN" dirty="0" smtClean="0">
              <a:latin typeface="Times New Roman" pitchFamily="18" charset="0"/>
              <a:cs typeface="Times New Roman" pitchFamily="18" charset="0"/>
            </a:endParaRPr>
          </a:p>
          <a:p>
            <a:pPr lvl="1" algn="just">
              <a:lnSpc>
                <a:spcPct val="130000"/>
              </a:lnSpc>
            </a:pPr>
            <a:r>
              <a:rPr lang="en-US" altLang="zh-CN" dirty="0" smtClean="0">
                <a:latin typeface="Times New Roman" pitchFamily="18" charset="0"/>
                <a:cs typeface="Times New Roman" pitchFamily="18" charset="0"/>
              </a:rPr>
              <a:t>Coverage or Sum insured is    </a:t>
            </a:r>
            <a:r>
              <a:rPr lang="zh-CN" alt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the corresponding premium is            ,        indicates  premium coefficient; </a:t>
            </a:r>
          </a:p>
          <a:p>
            <a:pPr lvl="1" algn="just">
              <a:lnSpc>
                <a:spcPct val="130000"/>
              </a:lnSpc>
            </a:pPr>
            <a:r>
              <a:rPr lang="en-US" altLang="zh-CN" dirty="0" smtClean="0">
                <a:latin typeface="Times New Roman" pitchFamily="18" charset="0"/>
                <a:cs typeface="Times New Roman" pitchFamily="18" charset="0"/>
              </a:rPr>
              <a:t>The individual adopts Prospect Theory to make decisions under uncertain conditions, i.e. focusing on the wealth changes relative to the reference point rather than the absolute amount itself. The decision-maker’s value function is     , whose subjective probability is determined by the probability weighting function       . Furthermore, the decision-maker chooses  </a:t>
            </a:r>
            <a:r>
              <a:rPr lang="en-US" dirty="0" smtClean="0">
                <a:latin typeface="Times New Roman" pitchFamily="18" charset="0"/>
                <a:cs typeface="Times New Roman" pitchFamily="18" charset="0"/>
              </a:rPr>
              <a:t>status quo as reference point</a:t>
            </a:r>
            <a:r>
              <a:rPr lang="en-US" altLang="zh-CN" dirty="0" smtClean="0">
                <a:latin typeface="Times New Roman" pitchFamily="18" charset="0"/>
                <a:cs typeface="Times New Roman" pitchFamily="18" charset="0"/>
              </a:rPr>
              <a:t>.</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49" name="Object 1"/>
          <p:cNvGraphicFramePr>
            <a:graphicFrameLocks noChangeAspect="1"/>
          </p:cNvGraphicFramePr>
          <p:nvPr/>
        </p:nvGraphicFramePr>
        <p:xfrm>
          <a:off x="5717182" y="2571744"/>
          <a:ext cx="403356" cy="304801"/>
        </p:xfrm>
        <a:graphic>
          <a:graphicData uri="http://schemas.openxmlformats.org/presentationml/2006/ole">
            <p:oleObj spid="_x0000_s2049" name="Equation" r:id="rId3" imgW="152268" imgH="164957" progId="Equation.DSMT4">
              <p:embed/>
            </p:oleObj>
          </a:graphicData>
        </a:graphic>
      </p:graphicFrame>
      <p:graphicFrame>
        <p:nvGraphicFramePr>
          <p:cNvPr id="2051" name="Object 3"/>
          <p:cNvGraphicFramePr>
            <a:graphicFrameLocks noChangeAspect="1"/>
          </p:cNvGraphicFramePr>
          <p:nvPr/>
        </p:nvGraphicFramePr>
        <p:xfrm>
          <a:off x="8429652" y="2500306"/>
          <a:ext cx="318011" cy="357190"/>
        </p:xfrm>
        <a:graphic>
          <a:graphicData uri="http://schemas.openxmlformats.org/presentationml/2006/ole">
            <p:oleObj spid="_x0000_s2051" name="Equation" r:id="rId4" imgW="139680" imgH="164880" progId="Equation.DSMT4">
              <p:embed/>
            </p:oleObj>
          </a:graphicData>
        </a:graphic>
      </p:graphicFrame>
      <p:graphicFrame>
        <p:nvGraphicFramePr>
          <p:cNvPr id="2052" name="Object 4"/>
          <p:cNvGraphicFramePr>
            <a:graphicFrameLocks noChangeAspect="1"/>
          </p:cNvGraphicFramePr>
          <p:nvPr/>
        </p:nvGraphicFramePr>
        <p:xfrm>
          <a:off x="2928926" y="2928934"/>
          <a:ext cx="369821" cy="449260"/>
        </p:xfrm>
        <a:graphic>
          <a:graphicData uri="http://schemas.openxmlformats.org/presentationml/2006/ole">
            <p:oleObj spid="_x0000_s2052" name="Equation" r:id="rId5" imgW="203040" imgH="228600" progId="Equation.DSMT4">
              <p:embed/>
            </p:oleObj>
          </a:graphicData>
        </a:graphic>
      </p:graphicFrame>
      <p:graphicFrame>
        <p:nvGraphicFramePr>
          <p:cNvPr id="2053" name="Object 5"/>
          <p:cNvGraphicFramePr>
            <a:graphicFrameLocks noChangeAspect="1"/>
          </p:cNvGraphicFramePr>
          <p:nvPr/>
        </p:nvGraphicFramePr>
        <p:xfrm>
          <a:off x="4143373" y="3399312"/>
          <a:ext cx="285751" cy="315440"/>
        </p:xfrm>
        <a:graphic>
          <a:graphicData uri="http://schemas.openxmlformats.org/presentationml/2006/ole">
            <p:oleObj spid="_x0000_s2053" name="Equation" r:id="rId6" imgW="152280" imgH="177480" progId="Equation.DSMT4">
              <p:embed/>
            </p:oleObj>
          </a:graphicData>
        </a:graphic>
      </p:graphicFrame>
      <p:sp>
        <p:nvSpPr>
          <p:cNvPr id="20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54" name="Object 6"/>
          <p:cNvGraphicFramePr>
            <a:graphicFrameLocks noChangeAspect="1"/>
          </p:cNvGraphicFramePr>
          <p:nvPr/>
        </p:nvGraphicFramePr>
        <p:xfrm>
          <a:off x="4643438" y="3380642"/>
          <a:ext cx="1143008" cy="334110"/>
        </p:xfrm>
        <a:graphic>
          <a:graphicData uri="http://schemas.openxmlformats.org/presentationml/2006/ole">
            <p:oleObj spid="_x0000_s2054" name="Equation" r:id="rId7" imgW="621760" imgH="177646" progId="Equation.DSMT4">
              <p:embed/>
            </p:oleObj>
          </a:graphicData>
        </a:graphic>
      </p:graphicFrame>
      <p:sp>
        <p:nvSpPr>
          <p:cNvPr id="205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56" name="Object 8"/>
          <p:cNvGraphicFramePr>
            <a:graphicFrameLocks noChangeAspect="1"/>
          </p:cNvGraphicFramePr>
          <p:nvPr/>
        </p:nvGraphicFramePr>
        <p:xfrm>
          <a:off x="1571636" y="3714752"/>
          <a:ext cx="629334" cy="357190"/>
        </p:xfrm>
        <a:graphic>
          <a:graphicData uri="http://schemas.openxmlformats.org/presentationml/2006/ole">
            <p:oleObj spid="_x0000_s2056" name="Equation" r:id="rId8" imgW="355292" imgH="203024" progId="Equation.DSMT4">
              <p:embed/>
            </p:oleObj>
          </a:graphicData>
        </a:graphic>
      </p:graphicFrame>
      <p:graphicFrame>
        <p:nvGraphicFramePr>
          <p:cNvPr id="2058" name="Object 10"/>
          <p:cNvGraphicFramePr>
            <a:graphicFrameLocks noChangeAspect="1"/>
          </p:cNvGraphicFramePr>
          <p:nvPr/>
        </p:nvGraphicFramePr>
        <p:xfrm>
          <a:off x="2428860" y="3786190"/>
          <a:ext cx="313883" cy="285752"/>
        </p:xfrm>
        <a:graphic>
          <a:graphicData uri="http://schemas.openxmlformats.org/presentationml/2006/ole">
            <p:oleObj spid="_x0000_s2058" name="Equation" r:id="rId9" imgW="152280" imgH="139680" progId="Equation.DSMT4">
              <p:embed/>
            </p:oleObj>
          </a:graphicData>
        </a:graphic>
      </p:graphicFrame>
      <p:sp>
        <p:nvSpPr>
          <p:cNvPr id="206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60" name="Object 12"/>
          <p:cNvGraphicFramePr>
            <a:graphicFrameLocks noChangeAspect="1"/>
          </p:cNvGraphicFramePr>
          <p:nvPr/>
        </p:nvGraphicFramePr>
        <p:xfrm>
          <a:off x="2500298" y="5214950"/>
          <a:ext cx="619129" cy="428628"/>
        </p:xfrm>
        <a:graphic>
          <a:graphicData uri="http://schemas.openxmlformats.org/presentationml/2006/ole">
            <p:oleObj spid="_x0000_s2060" name="Equation" r:id="rId10" imgW="368140" imgH="253890" progId="Equation.DSMT4">
              <p:embed/>
            </p:oleObj>
          </a:graphicData>
        </a:graphic>
      </p:graphicFrame>
      <p:graphicFrame>
        <p:nvGraphicFramePr>
          <p:cNvPr id="2062" name="Object 14"/>
          <p:cNvGraphicFramePr>
            <a:graphicFrameLocks noChangeAspect="1"/>
          </p:cNvGraphicFramePr>
          <p:nvPr/>
        </p:nvGraphicFramePr>
        <p:xfrm>
          <a:off x="4510087" y="5572140"/>
          <a:ext cx="704855" cy="428628"/>
        </p:xfrm>
        <a:graphic>
          <a:graphicData uri="http://schemas.openxmlformats.org/presentationml/2006/ole">
            <p:oleObj spid="_x0000_s2062" name="Equation" r:id="rId11" imgW="419040" imgH="25380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itchFamily="18" charset="0"/>
                <a:cs typeface="Times New Roman" pitchFamily="18" charset="0"/>
              </a:rPr>
              <a:t>The probability weighting function</a:t>
            </a:r>
            <a:endParaRPr lang="zh-CN" altLang="en-US" dirty="0"/>
          </a:p>
        </p:txBody>
      </p:sp>
      <p:cxnSp>
        <p:nvCxnSpPr>
          <p:cNvPr id="20" name="曲线连接符 19"/>
          <p:cNvCxnSpPr/>
          <p:nvPr/>
        </p:nvCxnSpPr>
        <p:spPr>
          <a:xfrm rot="5400000" flipH="1" flipV="1">
            <a:off x="1250133" y="3035297"/>
            <a:ext cx="3286148" cy="3214710"/>
          </a:xfrm>
          <a:prstGeom prst="curvedConnector3">
            <a:avLst>
              <a:gd name="adj1" fmla="val 50000"/>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1285852" y="2999578"/>
            <a:ext cx="3214710" cy="1588"/>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rot="5400000">
            <a:off x="2892016" y="4606536"/>
            <a:ext cx="3215504" cy="1588"/>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rot="5400000">
            <a:off x="2071670" y="5428470"/>
            <a:ext cx="1571636" cy="1588"/>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1285852" y="5714222"/>
            <a:ext cx="71438"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rot="5400000" flipH="1" flipV="1">
            <a:off x="-1071999" y="4071545"/>
            <a:ext cx="4715702"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a:off x="1071538" y="6214288"/>
            <a:ext cx="500066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rot="5400000" flipH="1" flipV="1">
            <a:off x="1285852" y="2570950"/>
            <a:ext cx="3643338" cy="3643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rot="16200000" flipH="1">
            <a:off x="1158496" y="6016288"/>
            <a:ext cx="396000" cy="158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1285852" y="6214288"/>
            <a:ext cx="79200" cy="158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67586" name="Object 2"/>
          <p:cNvGraphicFramePr>
            <a:graphicFrameLocks noChangeAspect="1"/>
          </p:cNvGraphicFramePr>
          <p:nvPr/>
        </p:nvGraphicFramePr>
        <p:xfrm>
          <a:off x="2673351" y="6215082"/>
          <a:ext cx="398451" cy="449243"/>
        </p:xfrm>
        <a:graphic>
          <a:graphicData uri="http://schemas.openxmlformats.org/presentationml/2006/ole">
            <p:oleObj spid="_x0000_s67586" name="Equation" r:id="rId3" imgW="177480" imgH="228600" progId="Equation.DSMT4">
              <p:embed/>
            </p:oleObj>
          </a:graphicData>
        </a:graphic>
      </p:graphicFrame>
      <p:graphicFrame>
        <p:nvGraphicFramePr>
          <p:cNvPr id="67587" name="Object 3"/>
          <p:cNvGraphicFramePr>
            <a:graphicFrameLocks noChangeAspect="1"/>
          </p:cNvGraphicFramePr>
          <p:nvPr/>
        </p:nvGraphicFramePr>
        <p:xfrm>
          <a:off x="4416425" y="6319860"/>
          <a:ext cx="198438" cy="323850"/>
        </p:xfrm>
        <a:graphic>
          <a:graphicData uri="http://schemas.openxmlformats.org/presentationml/2006/ole">
            <p:oleObj spid="_x0000_s67587" name="Equation" r:id="rId4" imgW="88560" imgH="164880" progId="Equation.DSMT4">
              <p:embed/>
            </p:oleObj>
          </a:graphicData>
        </a:graphic>
      </p:graphicFrame>
      <p:graphicFrame>
        <p:nvGraphicFramePr>
          <p:cNvPr id="67589" name="Object 5"/>
          <p:cNvGraphicFramePr>
            <a:graphicFrameLocks noChangeAspect="1"/>
          </p:cNvGraphicFramePr>
          <p:nvPr/>
        </p:nvGraphicFramePr>
        <p:xfrm>
          <a:off x="928662" y="2819398"/>
          <a:ext cx="198438" cy="323850"/>
        </p:xfrm>
        <a:graphic>
          <a:graphicData uri="http://schemas.openxmlformats.org/presentationml/2006/ole">
            <p:oleObj spid="_x0000_s67589" name="Equation" r:id="rId5" imgW="88560" imgH="164880" progId="Equation.DSMT4">
              <p:embed/>
            </p:oleObj>
          </a:graphicData>
        </a:graphic>
      </p:graphicFrame>
      <p:graphicFrame>
        <p:nvGraphicFramePr>
          <p:cNvPr id="67590" name="Object 6"/>
          <p:cNvGraphicFramePr>
            <a:graphicFrameLocks noChangeAspect="1"/>
          </p:cNvGraphicFramePr>
          <p:nvPr/>
        </p:nvGraphicFramePr>
        <p:xfrm>
          <a:off x="928662" y="6294460"/>
          <a:ext cx="282575" cy="349250"/>
        </p:xfrm>
        <a:graphic>
          <a:graphicData uri="http://schemas.openxmlformats.org/presentationml/2006/ole">
            <p:oleObj spid="_x0000_s67590" name="Equation" r:id="rId6" imgW="126720" imgH="177480" progId="Equation.DSMT4">
              <p:embed/>
            </p:oleObj>
          </a:graphicData>
        </a:graphic>
      </p:graphicFrame>
      <p:graphicFrame>
        <p:nvGraphicFramePr>
          <p:cNvPr id="67591" name="Object 7"/>
          <p:cNvGraphicFramePr>
            <a:graphicFrameLocks noChangeAspect="1"/>
          </p:cNvGraphicFramePr>
          <p:nvPr/>
        </p:nvGraphicFramePr>
        <p:xfrm>
          <a:off x="5988050" y="6319860"/>
          <a:ext cx="341313" cy="323850"/>
        </p:xfrm>
        <a:graphic>
          <a:graphicData uri="http://schemas.openxmlformats.org/presentationml/2006/ole">
            <p:oleObj spid="_x0000_s67591" name="Equation" r:id="rId7" imgW="152280" imgH="164880" progId="Equation.DSMT4">
              <p:embed/>
            </p:oleObj>
          </a:graphicData>
        </a:graphic>
      </p:graphicFrame>
      <p:graphicFrame>
        <p:nvGraphicFramePr>
          <p:cNvPr id="67592" name="Object 8"/>
          <p:cNvGraphicFramePr>
            <a:graphicFrameLocks noChangeAspect="1"/>
          </p:cNvGraphicFramePr>
          <p:nvPr/>
        </p:nvGraphicFramePr>
        <p:xfrm>
          <a:off x="487363" y="1571612"/>
          <a:ext cx="655613" cy="498475"/>
        </p:xfrm>
        <a:graphic>
          <a:graphicData uri="http://schemas.openxmlformats.org/presentationml/2006/ole">
            <p:oleObj spid="_x0000_s67592" name="Equation" r:id="rId8" imgW="380880" imgH="253800" progId="Equation.DSMT4">
              <p:embed/>
            </p:oleObj>
          </a:graphicData>
        </a:graphic>
      </p:graphicFrame>
      <p:graphicFrame>
        <p:nvGraphicFramePr>
          <p:cNvPr id="67593" name="Object 9"/>
          <p:cNvGraphicFramePr>
            <a:graphicFrameLocks noChangeAspect="1"/>
          </p:cNvGraphicFramePr>
          <p:nvPr/>
        </p:nvGraphicFramePr>
        <p:xfrm>
          <a:off x="4572000" y="3286124"/>
          <a:ext cx="4349750" cy="1744662"/>
        </p:xfrm>
        <a:graphic>
          <a:graphicData uri="http://schemas.openxmlformats.org/presentationml/2006/ole">
            <p:oleObj spid="_x0000_s67593" name="Equation" r:id="rId9" imgW="2527200" imgH="888840" progId="Equation.DSMT4">
              <p:embed/>
            </p:oleObj>
          </a:graphicData>
        </a:graphic>
      </p:graphicFrame>
      <p:graphicFrame>
        <p:nvGraphicFramePr>
          <p:cNvPr id="67594" name="Object 10"/>
          <p:cNvGraphicFramePr>
            <a:graphicFrameLocks noChangeAspect="1"/>
          </p:cNvGraphicFramePr>
          <p:nvPr/>
        </p:nvGraphicFramePr>
        <p:xfrm>
          <a:off x="1285852" y="6194447"/>
          <a:ext cx="384175" cy="449263"/>
        </p:xfrm>
        <a:graphic>
          <a:graphicData uri="http://schemas.openxmlformats.org/presentationml/2006/ole">
            <p:oleObj spid="_x0000_s67594" name="Equation" r:id="rId10" imgW="203040" imgH="22860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14290"/>
            <a:ext cx="8229600" cy="1143000"/>
          </a:xfrm>
        </p:spPr>
        <p:txBody>
          <a:bodyPr>
            <a:normAutofit fontScale="90000"/>
          </a:bodyPr>
          <a:lstStyle/>
          <a:p>
            <a:r>
              <a:rPr lang="en-US" altLang="zh-CN" dirty="0" smtClean="0"/>
              <a:t>2.1  Analyze the Initial Decision-making on Insurance Purchasing </a:t>
            </a:r>
            <a:endParaRPr lang="zh-CN" altLang="en-US" dirty="0"/>
          </a:p>
        </p:txBody>
      </p:sp>
      <p:sp>
        <p:nvSpPr>
          <p:cNvPr id="3" name="内容占位符 2"/>
          <p:cNvSpPr>
            <a:spLocks noGrp="1"/>
          </p:cNvSpPr>
          <p:nvPr>
            <p:ph idx="1"/>
          </p:nvPr>
        </p:nvSpPr>
        <p:spPr>
          <a:xfrm>
            <a:off x="214282" y="1357298"/>
            <a:ext cx="8715436" cy="5043510"/>
          </a:xfrm>
        </p:spPr>
        <p:txBody>
          <a:bodyPr/>
          <a:lstStyle/>
          <a:p>
            <a:r>
              <a:rPr lang="en-US" altLang="zh-CN" dirty="0" smtClean="0">
                <a:latin typeface="Times New Roman" pitchFamily="18" charset="0"/>
                <a:cs typeface="Times New Roman" pitchFamily="18" charset="0"/>
              </a:rPr>
              <a:t>Calculate the wealth changes in the two states:</a:t>
            </a:r>
            <a:endParaRPr lang="en-US" altLang="zh-CN" dirty="0"/>
          </a:p>
          <a:p>
            <a:endParaRPr lang="en-US" altLang="zh-CN" dirty="0" smtClean="0"/>
          </a:p>
          <a:p>
            <a:endParaRPr lang="en-US" altLang="zh-CN" dirty="0" smtClean="0"/>
          </a:p>
          <a:p>
            <a:pPr>
              <a:buNone/>
            </a:pPr>
            <a:endParaRPr lang="en-US" altLang="zh-CN" dirty="0" smtClean="0"/>
          </a:p>
          <a:p>
            <a:pPr>
              <a:buNone/>
            </a:pPr>
            <a:endParaRPr lang="en-US" altLang="zh-CN" dirty="0" smtClean="0"/>
          </a:p>
          <a:p>
            <a:endParaRPr lang="en-US" altLang="zh-CN" dirty="0"/>
          </a:p>
          <a:p>
            <a:endParaRPr lang="en-US" altLang="zh-CN" dirty="0" smtClean="0"/>
          </a:p>
          <a:p>
            <a:pPr>
              <a:buNone/>
            </a:pPr>
            <a:endParaRPr lang="en-US" altLang="zh-CN" sz="900" dirty="0"/>
          </a:p>
          <a:p>
            <a:pPr>
              <a:buNone/>
            </a:pPr>
            <a:endParaRPr lang="en-US" altLang="zh-CN" sz="900" dirty="0" smtClean="0"/>
          </a:p>
          <a:p>
            <a:r>
              <a:rPr lang="en-US" altLang="zh-CN" dirty="0" smtClean="0">
                <a:latin typeface="Times New Roman" pitchFamily="18" charset="0"/>
                <a:cs typeface="Times New Roman" pitchFamily="18" charset="0"/>
              </a:rPr>
              <a:t>The utility when taking up insurance in the first period</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endParaRPr lang="zh-CN" altLang="en-US" dirty="0"/>
          </a:p>
        </p:txBody>
      </p:sp>
      <p:graphicFrame>
        <p:nvGraphicFramePr>
          <p:cNvPr id="5" name="表格 4"/>
          <p:cNvGraphicFramePr>
            <a:graphicFrameLocks noGrp="1"/>
          </p:cNvGraphicFramePr>
          <p:nvPr/>
        </p:nvGraphicFramePr>
        <p:xfrm>
          <a:off x="357158" y="2000240"/>
          <a:ext cx="8501122" cy="3182892"/>
        </p:xfrm>
        <a:graphic>
          <a:graphicData uri="http://schemas.openxmlformats.org/drawingml/2006/table">
            <a:tbl>
              <a:tblPr firstRow="1" bandRow="1">
                <a:tableStyleId>{F5AB1C69-6EDB-4FF4-983F-18BD219EF322}</a:tableStyleId>
              </a:tblPr>
              <a:tblGrid>
                <a:gridCol w="4000528"/>
                <a:gridCol w="1643074"/>
                <a:gridCol w="2857520"/>
              </a:tblGrid>
              <a:tr h="534918">
                <a:tc>
                  <a:txBody>
                    <a:bodyPr/>
                    <a:lstStyle/>
                    <a:p>
                      <a:endParaRPr lang="zh-CN" altLang="en-US" sz="2400" b="0" dirty="0">
                        <a:latin typeface="Times New Roman" pitchFamily="18" charset="0"/>
                        <a:ea typeface="楷体_GB2312" pitchFamily="49" charset="-122"/>
                        <a:cs typeface="Times New Roman" pitchFamily="18" charset="0"/>
                      </a:endParaRPr>
                    </a:p>
                  </a:txBody>
                  <a:tcPr anchor="ctr"/>
                </a:tc>
                <a:tc>
                  <a:txBody>
                    <a:bodyPr/>
                    <a:lstStyle/>
                    <a:p>
                      <a:pPr algn="ctr"/>
                      <a:r>
                        <a:rPr lang="en-US" altLang="zh-CN" sz="2400" b="0" i="1" dirty="0" smtClean="0">
                          <a:solidFill>
                            <a:schemeClr val="tx1"/>
                          </a:solidFill>
                          <a:latin typeface="Times New Roman" pitchFamily="18" charset="0"/>
                          <a:ea typeface="楷体_GB2312" pitchFamily="49" charset="-122"/>
                          <a:cs typeface="Times New Roman" pitchFamily="18" charset="0"/>
                        </a:rPr>
                        <a:t>No Loss</a:t>
                      </a:r>
                      <a:endParaRPr lang="zh-CN" altLang="en-US" sz="2400" b="0" i="1" dirty="0">
                        <a:solidFill>
                          <a:schemeClr val="tx1"/>
                        </a:solidFill>
                        <a:latin typeface="Times New Roman" pitchFamily="18" charset="0"/>
                        <a:ea typeface="楷体_GB2312" pitchFamily="49" charset="-122"/>
                        <a:cs typeface="Times New Roman" pitchFamily="18" charset="0"/>
                      </a:endParaRPr>
                    </a:p>
                  </a:txBody>
                  <a:tcPr anchor="ctr"/>
                </a:tc>
                <a:tc>
                  <a:txBody>
                    <a:bodyPr/>
                    <a:lstStyle/>
                    <a:p>
                      <a:pPr algn="ctr"/>
                      <a:r>
                        <a:rPr lang="en-US" altLang="zh-CN" sz="2400" b="0" i="1" dirty="0" smtClean="0">
                          <a:solidFill>
                            <a:schemeClr val="tx1"/>
                          </a:solidFill>
                          <a:latin typeface="Times New Roman" pitchFamily="18" charset="0"/>
                          <a:ea typeface="楷体_GB2312" pitchFamily="49" charset="-122"/>
                          <a:cs typeface="Times New Roman" pitchFamily="18" charset="0"/>
                        </a:rPr>
                        <a:t>Loss</a:t>
                      </a:r>
                      <a:endParaRPr lang="zh-CN" altLang="en-US" sz="2400" b="0" i="1" dirty="0">
                        <a:solidFill>
                          <a:schemeClr val="tx1"/>
                        </a:solidFill>
                        <a:latin typeface="Times New Roman" pitchFamily="18" charset="0"/>
                        <a:ea typeface="楷体_GB2312" pitchFamily="49" charset="-122"/>
                        <a:cs typeface="Times New Roman" pitchFamily="18" charset="0"/>
                      </a:endParaRPr>
                    </a:p>
                  </a:txBody>
                  <a:tcPr anchor="ctr"/>
                </a:tc>
              </a:tr>
              <a:tr h="534918">
                <a:tc>
                  <a:txBody>
                    <a:bodyPr/>
                    <a:lstStyle/>
                    <a:p>
                      <a:pPr algn="ctr"/>
                      <a:r>
                        <a:rPr lang="en-US" altLang="zh-CN" sz="2400" b="0" i="1" dirty="0" smtClean="0">
                          <a:latin typeface="Times New Roman" pitchFamily="18" charset="0"/>
                          <a:ea typeface="楷体_GB2312" pitchFamily="49" charset="-122"/>
                          <a:cs typeface="Times New Roman" pitchFamily="18" charset="0"/>
                        </a:rPr>
                        <a:t>Subjective</a:t>
                      </a:r>
                      <a:r>
                        <a:rPr lang="en-US" altLang="zh-CN" sz="2400" b="0" i="1" baseline="0" dirty="0" smtClean="0">
                          <a:latin typeface="Times New Roman" pitchFamily="18" charset="0"/>
                          <a:ea typeface="楷体_GB2312" pitchFamily="49" charset="-122"/>
                          <a:cs typeface="Times New Roman" pitchFamily="18" charset="0"/>
                        </a:rPr>
                        <a:t> Probability</a:t>
                      </a:r>
                      <a:endParaRPr lang="en-US" altLang="zh-CN" sz="2400" b="0" i="1" dirty="0" smtClean="0">
                        <a:latin typeface="Times New Roman" pitchFamily="18" charset="0"/>
                        <a:ea typeface="楷体_GB2312" pitchFamily="49" charset="-122"/>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r>
              <a:tr h="6961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0" i="1" dirty="0" smtClean="0">
                          <a:latin typeface="Times New Roman" pitchFamily="18" charset="0"/>
                          <a:ea typeface="楷体_GB2312" pitchFamily="49" charset="-122"/>
                          <a:cs typeface="Times New Roman" pitchFamily="18" charset="0"/>
                        </a:rPr>
                        <a:t>Reference Point</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0" i="1" dirty="0" smtClean="0">
                          <a:latin typeface="Times New Roman" pitchFamily="18" charset="0"/>
                          <a:ea typeface="楷体_GB2312" pitchFamily="49" charset="-122"/>
                          <a:cs typeface="Times New Roman" pitchFamily="18" charset="0"/>
                        </a:rPr>
                        <a:t>(the wealth without</a:t>
                      </a:r>
                      <a:r>
                        <a:rPr lang="en-US" altLang="zh-CN" sz="2400" b="0" i="1" baseline="0" dirty="0" smtClean="0">
                          <a:latin typeface="Times New Roman" pitchFamily="18" charset="0"/>
                          <a:ea typeface="楷体_GB2312" pitchFamily="49" charset="-122"/>
                          <a:cs typeface="Times New Roman" pitchFamily="18" charset="0"/>
                        </a:rPr>
                        <a:t> insuring)</a:t>
                      </a:r>
                      <a:endParaRPr lang="en-US" altLang="zh-CN" sz="2400" b="0" i="1" dirty="0" smtClean="0">
                        <a:latin typeface="Times New Roman" pitchFamily="18" charset="0"/>
                        <a:ea typeface="楷体_GB2312" pitchFamily="49" charset="-122"/>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r>
              <a:tr h="755178">
                <a:tc>
                  <a:txBody>
                    <a:bodyPr/>
                    <a:lstStyle/>
                    <a:p>
                      <a:pPr algn="ctr"/>
                      <a:r>
                        <a:rPr lang="en-US" altLang="zh-CN" sz="2400" b="0" i="1" dirty="0" smtClean="0">
                          <a:latin typeface="Times New Roman" pitchFamily="18" charset="0"/>
                          <a:ea typeface="楷体_GB2312" pitchFamily="49" charset="-122"/>
                          <a:cs typeface="Times New Roman" pitchFamily="18" charset="0"/>
                        </a:rPr>
                        <a:t>Final</a:t>
                      </a:r>
                      <a:r>
                        <a:rPr lang="en-US" altLang="zh-CN" sz="2400" b="0" i="1" baseline="0" dirty="0" smtClean="0">
                          <a:latin typeface="Times New Roman" pitchFamily="18" charset="0"/>
                          <a:ea typeface="楷体_GB2312" pitchFamily="49" charset="-122"/>
                          <a:cs typeface="Times New Roman" pitchFamily="18" charset="0"/>
                        </a:rPr>
                        <a:t> wealth with insuring</a:t>
                      </a:r>
                      <a:endParaRPr lang="zh-CN" altLang="en-US" sz="2400" b="0" i="1" dirty="0">
                        <a:latin typeface="Times New Roman" pitchFamily="18" charset="0"/>
                        <a:ea typeface="楷体_GB2312" pitchFamily="49" charset="-122"/>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r>
              <a:tr h="534918">
                <a:tc>
                  <a:txBody>
                    <a:bodyPr/>
                    <a:lstStyle/>
                    <a:p>
                      <a:pPr algn="ctr"/>
                      <a:r>
                        <a:rPr lang="en-US" altLang="zh-CN" sz="2400" b="0" i="1" dirty="0" smtClean="0">
                          <a:latin typeface="Times New Roman" pitchFamily="18" charset="0"/>
                          <a:ea typeface="楷体_GB2312" pitchFamily="49" charset="-122"/>
                          <a:cs typeface="Times New Roman" pitchFamily="18" charset="0"/>
                        </a:rPr>
                        <a:t>Gain</a:t>
                      </a:r>
                      <a:r>
                        <a:rPr lang="zh-CN" altLang="en-US" sz="2400" b="0" i="1" dirty="0" smtClean="0">
                          <a:latin typeface="Times New Roman" pitchFamily="18" charset="0"/>
                          <a:ea typeface="楷体_GB2312" pitchFamily="49" charset="-122"/>
                          <a:cs typeface="Times New Roman" pitchFamily="18" charset="0"/>
                        </a:rPr>
                        <a:t>（</a:t>
                      </a:r>
                      <a:r>
                        <a:rPr lang="en-US" altLang="zh-CN" sz="2400" b="0" i="1" dirty="0" smtClean="0">
                          <a:latin typeface="Times New Roman" pitchFamily="18" charset="0"/>
                          <a:ea typeface="楷体_GB2312" pitchFamily="49" charset="-122"/>
                          <a:cs typeface="Times New Roman" pitchFamily="18" charset="0"/>
                        </a:rPr>
                        <a:t>Loss</a:t>
                      </a:r>
                      <a:r>
                        <a:rPr lang="zh-CN" altLang="en-US" sz="2400" b="0" i="1" dirty="0" smtClean="0">
                          <a:latin typeface="Times New Roman" pitchFamily="18" charset="0"/>
                          <a:ea typeface="楷体_GB2312" pitchFamily="49" charset="-122"/>
                          <a:cs typeface="Times New Roman" pitchFamily="18" charset="0"/>
                        </a:rPr>
                        <a:t>）</a:t>
                      </a:r>
                      <a:endParaRPr lang="zh-CN" altLang="en-US" sz="2400" b="0" i="1" dirty="0">
                        <a:latin typeface="Times New Roman" pitchFamily="18" charset="0"/>
                        <a:ea typeface="楷体_GB2312" pitchFamily="49" charset="-122"/>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c>
                  <a:txBody>
                    <a:bodyPr/>
                    <a:lstStyle/>
                    <a:p>
                      <a:endParaRPr lang="zh-CN" altLang="en-US" sz="2400" b="0" dirty="0">
                        <a:latin typeface="Times New Roman" pitchFamily="18" charset="0"/>
                        <a:cs typeface="Times New Roman" pitchFamily="18" charset="0"/>
                      </a:endParaRPr>
                    </a:p>
                  </a:txBody>
                  <a:tcPr anchor="ctr"/>
                </a:tc>
              </a:tr>
            </a:tbl>
          </a:graphicData>
        </a:graphic>
      </p:graphicFrame>
      <p:graphicFrame>
        <p:nvGraphicFramePr>
          <p:cNvPr id="26626" name="Object 2"/>
          <p:cNvGraphicFramePr>
            <a:graphicFrameLocks noChangeAspect="1"/>
          </p:cNvGraphicFramePr>
          <p:nvPr/>
        </p:nvGraphicFramePr>
        <p:xfrm>
          <a:off x="7215206" y="2624135"/>
          <a:ext cx="498475" cy="376237"/>
        </p:xfrm>
        <a:graphic>
          <a:graphicData uri="http://schemas.openxmlformats.org/presentationml/2006/ole">
            <p:oleObj spid="_x0000_s26626" name="Equation" r:id="rId3" imgW="152268" imgH="164957" progId="Equation.DSMT4">
              <p:embed/>
            </p:oleObj>
          </a:graphicData>
        </a:graphic>
      </p:graphicFrame>
      <p:graphicFrame>
        <p:nvGraphicFramePr>
          <p:cNvPr id="26627" name="Object 3"/>
          <p:cNvGraphicFramePr>
            <a:graphicFrameLocks noChangeAspect="1"/>
          </p:cNvGraphicFramePr>
          <p:nvPr/>
        </p:nvGraphicFramePr>
        <p:xfrm>
          <a:off x="4705358" y="2571744"/>
          <a:ext cx="1081088" cy="463550"/>
        </p:xfrm>
        <a:graphic>
          <a:graphicData uri="http://schemas.openxmlformats.org/presentationml/2006/ole">
            <p:oleObj spid="_x0000_s26627" name="Equation" r:id="rId4" imgW="330120" imgH="203040" progId="Equation.DSMT4">
              <p:embed/>
            </p:oleObj>
          </a:graphicData>
        </a:graphic>
      </p:graphicFrame>
      <p:graphicFrame>
        <p:nvGraphicFramePr>
          <p:cNvPr id="26628" name="Object 4"/>
          <p:cNvGraphicFramePr>
            <a:graphicFrameLocks noChangeAspect="1"/>
          </p:cNvGraphicFramePr>
          <p:nvPr/>
        </p:nvGraphicFramePr>
        <p:xfrm>
          <a:off x="5000628" y="3216892"/>
          <a:ext cx="428625" cy="520700"/>
        </p:xfrm>
        <a:graphic>
          <a:graphicData uri="http://schemas.openxmlformats.org/presentationml/2006/ole">
            <p:oleObj spid="_x0000_s26628" name="Equation" r:id="rId5" imgW="203040" imgH="228600" progId="Equation.DSMT4">
              <p:embed/>
            </p:oleObj>
          </a:graphicData>
        </a:graphic>
      </p:graphicFrame>
      <p:graphicFrame>
        <p:nvGraphicFramePr>
          <p:cNvPr id="26629" name="Object 5"/>
          <p:cNvGraphicFramePr>
            <a:graphicFrameLocks noChangeAspect="1"/>
          </p:cNvGraphicFramePr>
          <p:nvPr/>
        </p:nvGraphicFramePr>
        <p:xfrm>
          <a:off x="7000892" y="3237526"/>
          <a:ext cx="938213" cy="520700"/>
        </p:xfrm>
        <a:graphic>
          <a:graphicData uri="http://schemas.openxmlformats.org/presentationml/2006/ole">
            <p:oleObj spid="_x0000_s26629" name="Equation" r:id="rId6" imgW="444240" imgH="228600" progId="Equation.DSMT4">
              <p:embed/>
            </p:oleObj>
          </a:graphicData>
        </a:graphic>
      </p:graphicFrame>
      <p:graphicFrame>
        <p:nvGraphicFramePr>
          <p:cNvPr id="26630" name="Object 6"/>
          <p:cNvGraphicFramePr>
            <a:graphicFrameLocks noChangeAspect="1"/>
          </p:cNvGraphicFramePr>
          <p:nvPr/>
        </p:nvGraphicFramePr>
        <p:xfrm>
          <a:off x="4500562" y="4023338"/>
          <a:ext cx="1392238" cy="520700"/>
        </p:xfrm>
        <a:graphic>
          <a:graphicData uri="http://schemas.openxmlformats.org/presentationml/2006/ole">
            <p:oleObj spid="_x0000_s26630" name="Equation" r:id="rId7" imgW="660240" imgH="228600" progId="Equation.DSMT4">
              <p:embed/>
            </p:oleObj>
          </a:graphicData>
        </a:graphic>
      </p:graphicFrame>
      <p:graphicFrame>
        <p:nvGraphicFramePr>
          <p:cNvPr id="26631" name="Object 7"/>
          <p:cNvGraphicFramePr>
            <a:graphicFrameLocks noChangeAspect="1"/>
          </p:cNvGraphicFramePr>
          <p:nvPr/>
        </p:nvGraphicFramePr>
        <p:xfrm>
          <a:off x="6172229" y="3974125"/>
          <a:ext cx="2543175" cy="577850"/>
        </p:xfrm>
        <a:graphic>
          <a:graphicData uri="http://schemas.openxmlformats.org/presentationml/2006/ole">
            <p:oleObj spid="_x0000_s26631" name="Equation" r:id="rId8" imgW="1206360" imgH="253800" progId="Equation.DSMT4">
              <p:embed/>
            </p:oleObj>
          </a:graphicData>
        </a:graphic>
      </p:graphicFrame>
      <p:graphicFrame>
        <p:nvGraphicFramePr>
          <p:cNvPr id="26632" name="Object 8"/>
          <p:cNvGraphicFramePr>
            <a:graphicFrameLocks noChangeAspect="1"/>
          </p:cNvGraphicFramePr>
          <p:nvPr/>
        </p:nvGraphicFramePr>
        <p:xfrm>
          <a:off x="4714876" y="4679962"/>
          <a:ext cx="936625" cy="463550"/>
        </p:xfrm>
        <a:graphic>
          <a:graphicData uri="http://schemas.openxmlformats.org/presentationml/2006/ole">
            <p:oleObj spid="_x0000_s26632" name="Equation" r:id="rId9" imgW="444240" imgH="203040" progId="Equation.DSMT4">
              <p:embed/>
            </p:oleObj>
          </a:graphicData>
        </a:graphic>
      </p:graphicFrame>
      <p:graphicFrame>
        <p:nvGraphicFramePr>
          <p:cNvPr id="26633" name="Object 9"/>
          <p:cNvGraphicFramePr>
            <a:graphicFrameLocks noChangeAspect="1"/>
          </p:cNvGraphicFramePr>
          <p:nvPr/>
        </p:nvGraphicFramePr>
        <p:xfrm>
          <a:off x="6715140" y="4635513"/>
          <a:ext cx="1417637" cy="579437"/>
        </p:xfrm>
        <a:graphic>
          <a:graphicData uri="http://schemas.openxmlformats.org/presentationml/2006/ole">
            <p:oleObj spid="_x0000_s26633" name="Equation" r:id="rId10" imgW="672840" imgH="253800" progId="Equation.DSMT4">
              <p:embed/>
            </p:oleObj>
          </a:graphicData>
        </a:graphic>
      </p:graphicFrame>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6634" name="Object 10"/>
          <p:cNvGraphicFramePr>
            <a:graphicFrameLocks noChangeAspect="1"/>
          </p:cNvGraphicFramePr>
          <p:nvPr/>
        </p:nvGraphicFramePr>
        <p:xfrm>
          <a:off x="1519238" y="5840413"/>
          <a:ext cx="6607175" cy="588962"/>
        </p:xfrm>
        <a:graphic>
          <a:graphicData uri="http://schemas.openxmlformats.org/presentationml/2006/ole">
            <p:oleObj spid="_x0000_s26634" name="Equation" r:id="rId11" imgW="2882880" imgH="25380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2.1  Analyze the Initial Decision-making on Insurance Purchasing </a:t>
            </a:r>
            <a:endParaRPr lang="zh-CN" altLang="en-US" dirty="0"/>
          </a:p>
        </p:txBody>
      </p:sp>
      <p:sp>
        <p:nvSpPr>
          <p:cNvPr id="3" name="内容占位符 2"/>
          <p:cNvSpPr>
            <a:spLocks noGrp="1"/>
          </p:cNvSpPr>
          <p:nvPr>
            <p:ph idx="1"/>
          </p:nvPr>
        </p:nvSpPr>
        <p:spPr>
          <a:xfrm>
            <a:off x="457200" y="1428736"/>
            <a:ext cx="8229600" cy="4857784"/>
          </a:xfrm>
        </p:spPr>
        <p:txBody>
          <a:bodyPr/>
          <a:lstStyle/>
          <a:p>
            <a:r>
              <a:rPr lang="en-US" altLang="zh-CN" dirty="0" smtClean="0">
                <a:latin typeface="Times New Roman" pitchFamily="18" charset="0"/>
                <a:cs typeface="Times New Roman" pitchFamily="18" charset="0"/>
              </a:rPr>
              <a:t>Determine the optimal coverage</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Adopt the </a:t>
            </a:r>
            <a:r>
              <a:rPr lang="en-US" dirty="0" err="1" smtClean="0">
                <a:latin typeface="Times New Roman" pitchFamily="18" charset="0"/>
                <a:cs typeface="Times New Roman" pitchFamily="18" charset="0"/>
              </a:rPr>
              <a:t>Kahneman</a:t>
            </a:r>
            <a:r>
              <a:rPr 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&amp; </a:t>
            </a:r>
            <a:r>
              <a:rPr lang="en-US" dirty="0" err="1" smtClean="0">
                <a:latin typeface="Times New Roman" pitchFamily="18" charset="0"/>
                <a:cs typeface="Times New Roman" pitchFamily="18" charset="0"/>
              </a:rPr>
              <a:t>Tversky</a:t>
            </a:r>
            <a:r>
              <a:rPr lang="en-US" altLang="zh-CN" dirty="0" smtClean="0">
                <a:latin typeface="Times New Roman" pitchFamily="18" charset="0"/>
                <a:cs typeface="Times New Roman" pitchFamily="18" charset="0"/>
              </a:rPr>
              <a:t> value function:</a:t>
            </a:r>
            <a:endParaRPr lang="zh-CN" altLang="en-US" dirty="0" smtClean="0">
              <a:latin typeface="Times New Roman" pitchFamily="18" charset="0"/>
              <a:cs typeface="Times New Roman" pitchFamily="18" charset="0"/>
            </a:endParaRPr>
          </a:p>
          <a:p>
            <a:pPr lvl="1">
              <a:buNone/>
            </a:pPr>
            <a:endParaRPr lang="en-US" altLang="zh-CN" dirty="0" smtClean="0"/>
          </a:p>
          <a:p>
            <a:pPr lvl="1">
              <a:buNone/>
            </a:pPr>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buNone/>
            </a:pPr>
            <a:r>
              <a:rPr lang="zh-CN" altLang="en-US" dirty="0" smtClean="0"/>
              <a:t>                        </a:t>
            </a:r>
            <a:endParaRPr lang="zh-CN" altLang="en-US"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649" name="Object 1"/>
          <p:cNvGraphicFramePr>
            <a:graphicFrameLocks noChangeAspect="1"/>
          </p:cNvGraphicFramePr>
          <p:nvPr/>
        </p:nvGraphicFramePr>
        <p:xfrm>
          <a:off x="1381125" y="2500313"/>
          <a:ext cx="6473825" cy="1052512"/>
        </p:xfrm>
        <a:graphic>
          <a:graphicData uri="http://schemas.openxmlformats.org/presentationml/2006/ole">
            <p:oleObj spid="_x0000_s27649" name="Equation" r:id="rId3" imgW="3403440" imgH="558720" progId="Equation.DSMT4">
              <p:embed/>
            </p:oleObj>
          </a:graphicData>
        </a:graphic>
      </p:graphicFrame>
      <p:sp>
        <p:nvSpPr>
          <p:cNvPr id="276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651" name="Object 3"/>
          <p:cNvGraphicFramePr>
            <a:graphicFrameLocks noChangeAspect="1"/>
          </p:cNvGraphicFramePr>
          <p:nvPr/>
        </p:nvGraphicFramePr>
        <p:xfrm>
          <a:off x="1714480" y="3756036"/>
          <a:ext cx="5715040" cy="1244600"/>
        </p:xfrm>
        <a:graphic>
          <a:graphicData uri="http://schemas.openxmlformats.org/presentationml/2006/ole">
            <p:oleObj spid="_x0000_s27651" name="Equation" r:id="rId4" imgW="2882880" imgH="609480" progId="Equation.DSMT4">
              <p:embed/>
            </p:oleObj>
          </a:graphicData>
        </a:graphic>
      </p:graphicFrame>
      <p:sp>
        <p:nvSpPr>
          <p:cNvPr id="276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655" name="Object 7"/>
          <p:cNvGraphicFramePr>
            <a:graphicFrameLocks noChangeAspect="1"/>
          </p:cNvGraphicFramePr>
          <p:nvPr/>
        </p:nvGraphicFramePr>
        <p:xfrm>
          <a:off x="3027363" y="5043488"/>
          <a:ext cx="230187" cy="388937"/>
        </p:xfrm>
        <a:graphic>
          <a:graphicData uri="http://schemas.openxmlformats.org/presentationml/2006/ole">
            <p:oleObj spid="_x0000_s27655" name="Equation" r:id="rId5" imgW="114120" imgH="177480" progId="Equation.DSMT4">
              <p:embed/>
            </p:oleObj>
          </a:graphicData>
        </a:graphic>
      </p:graphicFrame>
      <p:graphicFrame>
        <p:nvGraphicFramePr>
          <p:cNvPr id="27657" name="Object 9"/>
          <p:cNvGraphicFramePr>
            <a:graphicFrameLocks noChangeAspect="1"/>
          </p:cNvGraphicFramePr>
          <p:nvPr/>
        </p:nvGraphicFramePr>
        <p:xfrm>
          <a:off x="1058863" y="5092700"/>
          <a:ext cx="6927850" cy="1247775"/>
        </p:xfrm>
        <a:graphic>
          <a:graphicData uri="http://schemas.openxmlformats.org/presentationml/2006/ole">
            <p:oleObj spid="_x0000_s27657" name="Equation" r:id="rId6" imgW="3682800" imgH="609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additive="base">
                                        <p:cTn id="7" dur="500" fill="hold"/>
                                        <p:tgtEl>
                                          <p:spTgt spid="27651"/>
                                        </p:tgtEl>
                                        <p:attrNameLst>
                                          <p:attrName>ppt_x</p:attrName>
                                        </p:attrNameLst>
                                      </p:cBhvr>
                                      <p:tavLst>
                                        <p:tav tm="0">
                                          <p:val>
                                            <p:strVal val="#ppt_x"/>
                                          </p:val>
                                        </p:tav>
                                        <p:tav tm="100000">
                                          <p:val>
                                            <p:strVal val="#ppt_x"/>
                                          </p:val>
                                        </p:tav>
                                      </p:tavLst>
                                    </p:anim>
                                    <p:anim calcmode="lin" valueType="num">
                                      <p:cBhvr additive="base">
                                        <p:cTn id="8" dur="500" fill="hold"/>
                                        <p:tgtEl>
                                          <p:spTgt spid="276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7"/>
                                        </p:tgtEl>
                                        <p:attrNameLst>
                                          <p:attrName>style.visibility</p:attrName>
                                        </p:attrNameLst>
                                      </p:cBhvr>
                                      <p:to>
                                        <p:strVal val="visible"/>
                                      </p:to>
                                    </p:set>
                                    <p:anim calcmode="lin" valueType="num">
                                      <p:cBhvr additive="base">
                                        <p:cTn id="13" dur="500" fill="hold"/>
                                        <p:tgtEl>
                                          <p:spTgt spid="27657"/>
                                        </p:tgtEl>
                                        <p:attrNameLst>
                                          <p:attrName>ppt_x</p:attrName>
                                        </p:attrNameLst>
                                      </p:cBhvr>
                                      <p:tavLst>
                                        <p:tav tm="0">
                                          <p:val>
                                            <p:strVal val="#ppt_x"/>
                                          </p:val>
                                        </p:tav>
                                        <p:tav tm="100000">
                                          <p:val>
                                            <p:strVal val="#ppt_x"/>
                                          </p:val>
                                        </p:tav>
                                      </p:tavLst>
                                    </p:anim>
                                    <p:anim calcmode="lin" valueType="num">
                                      <p:cBhvr additive="base">
                                        <p:cTn id="14" dur="500" fill="hold"/>
                                        <p:tgtEl>
                                          <p:spTgt spid="276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2.1  Analyze the Initial Decision-making on Insurance Purchasing </a:t>
            </a:r>
            <a:endParaRPr lang="zh-CN" altLang="en-US" dirty="0"/>
          </a:p>
        </p:txBody>
      </p:sp>
      <p:sp>
        <p:nvSpPr>
          <p:cNvPr id="3" name="内容占位符 2"/>
          <p:cNvSpPr>
            <a:spLocks noGrp="1"/>
          </p:cNvSpPr>
          <p:nvPr>
            <p:ph idx="1"/>
          </p:nvPr>
        </p:nvSpPr>
        <p:spPr/>
        <p:txBody>
          <a:bodyPr/>
          <a:lstStyle/>
          <a:p>
            <a:r>
              <a:rPr lang="en-US" altLang="zh-CN" dirty="0" smtClean="0">
                <a:latin typeface="Times New Roman" pitchFamily="18" charset="0"/>
                <a:cs typeface="Times New Roman" pitchFamily="18" charset="0"/>
              </a:rPr>
              <a:t>Determine the optimal coverage</a:t>
            </a:r>
            <a:r>
              <a:rPr lang="zh-CN" altLang="en-US" dirty="0" smtClean="0"/>
              <a:t>：</a:t>
            </a:r>
            <a:endParaRPr lang="en-US" altLang="zh-CN" dirty="0" smtClean="0"/>
          </a:p>
          <a:p>
            <a:pPr lvl="1"/>
            <a:endParaRPr lang="zh-CN" altLang="en-US" dirty="0"/>
          </a:p>
        </p:txBody>
      </p:sp>
      <p:graphicFrame>
        <p:nvGraphicFramePr>
          <p:cNvPr id="41987" name="Object 3"/>
          <p:cNvGraphicFramePr>
            <a:graphicFrameLocks noChangeAspect="1"/>
          </p:cNvGraphicFramePr>
          <p:nvPr/>
        </p:nvGraphicFramePr>
        <p:xfrm>
          <a:off x="1371600" y="2324100"/>
          <a:ext cx="7129490" cy="1976438"/>
        </p:xfrm>
        <a:graphic>
          <a:graphicData uri="http://schemas.openxmlformats.org/presentationml/2006/ole">
            <p:oleObj spid="_x0000_s41987" name="Equation" r:id="rId3" imgW="4025880" imgH="965160" progId="Equation.DSMT4">
              <p:embed/>
            </p:oleObj>
          </a:graphicData>
        </a:graphic>
      </p:graphicFrame>
      <p:graphicFrame>
        <p:nvGraphicFramePr>
          <p:cNvPr id="41988" name="Object 4"/>
          <p:cNvGraphicFramePr>
            <a:graphicFrameLocks noChangeAspect="1"/>
          </p:cNvGraphicFramePr>
          <p:nvPr/>
        </p:nvGraphicFramePr>
        <p:xfrm>
          <a:off x="1357290" y="4452959"/>
          <a:ext cx="5829300" cy="1976437"/>
        </p:xfrm>
        <a:graphic>
          <a:graphicData uri="http://schemas.openxmlformats.org/presentationml/2006/ole">
            <p:oleObj spid="_x0000_s41988" name="Equation" r:id="rId4" imgW="3098520" imgH="96516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ppt_x"/>
                                          </p:val>
                                        </p:tav>
                                        <p:tav tm="100000">
                                          <p:val>
                                            <p:strVal val="#ppt_x"/>
                                          </p:val>
                                        </p:tav>
                                      </p:tavLst>
                                    </p:anim>
                                    <p:anim calcmode="lin" valueType="num">
                                      <p:cBhvr additive="base">
                                        <p:cTn id="8" dur="500" fill="hold"/>
                                        <p:tgtEl>
                                          <p:spTgt spid="419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988"/>
                                        </p:tgtEl>
                                        <p:attrNameLst>
                                          <p:attrName>style.visibility</p:attrName>
                                        </p:attrNameLst>
                                      </p:cBhvr>
                                      <p:to>
                                        <p:strVal val="visible"/>
                                      </p:to>
                                    </p:set>
                                    <p:anim calcmode="lin" valueType="num">
                                      <p:cBhvr additive="base">
                                        <p:cTn id="13" dur="500" fill="hold"/>
                                        <p:tgtEl>
                                          <p:spTgt spid="41988"/>
                                        </p:tgtEl>
                                        <p:attrNameLst>
                                          <p:attrName>ppt_x</p:attrName>
                                        </p:attrNameLst>
                                      </p:cBhvr>
                                      <p:tavLst>
                                        <p:tav tm="0">
                                          <p:val>
                                            <p:strVal val="#ppt_x"/>
                                          </p:val>
                                        </p:tav>
                                        <p:tav tm="100000">
                                          <p:val>
                                            <p:strVal val="#ppt_x"/>
                                          </p:val>
                                        </p:tav>
                                      </p:tavLst>
                                    </p:anim>
                                    <p:anim calcmode="lin" valueType="num">
                                      <p:cBhvr additive="base">
                                        <p:cTn id="14" dur="500" fill="hold"/>
                                        <p:tgtEl>
                                          <p:spTgt spid="419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2.1  Analyze the Initial Decision-making on Insurance Purchasing </a:t>
            </a:r>
            <a:endParaRPr lang="zh-CN" altLang="en-US" dirty="0"/>
          </a:p>
        </p:txBody>
      </p:sp>
      <p:sp>
        <p:nvSpPr>
          <p:cNvPr id="3" name="内容占位符 2"/>
          <p:cNvSpPr>
            <a:spLocks noGrp="1"/>
          </p:cNvSpPr>
          <p:nvPr>
            <p:ph idx="1"/>
          </p:nvPr>
        </p:nvSpPr>
        <p:spPr>
          <a:xfrm>
            <a:off x="285720" y="1600200"/>
            <a:ext cx="8715436" cy="4525963"/>
          </a:xfrm>
        </p:spPr>
        <p:txBody>
          <a:bodyPr/>
          <a:lstStyle/>
          <a:p>
            <a:pPr algn="just"/>
            <a:r>
              <a:rPr lang="en-US" altLang="zh-CN" b="1" dirty="0" smtClean="0">
                <a:solidFill>
                  <a:srgbClr val="0000CC"/>
                </a:solidFill>
                <a:latin typeface="Times New Roman" pitchFamily="18" charset="0"/>
                <a:cs typeface="Times New Roman" pitchFamily="18" charset="0"/>
              </a:rPr>
              <a:t>Proposition 1</a:t>
            </a:r>
            <a:r>
              <a:rPr lang="zh-CN" altLang="en-US" b="1" dirty="0" smtClean="0">
                <a:solidFill>
                  <a:srgbClr val="0000CC"/>
                </a:solidFill>
              </a:rPr>
              <a:t>：</a:t>
            </a:r>
            <a:r>
              <a:rPr lang="en-US" altLang="zh-CN" dirty="0" smtClean="0">
                <a:latin typeface="Times New Roman" pitchFamily="18" charset="0"/>
                <a:cs typeface="Times New Roman" pitchFamily="18" charset="0"/>
              </a:rPr>
              <a:t>Holding the </a:t>
            </a:r>
            <a:r>
              <a:rPr lang="en-US" dirty="0" err="1" smtClean="0">
                <a:latin typeface="Times New Roman" pitchFamily="18" charset="0"/>
                <a:cs typeface="Times New Roman" pitchFamily="18" charset="0"/>
              </a:rPr>
              <a:t>Kahneman</a:t>
            </a:r>
            <a:r>
              <a:rPr 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&amp; </a:t>
            </a:r>
            <a:r>
              <a:rPr lang="en-US" dirty="0" err="1" smtClean="0">
                <a:latin typeface="Times New Roman" pitchFamily="18" charset="0"/>
                <a:cs typeface="Times New Roman" pitchFamily="18" charset="0"/>
              </a:rPr>
              <a:t>Tversky</a:t>
            </a:r>
            <a:r>
              <a:rPr lang="en-US" altLang="zh-CN" dirty="0" smtClean="0">
                <a:latin typeface="Times New Roman" pitchFamily="18" charset="0"/>
                <a:cs typeface="Times New Roman" pitchFamily="18" charset="0"/>
              </a:rPr>
              <a:t> value function, individuals who take  status quo as reference point will demand either full insurance or no insurance at all. Full insurance will be taken up if</a:t>
            </a:r>
          </a:p>
          <a:p>
            <a:pPr algn="just"/>
            <a:endParaRPr lang="en-US" altLang="zh-CN" sz="3200" dirty="0" smtClean="0">
              <a:latin typeface="Times New Roman" pitchFamily="18" charset="0"/>
              <a:cs typeface="Times New Roman" pitchFamily="18" charset="0"/>
            </a:endParaRPr>
          </a:p>
          <a:p>
            <a:pPr algn="just"/>
            <a:endParaRPr lang="en-US" altLang="zh-CN" dirty="0" smtClean="0">
              <a:latin typeface="Times New Roman" pitchFamily="18" charset="0"/>
              <a:cs typeface="Times New Roman" pitchFamily="18" charset="0"/>
            </a:endParaRPr>
          </a:p>
          <a:p>
            <a:pPr algn="just">
              <a:buNone/>
            </a:pPr>
            <a:r>
              <a:rPr lang="en-US" altLang="zh-CN" dirty="0" smtClean="0">
                <a:latin typeface="Times New Roman" pitchFamily="18" charset="0"/>
                <a:cs typeface="Times New Roman" pitchFamily="18" charset="0"/>
              </a:rPr>
              <a:t>    no insurance is optimal for  </a:t>
            </a:r>
            <a:endParaRPr lang="en-US" altLang="zh-CN" b="1" dirty="0" smtClean="0"/>
          </a:p>
        </p:txBody>
      </p:sp>
      <p:graphicFrame>
        <p:nvGraphicFramePr>
          <p:cNvPr id="28676" name="Object 4"/>
          <p:cNvGraphicFramePr>
            <a:graphicFrameLocks noChangeAspect="1"/>
          </p:cNvGraphicFramePr>
          <p:nvPr/>
        </p:nvGraphicFramePr>
        <p:xfrm>
          <a:off x="1381151" y="3357562"/>
          <a:ext cx="6905625" cy="1352550"/>
        </p:xfrm>
        <a:graphic>
          <a:graphicData uri="http://schemas.openxmlformats.org/presentationml/2006/ole">
            <p:oleObj spid="_x0000_s28676" name="Equation" r:id="rId3" imgW="3898800" imgH="660240" progId="Equation.DSMT4">
              <p:embed/>
            </p:oleObj>
          </a:graphicData>
        </a:graphic>
      </p:graphicFrame>
      <p:graphicFrame>
        <p:nvGraphicFramePr>
          <p:cNvPr id="28677" name="Object 5"/>
          <p:cNvGraphicFramePr>
            <a:graphicFrameLocks noChangeAspect="1"/>
          </p:cNvGraphicFramePr>
          <p:nvPr/>
        </p:nvGraphicFramePr>
        <p:xfrm>
          <a:off x="2146322" y="5148284"/>
          <a:ext cx="5568950" cy="1352550"/>
        </p:xfrm>
        <a:graphic>
          <a:graphicData uri="http://schemas.openxmlformats.org/presentationml/2006/ole">
            <p:oleObj spid="_x0000_s28677" name="Equation" r:id="rId4" imgW="2958840" imgH="66024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2.2  Analyze the Renewal Decision-making</a:t>
            </a:r>
            <a:endParaRPr lang="zh-CN" altLang="en-US" dirty="0"/>
          </a:p>
        </p:txBody>
      </p:sp>
      <p:sp>
        <p:nvSpPr>
          <p:cNvPr id="3" name="内容占位符 2"/>
          <p:cNvSpPr>
            <a:spLocks noGrp="1"/>
          </p:cNvSpPr>
          <p:nvPr>
            <p:ph idx="1"/>
          </p:nvPr>
        </p:nvSpPr>
        <p:spPr>
          <a:xfrm>
            <a:off x="457200" y="1285860"/>
            <a:ext cx="8401080" cy="4900634"/>
          </a:xfrm>
        </p:spPr>
        <p:txBody>
          <a:bodyPr>
            <a:normAutofit/>
          </a:bodyPr>
          <a:lstStyle/>
          <a:p>
            <a:pPr>
              <a:lnSpc>
                <a:spcPct val="120000"/>
              </a:lnSpc>
            </a:pPr>
            <a:r>
              <a:rPr lang="en-US" altLang="zh-CN" dirty="0" smtClean="0">
                <a:latin typeface="Times New Roman" pitchFamily="18" charset="0"/>
                <a:cs typeface="Times New Roman" pitchFamily="18" charset="0"/>
              </a:rPr>
              <a:t>Additive assumptions</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lvl="1">
              <a:lnSpc>
                <a:spcPct val="120000"/>
              </a:lnSpc>
            </a:pPr>
            <a:r>
              <a:rPr lang="en-US" altLang="zh-CN" dirty="0" smtClean="0">
                <a:latin typeface="Times New Roman" pitchFamily="18" charset="0"/>
                <a:cs typeface="Times New Roman" pitchFamily="18" charset="0"/>
              </a:rPr>
              <a:t>Suppose that the individual just enters into  period            and has been insured in the  past  </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periods. </a:t>
            </a:r>
          </a:p>
          <a:p>
            <a:pPr lvl="1">
              <a:lnSpc>
                <a:spcPct val="120000"/>
              </a:lnSpc>
            </a:pPr>
            <a:r>
              <a:rPr lang="en-US" altLang="zh-CN" dirty="0" smtClean="0">
                <a:latin typeface="Times New Roman" pitchFamily="18" charset="0"/>
                <a:cs typeface="Times New Roman" pitchFamily="18" charset="0"/>
              </a:rPr>
              <a:t>The individual chooses  </a:t>
            </a:r>
            <a:r>
              <a:rPr lang="en-US" dirty="0" smtClean="0">
                <a:latin typeface="Times New Roman" pitchFamily="18" charset="0"/>
                <a:cs typeface="Times New Roman" pitchFamily="18" charset="0"/>
              </a:rPr>
              <a:t>status quo as reference point  to make decision on whether renewal or not, and the reference point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lvl="1">
              <a:lnSpc>
                <a:spcPct val="120000"/>
              </a:lnSpc>
            </a:pPr>
            <a:endParaRPr lang="en-US" altLang="zh-CN" sz="2000" dirty="0" smtClean="0"/>
          </a:p>
          <a:p>
            <a:pPr>
              <a:lnSpc>
                <a:spcPct val="120000"/>
              </a:lnSpc>
            </a:pPr>
            <a:r>
              <a:rPr lang="en-US" altLang="zh-CN" dirty="0" smtClean="0">
                <a:latin typeface="Times New Roman" pitchFamily="18" charset="0"/>
                <a:cs typeface="Times New Roman" pitchFamily="18" charset="0"/>
              </a:rPr>
              <a:t>The renewal utility in period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a:lnSpc>
                <a:spcPct val="120000"/>
              </a:lnSpc>
              <a:buNone/>
            </a:pPr>
            <a:endParaRPr lang="en-US" altLang="zh-CN" dirty="0" smtClean="0"/>
          </a:p>
        </p:txBody>
      </p:sp>
      <p:graphicFrame>
        <p:nvGraphicFramePr>
          <p:cNvPr id="29698" name="Object 2"/>
          <p:cNvGraphicFramePr>
            <a:graphicFrameLocks noChangeAspect="1"/>
          </p:cNvGraphicFramePr>
          <p:nvPr/>
        </p:nvGraphicFramePr>
        <p:xfrm>
          <a:off x="7538857" y="1857364"/>
          <a:ext cx="1033671" cy="571504"/>
        </p:xfrm>
        <a:graphic>
          <a:graphicData uri="http://schemas.openxmlformats.org/presentationml/2006/ole">
            <p:oleObj spid="_x0000_s29698" name="Equation" r:id="rId4" imgW="507960" imgH="253800" progId="Equation.DSMT4">
              <p:embed/>
            </p:oleObj>
          </a:graphicData>
        </a:graphic>
      </p:graphicFrame>
      <p:graphicFrame>
        <p:nvGraphicFramePr>
          <p:cNvPr id="29699" name="Object 3"/>
          <p:cNvGraphicFramePr>
            <a:graphicFrameLocks noChangeAspect="1"/>
          </p:cNvGraphicFramePr>
          <p:nvPr/>
        </p:nvGraphicFramePr>
        <p:xfrm>
          <a:off x="5357818" y="2403831"/>
          <a:ext cx="541338" cy="382228"/>
        </p:xfrm>
        <a:graphic>
          <a:graphicData uri="http://schemas.openxmlformats.org/presentationml/2006/ole">
            <p:oleObj spid="_x0000_s29699" name="Equation" r:id="rId5" imgW="279360" imgH="177480" progId="Equation.DSMT4">
              <p:embed/>
            </p:oleObj>
          </a:graphicData>
        </a:graphic>
      </p:graphicFrame>
      <p:graphicFrame>
        <p:nvGraphicFramePr>
          <p:cNvPr id="29700" name="Object 4"/>
          <p:cNvGraphicFramePr>
            <a:graphicFrameLocks noChangeAspect="1"/>
          </p:cNvGraphicFramePr>
          <p:nvPr/>
        </p:nvGraphicFramePr>
        <p:xfrm>
          <a:off x="2000232" y="3786190"/>
          <a:ext cx="323463" cy="500066"/>
        </p:xfrm>
        <a:graphic>
          <a:graphicData uri="http://schemas.openxmlformats.org/presentationml/2006/ole">
            <p:oleObj spid="_x0000_s29700" name="Equation" r:id="rId6" imgW="164880" imgH="228600" progId="Equation.DSMT4">
              <p:embed/>
            </p:oleObj>
          </a:graphicData>
        </a:graphic>
      </p:graphicFrame>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701" name="Object 5"/>
          <p:cNvGraphicFramePr>
            <a:graphicFrameLocks noChangeAspect="1"/>
          </p:cNvGraphicFramePr>
          <p:nvPr/>
        </p:nvGraphicFramePr>
        <p:xfrm>
          <a:off x="2033811" y="4214818"/>
          <a:ext cx="5752899" cy="571480"/>
        </p:xfrm>
        <a:graphic>
          <a:graphicData uri="http://schemas.openxmlformats.org/presentationml/2006/ole">
            <p:oleObj spid="_x0000_s29701" name="Equation" r:id="rId7" imgW="2870200" imgH="279400" progId="Equation.DSMT4">
              <p:embed/>
            </p:oleObj>
          </a:graphicData>
        </a:graphic>
      </p:graphicFrame>
      <p:sp>
        <p:nvSpPr>
          <p:cNvPr id="297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703" name="Object 7"/>
          <p:cNvGraphicFramePr>
            <a:graphicFrameLocks noChangeAspect="1"/>
          </p:cNvGraphicFramePr>
          <p:nvPr/>
        </p:nvGraphicFramePr>
        <p:xfrm>
          <a:off x="285720" y="5268913"/>
          <a:ext cx="8682068" cy="1446212"/>
        </p:xfrm>
        <a:graphic>
          <a:graphicData uri="http://schemas.openxmlformats.org/presentationml/2006/ole">
            <p:oleObj spid="_x0000_s29703" name="Equation" r:id="rId8" imgW="5486400" imgH="736560" progId="Equation.DSMT4">
              <p:embed/>
            </p:oleObj>
          </a:graphicData>
        </a:graphic>
      </p:graphicFrame>
      <p:graphicFrame>
        <p:nvGraphicFramePr>
          <p:cNvPr id="29706" name="Object 10"/>
          <p:cNvGraphicFramePr>
            <a:graphicFrameLocks noChangeAspect="1"/>
          </p:cNvGraphicFramePr>
          <p:nvPr/>
        </p:nvGraphicFramePr>
        <p:xfrm>
          <a:off x="5041905" y="4814900"/>
          <a:ext cx="173037" cy="328612"/>
        </p:xfrm>
        <a:graphic>
          <a:graphicData uri="http://schemas.openxmlformats.org/presentationml/2006/ole">
            <p:oleObj spid="_x0000_s29706" name="Equation" r:id="rId9" imgW="88560" imgH="15228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t>Outline</a:t>
            </a:r>
            <a:endParaRPr lang="zh-CN" altLang="en-US" sz="4000" b="1" dirty="0"/>
          </a:p>
        </p:txBody>
      </p:sp>
      <p:sp>
        <p:nvSpPr>
          <p:cNvPr id="3" name="内容占位符 2"/>
          <p:cNvSpPr>
            <a:spLocks noGrp="1"/>
          </p:cNvSpPr>
          <p:nvPr>
            <p:ph idx="1"/>
          </p:nvPr>
        </p:nvSpPr>
        <p:spPr/>
        <p:txBody>
          <a:bodyPr>
            <a:normAutofit/>
          </a:bodyPr>
          <a:lstStyle/>
          <a:p>
            <a:pPr>
              <a:lnSpc>
                <a:spcPct val="150000"/>
              </a:lnSpc>
            </a:pPr>
            <a:r>
              <a:rPr lang="en-US" altLang="zh-CN" sz="3200" b="1" dirty="0" smtClean="0">
                <a:latin typeface="Times New Roman" pitchFamily="18" charset="0"/>
                <a:cs typeface="Times New Roman" pitchFamily="18" charset="0"/>
              </a:rPr>
              <a:t>Introduction</a:t>
            </a:r>
          </a:p>
          <a:p>
            <a:pPr>
              <a:lnSpc>
                <a:spcPct val="150000"/>
              </a:lnSpc>
            </a:pPr>
            <a:r>
              <a:rPr lang="en-US" altLang="zh-CN" sz="3200" b="1" dirty="0" smtClean="0">
                <a:latin typeface="Times New Roman" pitchFamily="18" charset="0"/>
                <a:cs typeface="Times New Roman" pitchFamily="18" charset="0"/>
              </a:rPr>
              <a:t>Theoretical Framework and Predictions</a:t>
            </a:r>
          </a:p>
          <a:p>
            <a:pPr>
              <a:lnSpc>
                <a:spcPct val="150000"/>
              </a:lnSpc>
            </a:pPr>
            <a:r>
              <a:rPr lang="en-US" altLang="zh-CN" sz="3200" b="1" dirty="0" smtClean="0">
                <a:latin typeface="Times New Roman" pitchFamily="18" charset="0"/>
                <a:cs typeface="Times New Roman" pitchFamily="18" charset="0"/>
              </a:rPr>
              <a:t>Experimental design</a:t>
            </a:r>
          </a:p>
          <a:p>
            <a:pPr>
              <a:lnSpc>
                <a:spcPct val="150000"/>
              </a:lnSpc>
            </a:pPr>
            <a:r>
              <a:rPr lang="en-US" altLang="zh-CN" sz="3200" b="1" dirty="0" smtClean="0">
                <a:latin typeface="Times New Roman" pitchFamily="18" charset="0"/>
                <a:cs typeface="Times New Roman" pitchFamily="18" charset="0"/>
              </a:rPr>
              <a:t>Data analysis</a:t>
            </a:r>
          </a:p>
          <a:p>
            <a:pPr>
              <a:lnSpc>
                <a:spcPct val="150000"/>
              </a:lnSpc>
            </a:pPr>
            <a:r>
              <a:rPr lang="en-US" altLang="zh-CN" sz="3200" b="1" dirty="0" smtClean="0">
                <a:latin typeface="Times New Roman" pitchFamily="18" charset="0"/>
                <a:cs typeface="Times New Roman" pitchFamily="18" charset="0"/>
              </a:rPr>
              <a:t>Conclusions</a:t>
            </a:r>
            <a:endParaRPr lang="zh-CN" alt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428596" y="3335362"/>
            <a:ext cx="809625" cy="657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nvGrpSpPr>
          <p:cNvPr id="39939" name="Group 3"/>
          <p:cNvGrpSpPr>
            <a:grpSpLocks/>
          </p:cNvGrpSpPr>
          <p:nvPr/>
        </p:nvGrpSpPr>
        <p:grpSpPr bwMode="auto">
          <a:xfrm>
            <a:off x="1847821" y="2725762"/>
            <a:ext cx="1200150" cy="647700"/>
            <a:chOff x="4395" y="3885"/>
            <a:chExt cx="1890" cy="1110"/>
          </a:xfrm>
        </p:grpSpPr>
        <p:sp>
          <p:nvSpPr>
            <p:cNvPr id="39940" name="Rectangle 4"/>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41" name="Rectangle 5"/>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42" name="AutoShape 6"/>
          <p:cNvCxnSpPr>
            <a:cxnSpLocks noChangeShapeType="1"/>
          </p:cNvCxnSpPr>
          <p:nvPr/>
        </p:nvCxnSpPr>
        <p:spPr bwMode="auto">
          <a:xfrm flipV="1">
            <a:off x="1238221" y="3049612"/>
            <a:ext cx="609600" cy="285750"/>
          </a:xfrm>
          <a:prstGeom prst="straightConnector1">
            <a:avLst/>
          </a:prstGeom>
          <a:noFill/>
          <a:ln w="9525">
            <a:solidFill>
              <a:srgbClr val="000000"/>
            </a:solidFill>
            <a:round/>
            <a:headEnd/>
            <a:tailEnd type="arrow" w="lg" len="lg"/>
          </a:ln>
        </p:spPr>
      </p:cxnSp>
      <p:grpSp>
        <p:nvGrpSpPr>
          <p:cNvPr id="39943" name="Group 7"/>
          <p:cNvGrpSpPr>
            <a:grpSpLocks/>
          </p:cNvGrpSpPr>
          <p:nvPr/>
        </p:nvGrpSpPr>
        <p:grpSpPr bwMode="auto">
          <a:xfrm>
            <a:off x="3667096" y="2116162"/>
            <a:ext cx="1200150" cy="647700"/>
            <a:chOff x="4395" y="3885"/>
            <a:chExt cx="1890" cy="1110"/>
          </a:xfrm>
        </p:grpSpPr>
        <p:sp>
          <p:nvSpPr>
            <p:cNvPr id="39944" name="Rectangle 8"/>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45" name="Rectangle 9"/>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46" name="AutoShape 10"/>
          <p:cNvCxnSpPr>
            <a:cxnSpLocks noChangeShapeType="1"/>
          </p:cNvCxnSpPr>
          <p:nvPr/>
        </p:nvCxnSpPr>
        <p:spPr bwMode="auto">
          <a:xfrm flipV="1">
            <a:off x="3057496" y="2440012"/>
            <a:ext cx="609600" cy="285750"/>
          </a:xfrm>
          <a:prstGeom prst="straightConnector1">
            <a:avLst/>
          </a:prstGeom>
          <a:noFill/>
          <a:ln w="9525">
            <a:solidFill>
              <a:srgbClr val="000000"/>
            </a:solidFill>
            <a:round/>
            <a:headEnd/>
            <a:tailEnd type="arrow" w="lg" len="lg"/>
          </a:ln>
        </p:spPr>
      </p:cxnSp>
      <p:grpSp>
        <p:nvGrpSpPr>
          <p:cNvPr id="39947" name="Group 11"/>
          <p:cNvGrpSpPr>
            <a:grpSpLocks/>
          </p:cNvGrpSpPr>
          <p:nvPr/>
        </p:nvGrpSpPr>
        <p:grpSpPr bwMode="auto">
          <a:xfrm>
            <a:off x="3667096" y="3363937"/>
            <a:ext cx="1200150" cy="647700"/>
            <a:chOff x="4395" y="3885"/>
            <a:chExt cx="1890" cy="1110"/>
          </a:xfrm>
        </p:grpSpPr>
        <p:sp>
          <p:nvSpPr>
            <p:cNvPr id="39948" name="Rectangle 12"/>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49" name="Rectangle 13"/>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50" name="AutoShape 14"/>
          <p:cNvCxnSpPr>
            <a:cxnSpLocks noChangeShapeType="1"/>
          </p:cNvCxnSpPr>
          <p:nvPr/>
        </p:nvCxnSpPr>
        <p:spPr bwMode="auto">
          <a:xfrm flipV="1">
            <a:off x="3057496" y="3687787"/>
            <a:ext cx="609600" cy="285750"/>
          </a:xfrm>
          <a:prstGeom prst="straightConnector1">
            <a:avLst/>
          </a:prstGeom>
          <a:noFill/>
          <a:ln w="9525">
            <a:solidFill>
              <a:srgbClr val="000000"/>
            </a:solidFill>
            <a:round/>
            <a:headEnd/>
            <a:tailEnd type="arrow" w="lg" len="lg"/>
          </a:ln>
        </p:spPr>
      </p:cxnSp>
      <p:grpSp>
        <p:nvGrpSpPr>
          <p:cNvPr id="39951" name="Group 15"/>
          <p:cNvGrpSpPr>
            <a:grpSpLocks/>
          </p:cNvGrpSpPr>
          <p:nvPr/>
        </p:nvGrpSpPr>
        <p:grpSpPr bwMode="auto">
          <a:xfrm>
            <a:off x="3057496" y="4602187"/>
            <a:ext cx="1809750" cy="647700"/>
            <a:chOff x="3435" y="6600"/>
            <a:chExt cx="2850" cy="1020"/>
          </a:xfrm>
        </p:grpSpPr>
        <p:grpSp>
          <p:nvGrpSpPr>
            <p:cNvPr id="39952" name="Group 16"/>
            <p:cNvGrpSpPr>
              <a:grpSpLocks/>
            </p:cNvGrpSpPr>
            <p:nvPr/>
          </p:nvGrpSpPr>
          <p:grpSpPr bwMode="auto">
            <a:xfrm>
              <a:off x="4395" y="6600"/>
              <a:ext cx="1890" cy="1020"/>
              <a:chOff x="4395" y="3885"/>
              <a:chExt cx="1890" cy="1110"/>
            </a:xfrm>
          </p:grpSpPr>
          <p:sp>
            <p:nvSpPr>
              <p:cNvPr id="39953" name="Rectangle 17"/>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type="none" w="lg" len="lg"/>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-αpL-L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54" name="Rectangle 18"/>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type="none" w="lg" len="lg"/>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55" name="AutoShape 19"/>
            <p:cNvCxnSpPr>
              <a:cxnSpLocks noChangeShapeType="1"/>
            </p:cNvCxnSpPr>
            <p:nvPr/>
          </p:nvCxnSpPr>
          <p:spPr bwMode="auto">
            <a:xfrm>
              <a:off x="3435" y="6630"/>
              <a:ext cx="960" cy="480"/>
            </a:xfrm>
            <a:prstGeom prst="straightConnector1">
              <a:avLst/>
            </a:prstGeom>
            <a:noFill/>
            <a:ln w="9525">
              <a:solidFill>
                <a:srgbClr val="000000"/>
              </a:solidFill>
              <a:round/>
              <a:headEnd/>
              <a:tailEnd type="arrow" w="lg" len="lg"/>
            </a:ln>
          </p:spPr>
        </p:cxnSp>
      </p:grpSp>
      <p:grpSp>
        <p:nvGrpSpPr>
          <p:cNvPr id="39956" name="Group 20"/>
          <p:cNvGrpSpPr>
            <a:grpSpLocks/>
          </p:cNvGrpSpPr>
          <p:nvPr/>
        </p:nvGrpSpPr>
        <p:grpSpPr bwMode="auto">
          <a:xfrm>
            <a:off x="1847821" y="3973537"/>
            <a:ext cx="1200150" cy="647700"/>
            <a:chOff x="4395" y="3885"/>
            <a:chExt cx="1890" cy="1110"/>
          </a:xfrm>
        </p:grpSpPr>
        <p:sp>
          <p:nvSpPr>
            <p:cNvPr id="39957" name="Rectangle 21"/>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58" name="Rectangle 22"/>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59" name="AutoShape 23"/>
          <p:cNvCxnSpPr>
            <a:cxnSpLocks noChangeShapeType="1"/>
          </p:cNvCxnSpPr>
          <p:nvPr/>
        </p:nvCxnSpPr>
        <p:spPr bwMode="auto">
          <a:xfrm>
            <a:off x="1238221" y="3992587"/>
            <a:ext cx="609600" cy="304800"/>
          </a:xfrm>
          <a:prstGeom prst="straightConnector1">
            <a:avLst/>
          </a:prstGeom>
          <a:noFill/>
          <a:ln w="9525">
            <a:solidFill>
              <a:srgbClr val="000000"/>
            </a:solidFill>
            <a:round/>
            <a:headEnd/>
            <a:tailEnd type="arrow" w="lg" len="lg"/>
          </a:ln>
        </p:spPr>
      </p:cxnSp>
      <p:cxnSp>
        <p:nvCxnSpPr>
          <p:cNvPr id="39960" name="AutoShape 24"/>
          <p:cNvCxnSpPr>
            <a:cxnSpLocks noChangeShapeType="1"/>
          </p:cNvCxnSpPr>
          <p:nvPr/>
        </p:nvCxnSpPr>
        <p:spPr bwMode="auto">
          <a:xfrm>
            <a:off x="3057496" y="3382987"/>
            <a:ext cx="609600" cy="304800"/>
          </a:xfrm>
          <a:prstGeom prst="straightConnector1">
            <a:avLst/>
          </a:prstGeom>
          <a:noFill/>
          <a:ln w="9525">
            <a:solidFill>
              <a:srgbClr val="000000"/>
            </a:solidFill>
            <a:round/>
            <a:headEnd/>
            <a:tailEnd type="arrow" w="lg" len="lg"/>
          </a:ln>
        </p:spPr>
      </p:cxnSp>
      <p:grpSp>
        <p:nvGrpSpPr>
          <p:cNvPr id="39961" name="Group 25"/>
          <p:cNvGrpSpPr>
            <a:grpSpLocks/>
          </p:cNvGrpSpPr>
          <p:nvPr/>
        </p:nvGrpSpPr>
        <p:grpSpPr bwMode="auto">
          <a:xfrm>
            <a:off x="5486371" y="1497037"/>
            <a:ext cx="1200150" cy="647700"/>
            <a:chOff x="4395" y="3885"/>
            <a:chExt cx="1890" cy="1110"/>
          </a:xfrm>
        </p:grpSpPr>
        <p:sp>
          <p:nvSpPr>
            <p:cNvPr id="39962" name="Rectangle 26"/>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63" name="Rectangle 27"/>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64" name="AutoShape 28"/>
          <p:cNvCxnSpPr>
            <a:cxnSpLocks noChangeShapeType="1"/>
          </p:cNvCxnSpPr>
          <p:nvPr/>
        </p:nvCxnSpPr>
        <p:spPr bwMode="auto">
          <a:xfrm flipV="1">
            <a:off x="4876771" y="1820887"/>
            <a:ext cx="609600" cy="285750"/>
          </a:xfrm>
          <a:prstGeom prst="straightConnector1">
            <a:avLst/>
          </a:prstGeom>
          <a:noFill/>
          <a:ln w="9525">
            <a:solidFill>
              <a:srgbClr val="000000"/>
            </a:solidFill>
            <a:round/>
            <a:headEnd/>
            <a:tailEnd type="arrow" w="lg" len="lg"/>
          </a:ln>
        </p:spPr>
      </p:cxnSp>
      <p:grpSp>
        <p:nvGrpSpPr>
          <p:cNvPr id="39965" name="Group 29"/>
          <p:cNvGrpSpPr>
            <a:grpSpLocks/>
          </p:cNvGrpSpPr>
          <p:nvPr/>
        </p:nvGrpSpPr>
        <p:grpSpPr bwMode="auto">
          <a:xfrm>
            <a:off x="5486371" y="2744812"/>
            <a:ext cx="1200150" cy="647700"/>
            <a:chOff x="4395" y="3885"/>
            <a:chExt cx="1890" cy="1110"/>
          </a:xfrm>
        </p:grpSpPr>
        <p:sp>
          <p:nvSpPr>
            <p:cNvPr id="39966" name="Rectangle 30"/>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67" name="Rectangle 31"/>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68" name="AutoShape 32"/>
          <p:cNvCxnSpPr>
            <a:cxnSpLocks noChangeShapeType="1"/>
          </p:cNvCxnSpPr>
          <p:nvPr/>
        </p:nvCxnSpPr>
        <p:spPr bwMode="auto">
          <a:xfrm>
            <a:off x="4876771" y="2763862"/>
            <a:ext cx="609600" cy="304800"/>
          </a:xfrm>
          <a:prstGeom prst="straightConnector1">
            <a:avLst/>
          </a:prstGeom>
          <a:noFill/>
          <a:ln w="9525">
            <a:solidFill>
              <a:srgbClr val="000000"/>
            </a:solidFill>
            <a:round/>
            <a:headEnd/>
            <a:tailEnd type="arrow" w="lg" len="lg"/>
          </a:ln>
        </p:spPr>
      </p:cxnSp>
      <p:grpSp>
        <p:nvGrpSpPr>
          <p:cNvPr id="39969" name="Group 33"/>
          <p:cNvGrpSpPr>
            <a:grpSpLocks/>
          </p:cNvGrpSpPr>
          <p:nvPr/>
        </p:nvGrpSpPr>
        <p:grpSpPr bwMode="auto">
          <a:xfrm>
            <a:off x="5486371" y="3992587"/>
            <a:ext cx="1200150" cy="647700"/>
            <a:chOff x="4395" y="3885"/>
            <a:chExt cx="1890" cy="1110"/>
          </a:xfrm>
        </p:grpSpPr>
        <p:sp>
          <p:nvSpPr>
            <p:cNvPr id="39970" name="Rectangle 34"/>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71" name="Rectangle 35"/>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72" name="AutoShape 36"/>
          <p:cNvCxnSpPr>
            <a:cxnSpLocks noChangeShapeType="1"/>
          </p:cNvCxnSpPr>
          <p:nvPr/>
        </p:nvCxnSpPr>
        <p:spPr bwMode="auto">
          <a:xfrm flipV="1">
            <a:off x="4876771" y="4316437"/>
            <a:ext cx="609600" cy="285750"/>
          </a:xfrm>
          <a:prstGeom prst="straightConnector1">
            <a:avLst/>
          </a:prstGeom>
          <a:noFill/>
          <a:ln w="9525">
            <a:solidFill>
              <a:srgbClr val="000000"/>
            </a:solidFill>
            <a:round/>
            <a:headEnd/>
            <a:tailEnd type="arrow" w="lg" len="lg"/>
          </a:ln>
        </p:spPr>
      </p:cxnSp>
      <p:grpSp>
        <p:nvGrpSpPr>
          <p:cNvPr id="39973" name="Group 37"/>
          <p:cNvGrpSpPr>
            <a:grpSpLocks/>
          </p:cNvGrpSpPr>
          <p:nvPr/>
        </p:nvGrpSpPr>
        <p:grpSpPr bwMode="auto">
          <a:xfrm>
            <a:off x="5486371" y="5240362"/>
            <a:ext cx="1200150" cy="647700"/>
            <a:chOff x="4395" y="3885"/>
            <a:chExt cx="1890" cy="1110"/>
          </a:xfrm>
        </p:grpSpPr>
        <p:sp>
          <p:nvSpPr>
            <p:cNvPr id="39974" name="Rectangle 38"/>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-2αpL-L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75" name="Rectangle 39"/>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76" name="AutoShape 40"/>
          <p:cNvCxnSpPr>
            <a:cxnSpLocks noChangeShapeType="1"/>
          </p:cNvCxnSpPr>
          <p:nvPr/>
        </p:nvCxnSpPr>
        <p:spPr bwMode="auto">
          <a:xfrm>
            <a:off x="4876771" y="5259412"/>
            <a:ext cx="609600" cy="304800"/>
          </a:xfrm>
          <a:prstGeom prst="straightConnector1">
            <a:avLst/>
          </a:prstGeom>
          <a:noFill/>
          <a:ln w="9525">
            <a:solidFill>
              <a:srgbClr val="000000"/>
            </a:solidFill>
            <a:round/>
            <a:headEnd/>
            <a:tailEnd type="arrow" w="lg" len="lg"/>
          </a:ln>
        </p:spPr>
      </p:cxnSp>
      <p:cxnSp>
        <p:nvCxnSpPr>
          <p:cNvPr id="39977" name="AutoShape 41"/>
          <p:cNvCxnSpPr>
            <a:cxnSpLocks noChangeShapeType="1"/>
          </p:cNvCxnSpPr>
          <p:nvPr/>
        </p:nvCxnSpPr>
        <p:spPr bwMode="auto">
          <a:xfrm flipV="1">
            <a:off x="4876771" y="3068662"/>
            <a:ext cx="609600" cy="285750"/>
          </a:xfrm>
          <a:prstGeom prst="straightConnector1">
            <a:avLst/>
          </a:prstGeom>
          <a:noFill/>
          <a:ln w="9525">
            <a:solidFill>
              <a:srgbClr val="000000"/>
            </a:solidFill>
            <a:round/>
            <a:headEnd/>
            <a:tailEnd type="arrow" w="lg" len="lg"/>
          </a:ln>
        </p:spPr>
      </p:cxnSp>
      <p:cxnSp>
        <p:nvCxnSpPr>
          <p:cNvPr id="39978" name="AutoShape 42"/>
          <p:cNvCxnSpPr>
            <a:cxnSpLocks noChangeShapeType="1"/>
          </p:cNvCxnSpPr>
          <p:nvPr/>
        </p:nvCxnSpPr>
        <p:spPr bwMode="auto">
          <a:xfrm>
            <a:off x="4876771" y="4011637"/>
            <a:ext cx="609600" cy="304800"/>
          </a:xfrm>
          <a:prstGeom prst="straightConnector1">
            <a:avLst/>
          </a:prstGeom>
          <a:noFill/>
          <a:ln w="9525">
            <a:solidFill>
              <a:srgbClr val="000000"/>
            </a:solidFill>
            <a:round/>
            <a:headEnd/>
            <a:tailEnd type="arrow" w="lg" len="lg"/>
          </a:ln>
        </p:spPr>
      </p:cxnSp>
      <p:grpSp>
        <p:nvGrpSpPr>
          <p:cNvPr id="39979" name="Group 43"/>
          <p:cNvGrpSpPr>
            <a:grpSpLocks/>
          </p:cNvGrpSpPr>
          <p:nvPr/>
        </p:nvGrpSpPr>
        <p:grpSpPr bwMode="auto">
          <a:xfrm>
            <a:off x="7315171" y="896962"/>
            <a:ext cx="1200150" cy="647700"/>
            <a:chOff x="4395" y="3885"/>
            <a:chExt cx="1890" cy="1110"/>
          </a:xfrm>
        </p:grpSpPr>
        <p:sp>
          <p:nvSpPr>
            <p:cNvPr id="39980" name="Rectangle 44"/>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81" name="Rectangle 45"/>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-4αpL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82" name="AutoShape 46"/>
          <p:cNvCxnSpPr>
            <a:cxnSpLocks noChangeShapeType="1"/>
          </p:cNvCxnSpPr>
          <p:nvPr/>
        </p:nvCxnSpPr>
        <p:spPr bwMode="auto">
          <a:xfrm flipV="1">
            <a:off x="6705571" y="1220812"/>
            <a:ext cx="609600" cy="285750"/>
          </a:xfrm>
          <a:prstGeom prst="straightConnector1">
            <a:avLst/>
          </a:prstGeom>
          <a:noFill/>
          <a:ln w="9525">
            <a:solidFill>
              <a:srgbClr val="000000"/>
            </a:solidFill>
            <a:round/>
            <a:headEnd/>
            <a:tailEnd type="arrow" w="lg" len="lg"/>
          </a:ln>
        </p:spPr>
      </p:cxnSp>
      <p:grpSp>
        <p:nvGrpSpPr>
          <p:cNvPr id="39983" name="Group 47"/>
          <p:cNvGrpSpPr>
            <a:grpSpLocks/>
          </p:cNvGrpSpPr>
          <p:nvPr/>
        </p:nvGrpSpPr>
        <p:grpSpPr bwMode="auto">
          <a:xfrm>
            <a:off x="7315171" y="2144737"/>
            <a:ext cx="1200150" cy="647700"/>
            <a:chOff x="4395" y="3885"/>
            <a:chExt cx="1890" cy="1110"/>
          </a:xfrm>
        </p:grpSpPr>
        <p:sp>
          <p:nvSpPr>
            <p:cNvPr id="39984" name="Rectangle 48"/>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dirty="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39985" name="Rectangle 49"/>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-4αpL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86" name="AutoShape 50"/>
          <p:cNvCxnSpPr>
            <a:cxnSpLocks noChangeShapeType="1"/>
          </p:cNvCxnSpPr>
          <p:nvPr/>
        </p:nvCxnSpPr>
        <p:spPr bwMode="auto">
          <a:xfrm>
            <a:off x="6705571" y="2163787"/>
            <a:ext cx="609600" cy="304800"/>
          </a:xfrm>
          <a:prstGeom prst="straightConnector1">
            <a:avLst/>
          </a:prstGeom>
          <a:noFill/>
          <a:ln w="9525">
            <a:solidFill>
              <a:srgbClr val="000000"/>
            </a:solidFill>
            <a:round/>
            <a:headEnd/>
            <a:tailEnd type="arrow" w="lg" len="lg"/>
          </a:ln>
        </p:spPr>
      </p:cxnSp>
      <p:grpSp>
        <p:nvGrpSpPr>
          <p:cNvPr id="39987" name="Group 51"/>
          <p:cNvGrpSpPr>
            <a:grpSpLocks/>
          </p:cNvGrpSpPr>
          <p:nvPr/>
        </p:nvGrpSpPr>
        <p:grpSpPr bwMode="auto">
          <a:xfrm>
            <a:off x="7305646" y="4630762"/>
            <a:ext cx="1200150" cy="647700"/>
            <a:chOff x="4395" y="3885"/>
            <a:chExt cx="1890" cy="1110"/>
          </a:xfrm>
        </p:grpSpPr>
        <p:sp>
          <p:nvSpPr>
            <p:cNvPr id="39988" name="Rectangle 52"/>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89" name="Rectangle 53"/>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-4αpL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90" name="AutoShape 54"/>
          <p:cNvCxnSpPr>
            <a:cxnSpLocks noChangeShapeType="1"/>
          </p:cNvCxnSpPr>
          <p:nvPr/>
        </p:nvCxnSpPr>
        <p:spPr bwMode="auto">
          <a:xfrm flipV="1">
            <a:off x="6696046" y="4954612"/>
            <a:ext cx="609600" cy="285750"/>
          </a:xfrm>
          <a:prstGeom prst="straightConnector1">
            <a:avLst/>
          </a:prstGeom>
          <a:noFill/>
          <a:ln w="9525">
            <a:solidFill>
              <a:srgbClr val="000000"/>
            </a:solidFill>
            <a:round/>
            <a:headEnd/>
            <a:tailEnd type="arrow" w="lg" len="lg"/>
          </a:ln>
        </p:spPr>
      </p:cxnSp>
      <p:grpSp>
        <p:nvGrpSpPr>
          <p:cNvPr id="39991" name="Group 55"/>
          <p:cNvGrpSpPr>
            <a:grpSpLocks/>
          </p:cNvGrpSpPr>
          <p:nvPr/>
        </p:nvGrpSpPr>
        <p:grpSpPr bwMode="auto">
          <a:xfrm>
            <a:off x="7305646" y="5878537"/>
            <a:ext cx="1200150" cy="647700"/>
            <a:chOff x="4395" y="3885"/>
            <a:chExt cx="1890" cy="1110"/>
          </a:xfrm>
        </p:grpSpPr>
        <p:sp>
          <p:nvSpPr>
            <p:cNvPr id="39992" name="Rectangle 56"/>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93" name="Rectangle 57"/>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-4αpL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cxnSp>
        <p:nvCxnSpPr>
          <p:cNvPr id="39994" name="AutoShape 58"/>
          <p:cNvCxnSpPr>
            <a:cxnSpLocks noChangeShapeType="1"/>
          </p:cNvCxnSpPr>
          <p:nvPr/>
        </p:nvCxnSpPr>
        <p:spPr bwMode="auto">
          <a:xfrm>
            <a:off x="6696046" y="5897587"/>
            <a:ext cx="609600" cy="304800"/>
          </a:xfrm>
          <a:prstGeom prst="straightConnector1">
            <a:avLst/>
          </a:prstGeom>
          <a:noFill/>
          <a:ln w="9525">
            <a:solidFill>
              <a:srgbClr val="000000"/>
            </a:solidFill>
            <a:round/>
            <a:headEnd/>
            <a:tailEnd type="arrow" w="lg" len="lg"/>
          </a:ln>
        </p:spPr>
      </p:cxnSp>
      <p:grpSp>
        <p:nvGrpSpPr>
          <p:cNvPr id="39995" name="Group 59"/>
          <p:cNvGrpSpPr>
            <a:grpSpLocks/>
          </p:cNvGrpSpPr>
          <p:nvPr/>
        </p:nvGrpSpPr>
        <p:grpSpPr bwMode="auto">
          <a:xfrm>
            <a:off x="7305646" y="3373462"/>
            <a:ext cx="1200150" cy="647700"/>
            <a:chOff x="4395" y="3885"/>
            <a:chExt cx="1890" cy="1110"/>
          </a:xfrm>
        </p:grpSpPr>
        <p:sp>
          <p:nvSpPr>
            <p:cNvPr id="39996" name="Rectangle 60"/>
            <p:cNvSpPr>
              <a:spLocks noChangeArrowheads="1"/>
            </p:cNvSpPr>
            <p:nvPr/>
          </p:nvSpPr>
          <p:spPr bwMode="auto">
            <a:xfrm>
              <a:off x="4395" y="3885"/>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-3αpL-L</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39997" name="Rectangle 61"/>
            <p:cNvSpPr>
              <a:spLocks noChangeArrowheads="1"/>
            </p:cNvSpPr>
            <p:nvPr/>
          </p:nvSpPr>
          <p:spPr bwMode="auto">
            <a:xfrm>
              <a:off x="4395" y="4440"/>
              <a:ext cx="1890"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rPr>
                <a:t>W</a:t>
              </a:r>
              <a:r>
                <a:rPr kumimoji="0" lang="en-US" altLang="zh-CN" sz="1400" b="0" i="0" u="none" strike="noStrike" cap="none" normalizeH="0" baseline="-25000" dirty="0" smtClean="0">
                  <a:ln>
                    <a:noFill/>
                  </a:ln>
                  <a:solidFill>
                    <a:schemeClr val="tx1"/>
                  </a:solidFill>
                  <a:effectLst/>
                  <a:latin typeface="Times New Roman" pitchFamily="18" charset="0"/>
                  <a:ea typeface="宋体" pitchFamily="2" charset="-122"/>
                </a:rPr>
                <a:t>0</a:t>
              </a: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rPr>
                <a:t>-4αpL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grpSp>
      <p:cxnSp>
        <p:nvCxnSpPr>
          <p:cNvPr id="39998" name="AutoShape 62"/>
          <p:cNvCxnSpPr>
            <a:cxnSpLocks noChangeShapeType="1"/>
          </p:cNvCxnSpPr>
          <p:nvPr/>
        </p:nvCxnSpPr>
        <p:spPr bwMode="auto">
          <a:xfrm flipV="1">
            <a:off x="6696046" y="3697312"/>
            <a:ext cx="609600" cy="285750"/>
          </a:xfrm>
          <a:prstGeom prst="straightConnector1">
            <a:avLst/>
          </a:prstGeom>
          <a:noFill/>
          <a:ln w="9525">
            <a:solidFill>
              <a:srgbClr val="000000"/>
            </a:solidFill>
            <a:round/>
            <a:headEnd/>
            <a:tailEnd type="arrow" w="lg" len="lg"/>
          </a:ln>
        </p:spPr>
      </p:cxnSp>
      <p:cxnSp>
        <p:nvCxnSpPr>
          <p:cNvPr id="39999" name="AutoShape 63"/>
          <p:cNvCxnSpPr>
            <a:cxnSpLocks noChangeShapeType="1"/>
          </p:cNvCxnSpPr>
          <p:nvPr/>
        </p:nvCxnSpPr>
        <p:spPr bwMode="auto">
          <a:xfrm>
            <a:off x="6696046" y="3392512"/>
            <a:ext cx="609600" cy="304800"/>
          </a:xfrm>
          <a:prstGeom prst="straightConnector1">
            <a:avLst/>
          </a:prstGeom>
          <a:noFill/>
          <a:ln w="9525">
            <a:solidFill>
              <a:srgbClr val="000000"/>
            </a:solidFill>
            <a:round/>
            <a:headEnd/>
            <a:tailEnd type="arrow" w="lg" len="lg"/>
          </a:ln>
        </p:spPr>
      </p:cxnSp>
      <p:cxnSp>
        <p:nvCxnSpPr>
          <p:cNvPr id="40000" name="AutoShape 64"/>
          <p:cNvCxnSpPr>
            <a:cxnSpLocks noChangeShapeType="1"/>
          </p:cNvCxnSpPr>
          <p:nvPr/>
        </p:nvCxnSpPr>
        <p:spPr bwMode="auto">
          <a:xfrm flipV="1">
            <a:off x="6715096" y="2459062"/>
            <a:ext cx="609600" cy="285750"/>
          </a:xfrm>
          <a:prstGeom prst="straightConnector1">
            <a:avLst/>
          </a:prstGeom>
          <a:noFill/>
          <a:ln w="9525">
            <a:solidFill>
              <a:srgbClr val="000000"/>
            </a:solidFill>
            <a:round/>
            <a:headEnd/>
            <a:tailEnd type="arrow" w="lg" len="lg"/>
          </a:ln>
        </p:spPr>
      </p:cxnSp>
      <p:cxnSp>
        <p:nvCxnSpPr>
          <p:cNvPr id="40001" name="AutoShape 65"/>
          <p:cNvCxnSpPr>
            <a:cxnSpLocks noChangeShapeType="1"/>
          </p:cNvCxnSpPr>
          <p:nvPr/>
        </p:nvCxnSpPr>
        <p:spPr bwMode="auto">
          <a:xfrm>
            <a:off x="6696046" y="4640287"/>
            <a:ext cx="609600" cy="304800"/>
          </a:xfrm>
          <a:prstGeom prst="straightConnector1">
            <a:avLst/>
          </a:prstGeom>
          <a:noFill/>
          <a:ln w="9525">
            <a:solidFill>
              <a:srgbClr val="000000"/>
            </a:solidFill>
            <a:round/>
            <a:headEnd/>
            <a:tailEnd type="arrow" w="lg" len="lg"/>
          </a:ln>
        </p:spPr>
      </p:cxnSp>
      <p:sp>
        <p:nvSpPr>
          <p:cNvPr id="40002" name="Rectangle 66"/>
          <p:cNvSpPr>
            <a:spLocks noChangeArrowheads="1"/>
          </p:cNvSpPr>
          <p:nvPr/>
        </p:nvSpPr>
        <p:spPr bwMode="auto">
          <a:xfrm>
            <a:off x="1209646" y="28797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3" name="Rectangle 67"/>
          <p:cNvSpPr>
            <a:spLocks noChangeArrowheads="1"/>
          </p:cNvSpPr>
          <p:nvPr/>
        </p:nvSpPr>
        <p:spPr bwMode="auto">
          <a:xfrm>
            <a:off x="1276321" y="38322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4" name="Rectangle 68"/>
          <p:cNvSpPr>
            <a:spLocks noChangeArrowheads="1"/>
          </p:cNvSpPr>
          <p:nvPr/>
        </p:nvSpPr>
        <p:spPr bwMode="auto">
          <a:xfrm>
            <a:off x="3076546" y="3192487"/>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5" name="Rectangle 69"/>
          <p:cNvSpPr>
            <a:spLocks noChangeArrowheads="1"/>
          </p:cNvSpPr>
          <p:nvPr/>
        </p:nvSpPr>
        <p:spPr bwMode="auto">
          <a:xfrm>
            <a:off x="3047971" y="22701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6" name="Rectangle 70"/>
          <p:cNvSpPr>
            <a:spLocks noChangeArrowheads="1"/>
          </p:cNvSpPr>
          <p:nvPr/>
        </p:nvSpPr>
        <p:spPr bwMode="auto">
          <a:xfrm>
            <a:off x="4867246" y="164149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7" name="Rectangle 71"/>
          <p:cNvSpPr>
            <a:spLocks noChangeArrowheads="1"/>
          </p:cNvSpPr>
          <p:nvPr/>
        </p:nvSpPr>
        <p:spPr bwMode="auto">
          <a:xfrm>
            <a:off x="4895821" y="384177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8" name="Rectangle 72"/>
          <p:cNvSpPr>
            <a:spLocks noChangeArrowheads="1"/>
          </p:cNvSpPr>
          <p:nvPr/>
        </p:nvSpPr>
        <p:spPr bwMode="auto">
          <a:xfrm>
            <a:off x="4886296" y="449899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09" name="Rectangle 73"/>
          <p:cNvSpPr>
            <a:spLocks noChangeArrowheads="1"/>
          </p:cNvSpPr>
          <p:nvPr/>
        </p:nvSpPr>
        <p:spPr bwMode="auto">
          <a:xfrm>
            <a:off x="3057496" y="39084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0" name="Rectangle 74"/>
          <p:cNvSpPr>
            <a:spLocks noChangeArrowheads="1"/>
          </p:cNvSpPr>
          <p:nvPr/>
        </p:nvSpPr>
        <p:spPr bwMode="auto">
          <a:xfrm>
            <a:off x="6724621" y="387987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1" name="Rectangle 75"/>
          <p:cNvSpPr>
            <a:spLocks noChangeArrowheads="1"/>
          </p:cNvSpPr>
          <p:nvPr/>
        </p:nvSpPr>
        <p:spPr bwMode="auto">
          <a:xfrm>
            <a:off x="6734146" y="321312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2" name="Rectangle 76"/>
          <p:cNvSpPr>
            <a:spLocks noChangeArrowheads="1"/>
          </p:cNvSpPr>
          <p:nvPr/>
        </p:nvSpPr>
        <p:spPr bwMode="auto">
          <a:xfrm>
            <a:off x="6743671" y="2659087"/>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3" name="Rectangle 77"/>
          <p:cNvSpPr>
            <a:spLocks noChangeArrowheads="1"/>
          </p:cNvSpPr>
          <p:nvPr/>
        </p:nvSpPr>
        <p:spPr bwMode="auto">
          <a:xfrm>
            <a:off x="6734146" y="197487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4" name="Rectangle 78"/>
          <p:cNvSpPr>
            <a:spLocks noChangeArrowheads="1"/>
          </p:cNvSpPr>
          <p:nvPr/>
        </p:nvSpPr>
        <p:spPr bwMode="auto">
          <a:xfrm>
            <a:off x="3047971" y="473712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5" name="Rectangle 79"/>
          <p:cNvSpPr>
            <a:spLocks noChangeArrowheads="1"/>
          </p:cNvSpPr>
          <p:nvPr/>
        </p:nvSpPr>
        <p:spPr bwMode="auto">
          <a:xfrm>
            <a:off x="4876771" y="537529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6" name="Rectangle 80"/>
          <p:cNvSpPr>
            <a:spLocks noChangeArrowheads="1"/>
          </p:cNvSpPr>
          <p:nvPr/>
        </p:nvSpPr>
        <p:spPr bwMode="auto">
          <a:xfrm>
            <a:off x="6715096" y="602299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7" name="Rectangle 81"/>
          <p:cNvSpPr>
            <a:spLocks noChangeArrowheads="1"/>
          </p:cNvSpPr>
          <p:nvPr/>
        </p:nvSpPr>
        <p:spPr bwMode="auto">
          <a:xfrm>
            <a:off x="6715096" y="5135587"/>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8" name="Rectangle 82"/>
          <p:cNvSpPr>
            <a:spLocks noChangeArrowheads="1"/>
          </p:cNvSpPr>
          <p:nvPr/>
        </p:nvSpPr>
        <p:spPr bwMode="auto">
          <a:xfrm>
            <a:off x="6705571" y="4451374"/>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1-p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19" name="Rectangle 83"/>
          <p:cNvSpPr>
            <a:spLocks noChangeArrowheads="1"/>
          </p:cNvSpPr>
          <p:nvPr/>
        </p:nvSpPr>
        <p:spPr bwMode="auto">
          <a:xfrm>
            <a:off x="4914871" y="25749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20" name="Rectangle 84"/>
          <p:cNvSpPr>
            <a:spLocks noChangeArrowheads="1"/>
          </p:cNvSpPr>
          <p:nvPr/>
        </p:nvSpPr>
        <p:spPr bwMode="auto">
          <a:xfrm>
            <a:off x="4914871" y="320359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21" name="Rectangle 85"/>
          <p:cNvSpPr>
            <a:spLocks noChangeArrowheads="1"/>
          </p:cNvSpPr>
          <p:nvPr/>
        </p:nvSpPr>
        <p:spPr bwMode="auto">
          <a:xfrm>
            <a:off x="6734146" y="1012849"/>
            <a:ext cx="51435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pitchFamily="2" charset="-122"/>
              </a:rPr>
              <a:t>p</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40022" name="Rectangle 86"/>
          <p:cNvSpPr>
            <a:spLocks noChangeArrowheads="1"/>
          </p:cNvSpPr>
          <p:nvPr/>
        </p:nvSpPr>
        <p:spPr bwMode="auto">
          <a:xfrm>
            <a:off x="1928794" y="3360760"/>
            <a:ext cx="1133494" cy="3365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11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3" name="Rectangle 87"/>
          <p:cNvSpPr>
            <a:spLocks noChangeArrowheads="1"/>
          </p:cNvSpPr>
          <p:nvPr/>
        </p:nvSpPr>
        <p:spPr bwMode="auto">
          <a:xfrm>
            <a:off x="1857356" y="4646644"/>
            <a:ext cx="1252557" cy="3174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12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4" name="Rectangle 88"/>
          <p:cNvSpPr>
            <a:spLocks noChangeArrowheads="1"/>
          </p:cNvSpPr>
          <p:nvPr/>
        </p:nvSpPr>
        <p:spPr bwMode="auto">
          <a:xfrm>
            <a:off x="3719483" y="2789256"/>
            <a:ext cx="1209707" cy="3079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22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5" name="Rectangle 89"/>
          <p:cNvSpPr>
            <a:spLocks noChangeArrowheads="1"/>
          </p:cNvSpPr>
          <p:nvPr/>
        </p:nvSpPr>
        <p:spPr bwMode="auto">
          <a:xfrm>
            <a:off x="3657570" y="5289585"/>
            <a:ext cx="1200182" cy="2841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22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6" name="Rectangle 90"/>
          <p:cNvSpPr>
            <a:spLocks noChangeArrowheads="1"/>
          </p:cNvSpPr>
          <p:nvPr/>
        </p:nvSpPr>
        <p:spPr bwMode="auto">
          <a:xfrm>
            <a:off x="3829021" y="4003702"/>
            <a:ext cx="1100169" cy="3317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21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7" name="Rectangle 91"/>
          <p:cNvSpPr>
            <a:spLocks noChangeArrowheads="1"/>
          </p:cNvSpPr>
          <p:nvPr/>
        </p:nvSpPr>
        <p:spPr bwMode="auto">
          <a:xfrm>
            <a:off x="5643570" y="2146314"/>
            <a:ext cx="928694" cy="3222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31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8" name="Rectangle 92"/>
          <p:cNvSpPr>
            <a:spLocks noChangeArrowheads="1"/>
          </p:cNvSpPr>
          <p:nvPr/>
        </p:nvSpPr>
        <p:spPr bwMode="auto">
          <a:xfrm>
            <a:off x="5500694" y="3432198"/>
            <a:ext cx="1204957" cy="2841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32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29" name="Rectangle 93"/>
          <p:cNvSpPr>
            <a:spLocks noChangeArrowheads="1"/>
          </p:cNvSpPr>
          <p:nvPr/>
        </p:nvSpPr>
        <p:spPr bwMode="auto">
          <a:xfrm>
            <a:off x="5533995" y="4646643"/>
            <a:ext cx="1109707" cy="2793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31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0" name="Rectangle 94"/>
          <p:cNvSpPr>
            <a:spLocks noChangeArrowheads="1"/>
          </p:cNvSpPr>
          <p:nvPr/>
        </p:nvSpPr>
        <p:spPr bwMode="auto">
          <a:xfrm>
            <a:off x="5500694" y="5905558"/>
            <a:ext cx="1304970" cy="312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32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1" name="Rectangle 95"/>
          <p:cNvSpPr>
            <a:spLocks noChangeArrowheads="1"/>
          </p:cNvSpPr>
          <p:nvPr/>
        </p:nvSpPr>
        <p:spPr bwMode="auto">
          <a:xfrm>
            <a:off x="7310408" y="1574810"/>
            <a:ext cx="1262120" cy="3556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42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2" name="Rectangle 96"/>
          <p:cNvSpPr>
            <a:spLocks noChangeArrowheads="1"/>
          </p:cNvSpPr>
          <p:nvPr/>
        </p:nvSpPr>
        <p:spPr bwMode="auto">
          <a:xfrm>
            <a:off x="7358082" y="4081495"/>
            <a:ext cx="1171632" cy="3508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42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3" name="Rectangle 97"/>
          <p:cNvSpPr>
            <a:spLocks noChangeArrowheads="1"/>
          </p:cNvSpPr>
          <p:nvPr/>
        </p:nvSpPr>
        <p:spPr bwMode="auto">
          <a:xfrm>
            <a:off x="7286644" y="6504032"/>
            <a:ext cx="1314508" cy="3539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42</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1-αp</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4" name="Rectangle 98"/>
          <p:cNvSpPr>
            <a:spLocks noChangeArrowheads="1"/>
          </p:cNvSpPr>
          <p:nvPr/>
        </p:nvSpPr>
        <p:spPr bwMode="auto">
          <a:xfrm>
            <a:off x="7496146" y="2789256"/>
            <a:ext cx="1004944" cy="3079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41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40035" name="Rectangle 99"/>
          <p:cNvSpPr>
            <a:spLocks noChangeArrowheads="1"/>
          </p:cNvSpPr>
          <p:nvPr/>
        </p:nvSpPr>
        <p:spPr bwMode="auto">
          <a:xfrm>
            <a:off x="7505671" y="5289586"/>
            <a:ext cx="995419" cy="3127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sz="1400" b="1" i="0" u="none" strike="noStrike" cap="none" normalizeH="0" baseline="-25000" dirty="0" smtClean="0">
                <a:ln>
                  <a:noFill/>
                </a:ln>
                <a:solidFill>
                  <a:schemeClr val="tx1"/>
                </a:solidFill>
                <a:effectLst/>
                <a:latin typeface="Times New Roman" pitchFamily="18" charset="0"/>
                <a:ea typeface="宋体" pitchFamily="2" charset="-122"/>
              </a:rPr>
              <a:t>41</a:t>
            </a:r>
            <a:r>
              <a:rPr kumimoji="0" lang="en-US" altLang="zh-CN" sz="1400" b="1" i="0"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sz="1400" b="1" i="0"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2" name="矩形 101"/>
          <p:cNvSpPr/>
          <p:nvPr/>
        </p:nvSpPr>
        <p:spPr>
          <a:xfrm>
            <a:off x="285720" y="6061948"/>
            <a:ext cx="5072098" cy="581762"/>
          </a:xfrm>
          <a:prstGeom prst="rect">
            <a:avLst/>
          </a:prstGeom>
        </p:spPr>
        <p:txBody>
          <a:bodyPr wrap="square">
            <a:spAutoFit/>
          </a:bodyPr>
          <a:lstStyle/>
          <a:p>
            <a:pPr algn="just">
              <a:lnSpc>
                <a:spcPct val="110000"/>
              </a:lnSpc>
            </a:pPr>
            <a:r>
              <a:rPr lang="en-US" altLang="zh-CN" sz="1500" dirty="0" smtClean="0">
                <a:latin typeface="Times New Roman" pitchFamily="18" charset="0"/>
                <a:cs typeface="Times New Roman" pitchFamily="18" charset="0"/>
              </a:rPr>
              <a:t>Note</a:t>
            </a:r>
            <a:r>
              <a:rPr lang="zh-CN" altLang="en-US" sz="1500" dirty="0" smtClean="0">
                <a:latin typeface="Times New Roman" pitchFamily="18" charset="0"/>
                <a:cs typeface="Times New Roman" pitchFamily="18" charset="0"/>
              </a:rPr>
              <a:t>：</a:t>
            </a:r>
            <a:r>
              <a:rPr lang="en-US" sz="1500" dirty="0" err="1" smtClean="0">
                <a:latin typeface="Times New Roman" pitchFamily="18" charset="0"/>
                <a:cs typeface="Times New Roman" pitchFamily="18" charset="0"/>
              </a:rPr>
              <a:t>Δ</a:t>
            </a:r>
            <a:r>
              <a:rPr lang="en-US" sz="1500" baseline="-25000" dirty="0" err="1" smtClean="0">
                <a:latin typeface="Times New Roman" pitchFamily="18" charset="0"/>
                <a:cs typeface="Times New Roman" pitchFamily="18" charset="0"/>
              </a:rPr>
              <a:t>ti</a:t>
            </a:r>
            <a:r>
              <a:rPr lang="en-US" sz="1500" dirty="0" smtClean="0">
                <a:latin typeface="Times New Roman" pitchFamily="18" charset="0"/>
                <a:cs typeface="Times New Roman" pitchFamily="18" charset="0"/>
              </a:rPr>
              <a:t> means the individual’s wealth change in state i in period t, i=1 indicates no occurrence</a:t>
            </a:r>
            <a:r>
              <a:rPr lang="en-US" altLang="zh-CN" sz="1500" dirty="0" smtClean="0">
                <a:latin typeface="Times New Roman" pitchFamily="18" charset="0"/>
                <a:cs typeface="Times New Roman" pitchFamily="18" charset="0"/>
              </a:rPr>
              <a:t>, </a:t>
            </a:r>
            <a:r>
              <a:rPr lang="en-US" sz="1500" dirty="0" smtClean="0">
                <a:latin typeface="Times New Roman" pitchFamily="18" charset="0"/>
                <a:cs typeface="Times New Roman" pitchFamily="18" charset="0"/>
              </a:rPr>
              <a:t>i=2 indicates  occurrence.</a:t>
            </a:r>
            <a:endParaRPr lang="zh-CN" altLang="en-US" sz="1500" dirty="0">
              <a:latin typeface="Times New Roman" pitchFamily="18" charset="0"/>
              <a:cs typeface="Times New Roman" pitchFamily="18" charset="0"/>
            </a:endParaRPr>
          </a:p>
        </p:txBody>
      </p:sp>
      <p:sp>
        <p:nvSpPr>
          <p:cNvPr id="103" name="标题 1"/>
          <p:cNvSpPr>
            <a:spLocks noGrp="1"/>
          </p:cNvSpPr>
          <p:nvPr>
            <p:ph type="title"/>
          </p:nvPr>
        </p:nvSpPr>
        <p:spPr>
          <a:xfrm>
            <a:off x="285720" y="-71462"/>
            <a:ext cx="8472518" cy="1000084"/>
          </a:xfrm>
        </p:spPr>
        <p:txBody>
          <a:bodyPr>
            <a:normAutofit fontScale="90000"/>
          </a:bodyPr>
          <a:lstStyle/>
          <a:p>
            <a:pPr algn="l"/>
            <a:r>
              <a:rPr lang="en-US" altLang="zh-CN" dirty="0" smtClean="0"/>
              <a:t>The Wealth Changes During the Renewal Process</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2.2  Analyze the Renewal Decision-making</a:t>
            </a:r>
            <a:endParaRPr lang="zh-CN" altLang="en-US" dirty="0"/>
          </a:p>
        </p:txBody>
      </p:sp>
      <p:sp>
        <p:nvSpPr>
          <p:cNvPr id="3" name="内容占位符 2"/>
          <p:cNvSpPr>
            <a:spLocks noGrp="1"/>
          </p:cNvSpPr>
          <p:nvPr>
            <p:ph idx="1"/>
          </p:nvPr>
        </p:nvSpPr>
        <p:spPr>
          <a:xfrm>
            <a:off x="357158" y="1600200"/>
            <a:ext cx="8429684" cy="4525963"/>
          </a:xfrm>
        </p:spPr>
        <p:txBody>
          <a:bodyPr>
            <a:normAutofit fontScale="85000" lnSpcReduction="10000"/>
          </a:bodyPr>
          <a:lstStyle/>
          <a:p>
            <a:pPr algn="just">
              <a:lnSpc>
                <a:spcPct val="120000"/>
              </a:lnSpc>
            </a:pPr>
            <a:r>
              <a:rPr lang="en-US" altLang="zh-CN" dirty="0" smtClean="0">
                <a:latin typeface="Times New Roman" pitchFamily="18" charset="0"/>
                <a:cs typeface="Times New Roman" pitchFamily="18" charset="0"/>
              </a:rPr>
              <a:t>In all of the periods, either initial period or renewal period, </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the individual always get the same utility. Is it true? </a:t>
            </a:r>
            <a:endParaRPr lang="en-US" altLang="zh-CN" b="1" dirty="0" smtClean="0">
              <a:solidFill>
                <a:srgbClr val="0000CC"/>
              </a:solidFill>
              <a:latin typeface="Times New Roman" pitchFamily="18" charset="0"/>
              <a:cs typeface="Times New Roman" pitchFamily="18" charset="0"/>
            </a:endParaRPr>
          </a:p>
          <a:p>
            <a:pPr algn="just">
              <a:lnSpc>
                <a:spcPct val="120000"/>
              </a:lnSpc>
            </a:pPr>
            <a:r>
              <a:rPr lang="en-US" altLang="zh-CN" dirty="0" smtClean="0">
                <a:latin typeface="Times New Roman" pitchFamily="18" charset="0"/>
                <a:cs typeface="Times New Roman" pitchFamily="18" charset="0"/>
              </a:rPr>
              <a:t>In fact, it is a false appearance deduced by the left-shifted reference point every period. The left-shifted reference point conceals the truth that renewal utility reduces period by period.</a:t>
            </a:r>
          </a:p>
          <a:p>
            <a:pPr algn="just">
              <a:lnSpc>
                <a:spcPct val="120000"/>
              </a:lnSpc>
            </a:pPr>
            <a:r>
              <a:rPr lang="en-US" altLang="zh-CN" dirty="0" smtClean="0">
                <a:latin typeface="Times New Roman" pitchFamily="18" charset="0"/>
                <a:cs typeface="Times New Roman" pitchFamily="18" charset="0"/>
              </a:rPr>
              <a:t>In order to let the renewal utilities in different period be comparable, it is necessary to choose a common reference point for all of the periods. </a:t>
            </a:r>
          </a:p>
          <a:p>
            <a:pPr algn="just">
              <a:lnSpc>
                <a:spcPct val="120000"/>
              </a:lnSpc>
            </a:pPr>
            <a:r>
              <a:rPr lang="en-US" altLang="zh-CN" dirty="0" smtClean="0">
                <a:latin typeface="Times New Roman" pitchFamily="18" charset="0"/>
                <a:cs typeface="Times New Roman" pitchFamily="18" charset="0"/>
              </a:rPr>
              <a:t>Selecting       as the common reference point, the renewal utility in period should be adjusted to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algn="just">
              <a:lnSpc>
                <a:spcPct val="120000"/>
              </a:lnSpc>
              <a:buNone/>
            </a:pPr>
            <a:endParaRPr lang="zh-CN" altLang="en-US" dirty="0" smtClean="0"/>
          </a:p>
        </p:txBody>
      </p:sp>
      <p:graphicFrame>
        <p:nvGraphicFramePr>
          <p:cNvPr id="31745" name="Object 1"/>
          <p:cNvGraphicFramePr>
            <a:graphicFrameLocks noChangeAspect="1"/>
          </p:cNvGraphicFramePr>
          <p:nvPr/>
        </p:nvGraphicFramePr>
        <p:xfrm>
          <a:off x="2055724" y="5072074"/>
          <a:ext cx="373136" cy="480359"/>
        </p:xfrm>
        <a:graphic>
          <a:graphicData uri="http://schemas.openxmlformats.org/presentationml/2006/ole">
            <p:oleObj spid="_x0000_s31745" name="Equation" r:id="rId3" imgW="164880" imgH="228600" progId="Equation.DSMT4">
              <p:embed/>
            </p:oleObj>
          </a:graphicData>
        </a:graphic>
      </p:graphicFrame>
      <p:sp>
        <p:nvSpPr>
          <p:cNvPr id="3174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1746" name="Object 2"/>
          <p:cNvGraphicFramePr>
            <a:graphicFrameLocks noChangeAspect="1"/>
          </p:cNvGraphicFramePr>
          <p:nvPr/>
        </p:nvGraphicFramePr>
        <p:xfrm>
          <a:off x="1289052" y="6059698"/>
          <a:ext cx="6783410" cy="584012"/>
        </p:xfrm>
        <a:graphic>
          <a:graphicData uri="http://schemas.openxmlformats.org/presentationml/2006/ole">
            <p:oleObj spid="_x0000_s31746" name="Equation" r:id="rId4" imgW="2984400" imgH="25380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The Renewal Utility Change under Left-shifted Reference Point</a:t>
            </a:r>
            <a:endParaRPr lang="zh-CN" altLang="en-US" dirty="0"/>
          </a:p>
        </p:txBody>
      </p:sp>
      <p:sp>
        <p:nvSpPr>
          <p:cNvPr id="30758" name="Rectangle 3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44" name="组合 43"/>
          <p:cNvGrpSpPr/>
          <p:nvPr/>
        </p:nvGrpSpPr>
        <p:grpSpPr>
          <a:xfrm>
            <a:off x="395265" y="1367776"/>
            <a:ext cx="8320139" cy="5418810"/>
            <a:chOff x="395228" y="1428736"/>
            <a:chExt cx="8034424" cy="5418810"/>
          </a:xfrm>
        </p:grpSpPr>
        <p:grpSp>
          <p:nvGrpSpPr>
            <p:cNvPr id="30721" name="Group 1"/>
            <p:cNvGrpSpPr>
              <a:grpSpLocks noChangeAspect="1"/>
            </p:cNvGrpSpPr>
            <p:nvPr/>
          </p:nvGrpSpPr>
          <p:grpSpPr bwMode="auto">
            <a:xfrm>
              <a:off x="395228" y="1428736"/>
              <a:ext cx="8034424" cy="5418810"/>
              <a:chOff x="2025" y="6915"/>
              <a:chExt cx="10170" cy="7040"/>
            </a:xfrm>
          </p:grpSpPr>
          <p:sp>
            <p:nvSpPr>
              <p:cNvPr id="30757" name="AutoShape 37"/>
              <p:cNvSpPr>
                <a:spLocks noChangeAspect="1" noChangeArrowheads="1" noTextEdit="1"/>
              </p:cNvSpPr>
              <p:nvPr/>
            </p:nvSpPr>
            <p:spPr bwMode="auto">
              <a:xfrm>
                <a:off x="2355" y="6915"/>
                <a:ext cx="9840" cy="70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zh-CN" altLang="en-US" i="1" dirty="0" smtClean="0">
                  <a:latin typeface="Times New Roman" pitchFamily="18" charset="0"/>
                  <a:ea typeface="宋体" pitchFamily="2" charset="-122"/>
                  <a:cs typeface="Times New Roman" pitchFamily="18" charset="0"/>
                </a:endParaRPr>
              </a:p>
            </p:txBody>
          </p:sp>
          <p:sp>
            <p:nvSpPr>
              <p:cNvPr id="30756" name="AutoShape 36"/>
              <p:cNvSpPr>
                <a:spLocks noChangeShapeType="1"/>
              </p:cNvSpPr>
              <p:nvPr/>
            </p:nvSpPr>
            <p:spPr bwMode="auto">
              <a:xfrm>
                <a:off x="2206" y="10720"/>
                <a:ext cx="9888" cy="0"/>
              </a:xfrm>
              <a:prstGeom prst="straightConnector1">
                <a:avLst/>
              </a:prstGeom>
              <a:noFill/>
              <a:ln w="25400">
                <a:solidFill>
                  <a:srgbClr val="000000"/>
                </a:solidFill>
                <a:round/>
                <a:headEnd/>
                <a:tailEnd type="triangle" w="sm" len="lg"/>
              </a:ln>
            </p:spPr>
            <p:txBody>
              <a:bodyPr vert="horz" wrap="square" lIns="91440" tIns="45720" rIns="91440" bIns="45720" numCol="1" anchor="t" anchorCtr="0" compatLnSpc="1">
                <a:prstTxWarp prst="textNoShape">
                  <a:avLst/>
                </a:prstTxWarp>
              </a:bodyPr>
              <a:lstStyle/>
              <a:p>
                <a:endParaRPr lang="zh-CN" altLang="en-US"/>
              </a:p>
            </p:txBody>
          </p:sp>
          <p:sp>
            <p:nvSpPr>
              <p:cNvPr id="30755" name="AutoShape 35"/>
              <p:cNvSpPr>
                <a:spLocks noChangeShapeType="1"/>
              </p:cNvSpPr>
              <p:nvPr/>
            </p:nvSpPr>
            <p:spPr bwMode="auto">
              <a:xfrm flipV="1">
                <a:off x="4364" y="7253"/>
                <a:ext cx="1" cy="6542"/>
              </a:xfrm>
              <a:prstGeom prst="straightConnector1">
                <a:avLst/>
              </a:prstGeom>
              <a:noFill/>
              <a:ln w="25400">
                <a:solidFill>
                  <a:srgbClr val="000000"/>
                </a:solidFill>
                <a:round/>
                <a:headEnd/>
                <a:tailEnd type="triangle" w="sm" len="lg"/>
              </a:ln>
            </p:spPr>
            <p:txBody>
              <a:bodyPr vert="horz" wrap="square" lIns="91440" tIns="45720" rIns="91440" bIns="45720" numCol="1" anchor="t" anchorCtr="0" compatLnSpc="1">
                <a:prstTxWarp prst="textNoShape">
                  <a:avLst/>
                </a:prstTxWarp>
              </a:bodyPr>
              <a:lstStyle/>
              <a:p>
                <a:endParaRPr lang="zh-CN" altLang="en-US"/>
              </a:p>
            </p:txBody>
          </p:sp>
          <p:sp>
            <p:nvSpPr>
              <p:cNvPr id="30754" name="AutoShape 34"/>
              <p:cNvSpPr>
                <a:spLocks noChangeShapeType="1"/>
              </p:cNvSpPr>
              <p:nvPr/>
            </p:nvSpPr>
            <p:spPr bwMode="auto">
              <a:xfrm flipV="1">
                <a:off x="4050" y="7583"/>
                <a:ext cx="1" cy="6088"/>
              </a:xfrm>
              <a:prstGeom prst="straightConnector1">
                <a:avLst/>
              </a:prstGeom>
              <a:noFill/>
              <a:ln w="1587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53" name="AutoShape 33"/>
              <p:cNvSpPr>
                <a:spLocks noChangeShapeType="1"/>
              </p:cNvSpPr>
              <p:nvPr/>
            </p:nvSpPr>
            <p:spPr bwMode="auto">
              <a:xfrm flipV="1">
                <a:off x="3755" y="7583"/>
                <a:ext cx="1" cy="6088"/>
              </a:xfrm>
              <a:prstGeom prst="straightConnector1">
                <a:avLst/>
              </a:prstGeom>
              <a:noFill/>
              <a:ln w="1587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52" name="Rectangle 32"/>
              <p:cNvSpPr>
                <a:spLocks noChangeArrowheads="1"/>
              </p:cNvSpPr>
              <p:nvPr/>
            </p:nvSpPr>
            <p:spPr bwMode="auto">
              <a:xfrm>
                <a:off x="3930" y="10800"/>
                <a:ext cx="855"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R</a:t>
                </a:r>
                <a:r>
                  <a:rPr kumimoji="0" lang="en-US" altLang="zh-CN" b="0" i="0" u="none" strike="noStrike" cap="none" normalizeH="0" baseline="-30000" smtClean="0">
                    <a:ln>
                      <a:noFill/>
                    </a:ln>
                    <a:solidFill>
                      <a:schemeClr val="tx1"/>
                    </a:solidFill>
                    <a:effectLst/>
                    <a:latin typeface="Times New Roman" pitchFamily="18" charset="0"/>
                    <a:ea typeface="宋体" pitchFamily="2" charset="-122"/>
                    <a:cs typeface="Times New Roman" pitchFamily="18" charset="0"/>
                  </a:rPr>
                  <a:t>2</a:t>
                </a:r>
                <a:endParaRPr kumimoji="0" lang="en-US" altLang="zh-CN" b="0" i="0" u="none" strike="noStrike" cap="none" normalizeH="0" baseline="0" smtClean="0">
                  <a:ln>
                    <a:noFill/>
                  </a:ln>
                  <a:solidFill>
                    <a:schemeClr val="tx1"/>
                  </a:solidFill>
                  <a:effectLst/>
                  <a:latin typeface="Arial" pitchFamily="34" charset="0"/>
                  <a:ea typeface="宋体" pitchFamily="2" charset="-122"/>
                </a:endParaRPr>
              </a:p>
            </p:txBody>
          </p:sp>
          <p:sp>
            <p:nvSpPr>
              <p:cNvPr id="30751" name="Rectangle 31"/>
              <p:cNvSpPr>
                <a:spLocks noChangeArrowheads="1"/>
              </p:cNvSpPr>
              <p:nvPr/>
            </p:nvSpPr>
            <p:spPr bwMode="auto">
              <a:xfrm>
                <a:off x="4365" y="10815"/>
                <a:ext cx="855"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R</a:t>
                </a:r>
                <a:r>
                  <a:rPr kumimoji="0" lang="en-US" altLang="zh-CN" b="0" i="0" u="none" strike="noStrike" cap="none" normalizeH="0" baseline="-30000" dirty="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50" name="Rectangle 30"/>
              <p:cNvSpPr>
                <a:spLocks noChangeArrowheads="1"/>
              </p:cNvSpPr>
              <p:nvPr/>
            </p:nvSpPr>
            <p:spPr bwMode="auto">
              <a:xfrm>
                <a:off x="3285" y="10815"/>
                <a:ext cx="855"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R</a:t>
                </a:r>
                <a:r>
                  <a:rPr kumimoji="0" lang="en-US" altLang="zh-CN" b="0" i="0" u="none" strike="noStrike" cap="none" normalizeH="0" baseline="-30000" dirty="0" smtClean="0">
                    <a:ln>
                      <a:noFill/>
                    </a:ln>
                    <a:solidFill>
                      <a:schemeClr val="tx1"/>
                    </a:solidFill>
                    <a:effectLst/>
                    <a:latin typeface="Times New Roman" pitchFamily="18" charset="0"/>
                    <a:ea typeface="宋体" pitchFamily="2" charset="-122"/>
                    <a:cs typeface="Times New Roman" pitchFamily="18" charset="0"/>
                  </a:rPr>
                  <a:t>3</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49" name="AutoShape 29"/>
              <p:cNvSpPr>
                <a:spLocks noChangeShapeType="1"/>
              </p:cNvSpPr>
              <p:nvPr/>
            </p:nvSpPr>
            <p:spPr bwMode="auto">
              <a:xfrm>
                <a:off x="3750" y="7845"/>
                <a:ext cx="295" cy="1"/>
              </a:xfrm>
              <a:prstGeom prst="straightConnector1">
                <a:avLst/>
              </a:prstGeom>
              <a:noFill/>
              <a:ln w="9525">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zh-CN" altLang="en-US"/>
              </a:p>
            </p:txBody>
          </p:sp>
          <p:sp>
            <p:nvSpPr>
              <p:cNvPr id="30748" name="Arc 28"/>
              <p:cNvSpPr>
                <a:spLocks/>
              </p:cNvSpPr>
              <p:nvPr/>
            </p:nvSpPr>
            <p:spPr bwMode="auto">
              <a:xfrm rot="10849697" flipV="1">
                <a:off x="3774" y="7963"/>
                <a:ext cx="7656" cy="2918"/>
              </a:xfrm>
              <a:custGeom>
                <a:avLst/>
                <a:gdLst>
                  <a:gd name="G0" fmla="+- 0 0 0"/>
                  <a:gd name="G1" fmla="+- 21600 0 0"/>
                  <a:gd name="G2" fmla="+- 21600 0 0"/>
                  <a:gd name="T0" fmla="*/ 0 w 21600"/>
                  <a:gd name="T1" fmla="*/ 0 h 21600"/>
                  <a:gd name="T2" fmla="*/ 21600 w 21600"/>
                  <a:gd name="T3" fmla="*/ 21595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7" y="0"/>
                      <a:pt x="21597" y="9667"/>
                      <a:pt x="21599" y="21595"/>
                    </a:cubicBezTo>
                  </a:path>
                  <a:path w="21600" h="21600" stroke="0" extrusionOk="0">
                    <a:moveTo>
                      <a:pt x="-1" y="0"/>
                    </a:moveTo>
                    <a:cubicBezTo>
                      <a:pt x="11927" y="0"/>
                      <a:pt x="21597" y="9667"/>
                      <a:pt x="21599" y="21595"/>
                    </a:cubicBezTo>
                    <a:lnTo>
                      <a:pt x="0" y="21600"/>
                    </a:lnTo>
                    <a:close/>
                  </a:path>
                </a:pathLst>
              </a:custGeom>
              <a:noFill/>
              <a:ln w="22225">
                <a:solidFill>
                  <a:srgbClr val="00B05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47" name="Rectangle 27"/>
              <p:cNvSpPr>
                <a:spLocks noChangeArrowheads="1"/>
              </p:cNvSpPr>
              <p:nvPr/>
            </p:nvSpPr>
            <p:spPr bwMode="auto">
              <a:xfrm>
                <a:off x="4074" y="7008"/>
                <a:ext cx="1862"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CN" b="1" dirty="0" smtClean="0">
                    <a:latin typeface="Times New Roman" pitchFamily="18" charset="0"/>
                    <a:ea typeface="宋体" pitchFamily="2" charset="-122"/>
                    <a:cs typeface="Times New Roman" pitchFamily="18" charset="0"/>
                  </a:rPr>
                  <a:t>Positive</a:t>
                </a:r>
                <a:endParaRPr kumimoji="0" lang="zh-CN" b="1" i="0" u="none" strike="noStrike" cap="none" normalizeH="0" baseline="0" dirty="0" smtClean="0">
                  <a:ln>
                    <a:noFill/>
                  </a:ln>
                  <a:solidFill>
                    <a:schemeClr val="tx1"/>
                  </a:solidFill>
                  <a:effectLst/>
                  <a:latin typeface="Arial" pitchFamily="34" charset="0"/>
                  <a:ea typeface="宋体" pitchFamily="2" charset="-122"/>
                </a:endParaRPr>
              </a:p>
            </p:txBody>
          </p:sp>
          <p:sp>
            <p:nvSpPr>
              <p:cNvPr id="30746" name="Arc 26"/>
              <p:cNvSpPr>
                <a:spLocks/>
              </p:cNvSpPr>
              <p:nvPr/>
            </p:nvSpPr>
            <p:spPr bwMode="auto">
              <a:xfrm rot="10849697" flipV="1">
                <a:off x="4386" y="8471"/>
                <a:ext cx="7270" cy="2397"/>
              </a:xfrm>
              <a:custGeom>
                <a:avLst/>
                <a:gdLst>
                  <a:gd name="G0" fmla="+- 0 0 0"/>
                  <a:gd name="G1" fmla="+- 21600 0 0"/>
                  <a:gd name="G2" fmla="+- 21600 0 0"/>
                  <a:gd name="T0" fmla="*/ 48 w 21600"/>
                  <a:gd name="T1" fmla="*/ 0 h 21600"/>
                  <a:gd name="T2" fmla="*/ 21600 w 21600"/>
                  <a:gd name="T3" fmla="*/ 21595 h 21600"/>
                  <a:gd name="T4" fmla="*/ 0 w 21600"/>
                  <a:gd name="T5" fmla="*/ 21600 h 21600"/>
                </a:gdLst>
                <a:ahLst/>
                <a:cxnLst>
                  <a:cxn ang="0">
                    <a:pos x="T0" y="T1"/>
                  </a:cxn>
                  <a:cxn ang="0">
                    <a:pos x="T2" y="T3"/>
                  </a:cxn>
                  <a:cxn ang="0">
                    <a:pos x="T4" y="T5"/>
                  </a:cxn>
                </a:cxnLst>
                <a:rect l="0" t="0" r="r" b="b"/>
                <a:pathLst>
                  <a:path w="21600" h="21600" fill="none" extrusionOk="0">
                    <a:moveTo>
                      <a:pt x="47" y="0"/>
                    </a:moveTo>
                    <a:cubicBezTo>
                      <a:pt x="11956" y="26"/>
                      <a:pt x="21597" y="9686"/>
                      <a:pt x="21599" y="21595"/>
                    </a:cubicBezTo>
                  </a:path>
                  <a:path w="21600" h="21600" stroke="0" extrusionOk="0">
                    <a:moveTo>
                      <a:pt x="47" y="0"/>
                    </a:moveTo>
                    <a:cubicBezTo>
                      <a:pt x="11956" y="26"/>
                      <a:pt x="21597" y="9686"/>
                      <a:pt x="21599" y="21595"/>
                    </a:cubicBezTo>
                    <a:lnTo>
                      <a:pt x="0" y="21600"/>
                    </a:lnTo>
                    <a:close/>
                  </a:path>
                </a:pathLst>
              </a:custGeom>
              <a:noFill/>
              <a:ln w="222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30743" name="Group 23"/>
              <p:cNvGrpSpPr>
                <a:grpSpLocks/>
              </p:cNvGrpSpPr>
              <p:nvPr/>
            </p:nvGrpSpPr>
            <p:grpSpPr bwMode="auto">
              <a:xfrm>
                <a:off x="2494" y="8209"/>
                <a:ext cx="9043" cy="4763"/>
                <a:chOff x="2494" y="8209"/>
                <a:chExt cx="9043" cy="4763"/>
              </a:xfrm>
            </p:grpSpPr>
            <p:sp>
              <p:nvSpPr>
                <p:cNvPr id="30745" name="Arc 25"/>
                <p:cNvSpPr>
                  <a:spLocks/>
                </p:cNvSpPr>
                <p:nvPr/>
              </p:nvSpPr>
              <p:spPr bwMode="auto">
                <a:xfrm rot="10849697" flipV="1">
                  <a:off x="4075" y="8209"/>
                  <a:ext cx="7462" cy="2655"/>
                </a:xfrm>
                <a:custGeom>
                  <a:avLst/>
                  <a:gdLst>
                    <a:gd name="G0" fmla="+- 0 0 0"/>
                    <a:gd name="G1" fmla="+- 21600 0 0"/>
                    <a:gd name="G2" fmla="+- 21600 0 0"/>
                    <a:gd name="T0" fmla="*/ 0 w 21600"/>
                    <a:gd name="T1" fmla="*/ 0 h 21600"/>
                    <a:gd name="T2" fmla="*/ 21600 w 21600"/>
                    <a:gd name="T3" fmla="*/ 21595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7" y="0"/>
                        <a:pt x="21597" y="9667"/>
                        <a:pt x="21599" y="21595"/>
                      </a:cubicBezTo>
                    </a:path>
                    <a:path w="21600" h="21600" stroke="0" extrusionOk="0">
                      <a:moveTo>
                        <a:pt x="-1" y="0"/>
                      </a:moveTo>
                      <a:cubicBezTo>
                        <a:pt x="11927" y="0"/>
                        <a:pt x="21597" y="9667"/>
                        <a:pt x="21599" y="21595"/>
                      </a:cubicBezTo>
                      <a:lnTo>
                        <a:pt x="0" y="21600"/>
                      </a:lnTo>
                      <a:close/>
                    </a:path>
                  </a:pathLst>
                </a:custGeom>
                <a:noFill/>
                <a:ln w="22225">
                  <a:solidFill>
                    <a:srgbClr val="C0504D"/>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44" name="Arc 24"/>
                <p:cNvSpPr>
                  <a:spLocks/>
                </p:cNvSpPr>
                <p:nvPr/>
              </p:nvSpPr>
              <p:spPr bwMode="auto">
                <a:xfrm flipV="1">
                  <a:off x="2494" y="10819"/>
                  <a:ext cx="1561" cy="215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C0504D"/>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30742" name="Arc 22"/>
              <p:cNvSpPr>
                <a:spLocks/>
              </p:cNvSpPr>
              <p:nvPr/>
            </p:nvSpPr>
            <p:spPr bwMode="auto">
              <a:xfrm flipV="1">
                <a:off x="2509" y="10836"/>
                <a:ext cx="1861" cy="2340"/>
              </a:xfrm>
              <a:custGeom>
                <a:avLst/>
                <a:gdLst>
                  <a:gd name="G0" fmla="+- 11 0 0"/>
                  <a:gd name="G1" fmla="+- 21600 0 0"/>
                  <a:gd name="G2" fmla="+- 21600 0 0"/>
                  <a:gd name="T0" fmla="*/ 0 w 21611"/>
                  <a:gd name="T1" fmla="*/ 0 h 21600"/>
                  <a:gd name="T2" fmla="*/ 21611 w 21611"/>
                  <a:gd name="T3" fmla="*/ 21600 h 21600"/>
                  <a:gd name="T4" fmla="*/ 11 w 21611"/>
                  <a:gd name="T5" fmla="*/ 21600 h 21600"/>
                </a:gdLst>
                <a:ahLst/>
                <a:cxnLst>
                  <a:cxn ang="0">
                    <a:pos x="T0" y="T1"/>
                  </a:cxn>
                  <a:cxn ang="0">
                    <a:pos x="T2" y="T3"/>
                  </a:cxn>
                  <a:cxn ang="0">
                    <a:pos x="T4" y="T5"/>
                  </a:cxn>
                </a:cxnLst>
                <a:rect l="0" t="0" r="r" b="b"/>
                <a:pathLst>
                  <a:path w="21611" h="21600" fill="none" extrusionOk="0">
                    <a:moveTo>
                      <a:pt x="0" y="0"/>
                    </a:moveTo>
                    <a:cubicBezTo>
                      <a:pt x="3" y="0"/>
                      <a:pt x="7" y="-1"/>
                      <a:pt x="11" y="0"/>
                    </a:cubicBezTo>
                    <a:cubicBezTo>
                      <a:pt x="11940" y="0"/>
                      <a:pt x="21611" y="9670"/>
                      <a:pt x="21611" y="21600"/>
                    </a:cubicBezTo>
                  </a:path>
                  <a:path w="21611" h="21600" stroke="0" extrusionOk="0">
                    <a:moveTo>
                      <a:pt x="0" y="0"/>
                    </a:moveTo>
                    <a:cubicBezTo>
                      <a:pt x="3" y="0"/>
                      <a:pt x="7" y="-1"/>
                      <a:pt x="11" y="0"/>
                    </a:cubicBezTo>
                    <a:cubicBezTo>
                      <a:pt x="11940" y="0"/>
                      <a:pt x="21611" y="9670"/>
                      <a:pt x="21611" y="21600"/>
                    </a:cubicBezTo>
                    <a:lnTo>
                      <a:pt x="11" y="21600"/>
                    </a:lnTo>
                    <a:close/>
                  </a:path>
                </a:pathLst>
              </a:custGeom>
              <a:noFill/>
              <a:ln w="222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41" name="Rectangle 21"/>
              <p:cNvSpPr>
                <a:spLocks noChangeArrowheads="1"/>
              </p:cNvSpPr>
              <p:nvPr/>
            </p:nvSpPr>
            <p:spPr bwMode="auto">
              <a:xfrm>
                <a:off x="11340" y="10260"/>
                <a:ext cx="855"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Gain</a:t>
                </a:r>
                <a:endParaRPr kumimoji="0" lang="zh-CN" b="1" i="0" u="none" strike="noStrike" cap="none" normalizeH="0" baseline="0" dirty="0" smtClean="0">
                  <a:ln>
                    <a:noFill/>
                  </a:ln>
                  <a:solidFill>
                    <a:schemeClr val="tx1"/>
                  </a:solidFill>
                  <a:effectLst/>
                  <a:latin typeface="Arial" pitchFamily="34" charset="0"/>
                  <a:ea typeface="宋体" pitchFamily="2" charset="-122"/>
                </a:endParaRPr>
              </a:p>
            </p:txBody>
          </p:sp>
          <p:sp>
            <p:nvSpPr>
              <p:cNvPr id="30740" name="Rectangle 20"/>
              <p:cNvSpPr>
                <a:spLocks noChangeArrowheads="1"/>
              </p:cNvSpPr>
              <p:nvPr/>
            </p:nvSpPr>
            <p:spPr bwMode="auto">
              <a:xfrm>
                <a:off x="4413" y="13432"/>
                <a:ext cx="1320" cy="5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CN" b="1" dirty="0" smtClean="0">
                    <a:latin typeface="Times New Roman" pitchFamily="18" charset="0"/>
                    <a:ea typeface="宋体" pitchFamily="2" charset="-122"/>
                    <a:cs typeface="Times New Roman" pitchFamily="18" charset="0"/>
                  </a:rPr>
                  <a:t>Negative</a:t>
                </a:r>
                <a:endParaRPr kumimoji="0" lang="zh-CN" b="1" i="0" u="none" strike="noStrike" cap="none" normalizeH="0" baseline="0" dirty="0" smtClean="0">
                  <a:ln>
                    <a:noFill/>
                  </a:ln>
                  <a:solidFill>
                    <a:schemeClr val="tx1"/>
                  </a:solidFill>
                  <a:effectLst/>
                  <a:latin typeface="Arial" pitchFamily="34" charset="0"/>
                  <a:ea typeface="宋体" pitchFamily="2" charset="-122"/>
                </a:endParaRPr>
              </a:p>
            </p:txBody>
          </p:sp>
          <p:sp>
            <p:nvSpPr>
              <p:cNvPr id="30739" name="AutoShape 19"/>
              <p:cNvSpPr>
                <a:spLocks noChangeShapeType="1"/>
              </p:cNvSpPr>
              <p:nvPr/>
            </p:nvSpPr>
            <p:spPr bwMode="auto">
              <a:xfrm>
                <a:off x="3740" y="12086"/>
                <a:ext cx="612" cy="1"/>
              </a:xfrm>
              <a:prstGeom prst="straightConnector1">
                <a:avLst/>
              </a:prstGeom>
              <a:noFill/>
              <a:ln w="1270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38" name="Rectangle 18"/>
              <p:cNvSpPr>
                <a:spLocks noChangeArrowheads="1"/>
              </p:cNvSpPr>
              <p:nvPr/>
            </p:nvSpPr>
            <p:spPr bwMode="auto">
              <a:xfrm>
                <a:off x="4380" y="11820"/>
                <a:ext cx="1080"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v</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b="0" i="1" u="none" strike="noStrike" cap="none" normalizeH="0" baseline="0" dirty="0" err="1" smtClean="0">
                    <a:ln>
                      <a:noFill/>
                    </a:ln>
                    <a:solidFill>
                      <a:schemeClr val="tx1"/>
                    </a:solidFill>
                    <a:effectLst/>
                    <a:latin typeface="Times New Roman" pitchFamily="18" charset="0"/>
                    <a:ea typeface="宋体" pitchFamily="2" charset="-122"/>
                    <a:cs typeface="Times New Roman" pitchFamily="18" charset="0"/>
                  </a:rPr>
                  <a:t>αpL</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37" name="AutoShape 17"/>
              <p:cNvSpPr>
                <a:spLocks noChangeShapeType="1"/>
              </p:cNvSpPr>
              <p:nvPr/>
            </p:nvSpPr>
            <p:spPr bwMode="auto">
              <a:xfrm>
                <a:off x="3770" y="12551"/>
                <a:ext cx="612" cy="1"/>
              </a:xfrm>
              <a:prstGeom prst="straightConnector1">
                <a:avLst/>
              </a:prstGeom>
              <a:noFill/>
              <a:ln w="1270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36" name="Rectangle 16"/>
              <p:cNvSpPr>
                <a:spLocks noChangeArrowheads="1"/>
              </p:cNvSpPr>
              <p:nvPr/>
            </p:nvSpPr>
            <p:spPr bwMode="auto">
              <a:xfrm>
                <a:off x="4365" y="12270"/>
                <a:ext cx="1234"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v</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αpL</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35" name="AutoShape 15"/>
              <p:cNvSpPr>
                <a:spLocks noChangeShapeType="1"/>
              </p:cNvSpPr>
              <p:nvPr/>
            </p:nvSpPr>
            <p:spPr bwMode="auto">
              <a:xfrm flipV="1">
                <a:off x="11224" y="8266"/>
                <a:ext cx="1" cy="3798"/>
              </a:xfrm>
              <a:prstGeom prst="straightConnector1">
                <a:avLst/>
              </a:prstGeom>
              <a:noFill/>
              <a:ln w="1270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34" name="AutoShape 14"/>
              <p:cNvSpPr>
                <a:spLocks noChangeShapeType="1"/>
              </p:cNvSpPr>
              <p:nvPr/>
            </p:nvSpPr>
            <p:spPr bwMode="auto">
              <a:xfrm>
                <a:off x="4414" y="8516"/>
                <a:ext cx="6792" cy="1"/>
              </a:xfrm>
              <a:prstGeom prst="straightConnector1">
                <a:avLst/>
              </a:prstGeom>
              <a:noFill/>
              <a:ln w="1270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33" name="AutoShape 13"/>
              <p:cNvSpPr>
                <a:spLocks noChangeShapeType="1"/>
              </p:cNvSpPr>
              <p:nvPr/>
            </p:nvSpPr>
            <p:spPr bwMode="auto">
              <a:xfrm>
                <a:off x="4084" y="8261"/>
                <a:ext cx="7132" cy="1"/>
              </a:xfrm>
              <a:prstGeom prst="straightConnector1">
                <a:avLst/>
              </a:prstGeom>
              <a:noFill/>
              <a:ln w="1270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32" name="Rectangle 12"/>
              <p:cNvSpPr>
                <a:spLocks noChangeArrowheads="1"/>
              </p:cNvSpPr>
              <p:nvPr/>
            </p:nvSpPr>
            <p:spPr bwMode="auto">
              <a:xfrm>
                <a:off x="6923" y="11102"/>
                <a:ext cx="1571" cy="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αp</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31" name="Rectangle 11"/>
              <p:cNvSpPr>
                <a:spLocks noChangeArrowheads="1"/>
              </p:cNvSpPr>
              <p:nvPr/>
            </p:nvSpPr>
            <p:spPr bwMode="auto">
              <a:xfrm>
                <a:off x="4386" y="8479"/>
                <a:ext cx="1609"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v</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((1-2</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αp</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30" name="Rectangle 10"/>
              <p:cNvSpPr>
                <a:spLocks noChangeArrowheads="1"/>
              </p:cNvSpPr>
              <p:nvPr/>
            </p:nvSpPr>
            <p:spPr bwMode="auto">
              <a:xfrm>
                <a:off x="4328" y="7755"/>
                <a:ext cx="1609"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v</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αp</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29" name="AutoShape 9"/>
              <p:cNvSpPr>
                <a:spLocks noChangeShapeType="1"/>
              </p:cNvSpPr>
              <p:nvPr/>
            </p:nvSpPr>
            <p:spPr bwMode="auto">
              <a:xfrm>
                <a:off x="4065" y="7845"/>
                <a:ext cx="295" cy="1"/>
              </a:xfrm>
              <a:prstGeom prst="straightConnector1">
                <a:avLst/>
              </a:prstGeom>
              <a:noFill/>
              <a:ln w="9525">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zh-CN" altLang="en-US"/>
              </a:p>
            </p:txBody>
          </p:sp>
          <p:sp>
            <p:nvSpPr>
              <p:cNvPr id="30728" name="Arc 8"/>
              <p:cNvSpPr>
                <a:spLocks/>
              </p:cNvSpPr>
              <p:nvPr/>
            </p:nvSpPr>
            <p:spPr bwMode="auto">
              <a:xfrm flipV="1">
                <a:off x="2373" y="10797"/>
                <a:ext cx="1385" cy="1919"/>
              </a:xfrm>
              <a:custGeom>
                <a:avLst/>
                <a:gdLst>
                  <a:gd name="G0" fmla="+- 0 0 0"/>
                  <a:gd name="G1" fmla="+- 21507 0 0"/>
                  <a:gd name="G2" fmla="+- 21600 0 0"/>
                  <a:gd name="T0" fmla="*/ 1997 w 21600"/>
                  <a:gd name="T1" fmla="*/ 0 h 21507"/>
                  <a:gd name="T2" fmla="*/ 21600 w 21600"/>
                  <a:gd name="T3" fmla="*/ 21507 h 21507"/>
                  <a:gd name="T4" fmla="*/ 0 w 21600"/>
                  <a:gd name="T5" fmla="*/ 21507 h 21507"/>
                </a:gdLst>
                <a:ahLst/>
                <a:cxnLst>
                  <a:cxn ang="0">
                    <a:pos x="T0" y="T1"/>
                  </a:cxn>
                  <a:cxn ang="0">
                    <a:pos x="T2" y="T3"/>
                  </a:cxn>
                  <a:cxn ang="0">
                    <a:pos x="T4" y="T5"/>
                  </a:cxn>
                </a:cxnLst>
                <a:rect l="0" t="0" r="r" b="b"/>
                <a:pathLst>
                  <a:path w="21600" h="21507" fill="none" extrusionOk="0">
                    <a:moveTo>
                      <a:pt x="1997" y="-1"/>
                    </a:moveTo>
                    <a:cubicBezTo>
                      <a:pt x="13104" y="1030"/>
                      <a:pt x="21600" y="10351"/>
                      <a:pt x="21600" y="21507"/>
                    </a:cubicBezTo>
                  </a:path>
                  <a:path w="21600" h="21507" stroke="0" extrusionOk="0">
                    <a:moveTo>
                      <a:pt x="1997" y="-1"/>
                    </a:moveTo>
                    <a:cubicBezTo>
                      <a:pt x="13104" y="1030"/>
                      <a:pt x="21600" y="10351"/>
                      <a:pt x="21600" y="21507"/>
                    </a:cubicBezTo>
                    <a:lnTo>
                      <a:pt x="0" y="21507"/>
                    </a:lnTo>
                    <a:close/>
                  </a:path>
                </a:pathLst>
              </a:custGeom>
              <a:noFill/>
              <a:ln w="22225">
                <a:solidFill>
                  <a:srgbClr val="00B05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727" name="Rectangle 7"/>
              <p:cNvSpPr>
                <a:spLocks noChangeArrowheads="1"/>
              </p:cNvSpPr>
              <p:nvPr/>
            </p:nvSpPr>
            <p:spPr bwMode="auto">
              <a:xfrm>
                <a:off x="2025" y="10278"/>
                <a:ext cx="855"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Loss</a:t>
                </a:r>
                <a:endParaRPr kumimoji="0" lang="zh-CN" b="1" i="0" u="none" strike="noStrike" cap="none" normalizeH="0" baseline="0" dirty="0" smtClean="0">
                  <a:ln>
                    <a:noFill/>
                  </a:ln>
                  <a:solidFill>
                    <a:schemeClr val="tx1"/>
                  </a:solidFill>
                  <a:effectLst/>
                  <a:latin typeface="Arial" pitchFamily="34" charset="0"/>
                  <a:ea typeface="宋体" pitchFamily="2" charset="-122"/>
                </a:endParaRPr>
              </a:p>
            </p:txBody>
          </p:sp>
          <p:sp>
            <p:nvSpPr>
              <p:cNvPr id="30726" name="Rectangle 6"/>
              <p:cNvSpPr>
                <a:spLocks noChangeArrowheads="1"/>
              </p:cNvSpPr>
              <p:nvPr/>
            </p:nvSpPr>
            <p:spPr bwMode="auto">
              <a:xfrm>
                <a:off x="3630" y="7273"/>
                <a:ext cx="552"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Δ</a:t>
                </a:r>
                <a:r>
                  <a:rPr kumimoji="0" lang="en-US" altLang="zh-CN" b="0" i="0" u="none" strike="noStrike" cap="none" normalizeH="0" baseline="-30000" dirty="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25" name="Rectangle 5"/>
              <p:cNvSpPr>
                <a:spLocks noChangeArrowheads="1"/>
              </p:cNvSpPr>
              <p:nvPr/>
            </p:nvSpPr>
            <p:spPr bwMode="auto">
              <a:xfrm>
                <a:off x="3930" y="7273"/>
                <a:ext cx="552"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Δ</a:t>
                </a:r>
                <a:r>
                  <a:rPr kumimoji="0" lang="en-US" altLang="zh-CN" b="0" i="0" u="none" strike="noStrike" cap="none" normalizeH="0" baseline="-30000" dirty="0" smtClean="0">
                    <a:ln>
                      <a:noFill/>
                    </a:ln>
                    <a:solidFill>
                      <a:schemeClr val="tx1"/>
                    </a:solidFill>
                    <a:effectLst/>
                    <a:latin typeface="Times New Roman" pitchFamily="18" charset="0"/>
                    <a:ea typeface="宋体" pitchFamily="2" charset="-122"/>
                    <a:cs typeface="Times New Roman" pitchFamily="18" charset="0"/>
                  </a:rPr>
                  <a:t>2</a:t>
                </a:r>
                <a:endParaRPr kumimoji="0" lang="en-US" alt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30724" name="AutoShape 4"/>
              <p:cNvSpPr>
                <a:spLocks noChangeShapeType="1"/>
              </p:cNvSpPr>
              <p:nvPr/>
            </p:nvSpPr>
            <p:spPr bwMode="auto">
              <a:xfrm>
                <a:off x="4382" y="10065"/>
                <a:ext cx="6828" cy="1"/>
              </a:xfrm>
              <a:prstGeom prst="straightConnector1">
                <a:avLst/>
              </a:prstGeom>
              <a:noFill/>
              <a:ln w="9525">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zh-CN" altLang="en-US"/>
              </a:p>
            </p:txBody>
          </p:sp>
          <p:sp>
            <p:nvSpPr>
              <p:cNvPr id="30723" name="AutoShape 3"/>
              <p:cNvSpPr>
                <a:spLocks noChangeShapeType="1"/>
              </p:cNvSpPr>
              <p:nvPr/>
            </p:nvSpPr>
            <p:spPr bwMode="auto">
              <a:xfrm>
                <a:off x="4082" y="11580"/>
                <a:ext cx="7132" cy="1"/>
              </a:xfrm>
              <a:prstGeom prst="straightConnector1">
                <a:avLst/>
              </a:prstGeom>
              <a:noFill/>
              <a:ln w="9525">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zh-CN" altLang="en-US"/>
              </a:p>
            </p:txBody>
          </p:sp>
          <p:sp>
            <p:nvSpPr>
              <p:cNvPr id="30722" name="Rectangle 2"/>
              <p:cNvSpPr>
                <a:spLocks noChangeArrowheads="1"/>
              </p:cNvSpPr>
              <p:nvPr/>
            </p:nvSpPr>
            <p:spPr bwMode="auto">
              <a:xfrm>
                <a:off x="6923" y="9587"/>
                <a:ext cx="1571" cy="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(1-2</a:t>
                </a:r>
                <a:r>
                  <a:rPr kumimoji="0" lang="en-US" altLang="zh-CN" b="0" i="1"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αp</a:t>
                </a:r>
                <a:r>
                  <a:rPr kumimoji="0" lang="en-US" altLang="zh-CN"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a:t>
                </a:r>
                <a:r>
                  <a:rPr kumimoji="0" lang="en-US" altLang="zh-CN" b="0" i="1"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L</a:t>
                </a:r>
                <a:endParaRPr kumimoji="0" lang="en-US" altLang="zh-CN" b="0" i="0" u="none" strike="noStrike" cap="none" normalizeH="0" baseline="0" smtClean="0">
                  <a:ln>
                    <a:noFill/>
                  </a:ln>
                  <a:solidFill>
                    <a:schemeClr val="tx1"/>
                  </a:solidFill>
                  <a:effectLst/>
                  <a:latin typeface="Arial" pitchFamily="34" charset="0"/>
                  <a:ea typeface="宋体" pitchFamily="2" charset="-122"/>
                </a:endParaRPr>
              </a:p>
            </p:txBody>
          </p:sp>
        </p:grpSp>
        <p:sp>
          <p:nvSpPr>
            <p:cNvPr id="43" name="Rectangle 54"/>
            <p:cNvSpPr>
              <a:spLocks noChangeArrowheads="1"/>
            </p:cNvSpPr>
            <p:nvPr/>
          </p:nvSpPr>
          <p:spPr bwMode="auto">
            <a:xfrm>
              <a:off x="455709" y="2000240"/>
              <a:ext cx="1319215" cy="346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b="0" i="0" u="none" strike="noStrike" cap="none" normalizeH="0" baseline="-25000" dirty="0" smtClean="0">
                  <a:ln>
                    <a:noFill/>
                  </a:ln>
                  <a:solidFill>
                    <a:schemeClr val="tx1"/>
                  </a:solidFill>
                  <a:effectLst/>
                  <a:latin typeface="Times New Roman" pitchFamily="18" charset="0"/>
                  <a:ea typeface="宋体" pitchFamily="2" charset="-122"/>
                </a:rPr>
                <a:t>1</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rPr>
                <a:t>=Δ</a:t>
              </a:r>
              <a:r>
                <a:rPr kumimoji="0" lang="en-US" altLang="zh-CN" b="0" i="0" u="none" strike="noStrike" cap="none" normalizeH="0" baseline="-25000" dirty="0" smtClean="0">
                  <a:ln>
                    <a:noFill/>
                  </a:ln>
                  <a:solidFill>
                    <a:schemeClr val="tx1"/>
                  </a:solidFill>
                  <a:effectLst/>
                  <a:latin typeface="Times New Roman" pitchFamily="18" charset="0"/>
                  <a:ea typeface="宋体" pitchFamily="2" charset="-122"/>
                </a:rPr>
                <a:t>2</a:t>
              </a:r>
              <a:r>
                <a:rPr kumimoji="0" lang="en-US" altLang="zh-CN" b="0" i="1" u="none" strike="noStrike" cap="none" normalizeH="0" baseline="0" dirty="0" smtClean="0">
                  <a:ln>
                    <a:noFill/>
                  </a:ln>
                  <a:solidFill>
                    <a:schemeClr val="tx1"/>
                  </a:solidFill>
                  <a:effectLst/>
                  <a:latin typeface="Times New Roman" pitchFamily="18" charset="0"/>
                  <a:ea typeface="宋体" pitchFamily="2" charset="-122"/>
                </a:rPr>
                <a:t>=</a:t>
              </a:r>
              <a:r>
                <a:rPr kumimoji="0" lang="en-US" altLang="zh-CN" b="0" i="1" u="none" strike="noStrike" cap="none" normalizeH="0" baseline="0" dirty="0" err="1" smtClean="0">
                  <a:ln>
                    <a:noFill/>
                  </a:ln>
                  <a:solidFill>
                    <a:schemeClr val="tx1"/>
                  </a:solidFill>
                  <a:effectLst/>
                  <a:latin typeface="Times New Roman" pitchFamily="18" charset="0"/>
                  <a:ea typeface="宋体" pitchFamily="2" charset="-122"/>
                </a:rPr>
                <a:t>αpL</a:t>
              </a:r>
              <a:endParaRPr kumimoji="0" lang="zh-CN" altLang="zh-CN" b="0" i="0" u="none" strike="noStrike" cap="none" normalizeH="0" baseline="0" dirty="0" smtClean="0">
                <a:ln>
                  <a:noFill/>
                </a:ln>
                <a:solidFill>
                  <a:schemeClr val="tx1"/>
                </a:solidFill>
                <a:effectLst/>
                <a:latin typeface="Arial" pitchFamily="34" charset="0"/>
                <a:ea typeface="宋体" pitchFamily="2" charset="-122"/>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2.2  Analyze the Renewal Decision-making</a:t>
            </a:r>
            <a:endParaRPr lang="zh-CN" altLang="en-US" dirty="0"/>
          </a:p>
        </p:txBody>
      </p:sp>
      <p:sp>
        <p:nvSpPr>
          <p:cNvPr id="3" name="内容占位符 2"/>
          <p:cNvSpPr>
            <a:spLocks noGrp="1"/>
          </p:cNvSpPr>
          <p:nvPr>
            <p:ph idx="1"/>
          </p:nvPr>
        </p:nvSpPr>
        <p:spPr>
          <a:xfrm>
            <a:off x="285720" y="1600200"/>
            <a:ext cx="8715436" cy="4525963"/>
          </a:xfrm>
        </p:spPr>
        <p:txBody>
          <a:bodyPr/>
          <a:lstStyle/>
          <a:p>
            <a:r>
              <a:rPr lang="en-US" altLang="zh-CN" dirty="0" smtClean="0">
                <a:latin typeface="Times New Roman" pitchFamily="18" charset="0"/>
                <a:cs typeface="Times New Roman" pitchFamily="18" charset="0"/>
              </a:rPr>
              <a:t>Investigate how renewal periods and premium coefficient affect the adjusted renewal utility individually.</a:t>
            </a:r>
            <a:endParaRPr lang="zh-CN" altLang="en-US" dirty="0">
              <a:latin typeface="Times New Roman" pitchFamily="18" charset="0"/>
              <a:cs typeface="Times New Roman" pitchFamily="18" charset="0"/>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3793" name="Object 1"/>
          <p:cNvGraphicFramePr>
            <a:graphicFrameLocks noChangeAspect="1"/>
          </p:cNvGraphicFramePr>
          <p:nvPr/>
        </p:nvGraphicFramePr>
        <p:xfrm>
          <a:off x="835051" y="4462909"/>
          <a:ext cx="7808915" cy="823479"/>
        </p:xfrm>
        <a:graphic>
          <a:graphicData uri="http://schemas.openxmlformats.org/presentationml/2006/ole">
            <p:oleObj spid="_x0000_s33793" name="Equation" r:id="rId3" imgW="4063680" imgH="419040" progId="Equation.DSMT4">
              <p:embed/>
            </p:oleObj>
          </a:graphicData>
        </a:graphic>
      </p:graphicFrame>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3795" name="Object 3"/>
          <p:cNvGraphicFramePr>
            <a:graphicFrameLocks noChangeAspect="1"/>
          </p:cNvGraphicFramePr>
          <p:nvPr/>
        </p:nvGraphicFramePr>
        <p:xfrm>
          <a:off x="844574" y="3000372"/>
          <a:ext cx="7807086" cy="857256"/>
        </p:xfrm>
        <a:graphic>
          <a:graphicData uri="http://schemas.openxmlformats.org/presentationml/2006/ole">
            <p:oleObj spid="_x0000_s33795" name="Equation" r:id="rId4" imgW="3898800" imgH="419040" progId="Equation.DSMT4">
              <p:embed/>
            </p:oleObj>
          </a:graphicData>
        </a:graphic>
      </p:graphicFrame>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3800" name="Object 8"/>
          <p:cNvGraphicFramePr>
            <a:graphicFrameLocks noChangeAspect="1"/>
          </p:cNvGraphicFramePr>
          <p:nvPr/>
        </p:nvGraphicFramePr>
        <p:xfrm>
          <a:off x="3806825" y="5916613"/>
          <a:ext cx="209550" cy="333375"/>
        </p:xfrm>
        <a:graphic>
          <a:graphicData uri="http://schemas.openxmlformats.org/presentationml/2006/ole">
            <p:oleObj spid="_x0000_s33800" name="Equation" r:id="rId5" imgW="114120" imgH="17748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2.2  Analyze the Renewal Decision-making</a:t>
            </a:r>
            <a:endParaRPr lang="zh-CN" altLang="en-US" dirty="0"/>
          </a:p>
        </p:txBody>
      </p:sp>
      <p:sp>
        <p:nvSpPr>
          <p:cNvPr id="3" name="内容占位符 2"/>
          <p:cNvSpPr>
            <a:spLocks noGrp="1"/>
          </p:cNvSpPr>
          <p:nvPr>
            <p:ph idx="1"/>
          </p:nvPr>
        </p:nvSpPr>
        <p:spPr>
          <a:xfrm>
            <a:off x="500034" y="1617681"/>
            <a:ext cx="8501090" cy="4525963"/>
          </a:xfrm>
        </p:spPr>
        <p:txBody>
          <a:bodyPr/>
          <a:lstStyle/>
          <a:p>
            <a:r>
              <a:rPr lang="en-US" altLang="zh-CN" dirty="0" smtClean="0">
                <a:latin typeface="Times New Roman" pitchFamily="18" charset="0"/>
                <a:cs typeface="Times New Roman" pitchFamily="18" charset="0"/>
              </a:rPr>
              <a:t>Using the </a:t>
            </a:r>
            <a:r>
              <a:rPr lang="en-US" dirty="0" smtClean="0">
                <a:latin typeface="Times New Roman" pitchFamily="18" charset="0"/>
                <a:cs typeface="Times New Roman" pitchFamily="18" charset="0"/>
              </a:rPr>
              <a:t>K</a:t>
            </a:r>
            <a:r>
              <a:rPr lang="en-US" altLang="zh-CN" dirty="0" smtClean="0">
                <a:latin typeface="Times New Roman" pitchFamily="18" charset="0"/>
                <a:cs typeface="Times New Roman" pitchFamily="18" charset="0"/>
              </a:rPr>
              <a:t>&amp;</a:t>
            </a:r>
            <a:r>
              <a:rPr lang="en-US" dirty="0" smtClean="0">
                <a:latin typeface="Times New Roman" pitchFamily="18" charset="0"/>
                <a:cs typeface="Times New Roman" pitchFamily="18" charset="0"/>
              </a:rPr>
              <a:t>T</a:t>
            </a:r>
            <a:r>
              <a:rPr lang="en-US" altLang="zh-CN" dirty="0" smtClean="0">
                <a:latin typeface="Times New Roman" pitchFamily="18" charset="0"/>
                <a:cs typeface="Times New Roman" pitchFamily="18" charset="0"/>
              </a:rPr>
              <a:t> value function,  investigate how probability affect the adjusted renewal utility, </a:t>
            </a:r>
            <a:endParaRPr lang="zh-CN" altLang="en-US" dirty="0" smtClean="0">
              <a:latin typeface="Times New Roman" pitchFamily="18" charset="0"/>
              <a:cs typeface="Times New Roman" pitchFamily="18" charset="0"/>
            </a:endParaRPr>
          </a:p>
        </p:txBody>
      </p:sp>
      <p:graphicFrame>
        <p:nvGraphicFramePr>
          <p:cNvPr id="50178" name="Object 2"/>
          <p:cNvGraphicFramePr>
            <a:graphicFrameLocks noChangeAspect="1"/>
          </p:cNvGraphicFramePr>
          <p:nvPr/>
        </p:nvGraphicFramePr>
        <p:xfrm>
          <a:off x="571529" y="2786058"/>
          <a:ext cx="8215313" cy="1695450"/>
        </p:xfrm>
        <a:graphic>
          <a:graphicData uri="http://schemas.openxmlformats.org/presentationml/2006/ole">
            <p:oleObj spid="_x0000_s50178" name="Equation" r:id="rId3" imgW="5333760" imgH="914400" progId="Equation.DSMT4">
              <p:embed/>
            </p:oleObj>
          </a:graphicData>
        </a:graphic>
      </p:graphicFrame>
      <p:graphicFrame>
        <p:nvGraphicFramePr>
          <p:cNvPr id="50181" name="Object 5"/>
          <p:cNvGraphicFramePr>
            <a:graphicFrameLocks noChangeAspect="1"/>
          </p:cNvGraphicFramePr>
          <p:nvPr/>
        </p:nvGraphicFramePr>
        <p:xfrm>
          <a:off x="714348" y="4686321"/>
          <a:ext cx="4714875" cy="1743075"/>
        </p:xfrm>
        <a:graphic>
          <a:graphicData uri="http://schemas.openxmlformats.org/presentationml/2006/ole">
            <p:oleObj spid="_x0000_s50181" name="Equation" r:id="rId4" imgW="3060360" imgH="939600"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How the Occurrence Probability Affect the Renewal Utility: Numerical Stimulation</a:t>
            </a:r>
            <a:endParaRPr lang="zh-CN" altLang="en-US" dirty="0"/>
          </a:p>
        </p:txBody>
      </p:sp>
      <p:graphicFrame>
        <p:nvGraphicFramePr>
          <p:cNvPr id="5" name="图表 4"/>
          <p:cNvGraphicFramePr/>
          <p:nvPr/>
        </p:nvGraphicFramePr>
        <p:xfrm>
          <a:off x="642910" y="1500174"/>
          <a:ext cx="7867651" cy="49292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529" name="Object 1"/>
          <p:cNvGraphicFramePr>
            <a:graphicFrameLocks noChangeAspect="1"/>
          </p:cNvGraphicFramePr>
          <p:nvPr/>
        </p:nvGraphicFramePr>
        <p:xfrm>
          <a:off x="1928794" y="1712904"/>
          <a:ext cx="4859338" cy="430212"/>
        </p:xfrm>
        <a:graphic>
          <a:graphicData uri="http://schemas.openxmlformats.org/presentationml/2006/ole">
            <p:oleObj spid="_x0000_s22529" name="Equation" r:id="rId4" imgW="2463480" imgH="21564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How the Occurrence Probability Affect the Renewal Utility: Numerical Stimulation </a:t>
            </a:r>
            <a:endParaRPr lang="zh-CN" altLang="en-US" dirty="0"/>
          </a:p>
        </p:txBody>
      </p:sp>
      <p:graphicFrame>
        <p:nvGraphicFramePr>
          <p:cNvPr id="4" name="图表 3"/>
          <p:cNvGraphicFramePr/>
          <p:nvPr/>
        </p:nvGraphicFramePr>
        <p:xfrm>
          <a:off x="428596" y="1643050"/>
          <a:ext cx="8215370" cy="49292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505" name="Object 1"/>
          <p:cNvGraphicFramePr>
            <a:graphicFrameLocks noChangeAspect="1"/>
          </p:cNvGraphicFramePr>
          <p:nvPr/>
        </p:nvGraphicFramePr>
        <p:xfrm>
          <a:off x="1941513" y="1857364"/>
          <a:ext cx="4833937" cy="430213"/>
        </p:xfrm>
        <a:graphic>
          <a:graphicData uri="http://schemas.openxmlformats.org/presentationml/2006/ole">
            <p:oleObj spid="_x0000_s21505" name="Equation" r:id="rId4" imgW="2450880" imgH="215640" progId="Equation.DSMT4">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How the Occurrence Probability Affect the Renewal Utility: Numerical Stimulation </a:t>
            </a:r>
            <a:endParaRPr lang="zh-CN" altLang="en-US" dirty="0"/>
          </a:p>
        </p:txBody>
      </p:sp>
      <p:graphicFrame>
        <p:nvGraphicFramePr>
          <p:cNvPr id="4" name="图表 3"/>
          <p:cNvGraphicFramePr/>
          <p:nvPr/>
        </p:nvGraphicFramePr>
        <p:xfrm>
          <a:off x="142844" y="1357298"/>
          <a:ext cx="8786874" cy="52149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562" name="Object 2"/>
          <p:cNvGraphicFramePr>
            <a:graphicFrameLocks noChangeAspect="1"/>
          </p:cNvGraphicFramePr>
          <p:nvPr/>
        </p:nvGraphicFramePr>
        <p:xfrm>
          <a:off x="2238393" y="1643050"/>
          <a:ext cx="4833937" cy="430213"/>
        </p:xfrm>
        <a:graphic>
          <a:graphicData uri="http://schemas.openxmlformats.org/presentationml/2006/ole">
            <p:oleObj spid="_x0000_s66562" name="Equation" r:id="rId4" imgW="2450880" imgH="215640" progId="Equation.DSMT4">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2.2  Analyze the Renewal Decision-making</a:t>
            </a:r>
            <a:endParaRPr lang="zh-CN" altLang="en-US" dirty="0"/>
          </a:p>
        </p:txBody>
      </p:sp>
      <p:sp>
        <p:nvSpPr>
          <p:cNvPr id="3" name="内容占位符 2"/>
          <p:cNvSpPr>
            <a:spLocks noGrp="1"/>
          </p:cNvSpPr>
          <p:nvPr>
            <p:ph idx="1"/>
          </p:nvPr>
        </p:nvSpPr>
        <p:spPr>
          <a:xfrm>
            <a:off x="571472" y="1428736"/>
            <a:ext cx="8143932" cy="5143536"/>
          </a:xfrm>
        </p:spPr>
        <p:txBody>
          <a:bodyPr>
            <a:noAutofit/>
          </a:bodyPr>
          <a:lstStyle/>
          <a:p>
            <a:pPr algn="just">
              <a:lnSpc>
                <a:spcPct val="110000"/>
              </a:lnSpc>
            </a:pPr>
            <a:r>
              <a:rPr lang="en-US" altLang="zh-CN" sz="2400" b="1" dirty="0" smtClean="0">
                <a:solidFill>
                  <a:srgbClr val="0000CC"/>
                </a:solidFill>
                <a:latin typeface="Times New Roman" pitchFamily="18" charset="0"/>
                <a:cs typeface="Times New Roman" pitchFamily="18" charset="0"/>
              </a:rPr>
              <a:t>Proposition 2</a:t>
            </a:r>
            <a:r>
              <a:rPr lang="zh-CN" altLang="en-US" sz="2400" b="1" dirty="0" smtClean="0">
                <a:solidFill>
                  <a:srgbClr val="0000CC"/>
                </a:solidFill>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With the increment of the number of the renewal period, the individual’s renewal utility reduces, every else held equal. </a:t>
            </a:r>
            <a:endParaRPr lang="zh-CN" altLang="en-US" sz="2400" dirty="0" smtClean="0">
              <a:latin typeface="Times New Roman" pitchFamily="18" charset="0"/>
              <a:cs typeface="Times New Roman" pitchFamily="18" charset="0"/>
            </a:endParaRPr>
          </a:p>
          <a:p>
            <a:pPr algn="just">
              <a:lnSpc>
                <a:spcPct val="110000"/>
              </a:lnSpc>
            </a:pPr>
            <a:r>
              <a:rPr lang="en-US" altLang="zh-CN" sz="2400" b="1" dirty="0" smtClean="0">
                <a:solidFill>
                  <a:srgbClr val="0000CC"/>
                </a:solidFill>
                <a:latin typeface="Times New Roman" pitchFamily="18" charset="0"/>
                <a:cs typeface="Times New Roman" pitchFamily="18" charset="0"/>
              </a:rPr>
              <a:t>Proposition 3</a:t>
            </a:r>
            <a:r>
              <a:rPr lang="zh-CN" altLang="en-US" sz="2400" b="1" dirty="0" smtClean="0">
                <a:solidFill>
                  <a:srgbClr val="0000CC"/>
                </a:solidFill>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Along with the increment of the premium coefficient, the individual’s willingness to renewal declines because of the reduced renewal utility, every else held equal. </a:t>
            </a:r>
            <a:endParaRPr lang="zh-CN" altLang="en-US" sz="2400" dirty="0" smtClean="0">
              <a:latin typeface="Times New Roman" pitchFamily="18" charset="0"/>
              <a:cs typeface="Times New Roman" pitchFamily="18" charset="0"/>
            </a:endParaRPr>
          </a:p>
          <a:p>
            <a:pPr algn="just">
              <a:lnSpc>
                <a:spcPct val="110000"/>
              </a:lnSpc>
            </a:pPr>
            <a:r>
              <a:rPr lang="en-US" altLang="zh-CN" sz="2400" b="1" dirty="0" smtClean="0">
                <a:solidFill>
                  <a:srgbClr val="0000CC"/>
                </a:solidFill>
                <a:latin typeface="Times New Roman" pitchFamily="18" charset="0"/>
                <a:cs typeface="Times New Roman" pitchFamily="18" charset="0"/>
              </a:rPr>
              <a:t>Proposition 4</a:t>
            </a:r>
            <a:r>
              <a:rPr lang="zh-CN" altLang="en-US" sz="2400" b="1" dirty="0" smtClean="0">
                <a:solidFill>
                  <a:srgbClr val="0000CC"/>
                </a:solidFill>
              </a:rPr>
              <a:t>：</a:t>
            </a:r>
            <a:r>
              <a:rPr lang="en-US" altLang="zh-CN" sz="2400" dirty="0" smtClean="0">
                <a:latin typeface="Times New Roman" pitchFamily="18" charset="0"/>
                <a:cs typeface="Times New Roman" pitchFamily="18" charset="0"/>
              </a:rPr>
              <a:t>If the occurrence probability exceed a large threshold probability and doesn’t surpass a small threshold probability, the individual’s renewal utility is positively correlative to the occurrence probability, every else held equal. Otherwise, the renewal utility negatively correlates with the occurrence probability </a:t>
            </a:r>
            <a:r>
              <a:rPr lang="zh-CN" altLang="en-US" sz="2400" dirty="0" smtClean="0">
                <a:latin typeface="Times New Roman" pitchFamily="18" charset="0"/>
                <a:cs typeface="Times New Roman" pitchFamily="18" charset="0"/>
              </a:rPr>
              <a:t>。</a:t>
            </a:r>
            <a:endParaRPr lang="zh-CN" altLang="en-US" sz="2400"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3. Experimental Design</a:t>
            </a:r>
            <a:endParaRPr lang="zh-CN" altLang="en-US" dirty="0"/>
          </a:p>
        </p:txBody>
      </p:sp>
      <p:sp>
        <p:nvSpPr>
          <p:cNvPr id="3" name="内容占位符 2"/>
          <p:cNvSpPr>
            <a:spLocks noGrp="1"/>
          </p:cNvSpPr>
          <p:nvPr>
            <p:ph idx="1"/>
          </p:nvPr>
        </p:nvSpPr>
        <p:spPr>
          <a:xfrm>
            <a:off x="457200" y="1600200"/>
            <a:ext cx="8258204" cy="4972072"/>
          </a:xfrm>
        </p:spPr>
        <p:txBody>
          <a:bodyPr>
            <a:normAutofit lnSpcReduction="10000"/>
          </a:bodyPr>
          <a:lstStyle/>
          <a:p>
            <a:pPr algn="just"/>
            <a:r>
              <a:rPr lang="en-US" altLang="zh-CN" dirty="0" smtClean="0">
                <a:latin typeface="Times New Roman" pitchFamily="18" charset="0"/>
                <a:cs typeface="Times New Roman" pitchFamily="18" charset="0"/>
              </a:rPr>
              <a:t>The advantages of the experimental study are that we can purely investigate the key variables’ effect on the subject’s decision-making behavior with other variables being controlled. </a:t>
            </a:r>
          </a:p>
          <a:p>
            <a:pPr algn="just"/>
            <a:r>
              <a:rPr lang="en-US" altLang="zh-CN" dirty="0" smtClean="0">
                <a:latin typeface="Times New Roman" pitchFamily="18" charset="0"/>
                <a:cs typeface="Times New Roman" pitchFamily="18" charset="0"/>
              </a:rPr>
              <a:t>Experimental conditions and parameters</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lvl="1" algn="just"/>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Provides each subject a sum of initial token money of 10000 Yuan. At the beginning of each period, the subject will get another sum of token money of 1000 Yuan, which represents a net income from the last period and is enough to pay for the premium in each period.</a:t>
            </a:r>
          </a:p>
          <a:p>
            <a:pPr lvl="1" algn="just"/>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2</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Each subject always faces an unnamed risk, with the occurrence probability being 0.05 or 0.005 or 0.005.  If the risk occurs,  the initial token money  will be lost.</a:t>
            </a:r>
          </a:p>
          <a:p>
            <a:pPr algn="just"/>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Arial Unicode MS" pitchFamily="34" charset="-122"/>
                <a:ea typeface="Arial Unicode MS" pitchFamily="34" charset="-122"/>
                <a:cs typeface="Arial Unicode MS" pitchFamily="34" charset="-122"/>
              </a:rPr>
              <a:t>1. Introduction</a:t>
            </a:r>
            <a:endParaRPr lang="zh-CN" altLang="en-US" b="1"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a:xfrm>
            <a:off x="285720" y="1285860"/>
            <a:ext cx="8643998" cy="5286412"/>
          </a:xfrm>
        </p:spPr>
        <p:txBody>
          <a:bodyPr anchor="ctr">
            <a:normAutofit fontScale="92500" lnSpcReduction="10000"/>
          </a:bodyPr>
          <a:lstStyle/>
          <a:p>
            <a:pPr algn="just">
              <a:lnSpc>
                <a:spcPct val="120000"/>
              </a:lnSpc>
            </a:pPr>
            <a:r>
              <a:rPr lang="en-US" altLang="zh-CN" dirty="0" smtClean="0">
                <a:latin typeface="Times New Roman" pitchFamily="18" charset="0"/>
                <a:cs typeface="Times New Roman" pitchFamily="18" charset="0"/>
              </a:rPr>
              <a:t>The </a:t>
            </a:r>
            <a:r>
              <a:rPr lang="en-US" altLang="zh-CN" b="1" dirty="0" smtClean="0">
                <a:solidFill>
                  <a:srgbClr val="0000CC"/>
                </a:solidFill>
                <a:latin typeface="Times New Roman" pitchFamily="18" charset="0"/>
                <a:ea typeface="Arial Unicode MS" pitchFamily="34" charset="-122"/>
                <a:cs typeface="Times New Roman" pitchFamily="18" charset="0"/>
              </a:rPr>
              <a:t>low-probability hazards </a:t>
            </a:r>
            <a:r>
              <a:rPr lang="en-US" altLang="zh-CN" dirty="0" smtClean="0">
                <a:latin typeface="Times New Roman" pitchFamily="18" charset="0"/>
                <a:cs typeface="Times New Roman" pitchFamily="18" charset="0"/>
              </a:rPr>
              <a:t>can be expressed as risky situations: the probability of occurrence is low, but the harmful effect can be very dreadful.</a:t>
            </a:r>
          </a:p>
          <a:p>
            <a:pPr algn="just">
              <a:lnSpc>
                <a:spcPct val="120000"/>
              </a:lnSpc>
            </a:pPr>
            <a:r>
              <a:rPr lang="en-US" altLang="zh-CN" sz="2800" dirty="0" smtClean="0">
                <a:latin typeface="Times New Roman" pitchFamily="18" charset="0"/>
                <a:cs typeface="Times New Roman" pitchFamily="18" charset="0"/>
              </a:rPr>
              <a:t>From the perspective of an individual person, except the well-known natural disasters  such as earthquake, flood, and hurricane etc., </a:t>
            </a:r>
            <a:r>
              <a:rPr lang="en-US" altLang="zh-CN" dirty="0" smtClean="0">
                <a:latin typeface="Times New Roman" pitchFamily="18" charset="0"/>
                <a:ea typeface="Arial Unicode MS" pitchFamily="34" charset="-122"/>
                <a:cs typeface="Times New Roman" pitchFamily="18" charset="0"/>
              </a:rPr>
              <a:t>low-probability hazards also include fire, major  disease</a:t>
            </a:r>
            <a:r>
              <a:rPr lang="en-US" altLang="zh-CN" sz="2800" dirty="0" smtClean="0">
                <a:latin typeface="Times New Roman" pitchFamily="18" charset="0"/>
                <a:cs typeface="Times New Roman" pitchFamily="18" charset="0"/>
              </a:rPr>
              <a:t>, terrorism attack etc., which may cause </a:t>
            </a:r>
            <a:r>
              <a:rPr lang="en-US" altLang="zh-CN" dirty="0" smtClean="0">
                <a:latin typeface="Times New Roman" pitchFamily="18" charset="0"/>
                <a:cs typeface="Times New Roman" pitchFamily="18" charset="0"/>
              </a:rPr>
              <a:t>heavy property losses or </a:t>
            </a:r>
            <a:r>
              <a:rPr lang="en-US" altLang="zh-CN" sz="2800" dirty="0" smtClean="0">
                <a:latin typeface="Times New Roman" pitchFamily="18" charset="0"/>
                <a:cs typeface="Times New Roman" pitchFamily="18" charset="0"/>
              </a:rPr>
              <a:t>body injury and death.</a:t>
            </a:r>
            <a:endParaRPr lang="zh-CN" altLang="en-US" sz="2800" dirty="0" smtClean="0">
              <a:latin typeface="Times New Roman" pitchFamily="18" charset="0"/>
              <a:cs typeface="Times New Roman" pitchFamily="18" charset="0"/>
            </a:endParaRPr>
          </a:p>
          <a:p>
            <a:pPr algn="just">
              <a:lnSpc>
                <a:spcPct val="120000"/>
              </a:lnSpc>
            </a:pPr>
            <a:r>
              <a:rPr lang="en-US" altLang="zh-CN" dirty="0" smtClean="0">
                <a:latin typeface="Times New Roman" pitchFamily="18" charset="0"/>
                <a:cs typeface="Times New Roman" pitchFamily="18" charset="0"/>
              </a:rPr>
              <a:t>Many  examples show that people underinsure against low-probability hazards. This problem is also regarded as one of the insurance demand anomalies.</a:t>
            </a:r>
            <a:endParaRPr lang="en-US" altLang="zh-CN"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 Experimental Design</a:t>
            </a:r>
            <a:endParaRPr lang="zh-CN" altLang="en-US" dirty="0"/>
          </a:p>
        </p:txBody>
      </p:sp>
      <p:sp>
        <p:nvSpPr>
          <p:cNvPr id="3" name="内容占位符 2"/>
          <p:cNvSpPr>
            <a:spLocks noGrp="1"/>
          </p:cNvSpPr>
          <p:nvPr>
            <p:ph idx="1"/>
          </p:nvPr>
        </p:nvSpPr>
        <p:spPr>
          <a:xfrm>
            <a:off x="285720" y="1357298"/>
            <a:ext cx="8643998" cy="5286412"/>
          </a:xfrm>
        </p:spPr>
        <p:txBody>
          <a:bodyPr>
            <a:normAutofit fontScale="85000" lnSpcReduction="20000"/>
          </a:bodyPr>
          <a:lstStyle/>
          <a:p>
            <a:pPr algn="just"/>
            <a:r>
              <a:rPr lang="en-US" altLang="zh-CN" dirty="0" smtClean="0">
                <a:latin typeface="Times New Roman" pitchFamily="18" charset="0"/>
                <a:cs typeface="Times New Roman" pitchFamily="18" charset="0"/>
              </a:rPr>
              <a:t>Experimental conditions and parameters</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lvl="1" algn="just">
              <a:lnSpc>
                <a:spcPct val="110000"/>
              </a:lnSpc>
            </a:pPr>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3</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After the subject making decision on insurance purchase each period, he or she will be asked to draw a random figure to determine whether he or she suffers the loss or not.</a:t>
            </a:r>
          </a:p>
          <a:p>
            <a:pPr lvl="1" algn="just">
              <a:lnSpc>
                <a:spcPct val="110000"/>
              </a:lnSpc>
            </a:pPr>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4</a:t>
            </a:r>
            <a:r>
              <a:rPr lang="zh-CN" altLang="en-US" dirty="0" smtClean="0">
                <a:latin typeface="Times New Roman" pitchFamily="18" charset="0"/>
                <a:cs typeface="Times New Roman" pitchFamily="18" charset="0"/>
              </a:rPr>
              <a:t>）</a:t>
            </a:r>
            <a:r>
              <a:rPr lang="en-US" altLang="zh-CN" b="1" dirty="0" smtClean="0">
                <a:solidFill>
                  <a:srgbClr val="0000CC"/>
                </a:solidFill>
                <a:latin typeface="Times New Roman" pitchFamily="18" charset="0"/>
                <a:cs typeface="Times New Roman" pitchFamily="18" charset="0"/>
              </a:rPr>
              <a:t>Premium </a:t>
            </a:r>
            <a:r>
              <a:rPr lang="en-US" b="1" dirty="0" smtClean="0">
                <a:solidFill>
                  <a:srgbClr val="0000CC"/>
                </a:solidFill>
                <a:latin typeface="Times New Roman" pitchFamily="18" charset="0"/>
                <a:cs typeface="Times New Roman" pitchFamily="18" charset="0"/>
              </a:rPr>
              <a:t>=</a:t>
            </a:r>
            <a:r>
              <a:rPr lang="en-US" altLang="zh-CN" b="1" dirty="0" smtClean="0">
                <a:solidFill>
                  <a:srgbClr val="0000CC"/>
                </a:solidFill>
                <a:latin typeface="Times New Roman" pitchFamily="18" charset="0"/>
                <a:cs typeface="Times New Roman" pitchFamily="18" charset="0"/>
              </a:rPr>
              <a:t> Premium coefficient </a:t>
            </a:r>
            <a:r>
              <a:rPr lang="en-US" b="1" dirty="0" smtClean="0">
                <a:solidFill>
                  <a:srgbClr val="0000CC"/>
                </a:solidFill>
                <a:latin typeface="Times New Roman" pitchFamily="18" charset="0"/>
                <a:cs typeface="Times New Roman" pitchFamily="18" charset="0"/>
              </a:rPr>
              <a:t>× Expected loss</a:t>
            </a:r>
            <a:r>
              <a:rPr 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Premium coefficient can be </a:t>
            </a:r>
            <a:r>
              <a:rPr lang="en-US" dirty="0" smtClean="0">
                <a:latin typeface="Times New Roman" pitchFamily="18" charset="0"/>
                <a:cs typeface="Times New Roman" pitchFamily="18" charset="0"/>
              </a:rPr>
              <a:t>0.8 </a:t>
            </a:r>
            <a:r>
              <a:rPr lang="en-US" altLang="zh-CN" dirty="0" smtClean="0">
                <a:latin typeface="Times New Roman" pitchFamily="18" charset="0"/>
                <a:cs typeface="Times New Roman" pitchFamily="18" charset="0"/>
              </a:rPr>
              <a:t>or </a:t>
            </a:r>
            <a:r>
              <a:rPr lang="en-US" dirty="0" smtClean="0">
                <a:latin typeface="Times New Roman" pitchFamily="18" charset="0"/>
                <a:cs typeface="Times New Roman" pitchFamily="18" charset="0"/>
              </a:rPr>
              <a:t>2.0</a:t>
            </a:r>
            <a:r>
              <a:rPr lang="en-US" altLang="zh-CN" dirty="0" smtClean="0">
                <a:latin typeface="Times New Roman" pitchFamily="18" charset="0"/>
                <a:cs typeface="Times New Roman" pitchFamily="18" charset="0"/>
              </a:rPr>
              <a:t>, representing government subsidized premium  and commercial premium respectively, and the insurer provides full insurance.</a:t>
            </a:r>
          </a:p>
          <a:p>
            <a:pPr lvl="1" algn="just">
              <a:lnSpc>
                <a:spcPct val="110000"/>
              </a:lnSpc>
            </a:pPr>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5</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Each subject is asked to complete two groups of insurance decision-makings, and each  group is composed by 10 successive periods. The subject faces the same risk in the two groups, but the premium for the two groups are different, that is, the premium coefficient is 2.0 and 0.8 successively.  </a:t>
            </a:r>
          </a:p>
          <a:p>
            <a:pPr lvl="1" algn="just">
              <a:lnSpc>
                <a:spcPct val="110000"/>
              </a:lnSpc>
            </a:pPr>
            <a:r>
              <a:rPr lang="zh-CN" alt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6</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Calculate each subject’s token money after one period, and get the final wealth after completing the two groups of insurance decision-makings. In the end, the final token money will be converted into real money  proportionally.</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nSpc>
                <a:spcPct val="150000"/>
              </a:lnSpc>
            </a:pPr>
            <a:r>
              <a:rPr lang="en-US" altLang="zh-CN" dirty="0" smtClean="0"/>
              <a:t>3. Experimental Design</a:t>
            </a:r>
            <a:endParaRPr lang="zh-CN" altLang="en-US" dirty="0"/>
          </a:p>
        </p:txBody>
      </p:sp>
      <p:graphicFrame>
        <p:nvGraphicFramePr>
          <p:cNvPr id="4" name="内容占位符 3"/>
          <p:cNvGraphicFramePr>
            <a:graphicFrameLocks noGrp="1"/>
          </p:cNvGraphicFramePr>
          <p:nvPr>
            <p:ph idx="1"/>
          </p:nvPr>
        </p:nvGraphicFramePr>
        <p:xfrm>
          <a:off x="285720" y="1571612"/>
          <a:ext cx="8715436" cy="4714907"/>
        </p:xfrm>
        <a:graphic>
          <a:graphicData uri="http://schemas.openxmlformats.org/drawingml/2006/table">
            <a:tbl>
              <a:tblPr firstRow="1" bandRow="1">
                <a:tableStyleId>{2D5ABB26-0587-4C30-8999-92F81FD0307C}</a:tableStyleId>
              </a:tblPr>
              <a:tblGrid>
                <a:gridCol w="1143008"/>
                <a:gridCol w="1714512"/>
                <a:gridCol w="2857520"/>
                <a:gridCol w="3000396"/>
              </a:tblGrid>
              <a:tr h="841540">
                <a:tc rowSpan="2" gridSpan="2">
                  <a:txBody>
                    <a:bodyPr/>
                    <a:lstStyle/>
                    <a:p>
                      <a:pPr algn="ctr"/>
                      <a:endParaRPr lang="zh-CN" altLang="en-US" sz="2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CN" altLang="en-US" dirty="0"/>
                    </a:p>
                  </a:txBody>
                  <a:tcPr/>
                </a:tc>
                <a:tc gridSpan="2">
                  <a:txBody>
                    <a:bodyPr/>
                    <a:lstStyle/>
                    <a:p>
                      <a:pPr algn="ctr"/>
                      <a:r>
                        <a:rPr lang="en-US" altLang="zh-CN" sz="2400" b="1" dirty="0" smtClean="0">
                          <a:latin typeface="Times New Roman" pitchFamily="18" charset="0"/>
                          <a:cs typeface="Times New Roman" pitchFamily="18" charset="0"/>
                        </a:rPr>
                        <a:t>Within</a:t>
                      </a:r>
                      <a:r>
                        <a:rPr lang="en-US" altLang="zh-CN" sz="2400" b="1" baseline="0" dirty="0" smtClean="0">
                          <a:latin typeface="Times New Roman" pitchFamily="18" charset="0"/>
                          <a:cs typeface="Times New Roman" pitchFamily="18" charset="0"/>
                        </a:rPr>
                        <a:t> subjects</a:t>
                      </a:r>
                      <a:endParaRPr lang="zh-CN" altLang="en-US" sz="2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a:tc>
              </a:tr>
              <a:tr h="602590">
                <a:tc gridSpan="2" vMerge="1">
                  <a:txBody>
                    <a:bodyPr/>
                    <a:lstStyle/>
                    <a:p>
                      <a:endParaRPr lang="zh-CN" altLang="en-US" dirty="0"/>
                    </a:p>
                  </a:txBody>
                  <a:tcPr/>
                </a:tc>
                <a:tc hMerge="1" vMerge="1">
                  <a:txBody>
                    <a:bodyPr/>
                    <a:lstStyle/>
                    <a:p>
                      <a:endParaRPr lang="zh-CN" altLang="en-US" dirty="0"/>
                    </a:p>
                  </a:txBody>
                  <a:tcPr/>
                </a:tc>
                <a:tc>
                  <a:txBody>
                    <a:bodyPr/>
                    <a:lstStyle/>
                    <a:p>
                      <a:pPr algn="ctr"/>
                      <a:r>
                        <a:rPr lang="en-US" altLang="zh-CN" sz="2400" b="1" dirty="0" smtClean="0">
                          <a:latin typeface="Times New Roman" pitchFamily="18" charset="0"/>
                          <a:cs typeface="Times New Roman" pitchFamily="18" charset="0"/>
                        </a:rPr>
                        <a:t>Part</a:t>
                      </a:r>
                      <a:r>
                        <a:rPr lang="en-US" altLang="zh-CN" sz="2400" b="1" baseline="0" dirty="0" smtClean="0">
                          <a:latin typeface="Times New Roman" pitchFamily="18" charset="0"/>
                          <a:cs typeface="Times New Roman" pitchFamily="18" charset="0"/>
                        </a:rPr>
                        <a:t> A</a:t>
                      </a:r>
                      <a:endParaRPr lang="en-US" altLang="zh-CN" sz="2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smtClean="0">
                          <a:latin typeface="Times New Roman" pitchFamily="18" charset="0"/>
                          <a:cs typeface="Times New Roman" pitchFamily="18" charset="0"/>
                        </a:rPr>
                        <a:t>Part</a:t>
                      </a:r>
                      <a:r>
                        <a:rPr lang="en-US" altLang="zh-CN" sz="2400" b="1" baseline="0" dirty="0" smtClean="0">
                          <a:latin typeface="Times New Roman" pitchFamily="18" charset="0"/>
                          <a:cs typeface="Times New Roman" pitchFamily="18" charset="0"/>
                        </a:rPr>
                        <a:t> B</a:t>
                      </a:r>
                      <a:endParaRPr lang="en-US" altLang="zh-CN" sz="2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0259">
                <a:tc rowSpan="3">
                  <a:txBody>
                    <a:bodyPr/>
                    <a:lstStyle/>
                    <a:p>
                      <a:pPr algn="ctr"/>
                      <a:r>
                        <a:rPr lang="en-US" altLang="zh-CN" sz="2000" b="1" dirty="0" smtClean="0">
                          <a:latin typeface="Times New Roman" pitchFamily="18" charset="0"/>
                          <a:cs typeface="Times New Roman" pitchFamily="18" charset="0"/>
                        </a:rPr>
                        <a:t>Between</a:t>
                      </a:r>
                      <a:r>
                        <a:rPr lang="en-US" altLang="zh-CN" sz="2000" b="1" baseline="0" dirty="0" smtClean="0">
                          <a:latin typeface="Times New Roman" pitchFamily="18" charset="0"/>
                          <a:cs typeface="Times New Roman" pitchFamily="18" charset="0"/>
                        </a:rPr>
                        <a:t> subjects</a:t>
                      </a:r>
                      <a:endParaRPr lang="zh-CN" altLang="en-US" sz="20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b="1" dirty="0" smtClean="0">
                          <a:latin typeface="Times New Roman" pitchFamily="18" charset="0"/>
                          <a:cs typeface="Times New Roman" pitchFamily="18" charset="0"/>
                        </a:rPr>
                        <a:t>Experiment 1 </a:t>
                      </a:r>
                      <a:endParaRPr lang="zh-CN" altLang="en-US" sz="20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dirty="0" smtClean="0">
                          <a:latin typeface="Times New Roman" pitchFamily="18" charset="0"/>
                          <a:cs typeface="Times New Roman" pitchFamily="18" charset="0"/>
                        </a:rPr>
                        <a:t> 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p=0.05</a:t>
                      </a:r>
                      <a:r>
                        <a:rPr lang="zh-CN" altLang="en-US" sz="2400" dirty="0" smtClean="0">
                          <a:latin typeface="Times New Roman" pitchFamily="18" charset="0"/>
                          <a:cs typeface="Times New Roman" pitchFamily="18" charset="0"/>
                        </a:rPr>
                        <a:t>，</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=2.0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P=1000</a:t>
                      </a:r>
                      <a:endParaRPr lang="zh-CN" altLang="en-US" sz="2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latin typeface="Times New Roman" pitchFamily="18" charset="0"/>
                          <a:cs typeface="Times New Roman" pitchFamily="18" charset="0"/>
                        </a:rPr>
                        <a:t>   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p=0.05</a:t>
                      </a:r>
                      <a:r>
                        <a:rPr lang="zh-CN" altLang="en-US" sz="2400" dirty="0" smtClean="0">
                          <a:latin typeface="Times New Roman" pitchFamily="18" charset="0"/>
                          <a:cs typeface="Times New Roman" pitchFamily="18" charset="0"/>
                        </a:rPr>
                        <a:t>，</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=0.8</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P=400</a:t>
                      </a:r>
                      <a:endParaRPr lang="zh-CN" altLang="en-US" sz="2400"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0259">
                <a:tc vMerge="1">
                  <a:txBody>
                    <a:bodyPr/>
                    <a:lstStyle/>
                    <a:p>
                      <a:endParaRPr lang="zh-CN" altLang="en-US" dirty="0"/>
                    </a:p>
                  </a:txBody>
                  <a:tcPr/>
                </a:tc>
                <a:tc>
                  <a:txBody>
                    <a:bodyPr/>
                    <a:lstStyle/>
                    <a:p>
                      <a:pPr algn="ctr"/>
                      <a:r>
                        <a:rPr lang="en-US" altLang="zh-CN" sz="2000" b="1" dirty="0" smtClean="0">
                          <a:latin typeface="Times New Roman" pitchFamily="18" charset="0"/>
                          <a:cs typeface="Times New Roman" pitchFamily="18" charset="0"/>
                        </a:rPr>
                        <a:t>Experiment 2</a:t>
                      </a:r>
                      <a:endParaRPr lang="zh-CN" altLang="en-US" sz="20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latin typeface="Times New Roman" pitchFamily="18" charset="0"/>
                          <a:cs typeface="Times New Roman" pitchFamily="18" charset="0"/>
                        </a:rPr>
                        <a:t>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p=0.005</a:t>
                      </a:r>
                      <a:r>
                        <a:rPr lang="zh-CN" altLang="en-US" sz="2400" dirty="0" smtClean="0">
                          <a:latin typeface="Times New Roman" pitchFamily="18" charset="0"/>
                          <a:cs typeface="Times New Roman" pitchFamily="18" charset="0"/>
                        </a:rPr>
                        <a:t>， </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=2.0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P=100</a:t>
                      </a:r>
                      <a:endParaRPr lang="zh-CN" altLang="en-US" sz="2400"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latin typeface="Times New Roman" pitchFamily="18" charset="0"/>
                          <a:cs typeface="Times New Roman" pitchFamily="18" charset="0"/>
                        </a:rPr>
                        <a:t> 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p=0.005</a:t>
                      </a:r>
                      <a:r>
                        <a:rPr lang="zh-CN" altLang="en-US" sz="2400" dirty="0" smtClean="0">
                          <a:latin typeface="Times New Roman" pitchFamily="18" charset="0"/>
                          <a:cs typeface="Times New Roman" pitchFamily="18" charset="0"/>
                        </a:rPr>
                        <a:t>，</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=0.8</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P=40</a:t>
                      </a:r>
                      <a:endParaRPr lang="zh-CN" altLang="en-US" sz="2400"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0259">
                <a:tc vMerge="1">
                  <a:txBody>
                    <a:bodyPr/>
                    <a:lstStyle/>
                    <a:p>
                      <a:endParaRPr lang="zh-CN" altLang="en-US" dirty="0"/>
                    </a:p>
                  </a:txBody>
                  <a:tcPr/>
                </a:tc>
                <a:tc>
                  <a:txBody>
                    <a:bodyPr/>
                    <a:lstStyle/>
                    <a:p>
                      <a:pPr algn="ctr"/>
                      <a:r>
                        <a:rPr lang="en-US" altLang="zh-CN" sz="2000" b="1" dirty="0" smtClean="0">
                          <a:latin typeface="Times New Roman" pitchFamily="18" charset="0"/>
                          <a:cs typeface="Times New Roman" pitchFamily="18" charset="0"/>
                        </a:rPr>
                        <a:t>Experiment 3</a:t>
                      </a:r>
                      <a:endParaRPr lang="zh-CN" altLang="en-US" sz="20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latin typeface="Times New Roman" pitchFamily="18" charset="0"/>
                          <a:cs typeface="Times New Roman" pitchFamily="18" charset="0"/>
                        </a:rPr>
                        <a:t> 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p=0.0005</a:t>
                      </a:r>
                      <a:r>
                        <a:rPr lang="zh-CN" altLang="en-US" sz="2400" dirty="0" smtClean="0">
                          <a:latin typeface="Times New Roman" pitchFamily="18" charset="0"/>
                          <a:cs typeface="Times New Roman" pitchFamily="18" charset="0"/>
                        </a:rPr>
                        <a:t>，</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=2.0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P=10</a:t>
                      </a:r>
                      <a:endParaRPr lang="zh-CN" altLang="en-US" sz="2400"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latin typeface="Times New Roman" pitchFamily="18" charset="0"/>
                          <a:cs typeface="Times New Roman" pitchFamily="18" charset="0"/>
                        </a:rPr>
                        <a:t>  L=10000</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p=0.0005</a:t>
                      </a:r>
                      <a:r>
                        <a:rPr lang="zh-CN" altLang="en-US" sz="2400" dirty="0" smtClean="0">
                          <a:latin typeface="Times New Roman" pitchFamily="18" charset="0"/>
                          <a:cs typeface="Times New Roman" pitchFamily="18" charset="0"/>
                        </a:rPr>
                        <a:t>，</a:t>
                      </a:r>
                      <a:r>
                        <a:rPr lang="el-GR" altLang="zh-CN" sz="2400" dirty="0" smtClean="0">
                          <a:latin typeface="Times New Roman" pitchFamily="18" charset="0"/>
                          <a:cs typeface="Times New Roman" pitchFamily="18" charset="0"/>
                        </a:rPr>
                        <a:t>α</a:t>
                      </a:r>
                      <a:r>
                        <a:rPr lang="en-US" altLang="zh-CN" sz="2400" dirty="0" smtClean="0">
                          <a:latin typeface="Times New Roman" pitchFamily="18" charset="0"/>
                          <a:cs typeface="Times New Roman" pitchFamily="18" charset="0"/>
                        </a:rPr>
                        <a:t>=0.8</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P=4</a:t>
                      </a:r>
                      <a:endParaRPr lang="zh-CN" altLang="en-US" sz="2400"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Participants or Samples</a:t>
            </a:r>
            <a:endParaRPr lang="zh-CN" altLang="en-US" dirty="0"/>
          </a:p>
        </p:txBody>
      </p:sp>
      <p:sp>
        <p:nvSpPr>
          <p:cNvPr id="3" name="内容占位符 2"/>
          <p:cNvSpPr>
            <a:spLocks noGrp="1"/>
          </p:cNvSpPr>
          <p:nvPr>
            <p:ph idx="1"/>
          </p:nvPr>
        </p:nvSpPr>
        <p:spPr>
          <a:xfrm>
            <a:off x="428596" y="1600200"/>
            <a:ext cx="8286808" cy="4525963"/>
          </a:xfrm>
        </p:spPr>
        <p:txBody>
          <a:bodyPr>
            <a:normAutofit/>
          </a:bodyPr>
          <a:lstStyle/>
          <a:p>
            <a:pPr algn="just">
              <a:lnSpc>
                <a:spcPct val="120000"/>
              </a:lnSpc>
            </a:pPr>
            <a:r>
              <a:rPr lang="en-US" altLang="zh-CN" dirty="0" smtClean="0">
                <a:latin typeface="Times New Roman" pitchFamily="18" charset="0"/>
                <a:cs typeface="Times New Roman" pitchFamily="18" charset="0"/>
              </a:rPr>
              <a:t>Through posters</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we recruited 270 undergraduates from Songjiang university town in Shanghai,  and they were distributed to the three experiments randomly. </a:t>
            </a:r>
            <a:endParaRPr lang="zh-CN" altLang="en-US" dirty="0" smtClean="0">
              <a:latin typeface="Times New Roman" pitchFamily="18" charset="0"/>
              <a:cs typeface="Times New Roman" pitchFamily="18" charset="0"/>
            </a:endParaRPr>
          </a:p>
          <a:p>
            <a:pPr algn="just">
              <a:lnSpc>
                <a:spcPct val="130000"/>
              </a:lnSpc>
            </a:pPr>
            <a:r>
              <a:rPr lang="en-US" altLang="zh-CN" dirty="0" smtClean="0">
                <a:latin typeface="Times New Roman" pitchFamily="18" charset="0"/>
                <a:cs typeface="Times New Roman" pitchFamily="18" charset="0"/>
              </a:rPr>
              <a:t>There were 240 present subjects actually and totally, that is,</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90 subjects participated experiment 1,  80 subjects for experiment 2, and 70 subjects for experiment 3.</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nSpc>
                <a:spcPct val="150000"/>
              </a:lnSpc>
            </a:pPr>
            <a:r>
              <a:rPr lang="en-US" altLang="zh-CN" dirty="0" smtClean="0"/>
              <a:t>4. Data analysis</a:t>
            </a:r>
          </a:p>
        </p:txBody>
      </p:sp>
      <p:sp>
        <p:nvSpPr>
          <p:cNvPr id="3" name="内容占位符 2"/>
          <p:cNvSpPr>
            <a:spLocks noGrp="1"/>
          </p:cNvSpPr>
          <p:nvPr>
            <p:ph idx="1"/>
          </p:nvPr>
        </p:nvSpPr>
        <p:spPr>
          <a:xfrm>
            <a:off x="214282" y="1357298"/>
            <a:ext cx="8715436" cy="5286412"/>
          </a:xfrm>
        </p:spPr>
        <p:txBody>
          <a:bodyPr>
            <a:normAutofit fontScale="85000" lnSpcReduction="20000"/>
          </a:bodyPr>
          <a:lstStyle/>
          <a:p>
            <a:pPr algn="just">
              <a:lnSpc>
                <a:spcPct val="120000"/>
              </a:lnSpc>
            </a:pPr>
            <a:r>
              <a:rPr lang="en-US" altLang="zh-CN" dirty="0" smtClean="0">
                <a:latin typeface="Times New Roman" pitchFamily="18" charset="0"/>
                <a:cs typeface="Times New Roman" pitchFamily="18" charset="0"/>
              </a:rPr>
              <a:t>Define “renewal ratio” to compare the renewal performance of the subjects under different experimental conditions.</a:t>
            </a:r>
          </a:p>
          <a:p>
            <a:pPr algn="just">
              <a:lnSpc>
                <a:spcPct val="120000"/>
              </a:lnSpc>
              <a:buNone/>
            </a:pPr>
            <a:r>
              <a:rPr lang="en-US" altLang="zh-CN" b="1"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Renewal ratio in period t = The actual renewal policies /</a:t>
            </a:r>
          </a:p>
          <a:p>
            <a:pPr algn="just">
              <a:lnSpc>
                <a:spcPct val="120000"/>
              </a:lnSpc>
              <a:buNone/>
            </a:pPr>
            <a:r>
              <a:rPr lang="en-US" altLang="zh-CN" dirty="0" smtClean="0">
                <a:latin typeface="Times New Roman" pitchFamily="18" charset="0"/>
                <a:cs typeface="Times New Roman" pitchFamily="18" charset="0"/>
              </a:rPr>
              <a:t>                         Policies should be renewed theoretically</a:t>
            </a:r>
          </a:p>
          <a:p>
            <a:pPr algn="just">
              <a:lnSpc>
                <a:spcPct val="120000"/>
              </a:lnSpc>
            </a:pPr>
            <a:r>
              <a:rPr lang="en-US" altLang="zh-CN" dirty="0" smtClean="0">
                <a:latin typeface="Times New Roman" pitchFamily="18" charset="0"/>
                <a:cs typeface="Times New Roman" pitchFamily="18" charset="0"/>
              </a:rPr>
              <a:t>On the basis of descriptive statistics , we adopt panel data model to analyze how premium, probability, and the number of renewal periods affect renewal ratio from the perspective of the whole. </a:t>
            </a:r>
          </a:p>
          <a:p>
            <a:pPr algn="just">
              <a:lnSpc>
                <a:spcPct val="120000"/>
              </a:lnSpc>
            </a:pPr>
            <a:r>
              <a:rPr lang="en-US" altLang="zh-CN" dirty="0" smtClean="0">
                <a:latin typeface="Times New Roman" pitchFamily="18" charset="0"/>
                <a:cs typeface="Times New Roman" pitchFamily="18" charset="0"/>
              </a:rPr>
              <a:t>As for the individuals</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we observe  the renewal performance of an individual by surveying his or her policy tenure, i.e. the maximum number of the renewal periods.</a:t>
            </a:r>
          </a:p>
          <a:p>
            <a:pPr algn="just">
              <a:lnSpc>
                <a:spcPct val="120000"/>
              </a:lnSpc>
            </a:pPr>
            <a:r>
              <a:rPr lang="en-US" altLang="zh-CN" dirty="0" smtClean="0">
                <a:latin typeface="Times New Roman" pitchFamily="18" charset="0"/>
                <a:cs typeface="Times New Roman" pitchFamily="18" charset="0"/>
              </a:rPr>
              <a:t>Some demographic variables are adopted to be controlled variables in the econometrical model for the individuals, and the policy tenure works as dependent variable</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nSpc>
                <a:spcPct val="150000"/>
              </a:lnSpc>
            </a:pPr>
            <a:r>
              <a:rPr lang="en-US" altLang="zh-CN" dirty="0" smtClean="0"/>
              <a:t>Experiment 1 ——Part A</a:t>
            </a:r>
            <a:endParaRPr lang="zh-CN" altLang="en-US" dirty="0"/>
          </a:p>
        </p:txBody>
      </p:sp>
      <p:graphicFrame>
        <p:nvGraphicFramePr>
          <p:cNvPr id="4" name="内容占位符 3"/>
          <p:cNvGraphicFramePr>
            <a:graphicFrameLocks noGrp="1"/>
          </p:cNvGraphicFramePr>
          <p:nvPr>
            <p:ph idx="1"/>
          </p:nvPr>
        </p:nvGraphicFramePr>
        <p:xfrm>
          <a:off x="428594" y="1428736"/>
          <a:ext cx="8358248" cy="4999270"/>
        </p:xfrm>
        <a:graphic>
          <a:graphicData uri="http://schemas.openxmlformats.org/drawingml/2006/table">
            <a:tbl>
              <a:tblPr firstRow="1" bandRow="1">
                <a:tableStyleId>{2D5ABB26-0587-4C30-8999-92F81FD0307C}</a:tableStyleId>
              </a:tblPr>
              <a:tblGrid>
                <a:gridCol w="913888"/>
                <a:gridCol w="773290"/>
                <a:gridCol w="753725"/>
                <a:gridCol w="739668"/>
                <a:gridCol w="739668"/>
                <a:gridCol w="719494"/>
                <a:gridCol w="773289"/>
                <a:gridCol w="773289"/>
                <a:gridCol w="716241"/>
                <a:gridCol w="716028"/>
                <a:gridCol w="739668"/>
              </a:tblGrid>
              <a:tr h="448111">
                <a:tc>
                  <a:txBody>
                    <a:bodyPr/>
                    <a:lstStyle/>
                    <a:p>
                      <a:pPr algn="ctr"/>
                      <a:endParaRPr lang="zh-CN" altLang="en-US" sz="16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1 ——Part B</a:t>
            </a:r>
            <a:endParaRPr lang="zh-CN" altLang="en-US" dirty="0"/>
          </a:p>
        </p:txBody>
      </p:sp>
      <p:graphicFrame>
        <p:nvGraphicFramePr>
          <p:cNvPr id="5" name="内容占位符 3"/>
          <p:cNvGraphicFramePr>
            <a:graphicFrameLocks noGrp="1"/>
          </p:cNvGraphicFramePr>
          <p:nvPr>
            <p:ph idx="1"/>
          </p:nvPr>
        </p:nvGraphicFramePr>
        <p:xfrm>
          <a:off x="357158" y="1428736"/>
          <a:ext cx="8501122" cy="4999270"/>
        </p:xfrm>
        <a:graphic>
          <a:graphicData uri="http://schemas.openxmlformats.org/drawingml/2006/table">
            <a:tbl>
              <a:tblPr firstRow="1" bandRow="1">
                <a:tableStyleId>{2D5ABB26-0587-4C30-8999-92F81FD0307C}</a:tableStyleId>
              </a:tblPr>
              <a:tblGrid>
                <a:gridCol w="928693"/>
                <a:gridCol w="687218"/>
                <a:gridCol w="702576"/>
                <a:gridCol w="772829"/>
                <a:gridCol w="772829"/>
                <a:gridCol w="772829"/>
                <a:gridCol w="772829"/>
                <a:gridCol w="772829"/>
                <a:gridCol w="715815"/>
                <a:gridCol w="696813"/>
                <a:gridCol w="905862"/>
              </a:tblGrid>
              <a:tr h="448111">
                <a:tc>
                  <a:txBody>
                    <a:bodyPr/>
                    <a:lstStyle/>
                    <a:p>
                      <a:pPr algn="ctr"/>
                      <a:endParaRPr lang="zh-CN" alt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74638"/>
            <a:ext cx="8643998" cy="1143000"/>
          </a:xfrm>
        </p:spPr>
        <p:txBody>
          <a:bodyPr>
            <a:normAutofit fontScale="90000"/>
          </a:bodyPr>
          <a:lstStyle/>
          <a:p>
            <a:r>
              <a:rPr lang="en-US" altLang="zh-CN" dirty="0" smtClean="0"/>
              <a:t>The Within-subjects Comparison of Experiment 1 </a:t>
            </a:r>
            <a:endParaRPr lang="zh-CN" altLang="en-US" dirty="0"/>
          </a:p>
        </p:txBody>
      </p:sp>
      <p:graphicFrame>
        <p:nvGraphicFramePr>
          <p:cNvPr id="4" name="图表 3"/>
          <p:cNvGraphicFramePr/>
          <p:nvPr/>
        </p:nvGraphicFramePr>
        <p:xfrm>
          <a:off x="714348" y="1571612"/>
          <a:ext cx="7929618" cy="491490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2——Part A</a:t>
            </a:r>
            <a:endParaRPr lang="zh-CN" altLang="en-US" dirty="0"/>
          </a:p>
        </p:txBody>
      </p:sp>
      <p:graphicFrame>
        <p:nvGraphicFramePr>
          <p:cNvPr id="4" name="内容占位符 3"/>
          <p:cNvGraphicFramePr>
            <a:graphicFrameLocks noGrp="1"/>
          </p:cNvGraphicFramePr>
          <p:nvPr>
            <p:ph idx="1"/>
          </p:nvPr>
        </p:nvGraphicFramePr>
        <p:xfrm>
          <a:off x="357157" y="1428736"/>
          <a:ext cx="8501123" cy="5005880"/>
        </p:xfrm>
        <a:graphic>
          <a:graphicData uri="http://schemas.openxmlformats.org/drawingml/2006/table">
            <a:tbl>
              <a:tblPr firstRow="1" bandRow="1">
                <a:tableStyleId>{2D5ABB26-0587-4C30-8999-92F81FD0307C}</a:tableStyleId>
              </a:tblPr>
              <a:tblGrid>
                <a:gridCol w="913339"/>
                <a:gridCol w="772224"/>
                <a:gridCol w="732856"/>
                <a:gridCol w="732856"/>
                <a:gridCol w="712871"/>
                <a:gridCol w="772829"/>
                <a:gridCol w="772829"/>
                <a:gridCol w="772829"/>
                <a:gridCol w="715815"/>
                <a:gridCol w="696813"/>
                <a:gridCol w="905862"/>
              </a:tblGrid>
              <a:tr h="448772">
                <a:tc>
                  <a:txBody>
                    <a:bodyPr/>
                    <a:lstStyle/>
                    <a:p>
                      <a:pPr algn="ctr"/>
                      <a:endParaRPr lang="zh-CN" altLang="en-US" sz="16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2 ——Part B</a:t>
            </a:r>
            <a:endParaRPr lang="zh-CN" altLang="en-US" dirty="0"/>
          </a:p>
        </p:txBody>
      </p:sp>
      <p:graphicFrame>
        <p:nvGraphicFramePr>
          <p:cNvPr id="4" name="内容占位符 3"/>
          <p:cNvGraphicFramePr>
            <a:graphicFrameLocks noGrp="1"/>
          </p:cNvGraphicFramePr>
          <p:nvPr>
            <p:ph idx="1"/>
          </p:nvPr>
        </p:nvGraphicFramePr>
        <p:xfrm>
          <a:off x="357157" y="1428736"/>
          <a:ext cx="8501123" cy="5005880"/>
        </p:xfrm>
        <a:graphic>
          <a:graphicData uri="http://schemas.openxmlformats.org/drawingml/2006/table">
            <a:tbl>
              <a:tblPr firstRow="1" bandRow="1">
                <a:tableStyleId>{2D5ABB26-0587-4C30-8999-92F81FD0307C}</a:tableStyleId>
              </a:tblPr>
              <a:tblGrid>
                <a:gridCol w="913339"/>
                <a:gridCol w="772224"/>
                <a:gridCol w="732856"/>
                <a:gridCol w="732856"/>
                <a:gridCol w="712871"/>
                <a:gridCol w="772829"/>
                <a:gridCol w="772829"/>
                <a:gridCol w="772829"/>
                <a:gridCol w="715815"/>
                <a:gridCol w="696813"/>
                <a:gridCol w="905862"/>
              </a:tblGrid>
              <a:tr h="448772">
                <a:tc>
                  <a:txBody>
                    <a:bodyPr/>
                    <a:lstStyle/>
                    <a:p>
                      <a:pPr algn="ctr"/>
                      <a:endParaRPr lang="zh-CN" altLang="en-US" sz="16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7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72518" cy="1143000"/>
          </a:xfrm>
        </p:spPr>
        <p:txBody>
          <a:bodyPr>
            <a:normAutofit fontScale="90000"/>
          </a:bodyPr>
          <a:lstStyle/>
          <a:p>
            <a:r>
              <a:rPr lang="en-US" altLang="zh-CN" dirty="0" smtClean="0"/>
              <a:t>The Within-subjects Comparison of Experiment 2 </a:t>
            </a:r>
            <a:endParaRPr lang="zh-CN" altLang="en-US" dirty="0"/>
          </a:p>
        </p:txBody>
      </p:sp>
      <p:graphicFrame>
        <p:nvGraphicFramePr>
          <p:cNvPr id="4" name="图表 3"/>
          <p:cNvGraphicFramePr/>
          <p:nvPr/>
        </p:nvGraphicFramePr>
        <p:xfrm>
          <a:off x="500034" y="1643050"/>
          <a:ext cx="8215370" cy="50006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0"/>
          <p:cNvSpPr/>
          <p:nvPr/>
        </p:nvSpPr>
        <p:spPr>
          <a:xfrm>
            <a:off x="269875" y="1396985"/>
            <a:ext cx="8569325" cy="3152775"/>
          </a:xfrm>
          <a:prstGeom prst="rect">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800" b="0" i="0" u="none" strike="noStrike" kern="0" cap="none" spc="0" normalizeH="0" baseline="0" noProof="0" smtClean="0">
              <a:ln>
                <a:noFill/>
              </a:ln>
              <a:solidFill>
                <a:srgbClr val="FFFFFF"/>
              </a:solidFill>
              <a:effectLst/>
              <a:uLnTx/>
              <a:uFillTx/>
              <a:latin typeface="Arial"/>
              <a:ea typeface="Arial Unicode MS"/>
              <a:cs typeface="Arial Unicode MS" pitchFamily="34" charset="-128"/>
            </a:endParaRPr>
          </a:p>
        </p:txBody>
      </p:sp>
      <p:pic>
        <p:nvPicPr>
          <p:cNvPr id="28" name="Picture 6" descr="V:\_GEO-CCC1\NatCatSERVICE\02_GIS\02_Karten-Kontinente_Länder_Regionen\_Global\2009_Weltkarte 2009_fuer Pressemitteilung\2009_Weltkarte_ohne events.jpg"/>
          <p:cNvPicPr>
            <a:picLocks noChangeAspect="1" noChangeArrowheads="1"/>
          </p:cNvPicPr>
          <p:nvPr>
            <p:custDataLst>
              <p:tags r:id="rId1"/>
            </p:custDataLst>
          </p:nvPr>
        </p:nvPicPr>
        <p:blipFill>
          <a:blip r:embed="rId7" cstate="print"/>
          <a:srcRect/>
          <a:stretch>
            <a:fillRect/>
          </a:stretch>
        </p:blipFill>
        <p:spPr bwMode="auto">
          <a:xfrm>
            <a:off x="863600" y="1357298"/>
            <a:ext cx="7416800" cy="3192462"/>
          </a:xfrm>
          <a:prstGeom prst="rect">
            <a:avLst/>
          </a:prstGeom>
          <a:noFill/>
          <a:ln w="9525">
            <a:noFill/>
            <a:miter lim="800000"/>
            <a:headEnd/>
            <a:tailEnd/>
          </a:ln>
        </p:spPr>
      </p:pic>
      <p:sp>
        <p:nvSpPr>
          <p:cNvPr id="29" name="Ellipse 24"/>
          <p:cNvSpPr>
            <a:spLocks/>
          </p:cNvSpPr>
          <p:nvPr/>
        </p:nvSpPr>
        <p:spPr>
          <a:xfrm>
            <a:off x="2036763" y="1804967"/>
            <a:ext cx="1728787" cy="1728788"/>
          </a:xfrm>
          <a:prstGeom prst="ellipse">
            <a:avLst/>
          </a:prstGeom>
          <a:solidFill>
            <a:srgbClr val="F7941D"/>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400" b="1" i="0" u="none" strike="noStrike" kern="0" cap="none" spc="0" normalizeH="0" baseline="0" noProof="0" smtClean="0">
              <a:ln>
                <a:noFill/>
              </a:ln>
              <a:solidFill>
                <a:srgbClr val="4D4E53"/>
              </a:solidFill>
              <a:effectLst/>
              <a:uLnTx/>
              <a:uFillTx/>
              <a:latin typeface="Arial"/>
              <a:ea typeface="Arial Unicode MS"/>
              <a:cs typeface="Arial Unicode MS" pitchFamily="34" charset="-128"/>
            </a:endParaRPr>
          </a:p>
        </p:txBody>
      </p:sp>
      <p:graphicFrame>
        <p:nvGraphicFramePr>
          <p:cNvPr id="30" name="Tabelle 19"/>
          <p:cNvGraphicFramePr>
            <a:graphicFrameLocks noGrp="1"/>
          </p:cNvGraphicFramePr>
          <p:nvPr/>
        </p:nvGraphicFramePr>
        <p:xfrm>
          <a:off x="287338" y="4654527"/>
          <a:ext cx="4570412" cy="1809892"/>
        </p:xfrm>
        <a:graphic>
          <a:graphicData uri="http://schemas.openxmlformats.org/drawingml/2006/table">
            <a:tbl>
              <a:tblPr firstRow="1" bandRow="1"/>
              <a:tblGrid>
                <a:gridCol w="2798762"/>
                <a:gridCol w="1771650"/>
              </a:tblGrid>
              <a:tr h="438292">
                <a:tc>
                  <a:txBody>
                    <a:bodyPr/>
                    <a:lstStyle>
                      <a:defPPr>
                        <a:defRPr lang="zh-CN"/>
                      </a:defPPr>
                      <a:lvl1pPr marL="0" algn="l" defTabSz="914400" rtl="0" eaLnBrk="1" latinLnBrk="0" hangingPunct="1">
                        <a:defRPr sz="1800" b="1" kern="1200">
                          <a:solidFill>
                            <a:schemeClr val="lt1"/>
                          </a:solidFill>
                          <a:latin typeface="Arial"/>
                          <a:ea typeface="Arial Unicode MS"/>
                          <a:cs typeface="Arial"/>
                        </a:defRPr>
                      </a:lvl1pPr>
                      <a:lvl2pPr marL="457200" algn="l" defTabSz="914400" rtl="0" eaLnBrk="1" latinLnBrk="0" hangingPunct="1">
                        <a:defRPr sz="1800" b="1" kern="1200">
                          <a:solidFill>
                            <a:schemeClr val="lt1"/>
                          </a:solidFill>
                          <a:latin typeface="Arial"/>
                          <a:ea typeface="Arial Unicode MS"/>
                          <a:cs typeface="Arial"/>
                        </a:defRPr>
                      </a:lvl2pPr>
                      <a:lvl3pPr marL="914400" algn="l" defTabSz="914400" rtl="0" eaLnBrk="1" latinLnBrk="0" hangingPunct="1">
                        <a:defRPr sz="1800" b="1" kern="1200">
                          <a:solidFill>
                            <a:schemeClr val="lt1"/>
                          </a:solidFill>
                          <a:latin typeface="Arial"/>
                          <a:ea typeface="Arial Unicode MS"/>
                          <a:cs typeface="Arial"/>
                        </a:defRPr>
                      </a:lvl3pPr>
                      <a:lvl4pPr marL="1371600" algn="l" defTabSz="914400" rtl="0" eaLnBrk="1" latinLnBrk="0" hangingPunct="1">
                        <a:defRPr sz="1800" b="1" kern="1200">
                          <a:solidFill>
                            <a:schemeClr val="lt1"/>
                          </a:solidFill>
                          <a:latin typeface="Arial"/>
                          <a:ea typeface="Arial Unicode MS"/>
                          <a:cs typeface="Arial"/>
                        </a:defRPr>
                      </a:lvl4pPr>
                      <a:lvl5pPr marL="1828800" algn="l" defTabSz="914400" rtl="0" eaLnBrk="1" latinLnBrk="0" hangingPunct="1">
                        <a:defRPr sz="1800" b="1" kern="1200">
                          <a:solidFill>
                            <a:schemeClr val="lt1"/>
                          </a:solidFill>
                          <a:latin typeface="Arial"/>
                          <a:ea typeface="Arial Unicode MS"/>
                          <a:cs typeface="Arial"/>
                        </a:defRPr>
                      </a:lvl5pPr>
                      <a:lvl6pPr marL="2286000" algn="l" defTabSz="914400" rtl="0" eaLnBrk="1" latinLnBrk="0" hangingPunct="1">
                        <a:defRPr sz="1800" b="1" kern="1200">
                          <a:solidFill>
                            <a:schemeClr val="lt1"/>
                          </a:solidFill>
                          <a:latin typeface="Arial"/>
                          <a:ea typeface="Arial Unicode MS"/>
                          <a:cs typeface="Arial"/>
                        </a:defRPr>
                      </a:lvl6pPr>
                      <a:lvl7pPr marL="2743200" algn="l" defTabSz="914400" rtl="0" eaLnBrk="1" latinLnBrk="0" hangingPunct="1">
                        <a:defRPr sz="1800" b="1" kern="1200">
                          <a:solidFill>
                            <a:schemeClr val="lt1"/>
                          </a:solidFill>
                          <a:latin typeface="Arial"/>
                          <a:ea typeface="Arial Unicode MS"/>
                          <a:cs typeface="Arial"/>
                        </a:defRPr>
                      </a:lvl7pPr>
                      <a:lvl8pPr marL="3200400" algn="l" defTabSz="914400" rtl="0" eaLnBrk="1" latinLnBrk="0" hangingPunct="1">
                        <a:defRPr sz="1800" b="1" kern="1200">
                          <a:solidFill>
                            <a:schemeClr val="lt1"/>
                          </a:solidFill>
                          <a:latin typeface="Arial"/>
                          <a:ea typeface="Arial Unicode MS"/>
                          <a:cs typeface="Arial"/>
                        </a:defRPr>
                      </a:lvl8pPr>
                      <a:lvl9pPr marL="3657600" algn="l" defTabSz="914400" rtl="0" eaLnBrk="1" latinLnBrk="0" hangingPunct="1">
                        <a:defRPr sz="1800" b="1" kern="1200">
                          <a:solidFill>
                            <a:schemeClr val="lt1"/>
                          </a:solidFill>
                          <a:latin typeface="Arial"/>
                          <a:ea typeface="Arial Unicode MS"/>
                          <a:cs typeface="Arial"/>
                        </a:defRPr>
                      </a:lvl9pPr>
                    </a:lstStyle>
                    <a:p>
                      <a:r>
                        <a:rPr lang="de-DE" sz="1200" dirty="0" err="1" smtClean="0">
                          <a:solidFill>
                            <a:schemeClr val="tx2">
                              <a:lumMod val="75000"/>
                            </a:schemeClr>
                          </a:solidFill>
                        </a:rPr>
                        <a:t>Continent</a:t>
                      </a:r>
                      <a:endParaRPr lang="de-DE" sz="1200" b="1" dirty="0">
                        <a:solidFill>
                          <a:schemeClr val="tx2">
                            <a:lumMod val="75000"/>
                          </a:schemeClr>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B2C1CA"/>
                    </a:solidFill>
                  </a:tcPr>
                </a:tc>
                <a:tc>
                  <a:txBody>
                    <a:bodyPr/>
                    <a:lstStyle>
                      <a:defPPr>
                        <a:defRPr lang="zh-CN"/>
                      </a:defPPr>
                      <a:lvl1pPr marL="0" algn="l" defTabSz="914400" rtl="0" eaLnBrk="1" latinLnBrk="0" hangingPunct="1">
                        <a:defRPr sz="1800" b="1" kern="1200">
                          <a:solidFill>
                            <a:schemeClr val="lt1"/>
                          </a:solidFill>
                          <a:latin typeface="Arial"/>
                          <a:ea typeface="Arial Unicode MS"/>
                          <a:cs typeface="Arial"/>
                        </a:defRPr>
                      </a:lvl1pPr>
                      <a:lvl2pPr marL="457200" algn="l" defTabSz="914400" rtl="0" eaLnBrk="1" latinLnBrk="0" hangingPunct="1">
                        <a:defRPr sz="1800" b="1" kern="1200">
                          <a:solidFill>
                            <a:schemeClr val="lt1"/>
                          </a:solidFill>
                          <a:latin typeface="Arial"/>
                          <a:ea typeface="Arial Unicode MS"/>
                          <a:cs typeface="Arial"/>
                        </a:defRPr>
                      </a:lvl2pPr>
                      <a:lvl3pPr marL="914400" algn="l" defTabSz="914400" rtl="0" eaLnBrk="1" latinLnBrk="0" hangingPunct="1">
                        <a:defRPr sz="1800" b="1" kern="1200">
                          <a:solidFill>
                            <a:schemeClr val="lt1"/>
                          </a:solidFill>
                          <a:latin typeface="Arial"/>
                          <a:ea typeface="Arial Unicode MS"/>
                          <a:cs typeface="Arial"/>
                        </a:defRPr>
                      </a:lvl3pPr>
                      <a:lvl4pPr marL="1371600" algn="l" defTabSz="914400" rtl="0" eaLnBrk="1" latinLnBrk="0" hangingPunct="1">
                        <a:defRPr sz="1800" b="1" kern="1200">
                          <a:solidFill>
                            <a:schemeClr val="lt1"/>
                          </a:solidFill>
                          <a:latin typeface="Arial"/>
                          <a:ea typeface="Arial Unicode MS"/>
                          <a:cs typeface="Arial"/>
                        </a:defRPr>
                      </a:lvl4pPr>
                      <a:lvl5pPr marL="1828800" algn="l" defTabSz="914400" rtl="0" eaLnBrk="1" latinLnBrk="0" hangingPunct="1">
                        <a:defRPr sz="1800" b="1" kern="1200">
                          <a:solidFill>
                            <a:schemeClr val="lt1"/>
                          </a:solidFill>
                          <a:latin typeface="Arial"/>
                          <a:ea typeface="Arial Unicode MS"/>
                          <a:cs typeface="Arial"/>
                        </a:defRPr>
                      </a:lvl5pPr>
                      <a:lvl6pPr marL="2286000" algn="l" defTabSz="914400" rtl="0" eaLnBrk="1" latinLnBrk="0" hangingPunct="1">
                        <a:defRPr sz="1800" b="1" kern="1200">
                          <a:solidFill>
                            <a:schemeClr val="lt1"/>
                          </a:solidFill>
                          <a:latin typeface="Arial"/>
                          <a:ea typeface="Arial Unicode MS"/>
                          <a:cs typeface="Arial"/>
                        </a:defRPr>
                      </a:lvl6pPr>
                      <a:lvl7pPr marL="2743200" algn="l" defTabSz="914400" rtl="0" eaLnBrk="1" latinLnBrk="0" hangingPunct="1">
                        <a:defRPr sz="1800" b="1" kern="1200">
                          <a:solidFill>
                            <a:schemeClr val="lt1"/>
                          </a:solidFill>
                          <a:latin typeface="Arial"/>
                          <a:ea typeface="Arial Unicode MS"/>
                          <a:cs typeface="Arial"/>
                        </a:defRPr>
                      </a:lvl7pPr>
                      <a:lvl8pPr marL="3200400" algn="l" defTabSz="914400" rtl="0" eaLnBrk="1" latinLnBrk="0" hangingPunct="1">
                        <a:defRPr sz="1800" b="1" kern="1200">
                          <a:solidFill>
                            <a:schemeClr val="lt1"/>
                          </a:solidFill>
                          <a:latin typeface="Arial"/>
                          <a:ea typeface="Arial Unicode MS"/>
                          <a:cs typeface="Arial"/>
                        </a:defRPr>
                      </a:lvl8pPr>
                      <a:lvl9pPr marL="3657600" algn="l" defTabSz="914400" rtl="0" eaLnBrk="1" latinLnBrk="0" hangingPunct="1">
                        <a:defRPr sz="1800" b="1" kern="1200">
                          <a:solidFill>
                            <a:schemeClr val="lt1"/>
                          </a:solidFill>
                          <a:latin typeface="Arial"/>
                          <a:ea typeface="Arial Unicode MS"/>
                          <a:cs typeface="Arial"/>
                        </a:defRPr>
                      </a:lvl9pPr>
                    </a:lstStyle>
                    <a:p>
                      <a:pPr algn="ctr"/>
                      <a:r>
                        <a:rPr lang="de-DE" sz="1200" dirty="0" err="1" smtClean="0">
                          <a:solidFill>
                            <a:schemeClr val="tx2"/>
                          </a:solidFill>
                        </a:rPr>
                        <a:t>Insured</a:t>
                      </a:r>
                      <a:r>
                        <a:rPr lang="de-DE" sz="1200" dirty="0" smtClean="0">
                          <a:solidFill>
                            <a:schemeClr val="tx2"/>
                          </a:solidFill>
                        </a:rPr>
                        <a:t> </a:t>
                      </a:r>
                      <a:r>
                        <a:rPr lang="de-DE" sz="1200" dirty="0" err="1" smtClean="0">
                          <a:solidFill>
                            <a:schemeClr val="tx2"/>
                          </a:solidFill>
                        </a:rPr>
                        <a:t>losses</a:t>
                      </a:r>
                      <a:r>
                        <a:rPr lang="de-DE" sz="1200" dirty="0" smtClean="0">
                          <a:solidFill>
                            <a:schemeClr val="tx2"/>
                          </a:solidFill>
                        </a:rPr>
                        <a:t> </a:t>
                      </a:r>
                    </a:p>
                    <a:p>
                      <a:pPr algn="ctr"/>
                      <a:r>
                        <a:rPr lang="de-DE" sz="1200" dirty="0" smtClean="0">
                          <a:solidFill>
                            <a:schemeClr val="tx2"/>
                          </a:solidFill>
                        </a:rPr>
                        <a:t>US$</a:t>
                      </a:r>
                      <a:r>
                        <a:rPr lang="de-DE" sz="1200" baseline="0" dirty="0" smtClean="0">
                          <a:solidFill>
                            <a:schemeClr val="tx2"/>
                          </a:solidFill>
                        </a:rPr>
                        <a:t> m</a:t>
                      </a:r>
                      <a:endParaRPr lang="de-DE" sz="1200" b="1" dirty="0" smtClean="0">
                        <a:solidFill>
                          <a:schemeClr val="tx2"/>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B2C1CA"/>
                    </a:solidFill>
                  </a:tcPr>
                </a:tc>
              </a:tr>
              <a:tr h="190721">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marL="0" marR="0" indent="0" algn="l" defTabSz="914400" rtl="0" eaLnBrk="1" fontAlgn="auto" latinLnBrk="0" hangingPunct="1">
                        <a:lnSpc>
                          <a:spcPct val="150000"/>
                        </a:lnSpc>
                        <a:spcBef>
                          <a:spcPts val="0"/>
                        </a:spcBef>
                        <a:spcAft>
                          <a:spcPts val="0"/>
                        </a:spcAft>
                        <a:buClrTx/>
                        <a:buSzTx/>
                        <a:buFontTx/>
                        <a:buNone/>
                        <a:tabLst/>
                        <a:defRPr/>
                      </a:pPr>
                      <a:r>
                        <a:rPr lang="de-DE" sz="1200" b="1" dirty="0" err="1" smtClean="0">
                          <a:solidFill>
                            <a:schemeClr val="tx2">
                              <a:lumMod val="75000"/>
                            </a:schemeClr>
                          </a:solidFill>
                        </a:rPr>
                        <a:t>America</a:t>
                      </a:r>
                      <a:r>
                        <a:rPr lang="de-DE" sz="1200" b="1" dirty="0" smtClean="0">
                          <a:solidFill>
                            <a:schemeClr val="tx2">
                              <a:lumMod val="75000"/>
                            </a:schemeClr>
                          </a:solidFill>
                        </a:rPr>
                        <a:t> (North </a:t>
                      </a:r>
                      <a:r>
                        <a:rPr lang="de-DE" sz="1200" b="1" dirty="0" err="1" smtClean="0">
                          <a:solidFill>
                            <a:schemeClr val="tx2">
                              <a:lumMod val="75000"/>
                            </a:schemeClr>
                          </a:solidFill>
                        </a:rPr>
                        <a:t>and</a:t>
                      </a:r>
                      <a:r>
                        <a:rPr lang="de-DE" sz="1200" b="1" dirty="0" smtClean="0">
                          <a:solidFill>
                            <a:schemeClr val="tx2">
                              <a:lumMod val="75000"/>
                            </a:schemeClr>
                          </a:solidFill>
                        </a:rPr>
                        <a:t> South </a:t>
                      </a:r>
                      <a:r>
                        <a:rPr lang="de-DE" sz="1200" b="1" dirty="0" err="1" smtClean="0">
                          <a:solidFill>
                            <a:schemeClr val="tx2">
                              <a:lumMod val="75000"/>
                            </a:schemeClr>
                          </a:solidFill>
                        </a:rPr>
                        <a:t>America</a:t>
                      </a:r>
                      <a:r>
                        <a:rPr lang="de-DE" sz="1200" b="1" dirty="0" smtClean="0">
                          <a:solidFill>
                            <a:schemeClr val="tx2">
                              <a:lumMod val="75000"/>
                            </a:schemeClr>
                          </a:solidFill>
                        </a:rPr>
                        <a:t>)</a:t>
                      </a:r>
                    </a:p>
                  </a:txBody>
                  <a:tcPr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2C1CA">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algn="ctr">
                        <a:lnSpc>
                          <a:spcPct val="150000"/>
                        </a:lnSpc>
                      </a:pPr>
                      <a:r>
                        <a:rPr lang="en-US" sz="1200" b="1" dirty="0" smtClean="0">
                          <a:solidFill>
                            <a:schemeClr val="tx2"/>
                          </a:solidFill>
                        </a:rPr>
                        <a:t>60,000</a:t>
                      </a:r>
                      <a:endParaRPr lang="en-US" sz="1200" b="1" dirty="0">
                        <a:solidFill>
                          <a:schemeClr val="tx2"/>
                        </a:solidFill>
                      </a:endParaRPr>
                    </a:p>
                  </a:txBody>
                  <a:tcPr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41D"/>
                    </a:solidFill>
                  </a:tcPr>
                </a:tc>
              </a:tr>
              <a:tr h="190721">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marL="0" marR="0" indent="0" algn="l" defTabSz="914400" rtl="0" eaLnBrk="1" fontAlgn="auto" latinLnBrk="0" hangingPunct="1">
                        <a:lnSpc>
                          <a:spcPct val="150000"/>
                        </a:lnSpc>
                        <a:spcBef>
                          <a:spcPts val="0"/>
                        </a:spcBef>
                        <a:spcAft>
                          <a:spcPts val="0"/>
                        </a:spcAft>
                        <a:buClrTx/>
                        <a:buSzTx/>
                        <a:buFontTx/>
                        <a:buNone/>
                        <a:tabLst/>
                        <a:defRPr/>
                      </a:pPr>
                      <a:r>
                        <a:rPr lang="de-DE" sz="1200" b="1" dirty="0" smtClean="0">
                          <a:solidFill>
                            <a:schemeClr val="tx2">
                              <a:lumMod val="75000"/>
                            </a:schemeClr>
                          </a:solidFill>
                        </a:rPr>
                        <a:t>Europe</a:t>
                      </a: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2C1CA">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algn="ctr">
                        <a:lnSpc>
                          <a:spcPct val="150000"/>
                        </a:lnSpc>
                      </a:pPr>
                      <a:r>
                        <a:rPr lang="en-US" sz="1200" b="1" dirty="0" smtClean="0">
                          <a:solidFill>
                            <a:schemeClr val="tx2"/>
                          </a:solidFill>
                        </a:rPr>
                        <a:t>3,200</a:t>
                      </a:r>
                      <a:endParaRPr lang="en-US" sz="1200" b="1" dirty="0">
                        <a:solidFill>
                          <a:schemeClr val="tx2"/>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41D"/>
                    </a:solidFill>
                  </a:tcPr>
                </a:tc>
              </a:tr>
              <a:tr h="190721">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marL="0" marR="0" indent="0" algn="l" defTabSz="914400" rtl="0" eaLnBrk="1" fontAlgn="auto" latinLnBrk="0" hangingPunct="1">
                        <a:lnSpc>
                          <a:spcPct val="150000"/>
                        </a:lnSpc>
                        <a:spcBef>
                          <a:spcPts val="0"/>
                        </a:spcBef>
                        <a:spcAft>
                          <a:spcPts val="0"/>
                        </a:spcAft>
                        <a:buClrTx/>
                        <a:buSzTx/>
                        <a:buFontTx/>
                        <a:buNone/>
                        <a:tabLst/>
                        <a:defRPr/>
                      </a:pPr>
                      <a:r>
                        <a:rPr lang="de-DE" sz="1200" b="1" dirty="0" err="1" smtClean="0">
                          <a:solidFill>
                            <a:schemeClr val="tx2">
                              <a:lumMod val="75000"/>
                            </a:schemeClr>
                          </a:solidFill>
                        </a:rPr>
                        <a:t>Africa</a:t>
                      </a:r>
                      <a:endParaRPr lang="de-DE" sz="1200" b="1" dirty="0" smtClean="0">
                        <a:solidFill>
                          <a:schemeClr val="tx2">
                            <a:lumMod val="75000"/>
                          </a:schemeClr>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2C1CA">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algn="ctr">
                        <a:lnSpc>
                          <a:spcPct val="150000"/>
                        </a:lnSpc>
                      </a:pPr>
                      <a:r>
                        <a:rPr lang="en-US" sz="1200" b="1" dirty="0" smtClean="0">
                          <a:solidFill>
                            <a:schemeClr val="tx2"/>
                          </a:solidFill>
                        </a:rPr>
                        <a:t>200</a:t>
                      </a:r>
                      <a:endParaRPr lang="en-US" sz="1200" b="1" dirty="0">
                        <a:solidFill>
                          <a:schemeClr val="tx2"/>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41D"/>
                    </a:solidFill>
                  </a:tcPr>
                </a:tc>
              </a:tr>
              <a:tr h="190721">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marL="0" marR="0" indent="0" algn="l" defTabSz="914400" rtl="0" eaLnBrk="1" fontAlgn="auto" latinLnBrk="0" hangingPunct="1">
                        <a:lnSpc>
                          <a:spcPct val="150000"/>
                        </a:lnSpc>
                        <a:spcBef>
                          <a:spcPts val="0"/>
                        </a:spcBef>
                        <a:spcAft>
                          <a:spcPts val="0"/>
                        </a:spcAft>
                        <a:buClrTx/>
                        <a:buSzTx/>
                        <a:buFontTx/>
                        <a:buNone/>
                        <a:tabLst/>
                        <a:defRPr/>
                      </a:pPr>
                      <a:r>
                        <a:rPr lang="de-DE" sz="1200" b="1" dirty="0" err="1" smtClean="0">
                          <a:solidFill>
                            <a:schemeClr val="tx2">
                              <a:lumMod val="75000"/>
                            </a:schemeClr>
                          </a:solidFill>
                        </a:rPr>
                        <a:t>Asia</a:t>
                      </a:r>
                      <a:endParaRPr lang="de-DE" sz="1200" b="1" dirty="0" smtClean="0">
                        <a:solidFill>
                          <a:schemeClr val="tx2">
                            <a:lumMod val="75000"/>
                          </a:schemeClr>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2C1CA">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algn="ctr">
                        <a:lnSpc>
                          <a:spcPct val="150000"/>
                        </a:lnSpc>
                      </a:pPr>
                      <a:r>
                        <a:rPr lang="en-US" sz="1200" b="1" dirty="0" smtClean="0">
                          <a:solidFill>
                            <a:schemeClr val="tx2"/>
                          </a:solidFill>
                        </a:rPr>
                        <a:t>1,700</a:t>
                      </a:r>
                      <a:endParaRPr lang="en-US" sz="1200" b="1" dirty="0">
                        <a:solidFill>
                          <a:schemeClr val="tx2"/>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41D"/>
                    </a:solidFill>
                  </a:tcPr>
                </a:tc>
              </a:tr>
              <a:tr h="190721">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marL="0" marR="0" indent="0" algn="l" defTabSz="914400" rtl="0" eaLnBrk="1" fontAlgn="auto" latinLnBrk="0" hangingPunct="1">
                        <a:lnSpc>
                          <a:spcPct val="150000"/>
                        </a:lnSpc>
                        <a:spcBef>
                          <a:spcPts val="0"/>
                        </a:spcBef>
                        <a:spcAft>
                          <a:spcPts val="0"/>
                        </a:spcAft>
                        <a:buClrTx/>
                        <a:buSzTx/>
                        <a:buFontTx/>
                        <a:buNone/>
                        <a:tabLst/>
                        <a:defRPr/>
                      </a:pPr>
                      <a:r>
                        <a:rPr lang="de-DE" sz="1200" b="1" dirty="0" err="1" smtClean="0">
                          <a:solidFill>
                            <a:schemeClr val="tx2">
                              <a:lumMod val="75000"/>
                            </a:schemeClr>
                          </a:solidFill>
                        </a:rPr>
                        <a:t>Australia</a:t>
                      </a:r>
                      <a:r>
                        <a:rPr lang="de-DE" sz="1200" b="1" dirty="0" smtClean="0">
                          <a:solidFill>
                            <a:schemeClr val="tx2">
                              <a:lumMod val="75000"/>
                            </a:schemeClr>
                          </a:solidFill>
                        </a:rPr>
                        <a:t>/</a:t>
                      </a:r>
                      <a:r>
                        <a:rPr lang="de-DE" sz="1200" b="1" dirty="0" err="1" smtClean="0">
                          <a:solidFill>
                            <a:schemeClr val="tx2">
                              <a:lumMod val="75000"/>
                            </a:schemeClr>
                          </a:solidFill>
                        </a:rPr>
                        <a:t>Oceania</a:t>
                      </a:r>
                      <a:endParaRPr lang="de-DE" sz="1200" b="1" dirty="0">
                        <a:solidFill>
                          <a:schemeClr val="tx2">
                            <a:lumMod val="75000"/>
                          </a:schemeClr>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2C1CA">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Arial Unicode MS"/>
                          <a:cs typeface="Arial"/>
                        </a:defRPr>
                      </a:lvl1pPr>
                      <a:lvl2pPr marL="457200" algn="l" defTabSz="914400" rtl="0" eaLnBrk="1" latinLnBrk="0" hangingPunct="1">
                        <a:defRPr sz="1800" kern="1200">
                          <a:solidFill>
                            <a:schemeClr val="dk1"/>
                          </a:solidFill>
                          <a:latin typeface="Arial"/>
                          <a:ea typeface="Arial Unicode MS"/>
                          <a:cs typeface="Arial"/>
                        </a:defRPr>
                      </a:lvl2pPr>
                      <a:lvl3pPr marL="914400" algn="l" defTabSz="914400" rtl="0" eaLnBrk="1" latinLnBrk="0" hangingPunct="1">
                        <a:defRPr sz="1800" kern="1200">
                          <a:solidFill>
                            <a:schemeClr val="dk1"/>
                          </a:solidFill>
                          <a:latin typeface="Arial"/>
                          <a:ea typeface="Arial Unicode MS"/>
                          <a:cs typeface="Arial"/>
                        </a:defRPr>
                      </a:lvl3pPr>
                      <a:lvl4pPr marL="1371600" algn="l" defTabSz="914400" rtl="0" eaLnBrk="1" latinLnBrk="0" hangingPunct="1">
                        <a:defRPr sz="1800" kern="1200">
                          <a:solidFill>
                            <a:schemeClr val="dk1"/>
                          </a:solidFill>
                          <a:latin typeface="Arial"/>
                          <a:ea typeface="Arial Unicode MS"/>
                          <a:cs typeface="Arial"/>
                        </a:defRPr>
                      </a:lvl4pPr>
                      <a:lvl5pPr marL="1828800" algn="l" defTabSz="914400" rtl="0" eaLnBrk="1" latinLnBrk="0" hangingPunct="1">
                        <a:defRPr sz="1800" kern="1200">
                          <a:solidFill>
                            <a:schemeClr val="dk1"/>
                          </a:solidFill>
                          <a:latin typeface="Arial"/>
                          <a:ea typeface="Arial Unicode MS"/>
                          <a:cs typeface="Arial"/>
                        </a:defRPr>
                      </a:lvl5pPr>
                      <a:lvl6pPr marL="2286000" algn="l" defTabSz="914400" rtl="0" eaLnBrk="1" latinLnBrk="0" hangingPunct="1">
                        <a:defRPr sz="1800" kern="1200">
                          <a:solidFill>
                            <a:schemeClr val="dk1"/>
                          </a:solidFill>
                          <a:latin typeface="Arial"/>
                          <a:ea typeface="Arial Unicode MS"/>
                          <a:cs typeface="Arial"/>
                        </a:defRPr>
                      </a:lvl6pPr>
                      <a:lvl7pPr marL="2743200" algn="l" defTabSz="914400" rtl="0" eaLnBrk="1" latinLnBrk="0" hangingPunct="1">
                        <a:defRPr sz="1800" kern="1200">
                          <a:solidFill>
                            <a:schemeClr val="dk1"/>
                          </a:solidFill>
                          <a:latin typeface="Arial"/>
                          <a:ea typeface="Arial Unicode MS"/>
                          <a:cs typeface="Arial"/>
                        </a:defRPr>
                      </a:lvl7pPr>
                      <a:lvl8pPr marL="3200400" algn="l" defTabSz="914400" rtl="0" eaLnBrk="1" latinLnBrk="0" hangingPunct="1">
                        <a:defRPr sz="1800" kern="1200">
                          <a:solidFill>
                            <a:schemeClr val="dk1"/>
                          </a:solidFill>
                          <a:latin typeface="Arial"/>
                          <a:ea typeface="Arial Unicode MS"/>
                          <a:cs typeface="Arial"/>
                        </a:defRPr>
                      </a:lvl8pPr>
                      <a:lvl9pPr marL="3657600" algn="l" defTabSz="914400" rtl="0" eaLnBrk="1" latinLnBrk="0" hangingPunct="1">
                        <a:defRPr sz="1800" kern="1200">
                          <a:solidFill>
                            <a:schemeClr val="dk1"/>
                          </a:solidFill>
                          <a:latin typeface="Arial"/>
                          <a:ea typeface="Arial Unicode MS"/>
                          <a:cs typeface="Arial"/>
                        </a:defRPr>
                      </a:lvl9pPr>
                    </a:lstStyle>
                    <a:p>
                      <a:pPr algn="ctr">
                        <a:lnSpc>
                          <a:spcPct val="150000"/>
                        </a:lnSpc>
                      </a:pPr>
                      <a:r>
                        <a:rPr lang="en-US" sz="1200" b="1" dirty="0" smtClean="0">
                          <a:solidFill>
                            <a:schemeClr val="tx2"/>
                          </a:solidFill>
                        </a:rPr>
                        <a:t>300</a:t>
                      </a:r>
                      <a:endParaRPr lang="en-US" sz="1200" b="1" dirty="0">
                        <a:solidFill>
                          <a:schemeClr val="tx2"/>
                        </a:solidFill>
                      </a:endParaRPr>
                    </a:p>
                  </a:txBody>
                  <a:tcPr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41D"/>
                    </a:solidFill>
                  </a:tcPr>
                </a:tc>
              </a:tr>
            </a:tbl>
          </a:graphicData>
        </a:graphic>
      </p:graphicFrame>
      <p:grpSp>
        <p:nvGrpSpPr>
          <p:cNvPr id="31" name="Gruppieren 53"/>
          <p:cNvGrpSpPr>
            <a:grpSpLocks/>
          </p:cNvGrpSpPr>
          <p:nvPr>
            <p:custDataLst>
              <p:tags r:id="rId2"/>
            </p:custDataLst>
          </p:nvPr>
        </p:nvGrpSpPr>
        <p:grpSpPr bwMode="auto">
          <a:xfrm>
            <a:off x="4456113" y="1997055"/>
            <a:ext cx="444500" cy="307975"/>
            <a:chOff x="1705079" y="5915189"/>
            <a:chExt cx="993491" cy="749533"/>
          </a:xfrm>
        </p:grpSpPr>
        <p:sp>
          <p:nvSpPr>
            <p:cNvPr id="32" name="Ellipse 26"/>
            <p:cNvSpPr>
              <a:spLocks noChangeAspect="1"/>
            </p:cNvSpPr>
            <p:nvPr/>
          </p:nvSpPr>
          <p:spPr bwMode="auto">
            <a:xfrm>
              <a:off x="1921517" y="6000188"/>
              <a:ext cx="578355" cy="575671"/>
            </a:xfrm>
            <a:prstGeom prst="ellipse">
              <a:avLst/>
            </a:prstGeom>
            <a:solidFill>
              <a:srgbClr val="F7941D"/>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000" b="1" i="0" u="none" strike="noStrike" kern="0" cap="none" spc="0" normalizeH="0" baseline="0" noProof="0" smtClean="0">
                <a:ln>
                  <a:noFill/>
                </a:ln>
                <a:solidFill>
                  <a:srgbClr val="3A3B3E"/>
                </a:solidFill>
                <a:effectLst/>
                <a:uLnTx/>
                <a:uFillTx/>
              </a:endParaRPr>
            </a:p>
          </p:txBody>
        </p:sp>
        <p:sp>
          <p:nvSpPr>
            <p:cNvPr id="33" name="Textfeld 27"/>
            <p:cNvSpPr txBox="1"/>
            <p:nvPr/>
          </p:nvSpPr>
          <p:spPr>
            <a:xfrm>
              <a:off x="1705079" y="5915189"/>
              <a:ext cx="993491" cy="749533"/>
            </a:xfrm>
            <a:prstGeom prst="rect">
              <a:avLst/>
            </a:prstGeom>
            <a:noFill/>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smtClean="0">
                  <a:ln>
                    <a:noFill/>
                  </a:ln>
                  <a:solidFill>
                    <a:srgbClr val="3A3B3E"/>
                  </a:solidFill>
                  <a:effectLst/>
                  <a:uLnTx/>
                  <a:uFillTx/>
                </a:rPr>
                <a:t>5%</a:t>
              </a:r>
              <a:endParaRPr kumimoji="0" lang="de-DE" sz="1600" b="1" i="0" u="none" strike="noStrike" kern="0" cap="none" spc="0" normalizeH="0" baseline="0" noProof="0" smtClean="0">
                <a:ln>
                  <a:noFill/>
                </a:ln>
                <a:solidFill>
                  <a:srgbClr val="3A3B3E"/>
                </a:solidFill>
                <a:effectLst/>
                <a:uLnTx/>
                <a:uFillTx/>
              </a:endParaRPr>
            </a:p>
          </p:txBody>
        </p:sp>
      </p:grpSp>
      <p:grpSp>
        <p:nvGrpSpPr>
          <p:cNvPr id="34" name="Gruppieren 56"/>
          <p:cNvGrpSpPr>
            <a:grpSpLocks/>
          </p:cNvGrpSpPr>
          <p:nvPr>
            <p:custDataLst>
              <p:tags r:id="rId3"/>
            </p:custDataLst>
          </p:nvPr>
        </p:nvGrpSpPr>
        <p:grpSpPr bwMode="auto">
          <a:xfrm>
            <a:off x="7065963" y="3959205"/>
            <a:ext cx="585787" cy="307975"/>
            <a:chOff x="3747422" y="5960111"/>
            <a:chExt cx="1826341" cy="1004910"/>
          </a:xfrm>
        </p:grpSpPr>
        <p:sp>
          <p:nvSpPr>
            <p:cNvPr id="35" name="Ellipse 38"/>
            <p:cNvSpPr>
              <a:spLocks noChangeAspect="1"/>
            </p:cNvSpPr>
            <p:nvPr/>
          </p:nvSpPr>
          <p:spPr bwMode="auto">
            <a:xfrm>
              <a:off x="3747422" y="6291628"/>
              <a:ext cx="361307" cy="357415"/>
            </a:xfrm>
            <a:prstGeom prst="ellipse">
              <a:avLst/>
            </a:prstGeom>
            <a:solidFill>
              <a:srgbClr val="F7941D"/>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000" b="1" i="0" u="none" strike="noStrike" kern="0" cap="none" spc="0" normalizeH="0" baseline="0" noProof="0" smtClean="0">
                <a:ln>
                  <a:noFill/>
                </a:ln>
                <a:solidFill>
                  <a:srgbClr val="3A3B3E"/>
                </a:solidFill>
                <a:effectLst/>
                <a:uLnTx/>
                <a:uFillTx/>
              </a:endParaRPr>
            </a:p>
          </p:txBody>
        </p:sp>
        <p:sp>
          <p:nvSpPr>
            <p:cNvPr id="36" name="Textfeld 41"/>
            <p:cNvSpPr txBox="1"/>
            <p:nvPr/>
          </p:nvSpPr>
          <p:spPr>
            <a:xfrm>
              <a:off x="3861258" y="5960111"/>
              <a:ext cx="1712505" cy="1004910"/>
            </a:xfrm>
            <a:prstGeom prst="rect">
              <a:avLst/>
            </a:prstGeom>
            <a:noFill/>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dirty="0">
                  <a:ln>
                    <a:noFill/>
                  </a:ln>
                  <a:solidFill>
                    <a:srgbClr val="4D4E53">
                      <a:lumMod val="75000"/>
                    </a:srgbClr>
                  </a:solidFill>
                  <a:effectLst/>
                  <a:uLnTx/>
                  <a:uFillTx/>
                  <a:latin typeface="Arial"/>
                  <a:ea typeface="Arial Unicode MS"/>
                  <a:cs typeface="Arial"/>
                </a:rPr>
                <a:t>&lt;1%</a:t>
              </a:r>
            </a:p>
          </p:txBody>
        </p:sp>
      </p:grpSp>
      <p:grpSp>
        <p:nvGrpSpPr>
          <p:cNvPr id="37" name="PPTShape_0"/>
          <p:cNvGrpSpPr>
            <a:grpSpLocks/>
          </p:cNvGrpSpPr>
          <p:nvPr>
            <p:custDataLst>
              <p:tags r:id="rId4"/>
            </p:custDataLst>
          </p:nvPr>
        </p:nvGrpSpPr>
        <p:grpSpPr bwMode="auto">
          <a:xfrm>
            <a:off x="4741863" y="3140055"/>
            <a:ext cx="585787" cy="307975"/>
            <a:chOff x="3747422" y="5960111"/>
            <a:chExt cx="1826341" cy="1004910"/>
          </a:xfrm>
        </p:grpSpPr>
        <p:sp>
          <p:nvSpPr>
            <p:cNvPr id="38" name="Ellipse 43"/>
            <p:cNvSpPr>
              <a:spLocks noChangeAspect="1"/>
            </p:cNvSpPr>
            <p:nvPr/>
          </p:nvSpPr>
          <p:spPr bwMode="auto">
            <a:xfrm>
              <a:off x="3747422" y="6291628"/>
              <a:ext cx="361307" cy="357415"/>
            </a:xfrm>
            <a:prstGeom prst="ellipse">
              <a:avLst/>
            </a:prstGeom>
            <a:solidFill>
              <a:srgbClr val="F7941D"/>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000" b="1" i="0" u="none" strike="noStrike" kern="0" cap="none" spc="0" normalizeH="0" baseline="0" noProof="0" smtClean="0">
                <a:ln>
                  <a:noFill/>
                </a:ln>
                <a:solidFill>
                  <a:srgbClr val="3A3B3E"/>
                </a:solidFill>
                <a:effectLst/>
                <a:uLnTx/>
                <a:uFillTx/>
              </a:endParaRPr>
            </a:p>
          </p:txBody>
        </p:sp>
        <p:sp>
          <p:nvSpPr>
            <p:cNvPr id="39" name="Textfeld 44"/>
            <p:cNvSpPr txBox="1"/>
            <p:nvPr/>
          </p:nvSpPr>
          <p:spPr>
            <a:xfrm>
              <a:off x="3861258" y="5960111"/>
              <a:ext cx="1712505" cy="1004910"/>
            </a:xfrm>
            <a:prstGeom prst="rect">
              <a:avLst/>
            </a:prstGeom>
            <a:noFill/>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dirty="0">
                  <a:ln>
                    <a:noFill/>
                  </a:ln>
                  <a:solidFill>
                    <a:srgbClr val="4D4E53">
                      <a:lumMod val="75000"/>
                    </a:srgbClr>
                  </a:solidFill>
                  <a:effectLst/>
                  <a:uLnTx/>
                  <a:uFillTx/>
                  <a:latin typeface="Arial"/>
                  <a:ea typeface="Arial Unicode MS"/>
                  <a:cs typeface="Arial"/>
                </a:rPr>
                <a:t>&lt;1%</a:t>
              </a:r>
            </a:p>
          </p:txBody>
        </p:sp>
      </p:grpSp>
      <p:sp>
        <p:nvSpPr>
          <p:cNvPr id="40" name="Textfeld 25"/>
          <p:cNvSpPr txBox="1"/>
          <p:nvPr/>
        </p:nvSpPr>
        <p:spPr>
          <a:xfrm>
            <a:off x="2606675" y="2381230"/>
            <a:ext cx="544513" cy="307975"/>
          </a:xfrm>
          <a:prstGeom prst="rect">
            <a:avLst/>
          </a:prstGeom>
          <a:noFill/>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dirty="0">
                <a:ln>
                  <a:noFill/>
                </a:ln>
                <a:solidFill>
                  <a:srgbClr val="4D4E53">
                    <a:lumMod val="75000"/>
                  </a:srgbClr>
                </a:solidFill>
                <a:effectLst/>
                <a:uLnTx/>
                <a:uFillTx/>
                <a:latin typeface="Arial"/>
                <a:ea typeface="Arial Unicode MS"/>
                <a:cs typeface="Arial"/>
              </a:rPr>
              <a:t>91%</a:t>
            </a:r>
          </a:p>
        </p:txBody>
      </p:sp>
      <p:grpSp>
        <p:nvGrpSpPr>
          <p:cNvPr id="41" name="PPTShape_1"/>
          <p:cNvGrpSpPr>
            <a:grpSpLocks/>
          </p:cNvGrpSpPr>
          <p:nvPr>
            <p:custDataLst>
              <p:tags r:id="rId5"/>
            </p:custDataLst>
          </p:nvPr>
        </p:nvGrpSpPr>
        <p:grpSpPr bwMode="auto">
          <a:xfrm>
            <a:off x="6415088" y="2365355"/>
            <a:ext cx="549275" cy="307975"/>
            <a:chOff x="1705079" y="5915189"/>
            <a:chExt cx="1226454" cy="749533"/>
          </a:xfrm>
        </p:grpSpPr>
        <p:sp>
          <p:nvSpPr>
            <p:cNvPr id="42" name="Ellipse 35"/>
            <p:cNvSpPr>
              <a:spLocks noChangeAspect="1"/>
            </p:cNvSpPr>
            <p:nvPr/>
          </p:nvSpPr>
          <p:spPr bwMode="auto">
            <a:xfrm>
              <a:off x="1924848" y="6000188"/>
              <a:ext cx="574236" cy="575671"/>
            </a:xfrm>
            <a:prstGeom prst="ellipse">
              <a:avLst/>
            </a:prstGeom>
            <a:solidFill>
              <a:srgbClr val="F7941D"/>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000" b="1" i="0" u="none" strike="noStrike" kern="0" cap="none" spc="0" normalizeH="0" baseline="0" noProof="0" smtClean="0">
                <a:ln>
                  <a:noFill/>
                </a:ln>
                <a:solidFill>
                  <a:srgbClr val="3A3B3E"/>
                </a:solidFill>
                <a:effectLst/>
                <a:uLnTx/>
                <a:uFillTx/>
              </a:endParaRPr>
            </a:p>
          </p:txBody>
        </p:sp>
        <p:sp>
          <p:nvSpPr>
            <p:cNvPr id="43" name="Textfeld 36"/>
            <p:cNvSpPr txBox="1"/>
            <p:nvPr/>
          </p:nvSpPr>
          <p:spPr>
            <a:xfrm>
              <a:off x="1705079" y="5915189"/>
              <a:ext cx="1226454" cy="749533"/>
            </a:xfrm>
            <a:prstGeom prst="rect">
              <a:avLst/>
            </a:prstGeom>
            <a:noFill/>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smtClean="0">
                  <a:ln>
                    <a:noFill/>
                  </a:ln>
                  <a:solidFill>
                    <a:srgbClr val="3A3B3E"/>
                  </a:solidFill>
                  <a:effectLst/>
                  <a:uLnTx/>
                  <a:uFillTx/>
                </a:rPr>
                <a:t>&lt;3%</a:t>
              </a:r>
              <a:endParaRPr kumimoji="0" lang="de-DE" sz="1600" b="1" i="0" u="none" strike="noStrike" kern="0" cap="none" spc="0" normalizeH="0" baseline="0" noProof="0" smtClean="0">
                <a:ln>
                  <a:noFill/>
                </a:ln>
                <a:solidFill>
                  <a:srgbClr val="3A3B3E"/>
                </a:solidFill>
                <a:effectLst/>
                <a:uLnTx/>
                <a:uFillTx/>
              </a:endParaRPr>
            </a:p>
          </p:txBody>
        </p:sp>
      </p:grpSp>
      <p:sp>
        <p:nvSpPr>
          <p:cNvPr id="45" name="PPTShape_2"/>
          <p:cNvSpPr txBox="1">
            <a:spLocks noChangeArrowheads="1"/>
          </p:cNvSpPr>
          <p:nvPr/>
        </p:nvSpPr>
        <p:spPr bwMode="auto">
          <a:xfrm>
            <a:off x="357158" y="6554788"/>
            <a:ext cx="5942013" cy="138112"/>
          </a:xfrm>
          <a:prstGeom prst="rect">
            <a:avLst/>
          </a:prstGeom>
          <a:noFill/>
          <a:ln w="9525">
            <a:noFill/>
            <a:miter lim="800000"/>
            <a:headEnd/>
            <a:tailEnd/>
          </a:ln>
        </p:spPr>
        <p:txBody>
          <a:bodyPr lIns="0" tIns="0" rIns="0" bIns="0">
            <a:spAutoFit/>
          </a:bodyPr>
          <a:lstStyle/>
          <a:p>
            <a:pPr marL="0" marR="0" lvl="0" indent="0" defTabSz="914400" eaLnBrk="1" fontAlgn="auto" latinLnBrk="0" hangingPunct="1">
              <a:lnSpc>
                <a:spcPct val="100000"/>
              </a:lnSpc>
              <a:spcBef>
                <a:spcPct val="10000"/>
              </a:spcBef>
              <a:spcAft>
                <a:spcPts val="0"/>
              </a:spcAft>
              <a:buClrTx/>
              <a:buSzTx/>
              <a:buFontTx/>
              <a:buNone/>
              <a:tabLst/>
              <a:defRPr/>
            </a:pPr>
            <a:r>
              <a:rPr kumimoji="0" lang="de-DE" sz="900" b="0" i="0" u="none" strike="noStrike" kern="0" cap="none" spc="0" normalizeH="0" baseline="0" noProof="0" dirty="0" smtClean="0">
                <a:ln>
                  <a:noFill/>
                </a:ln>
                <a:effectLst/>
                <a:uLnTx/>
                <a:uFillTx/>
                <a:latin typeface="Times New Roman" pitchFamily="18" charset="0"/>
                <a:cs typeface="Times New Roman" pitchFamily="18" charset="0"/>
              </a:rPr>
              <a:t>Source: Geo Risks Research, NatCatSERVICE – As at January 2013  </a:t>
            </a:r>
            <a:endParaRPr kumimoji="0" lang="en-US" altLang="zh-CN" sz="900" b="0" i="0" u="none" strike="noStrike" kern="0" cap="none" spc="0" normalizeH="0" baseline="0" noProof="0" dirty="0" smtClean="0">
              <a:ln>
                <a:noFill/>
              </a:ln>
              <a:effectLst/>
              <a:uLnTx/>
              <a:uFillTx/>
              <a:latin typeface="Times New Roman" pitchFamily="18" charset="0"/>
              <a:cs typeface="Times New Roman" pitchFamily="18" charset="0"/>
            </a:endParaRPr>
          </a:p>
        </p:txBody>
      </p:sp>
      <p:sp>
        <p:nvSpPr>
          <p:cNvPr id="47" name="矩形 46"/>
          <p:cNvSpPr/>
          <p:nvPr/>
        </p:nvSpPr>
        <p:spPr>
          <a:xfrm>
            <a:off x="5000628" y="4643446"/>
            <a:ext cx="3857652" cy="1892826"/>
          </a:xfrm>
          <a:prstGeom prst="rect">
            <a:avLst/>
          </a:prstGeom>
        </p:spPr>
        <p:txBody>
          <a:bodyPr wrap="square">
            <a:spAutoFit/>
          </a:bodyPr>
          <a:lstStyle/>
          <a:p>
            <a:pPr algn="just">
              <a:lnSpc>
                <a:spcPct val="130000"/>
              </a:lnSpc>
              <a:buClr>
                <a:srgbClr val="FF0000"/>
              </a:buClr>
              <a:buFont typeface="Arial" pitchFamily="34" charset="0"/>
              <a:buChar char="•"/>
            </a:pPr>
            <a:r>
              <a:rPr lang="zh-CN" altLang="en-US" dirty="0">
                <a:latin typeface="Times New Roman" pitchFamily="18" charset="0"/>
                <a:ea typeface="楷体_GB2312" pitchFamily="49" charset="-122"/>
                <a:cs typeface="Times New Roman" pitchFamily="18" charset="0"/>
              </a:rPr>
              <a:t> </a:t>
            </a:r>
            <a:r>
              <a:rPr lang="en-US" altLang="zh-CN" dirty="0" smtClean="0">
                <a:latin typeface="Times New Roman" pitchFamily="18" charset="0"/>
                <a:ea typeface="楷体_GB2312" pitchFamily="49" charset="-122"/>
                <a:cs typeface="Times New Roman" pitchFamily="18" charset="0"/>
              </a:rPr>
              <a:t>According to </a:t>
            </a:r>
            <a:r>
              <a:rPr lang="en-US" dirty="0" smtClean="0">
                <a:latin typeface="Times New Roman" pitchFamily="18" charset="0"/>
                <a:ea typeface="楷体_GB2312" pitchFamily="49" charset="-122"/>
                <a:cs typeface="Times New Roman" pitchFamily="18" charset="0"/>
              </a:rPr>
              <a:t>Munich </a:t>
            </a:r>
            <a:r>
              <a:rPr lang="en-US" dirty="0" err="1" smtClean="0">
                <a:latin typeface="Times New Roman" pitchFamily="18" charset="0"/>
                <a:ea typeface="楷体_GB2312" pitchFamily="49" charset="-122"/>
                <a:cs typeface="Times New Roman" pitchFamily="18" charset="0"/>
              </a:rPr>
              <a:t>Re’s</a:t>
            </a:r>
            <a:r>
              <a:rPr lang="en-US" dirty="0" smtClean="0">
                <a:latin typeface="Times New Roman" pitchFamily="18" charset="0"/>
                <a:ea typeface="楷体_GB2312" pitchFamily="49" charset="-122"/>
                <a:cs typeface="Times New Roman" pitchFamily="18" charset="0"/>
              </a:rPr>
              <a:t> estimation</a:t>
            </a:r>
            <a:r>
              <a:rPr lang="zh-CN" altLang="en-US" dirty="0" smtClean="0">
                <a:latin typeface="Times New Roman" pitchFamily="18" charset="0"/>
                <a:ea typeface="楷体_GB2312" pitchFamily="49" charset="-122"/>
                <a:cs typeface="Times New Roman" pitchFamily="18" charset="0"/>
              </a:rPr>
              <a:t>，</a:t>
            </a:r>
            <a:r>
              <a:rPr lang="en-US" altLang="zh-CN" dirty="0" smtClean="0">
                <a:latin typeface="Times New Roman" pitchFamily="18" charset="0"/>
                <a:ea typeface="楷体_GB2312" pitchFamily="49" charset="-122"/>
                <a:cs typeface="Times New Roman" pitchFamily="18" charset="0"/>
              </a:rPr>
              <a:t>the worldwide economic losses caused by natural disasters reach up to 160b US$ in 2012, but inured losses are about 65b US$.</a:t>
            </a:r>
            <a:endParaRPr lang="zh-CN" altLang="en-US" dirty="0">
              <a:latin typeface="Times New Roman" pitchFamily="18" charset="0"/>
              <a:ea typeface="楷体_GB2312" pitchFamily="49" charset="-122"/>
              <a:cs typeface="Times New Roman" pitchFamily="18" charset="0"/>
            </a:endParaRPr>
          </a:p>
        </p:txBody>
      </p:sp>
      <p:sp>
        <p:nvSpPr>
          <p:cNvPr id="48" name="标题 1"/>
          <p:cNvSpPr>
            <a:spLocks noGrp="1"/>
          </p:cNvSpPr>
          <p:nvPr>
            <p:ph type="title"/>
          </p:nvPr>
        </p:nvSpPr>
        <p:spPr>
          <a:xfrm>
            <a:off x="500034" y="214290"/>
            <a:ext cx="8229600" cy="1143000"/>
          </a:xfrm>
        </p:spPr>
        <p:txBody>
          <a:bodyPr>
            <a:normAutofit/>
          </a:bodyPr>
          <a:lstStyle/>
          <a:p>
            <a:r>
              <a:rPr lang="en-US" altLang="zh-CN" dirty="0" smtClean="0"/>
              <a:t>Underinsurance for Natural Disasters</a:t>
            </a:r>
            <a:endParaRPr lang="zh-CN" altLang="en-US" sz="36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3——Part A</a:t>
            </a:r>
            <a:endParaRPr lang="zh-CN" altLang="en-US" dirty="0"/>
          </a:p>
        </p:txBody>
      </p:sp>
      <p:graphicFrame>
        <p:nvGraphicFramePr>
          <p:cNvPr id="4" name="内容占位符 3"/>
          <p:cNvGraphicFramePr>
            <a:graphicFrameLocks noGrp="1"/>
          </p:cNvGraphicFramePr>
          <p:nvPr>
            <p:ph idx="1"/>
          </p:nvPr>
        </p:nvGraphicFramePr>
        <p:xfrm>
          <a:off x="357157" y="1508062"/>
          <a:ext cx="8429685" cy="5064210"/>
        </p:xfrm>
        <a:graphic>
          <a:graphicData uri="http://schemas.openxmlformats.org/drawingml/2006/table">
            <a:tbl>
              <a:tblPr firstRow="1" bandRow="1">
                <a:tableStyleId>{2D5ABB26-0587-4C30-8999-92F81FD0307C}</a:tableStyleId>
              </a:tblPr>
              <a:tblGrid>
                <a:gridCol w="1000133"/>
                <a:gridCol w="714380"/>
                <a:gridCol w="714380"/>
                <a:gridCol w="714380"/>
                <a:gridCol w="688402"/>
                <a:gridCol w="766335"/>
                <a:gridCol w="766335"/>
                <a:gridCol w="766335"/>
                <a:gridCol w="709799"/>
                <a:gridCol w="690957"/>
                <a:gridCol w="898249"/>
              </a:tblGrid>
              <a:tr h="454605">
                <a:tc>
                  <a:txBody>
                    <a:bodyPr/>
                    <a:lstStyle/>
                    <a:p>
                      <a:pPr algn="ctr"/>
                      <a:endParaRPr lang="zh-CN" altLang="en-US" sz="16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3——Part B</a:t>
            </a:r>
            <a:endParaRPr lang="zh-CN" altLang="en-US" dirty="0"/>
          </a:p>
        </p:txBody>
      </p:sp>
      <p:graphicFrame>
        <p:nvGraphicFramePr>
          <p:cNvPr id="4" name="内容占位符 3"/>
          <p:cNvGraphicFramePr>
            <a:graphicFrameLocks noGrp="1"/>
          </p:cNvGraphicFramePr>
          <p:nvPr>
            <p:ph idx="1"/>
          </p:nvPr>
        </p:nvGraphicFramePr>
        <p:xfrm>
          <a:off x="357157" y="1508062"/>
          <a:ext cx="8429685" cy="5064210"/>
        </p:xfrm>
        <a:graphic>
          <a:graphicData uri="http://schemas.openxmlformats.org/drawingml/2006/table">
            <a:tbl>
              <a:tblPr firstRow="1" bandRow="1">
                <a:tableStyleId>{2D5ABB26-0587-4C30-8999-92F81FD0307C}</a:tableStyleId>
              </a:tblPr>
              <a:tblGrid>
                <a:gridCol w="1000133"/>
                <a:gridCol w="714380"/>
                <a:gridCol w="714380"/>
                <a:gridCol w="714380"/>
                <a:gridCol w="688402"/>
                <a:gridCol w="766335"/>
                <a:gridCol w="766335"/>
                <a:gridCol w="766335"/>
                <a:gridCol w="709799"/>
                <a:gridCol w="690957"/>
                <a:gridCol w="898249"/>
              </a:tblGrid>
              <a:tr h="454605">
                <a:tc>
                  <a:txBody>
                    <a:bodyPr/>
                    <a:lstStyle/>
                    <a:p>
                      <a:pPr algn="ctr"/>
                      <a:endParaRPr lang="zh-CN" altLang="en-US" sz="16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9</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2</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3</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4</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5</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6</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7</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8</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 </a:t>
                      </a:r>
                      <a:r>
                        <a:rPr lang="en-US" altLang="zh-CN" sz="1400" b="1" baseline="0" dirty="0" smtClean="0">
                          <a:latin typeface="Times New Roman" pitchFamily="18" charset="0"/>
                          <a:cs typeface="Times New Roman" pitchFamily="18" charset="0"/>
                        </a:rPr>
                        <a:t>9 </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CN" alt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latin typeface="Times New Roman" pitchFamily="18" charset="0"/>
                          <a:cs typeface="Times New Roman" pitchFamily="18" charset="0"/>
                        </a:rPr>
                        <a:t>Period</a:t>
                      </a:r>
                      <a:r>
                        <a:rPr lang="en-US" altLang="zh-CN" sz="1400" b="1" baseline="0" dirty="0" smtClean="0">
                          <a:latin typeface="Times New Roman" pitchFamily="18" charset="0"/>
                          <a:cs typeface="Times New Roman" pitchFamily="18" charset="0"/>
                        </a:rPr>
                        <a:t> 10</a:t>
                      </a:r>
                      <a:endParaRPr lang="zh-CN" altLang="en-US" sz="1400" b="1" dirty="0" smtClean="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66"/>
                    </a:solidFill>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600" b="1" i="0" u="none" strike="noStrike" dirty="0">
                          <a:solidFill>
                            <a:srgbClr val="000000"/>
                          </a:solidFill>
                          <a:latin typeface="Times New Roman" pitchFamily="18" charset="0"/>
                          <a:cs typeface="Times New Roman" pitchFamily="18"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72518" cy="1143000"/>
          </a:xfrm>
        </p:spPr>
        <p:txBody>
          <a:bodyPr>
            <a:normAutofit fontScale="90000"/>
          </a:bodyPr>
          <a:lstStyle/>
          <a:p>
            <a:r>
              <a:rPr lang="en-US" altLang="zh-CN" dirty="0" smtClean="0"/>
              <a:t>The Within-subjects Comparison of Experiment 3</a:t>
            </a:r>
            <a:endParaRPr lang="zh-CN" altLang="en-US" dirty="0"/>
          </a:p>
        </p:txBody>
      </p:sp>
      <p:graphicFrame>
        <p:nvGraphicFramePr>
          <p:cNvPr id="4" name="图表 3"/>
          <p:cNvGraphicFramePr/>
          <p:nvPr/>
        </p:nvGraphicFramePr>
        <p:xfrm>
          <a:off x="571472" y="1643050"/>
          <a:ext cx="8143932" cy="48577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043890" cy="1143000"/>
          </a:xfrm>
        </p:spPr>
        <p:txBody>
          <a:bodyPr>
            <a:noAutofit/>
          </a:bodyPr>
          <a:lstStyle/>
          <a:p>
            <a:r>
              <a:rPr lang="en-US" altLang="zh-CN" dirty="0" smtClean="0"/>
              <a:t>The Within-subjects Comparison of </a:t>
            </a:r>
            <a:br>
              <a:rPr lang="en-US" altLang="zh-CN" dirty="0" smtClean="0"/>
            </a:br>
            <a:r>
              <a:rPr lang="en-US" altLang="zh-CN" dirty="0" smtClean="0"/>
              <a:t>Experiment 1 and Experiment 2</a:t>
            </a:r>
            <a:endParaRPr lang="zh-CN" altLang="en-US" dirty="0"/>
          </a:p>
        </p:txBody>
      </p:sp>
      <p:graphicFrame>
        <p:nvGraphicFramePr>
          <p:cNvPr id="4" name="图表 3"/>
          <p:cNvGraphicFramePr/>
          <p:nvPr/>
        </p:nvGraphicFramePr>
        <p:xfrm>
          <a:off x="500034" y="1643050"/>
          <a:ext cx="8215370" cy="507209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dirty="0" smtClean="0"/>
              <a:t>The Within-subjects Comparison of </a:t>
            </a:r>
            <a:br>
              <a:rPr lang="en-US" altLang="zh-CN" dirty="0" smtClean="0"/>
            </a:br>
            <a:r>
              <a:rPr lang="en-US" altLang="zh-CN" dirty="0" smtClean="0"/>
              <a:t>Experiment 2 and Experiment 3</a:t>
            </a:r>
            <a:endParaRPr lang="zh-CN" altLang="en-US" dirty="0"/>
          </a:p>
        </p:txBody>
      </p:sp>
      <p:graphicFrame>
        <p:nvGraphicFramePr>
          <p:cNvPr id="4" name="图表 3"/>
          <p:cNvGraphicFramePr/>
          <p:nvPr/>
        </p:nvGraphicFramePr>
        <p:xfrm>
          <a:off x="714348" y="1571612"/>
          <a:ext cx="7929618" cy="506254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The Within-subjects Comparison of </a:t>
            </a:r>
            <a:br>
              <a:rPr lang="en-US" altLang="zh-CN" dirty="0" smtClean="0"/>
            </a:br>
            <a:r>
              <a:rPr lang="en-US" altLang="zh-CN" dirty="0" smtClean="0"/>
              <a:t>Experiment 1 and Experiment 3</a:t>
            </a:r>
            <a:endParaRPr lang="zh-CN" altLang="en-US" dirty="0"/>
          </a:p>
        </p:txBody>
      </p:sp>
      <p:graphicFrame>
        <p:nvGraphicFramePr>
          <p:cNvPr id="5" name="图表 4"/>
          <p:cNvGraphicFramePr/>
          <p:nvPr/>
        </p:nvGraphicFramePr>
        <p:xfrm>
          <a:off x="428596" y="1428736"/>
          <a:ext cx="8286808" cy="5214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dirty="0" smtClean="0"/>
              <a:t>Panel Data Model on the Basis</a:t>
            </a:r>
            <a:br>
              <a:rPr lang="en-US" altLang="zh-CN" dirty="0" smtClean="0"/>
            </a:br>
            <a:r>
              <a:rPr lang="en-US" altLang="zh-CN" dirty="0" smtClean="0"/>
              <a:t> of the Whole </a:t>
            </a:r>
            <a:endParaRPr lang="zh-CN" altLang="en-US" dirty="0"/>
          </a:p>
        </p:txBody>
      </p:sp>
      <p:graphicFrame>
        <p:nvGraphicFramePr>
          <p:cNvPr id="4" name="内容占位符 3"/>
          <p:cNvGraphicFramePr>
            <a:graphicFrameLocks noGrp="1"/>
          </p:cNvGraphicFramePr>
          <p:nvPr>
            <p:ph idx="1"/>
          </p:nvPr>
        </p:nvGraphicFramePr>
        <p:xfrm>
          <a:off x="785786" y="1714488"/>
          <a:ext cx="7403518" cy="3643337"/>
        </p:xfrm>
        <a:graphic>
          <a:graphicData uri="http://schemas.openxmlformats.org/drawingml/2006/table">
            <a:tbl>
              <a:tblPr firstRow="1" bandRow="1">
                <a:tableStyleId>{2D5ABB26-0587-4C30-8999-92F81FD0307C}</a:tableStyleId>
              </a:tblPr>
              <a:tblGrid>
                <a:gridCol w="1857388"/>
                <a:gridCol w="2773065"/>
                <a:gridCol w="2773065"/>
              </a:tblGrid>
              <a:tr h="921144">
                <a:tc>
                  <a:txBody>
                    <a:bodyPr/>
                    <a:lstStyle/>
                    <a:p>
                      <a:pPr algn="ctr"/>
                      <a:r>
                        <a:rPr lang="en-US" altLang="zh-CN" sz="2400" b="0" dirty="0" smtClean="0">
                          <a:latin typeface="Times New Roman" pitchFamily="18" charset="0"/>
                          <a:cs typeface="Times New Roman" pitchFamily="18" charset="0"/>
                        </a:rPr>
                        <a:t>Variable</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Coefficient</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t-Statistic</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4151">
                <a:tc>
                  <a:txBody>
                    <a:bodyPr/>
                    <a:lstStyle/>
                    <a:p>
                      <a:pPr algn="ctr"/>
                      <a:r>
                        <a:rPr lang="en-US" altLang="zh-CN" sz="2400" b="0" dirty="0" smtClean="0">
                          <a:latin typeface="Times New Roman" pitchFamily="18" charset="0"/>
                          <a:cs typeface="Times New Roman" pitchFamily="18" charset="0"/>
                        </a:rPr>
                        <a:t>C</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3.9099</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2.1190</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439">
                <a:tc>
                  <a:txBody>
                    <a:bodyPr/>
                    <a:lstStyle/>
                    <a:p>
                      <a:pPr algn="ctr"/>
                      <a:r>
                        <a:rPr lang="en-US" altLang="zh-CN" sz="2400" b="0" dirty="0" smtClean="0">
                          <a:latin typeface="Times New Roman" pitchFamily="18" charset="0"/>
                          <a:cs typeface="Times New Roman" pitchFamily="18" charset="0"/>
                        </a:rPr>
                        <a:t>Premium</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-0.4025</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-2.0811</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4252">
                <a:tc>
                  <a:txBody>
                    <a:bodyPr/>
                    <a:lstStyle/>
                    <a:p>
                      <a:pPr algn="ctr"/>
                      <a:r>
                        <a:rPr lang="en-US" altLang="zh-CN" sz="2400" b="0" dirty="0" err="1" smtClean="0">
                          <a:latin typeface="Times New Roman" pitchFamily="18" charset="0"/>
                          <a:cs typeface="Times New Roman" pitchFamily="18" charset="0"/>
                        </a:rPr>
                        <a:t>Prob</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0.4219</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2.1193</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7351">
                <a:tc>
                  <a:txBody>
                    <a:bodyPr/>
                    <a:lstStyle/>
                    <a:p>
                      <a:pPr algn="ctr"/>
                      <a:r>
                        <a:rPr lang="en-US" altLang="zh-CN" sz="2400" b="0" dirty="0" smtClean="0">
                          <a:latin typeface="Times New Roman" pitchFamily="18" charset="0"/>
                          <a:cs typeface="Times New Roman" pitchFamily="18" charset="0"/>
                        </a:rPr>
                        <a:t>T</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-0.5323</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-7.8963</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PPTShape_2"/>
          <p:cNvSpPr txBox="1">
            <a:spLocks noChangeArrowheads="1"/>
          </p:cNvSpPr>
          <p:nvPr/>
        </p:nvSpPr>
        <p:spPr bwMode="auto">
          <a:xfrm>
            <a:off x="928662" y="5500702"/>
            <a:ext cx="7215238" cy="246221"/>
          </a:xfrm>
          <a:prstGeom prst="rect">
            <a:avLst/>
          </a:prstGeom>
          <a:noFill/>
          <a:ln w="9525">
            <a:noFill/>
            <a:miter lim="800000"/>
            <a:headEnd/>
            <a:tailEnd/>
          </a:ln>
        </p:spPr>
        <p:txBody>
          <a:bodyPr wrap="square" lIns="0" tIns="0" rIns="0" bIns="0">
            <a:spAutoFit/>
          </a:bodyPr>
          <a:lstStyle/>
          <a:p>
            <a:pPr lvl="0">
              <a:spcBef>
                <a:spcPct val="10000"/>
              </a:spcBef>
              <a:defRPr/>
            </a:pPr>
            <a:r>
              <a:rPr lang="en-US" altLang="zh-CN" sz="1600" kern="0" dirty="0" smtClean="0">
                <a:latin typeface="Times New Roman" pitchFamily="18" charset="0"/>
                <a:cs typeface="Times New Roman" pitchFamily="18" charset="0"/>
              </a:rPr>
              <a:t>Note: </a:t>
            </a:r>
            <a:r>
              <a:rPr lang="en-US" altLang="zh-CN" sz="1600" dirty="0" smtClean="0"/>
              <a:t>**, and *** indicate significance at the 5%, and 1% levels, respectively. </a:t>
            </a:r>
            <a:endParaRPr kumimoji="0" lang="en-US" altLang="zh-CN" sz="1600" b="0" i="0" u="none" strike="noStrike" kern="0" cap="none" spc="0" normalizeH="0" baseline="0" noProof="0" dirty="0" smtClean="0">
              <a:ln>
                <a:noFill/>
              </a:ln>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dirty="0" smtClean="0"/>
              <a:t>Panel Data Model on the Basis</a:t>
            </a:r>
            <a:br>
              <a:rPr lang="en-US" altLang="zh-CN" dirty="0" smtClean="0"/>
            </a:br>
            <a:r>
              <a:rPr lang="en-US" altLang="zh-CN" dirty="0" smtClean="0"/>
              <a:t> of the Individual</a:t>
            </a:r>
            <a:endParaRPr lang="zh-CN" altLang="en-US" dirty="0"/>
          </a:p>
        </p:txBody>
      </p:sp>
      <p:graphicFrame>
        <p:nvGraphicFramePr>
          <p:cNvPr id="4" name="内容占位符 3"/>
          <p:cNvGraphicFramePr>
            <a:graphicFrameLocks noGrp="1"/>
          </p:cNvGraphicFramePr>
          <p:nvPr>
            <p:ph idx="1"/>
          </p:nvPr>
        </p:nvGraphicFramePr>
        <p:xfrm>
          <a:off x="785786" y="1500172"/>
          <a:ext cx="7403518" cy="4714910"/>
        </p:xfrm>
        <a:graphic>
          <a:graphicData uri="http://schemas.openxmlformats.org/drawingml/2006/table">
            <a:tbl>
              <a:tblPr firstRow="1" bandRow="1">
                <a:tableStyleId>{2D5ABB26-0587-4C30-8999-92F81FD0307C}</a:tableStyleId>
              </a:tblPr>
              <a:tblGrid>
                <a:gridCol w="1857388"/>
                <a:gridCol w="2773065"/>
                <a:gridCol w="2773065"/>
              </a:tblGrid>
              <a:tr h="595990">
                <a:tc>
                  <a:txBody>
                    <a:bodyPr/>
                    <a:lstStyle/>
                    <a:p>
                      <a:pPr algn="ctr"/>
                      <a:r>
                        <a:rPr lang="en-US" altLang="zh-CN" sz="2400" b="0" dirty="0" smtClean="0">
                          <a:latin typeface="Times New Roman" pitchFamily="18" charset="0"/>
                          <a:cs typeface="Times New Roman" pitchFamily="18" charset="0"/>
                        </a:rPr>
                        <a:t>Variable</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Coefficient</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t-Statistic</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C</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5.4437</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10.0175</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Premium</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-0.0021</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-12.1673</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err="1" smtClean="0">
                          <a:latin typeface="Times New Roman" pitchFamily="18" charset="0"/>
                          <a:cs typeface="Times New Roman" pitchFamily="18" charset="0"/>
                        </a:rPr>
                        <a:t>Prob</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40.2959</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7.7881</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Course</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-0.7606</a:t>
                      </a:r>
                      <a:r>
                        <a:rPr lang="en-US" altLang="zh-CN" sz="2400" b="0" baseline="30000" dirty="0" smtClean="0">
                          <a:latin typeface="Times New Roman" pitchFamily="18" charset="0"/>
                          <a:cs typeface="Times New Roman" pitchFamily="18" charset="0"/>
                        </a:rPr>
                        <a:t>***</a:t>
                      </a:r>
                      <a:endParaRPr lang="zh-CN" altLang="en-US" sz="2400" b="0" baseline="300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0" dirty="0" smtClean="0">
                          <a:latin typeface="Times New Roman" pitchFamily="18" charset="0"/>
                          <a:cs typeface="Times New Roman" pitchFamily="18" charset="0"/>
                        </a:rPr>
                        <a:t>-3.0753</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Gender</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-0.2918</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-0.6074</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Major</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-1.3662</a:t>
                      </a:r>
                      <a:r>
                        <a:rPr lang="en-US" altLang="zh-CN" sz="2400" b="0" baseline="30000" dirty="0" smtClean="0">
                          <a:latin typeface="Times New Roman" pitchFamily="18" charset="0"/>
                          <a:cs typeface="Times New Roman" pitchFamily="18" charset="0"/>
                        </a:rPr>
                        <a:t>***</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-3.7386</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Imagine</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-0.4339</a:t>
                      </a:r>
                      <a:r>
                        <a:rPr lang="en-US" altLang="zh-CN" sz="2400" b="0" baseline="30000" dirty="0" smtClean="0">
                          <a:latin typeface="Times New Roman" pitchFamily="18" charset="0"/>
                          <a:cs typeface="Times New Roman" pitchFamily="18" charset="0"/>
                        </a:rPr>
                        <a:t>*</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-1.8073</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865">
                <a:tc>
                  <a:txBody>
                    <a:bodyPr/>
                    <a:lstStyle/>
                    <a:p>
                      <a:pPr algn="ctr"/>
                      <a:r>
                        <a:rPr lang="en-US" altLang="zh-CN" sz="2400" b="0" dirty="0" smtClean="0">
                          <a:latin typeface="Times New Roman" pitchFamily="18" charset="0"/>
                          <a:cs typeface="Times New Roman" pitchFamily="18" charset="0"/>
                        </a:rPr>
                        <a:t>Parent</a:t>
                      </a:r>
                      <a:endParaRPr lang="zh-CN" altLang="en-US" sz="2400" b="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0.5293</a:t>
                      </a:r>
                      <a:r>
                        <a:rPr lang="en-US" altLang="zh-CN" sz="2400" b="0" baseline="30000" dirty="0" smtClean="0">
                          <a:latin typeface="Times New Roman" pitchFamily="18" charset="0"/>
                          <a:cs typeface="Times New Roman" pitchFamily="18" charset="0"/>
                        </a:rPr>
                        <a:t>***</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2400" b="0" kern="1200" dirty="0" smtClean="0">
                          <a:solidFill>
                            <a:schemeClr val="tx1"/>
                          </a:solidFill>
                          <a:latin typeface="Times New Roman" pitchFamily="18" charset="0"/>
                          <a:ea typeface="+mn-ea"/>
                          <a:cs typeface="Times New Roman" pitchFamily="18" charset="0"/>
                        </a:rPr>
                        <a:t>2.6077</a:t>
                      </a:r>
                      <a:endParaRPr lang="zh-CN" altLang="en-US" sz="2400" b="0" kern="1200" dirty="0" smtClean="0">
                        <a:solidFill>
                          <a:schemeClr val="tx1"/>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PPTShape_2"/>
          <p:cNvSpPr txBox="1">
            <a:spLocks noChangeArrowheads="1"/>
          </p:cNvSpPr>
          <p:nvPr/>
        </p:nvSpPr>
        <p:spPr bwMode="auto">
          <a:xfrm>
            <a:off x="928662" y="6326051"/>
            <a:ext cx="7215238" cy="246221"/>
          </a:xfrm>
          <a:prstGeom prst="rect">
            <a:avLst/>
          </a:prstGeom>
          <a:noFill/>
          <a:ln w="9525">
            <a:noFill/>
            <a:miter lim="800000"/>
            <a:headEnd/>
            <a:tailEnd/>
          </a:ln>
        </p:spPr>
        <p:txBody>
          <a:bodyPr wrap="square" lIns="0" tIns="0" rIns="0" bIns="0">
            <a:spAutoFit/>
          </a:bodyPr>
          <a:lstStyle/>
          <a:p>
            <a:pPr lvl="0">
              <a:spcBef>
                <a:spcPct val="10000"/>
              </a:spcBef>
              <a:defRPr/>
            </a:pPr>
            <a:r>
              <a:rPr lang="en-US" altLang="zh-CN" sz="1600" kern="0" dirty="0" smtClean="0">
                <a:latin typeface="Times New Roman" pitchFamily="18" charset="0"/>
                <a:cs typeface="Times New Roman" pitchFamily="18" charset="0"/>
              </a:rPr>
              <a:t>Note: </a:t>
            </a:r>
            <a:r>
              <a:rPr lang="en-US" altLang="zh-CN" sz="1600" dirty="0" smtClean="0"/>
              <a:t>*, and *** indicate significance at the 10%, and 1% levels, respectively. </a:t>
            </a:r>
            <a:endParaRPr kumimoji="0" lang="en-US" altLang="zh-CN" sz="1600" b="0" i="0" u="none" strike="noStrike" kern="0" cap="none" spc="0" normalizeH="0" baseline="0" noProof="0" dirty="0" smtClean="0">
              <a:ln>
                <a:noFill/>
              </a:ln>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nSpc>
                <a:spcPct val="150000"/>
              </a:lnSpc>
            </a:pPr>
            <a:r>
              <a:rPr lang="en-US" altLang="zh-CN" dirty="0" smtClean="0"/>
              <a:t>5. Conclusions</a:t>
            </a:r>
            <a:endParaRPr lang="zh-CN" altLang="en-US" dirty="0" smtClean="0"/>
          </a:p>
        </p:txBody>
      </p:sp>
      <p:sp>
        <p:nvSpPr>
          <p:cNvPr id="3" name="内容占位符 2"/>
          <p:cNvSpPr>
            <a:spLocks noGrp="1"/>
          </p:cNvSpPr>
          <p:nvPr>
            <p:ph idx="1"/>
          </p:nvPr>
        </p:nvSpPr>
        <p:spPr>
          <a:xfrm>
            <a:off x="571472" y="1285860"/>
            <a:ext cx="8358246" cy="5357850"/>
          </a:xfrm>
        </p:spPr>
        <p:txBody>
          <a:bodyPr>
            <a:normAutofit fontScale="85000" lnSpcReduction="10000"/>
          </a:bodyPr>
          <a:lstStyle/>
          <a:p>
            <a:pPr algn="just">
              <a:lnSpc>
                <a:spcPct val="120000"/>
              </a:lnSpc>
            </a:pPr>
            <a:r>
              <a:rPr lang="en-US" altLang="zh-CN" sz="3300" dirty="0" smtClean="0">
                <a:latin typeface="Times New Roman" pitchFamily="18" charset="0"/>
                <a:cs typeface="Times New Roman" pitchFamily="18" charset="0"/>
              </a:rPr>
              <a:t>The renewal decision-making does exert </a:t>
            </a:r>
            <a:r>
              <a:rPr lang="en-US" altLang="zh-CN" sz="3300" dirty="0" smtClean="0">
                <a:latin typeface="Times New Roman" pitchFamily="18" charset="0"/>
                <a:ea typeface="Arial Unicode MS" pitchFamily="34" charset="-122"/>
                <a:cs typeface="Times New Roman" pitchFamily="18" charset="0"/>
              </a:rPr>
              <a:t>significant influence on the problem of</a:t>
            </a:r>
            <a:r>
              <a:rPr lang="en-US" altLang="zh-CN" sz="3300" dirty="0" smtClean="0">
                <a:latin typeface="Times New Roman" pitchFamily="18" charset="0"/>
                <a:cs typeface="Times New Roman" pitchFamily="18" charset="0"/>
              </a:rPr>
              <a:t> the </a:t>
            </a:r>
            <a:r>
              <a:rPr lang="en-US" altLang="zh-CN" sz="3300" dirty="0" smtClean="0">
                <a:latin typeface="Times New Roman" pitchFamily="18" charset="0"/>
                <a:ea typeface="Arial Unicode MS" pitchFamily="34" charset="-122"/>
                <a:cs typeface="Times New Roman" pitchFamily="18" charset="0"/>
              </a:rPr>
              <a:t>underinsurance against low-probability hazards</a:t>
            </a:r>
            <a:r>
              <a:rPr lang="en-US" altLang="zh-CN" sz="3300" dirty="0" smtClean="0">
                <a:latin typeface="Times New Roman" pitchFamily="18" charset="0"/>
                <a:cs typeface="Times New Roman" pitchFamily="18" charset="0"/>
              </a:rPr>
              <a:t>.</a:t>
            </a:r>
          </a:p>
          <a:p>
            <a:pPr lvl="1" algn="just">
              <a:lnSpc>
                <a:spcPct val="120000"/>
              </a:lnSpc>
            </a:pPr>
            <a:r>
              <a:rPr lang="zh-CN" altLang="en-US" sz="3100" dirty="0" smtClean="0">
                <a:latin typeface="Times New Roman" pitchFamily="18" charset="0"/>
                <a:cs typeface="Times New Roman" pitchFamily="18" charset="0"/>
              </a:rPr>
              <a:t>（</a:t>
            </a:r>
            <a:r>
              <a:rPr lang="en-US" sz="3100" dirty="0" smtClean="0">
                <a:latin typeface="Times New Roman" pitchFamily="18" charset="0"/>
                <a:cs typeface="Times New Roman" pitchFamily="18" charset="0"/>
              </a:rPr>
              <a:t>1</a:t>
            </a:r>
            <a:r>
              <a:rPr lang="zh-CN" altLang="en-US" sz="3100" dirty="0" smtClean="0">
                <a:latin typeface="Times New Roman" pitchFamily="18" charset="0"/>
                <a:cs typeface="Times New Roman" pitchFamily="18" charset="0"/>
              </a:rPr>
              <a:t>）</a:t>
            </a:r>
            <a:r>
              <a:rPr lang="en-US" altLang="zh-CN" sz="3100" dirty="0" smtClean="0">
                <a:latin typeface="Times New Roman" pitchFamily="18" charset="0"/>
                <a:cs typeface="Times New Roman" pitchFamily="18" charset="0"/>
              </a:rPr>
              <a:t>The renewal ratio drops with the increment of the number of the renewal period, especially in the initial 2-3 periods.</a:t>
            </a:r>
          </a:p>
          <a:p>
            <a:pPr lvl="1" algn="just">
              <a:lnSpc>
                <a:spcPct val="120000"/>
              </a:lnSpc>
            </a:pPr>
            <a:r>
              <a:rPr lang="zh-CN" altLang="en-US" sz="3100" dirty="0" smtClean="0">
                <a:latin typeface="Times New Roman" pitchFamily="18" charset="0"/>
                <a:cs typeface="Times New Roman" pitchFamily="18" charset="0"/>
              </a:rPr>
              <a:t>（</a:t>
            </a:r>
            <a:r>
              <a:rPr lang="en-US" sz="3100" dirty="0" smtClean="0">
                <a:latin typeface="Times New Roman" pitchFamily="18" charset="0"/>
                <a:cs typeface="Times New Roman" pitchFamily="18" charset="0"/>
              </a:rPr>
              <a:t>2</a:t>
            </a:r>
            <a:r>
              <a:rPr lang="zh-CN" altLang="en-US" sz="3100" dirty="0" smtClean="0">
                <a:latin typeface="Times New Roman" pitchFamily="18" charset="0"/>
                <a:cs typeface="Times New Roman" pitchFamily="18" charset="0"/>
              </a:rPr>
              <a:t>）</a:t>
            </a:r>
            <a:r>
              <a:rPr lang="en-US" altLang="zh-CN" sz="3100" dirty="0" smtClean="0">
                <a:latin typeface="Times New Roman" pitchFamily="18" charset="0"/>
                <a:cs typeface="Times New Roman" pitchFamily="18" charset="0"/>
              </a:rPr>
              <a:t>When the occurrence probability doesn't exceed a threshold  probability, the renewal utility is positively correlative to the occurrence probability.</a:t>
            </a:r>
          </a:p>
          <a:p>
            <a:pPr lvl="1" algn="just">
              <a:lnSpc>
                <a:spcPct val="120000"/>
              </a:lnSpc>
            </a:pPr>
            <a:r>
              <a:rPr lang="zh-CN" altLang="en-US" sz="3100" dirty="0" smtClean="0">
                <a:latin typeface="Times New Roman" pitchFamily="18" charset="0"/>
                <a:cs typeface="Times New Roman" pitchFamily="18" charset="0"/>
              </a:rPr>
              <a:t>（</a:t>
            </a:r>
            <a:r>
              <a:rPr lang="en-US" sz="3100" dirty="0" smtClean="0">
                <a:latin typeface="Times New Roman" pitchFamily="18" charset="0"/>
                <a:cs typeface="Times New Roman" pitchFamily="18" charset="0"/>
              </a:rPr>
              <a:t>3</a:t>
            </a:r>
            <a:r>
              <a:rPr lang="zh-CN" altLang="en-US" sz="3100" dirty="0" smtClean="0">
                <a:latin typeface="Times New Roman" pitchFamily="18" charset="0"/>
                <a:cs typeface="Times New Roman" pitchFamily="18" charset="0"/>
              </a:rPr>
              <a:t>）</a:t>
            </a:r>
            <a:r>
              <a:rPr lang="en-US" altLang="zh-CN" sz="3100" dirty="0" smtClean="0">
                <a:latin typeface="Times New Roman" pitchFamily="18" charset="0"/>
                <a:cs typeface="Times New Roman" pitchFamily="18" charset="0"/>
              </a:rPr>
              <a:t>Along with the increment of the premium, the individual’s willingness to renewal declines.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chool.discoveryeducation.com/clipart/images/question.gif"/>
          <p:cNvPicPr>
            <a:picLocks noChangeAspect="1" noChangeArrowheads="1"/>
          </p:cNvPicPr>
          <p:nvPr/>
        </p:nvPicPr>
        <p:blipFill>
          <a:blip r:embed="rId2" cstate="print"/>
          <a:srcRect/>
          <a:stretch>
            <a:fillRect/>
          </a:stretch>
        </p:blipFill>
        <p:spPr bwMode="auto">
          <a:xfrm>
            <a:off x="5791200" y="0"/>
            <a:ext cx="3270040" cy="6858000"/>
          </a:xfrm>
          <a:prstGeom prst="rect">
            <a:avLst/>
          </a:prstGeom>
          <a:noFill/>
        </p:spPr>
      </p:pic>
      <p:sp>
        <p:nvSpPr>
          <p:cNvPr id="6" name="矩形 5"/>
          <p:cNvSpPr/>
          <p:nvPr/>
        </p:nvSpPr>
        <p:spPr>
          <a:xfrm>
            <a:off x="428596" y="1904235"/>
            <a:ext cx="5929354" cy="2739211"/>
          </a:xfrm>
          <a:prstGeom prst="rect">
            <a:avLst/>
          </a:prstGeom>
        </p:spPr>
        <p:txBody>
          <a:bodyPr wrap="square">
            <a:spAutoFit/>
          </a:bodyPr>
          <a:lstStyle/>
          <a:p>
            <a:r>
              <a:rPr lang="en-US" altLang="zh-CN" sz="8600" b="1" i="1" dirty="0" smtClean="0">
                <a:solidFill>
                  <a:srgbClr val="FF0000"/>
                </a:solidFill>
              </a:rPr>
              <a:t>Thank you very much!</a:t>
            </a:r>
            <a:endParaRPr lang="zh-CN" altLang="en-US" sz="8600" i="1" dirty="0">
              <a:solidFill>
                <a:srgbClr val="FF0000"/>
              </a:solidFill>
            </a:endParaRPr>
          </a:p>
        </p:txBody>
      </p:sp>
    </p:spTree>
    <p:extLst>
      <p:ext uri="{BB962C8B-B14F-4D97-AF65-F5344CB8AC3E}">
        <p14:creationId xmlns="" xmlns:p14="http://schemas.microsoft.com/office/powerpoint/2010/main" val="2699651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normAutofit/>
          </a:bodyPr>
          <a:lstStyle/>
          <a:p>
            <a:r>
              <a:rPr lang="en-US" altLang="zh-CN" dirty="0" smtClean="0"/>
              <a:t>Underinsurance for Flood Hazard in USA</a:t>
            </a:r>
            <a:endParaRPr lang="zh-CN" altLang="en-US" sz="3600" b="1" dirty="0"/>
          </a:p>
        </p:txBody>
      </p:sp>
      <p:pic>
        <p:nvPicPr>
          <p:cNvPr id="1026" name="Picture 2"/>
          <p:cNvPicPr>
            <a:picLocks noChangeAspect="1" noChangeArrowheads="1"/>
          </p:cNvPicPr>
          <p:nvPr/>
        </p:nvPicPr>
        <p:blipFill>
          <a:blip r:embed="rId2" cstate="print"/>
          <a:srcRect/>
          <a:stretch>
            <a:fillRect/>
          </a:stretch>
        </p:blipFill>
        <p:spPr bwMode="auto">
          <a:xfrm>
            <a:off x="2857488" y="1500174"/>
            <a:ext cx="6141770" cy="4786346"/>
          </a:xfrm>
          <a:prstGeom prst="rect">
            <a:avLst/>
          </a:prstGeom>
          <a:noFill/>
          <a:ln w="9525">
            <a:noFill/>
            <a:miter lim="800000"/>
            <a:headEnd/>
            <a:tailEnd/>
          </a:ln>
          <a:effectLst/>
        </p:spPr>
      </p:pic>
      <p:sp>
        <p:nvSpPr>
          <p:cNvPr id="6" name="PPTShape_2"/>
          <p:cNvSpPr txBox="1">
            <a:spLocks noChangeArrowheads="1"/>
          </p:cNvSpPr>
          <p:nvPr/>
        </p:nvSpPr>
        <p:spPr bwMode="auto">
          <a:xfrm>
            <a:off x="3000365" y="6286520"/>
            <a:ext cx="5567808" cy="281752"/>
          </a:xfrm>
          <a:prstGeom prst="rect">
            <a:avLst/>
          </a:prstGeom>
          <a:noFill/>
          <a:ln w="9525">
            <a:noFill/>
            <a:miter lim="800000"/>
            <a:headEnd/>
            <a:tailEnd/>
          </a:ln>
        </p:spPr>
        <p:txBody>
          <a:bodyPr wrap="square" lIns="0" tIns="0" rIns="0" bIns="0">
            <a:spAutoFit/>
          </a:bodyPr>
          <a:lstStyle/>
          <a:p>
            <a:pPr algn="just">
              <a:spcBef>
                <a:spcPct val="10000"/>
              </a:spcBef>
            </a:pPr>
            <a:r>
              <a:rPr kumimoji="0" lang="de-DE" sz="900" b="0" i="0" u="none" strike="noStrike" kern="0" cap="none" spc="0" normalizeH="0" baseline="0" noProof="0" dirty="0" smtClean="0">
                <a:ln>
                  <a:noFill/>
                </a:ln>
                <a:effectLst/>
                <a:uLnTx/>
                <a:uFillTx/>
                <a:latin typeface="Times New Roman" pitchFamily="18" charset="0"/>
                <a:cs typeface="Times New Roman" pitchFamily="18" charset="0"/>
              </a:rPr>
              <a:t>Source: </a:t>
            </a:r>
            <a:r>
              <a:rPr lang="en-US" sz="900" dirty="0"/>
              <a:t>Michel-</a:t>
            </a:r>
            <a:r>
              <a:rPr lang="en-US" sz="900" dirty="0" err="1"/>
              <a:t>Kerjan</a:t>
            </a:r>
            <a:r>
              <a:rPr lang="en-US" sz="900" dirty="0"/>
              <a:t> E.(2010). Catastrophe Economics: The National Flood Insurance Program. </a:t>
            </a:r>
            <a:r>
              <a:rPr lang="en-US" sz="900" i="1" dirty="0"/>
              <a:t>Journal of Economic Perspectives</a:t>
            </a:r>
            <a:r>
              <a:rPr lang="en-US" sz="900" dirty="0"/>
              <a:t>,24(3):165–186</a:t>
            </a:r>
            <a:r>
              <a:rPr lang="en-US" sz="900" dirty="0" smtClean="0"/>
              <a:t>.</a:t>
            </a:r>
            <a:endParaRPr lang="zh-CN" altLang="en-US" sz="900" dirty="0"/>
          </a:p>
        </p:txBody>
      </p:sp>
      <p:sp>
        <p:nvSpPr>
          <p:cNvPr id="7" name="矩形 6"/>
          <p:cNvSpPr/>
          <p:nvPr/>
        </p:nvSpPr>
        <p:spPr>
          <a:xfrm>
            <a:off x="285720" y="2214554"/>
            <a:ext cx="2500330" cy="4119654"/>
          </a:xfrm>
          <a:prstGeom prst="rect">
            <a:avLst/>
          </a:prstGeom>
        </p:spPr>
        <p:txBody>
          <a:bodyPr wrap="square">
            <a:spAutoFit/>
          </a:bodyPr>
          <a:lstStyle/>
          <a:p>
            <a:pPr algn="just">
              <a:lnSpc>
                <a:spcPct val="120000"/>
              </a:lnSpc>
              <a:buClr>
                <a:srgbClr val="FF0000"/>
              </a:buClr>
              <a:buFont typeface="Arial" pitchFamily="34" charset="0"/>
              <a:buChar char="•"/>
            </a:pPr>
            <a:r>
              <a:rPr lang="zh-CN" altLang="en-US" sz="2000" dirty="0" smtClean="0">
                <a:latin typeface="Times New Roman" pitchFamily="18" charset="0"/>
                <a:ea typeface="楷体_GB2312" pitchFamily="49" charset="-122"/>
                <a:cs typeface="Times New Roman" pitchFamily="18" charset="0"/>
              </a:rPr>
              <a:t> </a:t>
            </a:r>
            <a:r>
              <a:rPr lang="en-US" altLang="zh-CN" sz="2000" dirty="0" smtClean="0">
                <a:latin typeface="Times New Roman" pitchFamily="18" charset="0"/>
                <a:ea typeface="楷体_GB2312" pitchFamily="49" charset="-122"/>
                <a:cs typeface="Times New Roman" pitchFamily="18" charset="0"/>
              </a:rPr>
              <a:t>People living in Special Flood Hazard Areas are allowed to join in NFIP directed by FEMA. Although they may obtain premium subsidies of about 35%-40% from the government, their willingness to pay for the insurance  are  low</a:t>
            </a:r>
            <a:r>
              <a:rPr lang="zh-CN" altLang="en-US" sz="2000" dirty="0" smtClean="0">
                <a:latin typeface="Times New Roman" pitchFamily="18" charset="0"/>
                <a:ea typeface="楷体_GB2312" pitchFamily="49" charset="-122"/>
                <a:cs typeface="Times New Roman" pitchFamily="18" charset="0"/>
              </a:rPr>
              <a:t>。</a:t>
            </a:r>
            <a:endParaRPr lang="zh-CN" altLang="en-US" sz="2000" dirty="0">
              <a:latin typeface="Times New Roman" pitchFamily="18" charset="0"/>
              <a:ea typeface="楷体_GB2312" pitchFamily="49" charset="-122"/>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dirty="0" smtClean="0"/>
              <a:t>Underinsurance for Low-probability Disasters in China</a:t>
            </a:r>
            <a:endParaRPr lang="zh-CN" altLang="en-US" dirty="0"/>
          </a:p>
        </p:txBody>
      </p:sp>
      <p:sp>
        <p:nvSpPr>
          <p:cNvPr id="3" name="内容占位符 2"/>
          <p:cNvSpPr>
            <a:spLocks noGrp="1"/>
          </p:cNvSpPr>
          <p:nvPr>
            <p:ph idx="1"/>
          </p:nvPr>
        </p:nvSpPr>
        <p:spPr>
          <a:xfrm>
            <a:off x="457200" y="1600200"/>
            <a:ext cx="8258204" cy="4757758"/>
          </a:xfrm>
        </p:spPr>
        <p:txBody>
          <a:bodyPr anchor="ctr">
            <a:normAutofit fontScale="85000" lnSpcReduction="10000"/>
          </a:bodyPr>
          <a:lstStyle/>
          <a:p>
            <a:pPr algn="just">
              <a:lnSpc>
                <a:spcPct val="140000"/>
              </a:lnSpc>
            </a:pPr>
            <a:r>
              <a:rPr lang="en-US" altLang="zh-CN" sz="3000" dirty="0" smtClean="0">
                <a:latin typeface="Times New Roman" pitchFamily="18" charset="0"/>
                <a:cs typeface="Times New Roman" pitchFamily="18" charset="0"/>
              </a:rPr>
              <a:t>The low-probability and high-loss events happened in china in recent years reveal </a:t>
            </a:r>
            <a:r>
              <a:rPr lang="en-US" altLang="zh-CN" sz="3000" b="1" dirty="0" smtClean="0">
                <a:solidFill>
                  <a:srgbClr val="0000CC"/>
                </a:solidFill>
                <a:latin typeface="Times New Roman" pitchFamily="18" charset="0"/>
                <a:cs typeface="Times New Roman" pitchFamily="18" charset="0"/>
              </a:rPr>
              <a:t>the problem of the serious unmatched relationship between insurance indemnity and loss scale</a:t>
            </a:r>
            <a:r>
              <a:rPr lang="en-US" altLang="zh-CN" sz="3000" b="1" dirty="0" smtClean="0">
                <a:latin typeface="Times New Roman" pitchFamily="18" charset="0"/>
                <a:cs typeface="Times New Roman" pitchFamily="18" charset="0"/>
              </a:rPr>
              <a:t>. </a:t>
            </a:r>
          </a:p>
          <a:p>
            <a:pPr lvl="1" algn="just">
              <a:lnSpc>
                <a:spcPct val="140000"/>
              </a:lnSpc>
            </a:pPr>
            <a:r>
              <a:rPr lang="en-US" sz="2300" dirty="0" smtClean="0">
                <a:latin typeface="Times New Roman" pitchFamily="18" charset="0"/>
                <a:cs typeface="Times New Roman" pitchFamily="18" charset="0"/>
              </a:rPr>
              <a:t>In 2008, Wenchuan earthquake brought about the direct economic losses of about 845.1b Yuan, but the insurance indemnity only amounted to 2b Yuan.</a:t>
            </a:r>
            <a:endParaRPr lang="en-US" altLang="zh-CN" sz="2300" dirty="0" smtClean="0">
              <a:latin typeface="Times New Roman" pitchFamily="18" charset="0"/>
              <a:cs typeface="Times New Roman" pitchFamily="18" charset="0"/>
            </a:endParaRPr>
          </a:p>
          <a:p>
            <a:pPr lvl="1" algn="just">
              <a:lnSpc>
                <a:spcPct val="140000"/>
              </a:lnSpc>
            </a:pPr>
            <a:r>
              <a:rPr lang="en-US" sz="2300" dirty="0" smtClean="0">
                <a:latin typeface="Times New Roman" pitchFamily="18" charset="0"/>
                <a:cs typeface="Times New Roman" pitchFamily="18" charset="0"/>
              </a:rPr>
              <a:t>In 2010, the teacher’s apartment located in Jiaozhou Rd. in Shanghai caught fire, and caused 158m Yuan </a:t>
            </a:r>
            <a:r>
              <a:rPr lang="en-US" altLang="zh-CN" sz="2300" dirty="0" smtClean="0">
                <a:latin typeface="Times New Roman" pitchFamily="18" charset="0"/>
                <a:cs typeface="Times New Roman" pitchFamily="18" charset="0"/>
              </a:rPr>
              <a:t>with respect to the </a:t>
            </a:r>
            <a:r>
              <a:rPr lang="en-US" sz="2300" dirty="0" smtClean="0">
                <a:latin typeface="Times New Roman" pitchFamily="18" charset="0"/>
                <a:cs typeface="Times New Roman" pitchFamily="18" charset="0"/>
              </a:rPr>
              <a:t>direct economic losses,</a:t>
            </a:r>
            <a:r>
              <a:rPr lang="zh-CN" altLang="en-US"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but the insurance indemnity was only</a:t>
            </a:r>
            <a:r>
              <a:rPr lang="zh-CN" altLang="en-US"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8.32</a:t>
            </a:r>
            <a:r>
              <a:rPr lang="en-US" altLang="zh-CN" sz="2300" dirty="0" smtClean="0">
                <a:latin typeface="Times New Roman" pitchFamily="18" charset="0"/>
                <a:cs typeface="Times New Roman" pitchFamily="18" charset="0"/>
              </a:rPr>
              <a:t>m</a:t>
            </a:r>
            <a:r>
              <a:rPr lang="zh-CN" altLang="en-US" sz="2300" dirty="0" smtClean="0">
                <a:latin typeface="Times New Roman" pitchFamily="18" charset="0"/>
                <a:cs typeface="Times New Roman" pitchFamily="18" charset="0"/>
              </a:rPr>
              <a:t> </a:t>
            </a:r>
            <a:r>
              <a:rPr lang="en-US" altLang="zh-CN" sz="2300" dirty="0" smtClean="0">
                <a:latin typeface="Times New Roman" pitchFamily="18" charset="0"/>
                <a:cs typeface="Times New Roman" pitchFamily="18" charset="0"/>
              </a:rPr>
              <a:t>Yuan.</a:t>
            </a:r>
            <a:endParaRPr lang="zh-CN" altLang="en-US"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74638"/>
            <a:ext cx="8643998" cy="1143000"/>
          </a:xfrm>
        </p:spPr>
        <p:txBody>
          <a:bodyPr>
            <a:normAutofit fontScale="90000"/>
          </a:bodyPr>
          <a:lstStyle/>
          <a:p>
            <a:r>
              <a:rPr lang="en-US" altLang="zh-CN" dirty="0" smtClean="0"/>
              <a:t>Explorations on the Causes of Underinsurance against Low-probability Disasters</a:t>
            </a:r>
            <a:endParaRPr lang="zh-CN" altLang="en-US" sz="3600" dirty="0"/>
          </a:p>
        </p:txBody>
      </p:sp>
      <p:sp>
        <p:nvSpPr>
          <p:cNvPr id="3" name="内容占位符 2"/>
          <p:cNvSpPr>
            <a:spLocks noGrp="1"/>
          </p:cNvSpPr>
          <p:nvPr>
            <p:ph idx="1"/>
          </p:nvPr>
        </p:nvSpPr>
        <p:spPr>
          <a:xfrm>
            <a:off x="357158" y="1500174"/>
            <a:ext cx="8429684" cy="5214974"/>
          </a:xfrm>
        </p:spPr>
        <p:txBody>
          <a:bodyPr anchor="ctr">
            <a:normAutofit fontScale="85000" lnSpcReduction="10000"/>
          </a:bodyPr>
          <a:lstStyle/>
          <a:p>
            <a:pPr algn="just">
              <a:lnSpc>
                <a:spcPct val="130000"/>
              </a:lnSpc>
            </a:pPr>
            <a:r>
              <a:rPr lang="en-US" altLang="zh-CN" sz="3000" dirty="0" smtClean="0">
                <a:latin typeface="Times New Roman" pitchFamily="18" charset="0"/>
                <a:cs typeface="Times New Roman" pitchFamily="18" charset="0"/>
              </a:rPr>
              <a:t>Public relief crowds out insurance consumption.</a:t>
            </a:r>
          </a:p>
          <a:p>
            <a:pPr lvl="1" algn="just">
              <a:lnSpc>
                <a:spcPct val="130000"/>
              </a:lnSpc>
            </a:pPr>
            <a:r>
              <a:rPr lang="en-US" sz="2600" b="1" dirty="0" smtClean="0">
                <a:solidFill>
                  <a:srgbClr val="0000CC"/>
                </a:solidFill>
                <a:latin typeface="Times New Roman" pitchFamily="18" charset="0"/>
                <a:cs typeface="Times New Roman" pitchFamily="18" charset="0"/>
              </a:rPr>
              <a:t>Charity Hazard:</a:t>
            </a:r>
            <a:r>
              <a:rPr lang="en-US" sz="2600"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Expecting to government relief and private charity, individuals underinsure and even don’t insure disaster-type risks</a:t>
            </a:r>
            <a:r>
              <a:rPr lang="zh-CN" altLang="en-US" sz="2600"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Browne </a:t>
            </a:r>
            <a:r>
              <a:rPr lang="en-US" altLang="zh-CN" sz="2600" dirty="0" smtClean="0">
                <a:latin typeface="Times New Roman" pitchFamily="18" charset="0"/>
                <a:cs typeface="Times New Roman" pitchFamily="18" charset="0"/>
              </a:rPr>
              <a:t>and </a:t>
            </a:r>
            <a:r>
              <a:rPr lang="en-US" sz="2600" dirty="0" smtClean="0">
                <a:latin typeface="Times New Roman" pitchFamily="18" charset="0"/>
                <a:cs typeface="Times New Roman" pitchFamily="18" charset="0"/>
              </a:rPr>
              <a:t>Hoyt</a:t>
            </a:r>
            <a:r>
              <a:rPr lang="en-US" altLang="zh-CN"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2000</a:t>
            </a:r>
            <a:r>
              <a:rPr lang="zh-CN" altLang="en-US" sz="2600" dirty="0" smtClean="0">
                <a:latin typeface="Times New Roman" pitchFamily="18" charset="0"/>
                <a:cs typeface="Times New Roman" pitchFamily="18" charset="0"/>
              </a:rPr>
              <a:t>）</a:t>
            </a:r>
            <a:r>
              <a:rPr lang="en-US" altLang="zh-CN" sz="2600" dirty="0" smtClean="0">
                <a:latin typeface="Times New Roman" pitchFamily="18" charset="0"/>
                <a:cs typeface="Times New Roman" pitchFamily="18" charset="0"/>
              </a:rPr>
              <a:t>.  </a:t>
            </a:r>
          </a:p>
          <a:p>
            <a:pPr lvl="1" algn="just">
              <a:lnSpc>
                <a:spcPct val="130000"/>
              </a:lnSpc>
            </a:pPr>
            <a:r>
              <a:rPr lang="en-US" sz="2600" dirty="0" smtClean="0">
                <a:latin typeface="Times New Roman" pitchFamily="18" charset="0"/>
                <a:cs typeface="Times New Roman" pitchFamily="18" charset="0"/>
              </a:rPr>
              <a:t>Theoretically, charity hazard is straightforward and credible,</a:t>
            </a:r>
            <a:r>
              <a:rPr lang="zh-CN" altLang="en-US" sz="2600"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but  the few empirical studies don’t support the theoretical judgment. </a:t>
            </a:r>
          </a:p>
          <a:p>
            <a:pPr lvl="2" algn="just">
              <a:lnSpc>
                <a:spcPct val="130000"/>
              </a:lnSpc>
            </a:pPr>
            <a:r>
              <a:rPr lang="en-US" sz="2200" dirty="0" err="1" smtClean="0">
                <a:latin typeface="Times New Roman" pitchFamily="18" charset="0"/>
                <a:cs typeface="Times New Roman" pitchFamily="18" charset="0"/>
              </a:rPr>
              <a:t>Kunreuther</a:t>
            </a:r>
            <a:r>
              <a:rPr lang="zh-CN" altLang="en-US" sz="2200" dirty="0" smtClean="0">
                <a:latin typeface="Times New Roman" pitchFamily="18" charset="0"/>
                <a:cs typeface="Times New Roman" pitchFamily="18" charset="0"/>
              </a:rPr>
              <a:t> </a:t>
            </a:r>
            <a:r>
              <a:rPr lang="en-US" altLang="zh-CN" sz="2200" dirty="0" smtClean="0">
                <a:latin typeface="Times New Roman" pitchFamily="18" charset="0"/>
                <a:cs typeface="Times New Roman" pitchFamily="18" charset="0"/>
              </a:rPr>
              <a:t>et al.</a:t>
            </a:r>
            <a:r>
              <a:rPr lang="zh-CN" alt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1978</a:t>
            </a:r>
            <a:r>
              <a:rPr lang="zh-CN" altLang="en-US" sz="2200" dirty="0" smtClean="0">
                <a:latin typeface="Times New Roman" pitchFamily="18" charset="0"/>
                <a:cs typeface="Times New Roman" pitchFamily="18" charset="0"/>
              </a:rPr>
              <a:t>）</a:t>
            </a:r>
            <a:r>
              <a:rPr lang="en-US" altLang="zh-CN" sz="2200" dirty="0" smtClean="0">
                <a:latin typeface="Times New Roman" pitchFamily="18" charset="0"/>
                <a:cs typeface="Times New Roman" pitchFamily="18" charset="0"/>
              </a:rPr>
              <a:t>found that the American house-owners in most earthquake or hurricane-prone areas don’t expect much on post-disaster government aids. </a:t>
            </a:r>
          </a:p>
          <a:p>
            <a:pPr lvl="2" algn="just">
              <a:lnSpc>
                <a:spcPct val="130000"/>
              </a:lnSpc>
            </a:pPr>
            <a:r>
              <a:rPr lang="en-US" sz="2200" dirty="0" smtClean="0">
                <a:latin typeface="Times New Roman" pitchFamily="18" charset="0"/>
                <a:cs typeface="Times New Roman" pitchFamily="18" charset="0"/>
              </a:rPr>
              <a:t>The empirical analysis by Browne </a:t>
            </a:r>
            <a:r>
              <a:rPr lang="en-US" altLang="zh-CN" sz="2200" dirty="0" smtClean="0">
                <a:latin typeface="Times New Roman" pitchFamily="18" charset="0"/>
                <a:cs typeface="Times New Roman" pitchFamily="18" charset="0"/>
              </a:rPr>
              <a:t>and </a:t>
            </a:r>
            <a:r>
              <a:rPr lang="en-US" sz="2200" dirty="0" smtClean="0">
                <a:latin typeface="Times New Roman" pitchFamily="18" charset="0"/>
                <a:cs typeface="Times New Roman" pitchFamily="18" charset="0"/>
              </a:rPr>
              <a:t>Hoyt</a:t>
            </a:r>
            <a:r>
              <a:rPr lang="zh-CN" altLang="en-US" sz="2200" dirty="0">
                <a:latin typeface="Times New Roman" pitchFamily="18" charset="0"/>
                <a:cs typeface="Times New Roman" pitchFamily="18" charset="0"/>
              </a:rPr>
              <a:t>（</a:t>
            </a:r>
            <a:r>
              <a:rPr lang="en-US" sz="2200" dirty="0">
                <a:latin typeface="Times New Roman" pitchFamily="18" charset="0"/>
                <a:cs typeface="Times New Roman" pitchFamily="18" charset="0"/>
              </a:rPr>
              <a:t>2000</a:t>
            </a:r>
            <a:r>
              <a:rPr lang="zh-CN" altLang="en-US" sz="2200" dirty="0" smtClean="0">
                <a:latin typeface="Times New Roman" pitchFamily="18" charset="0"/>
                <a:cs typeface="Times New Roman" pitchFamily="18" charset="0"/>
              </a:rPr>
              <a:t>）</a:t>
            </a:r>
            <a:r>
              <a:rPr lang="en-US" altLang="zh-CN" sz="2200" dirty="0" smtClean="0">
                <a:latin typeface="Times New Roman" pitchFamily="18" charset="0"/>
                <a:cs typeface="Times New Roman" pitchFamily="18" charset="0"/>
              </a:rPr>
              <a:t>can’t verify the existence of </a:t>
            </a:r>
            <a:r>
              <a:rPr lang="en-US" sz="2200" dirty="0" smtClean="0">
                <a:latin typeface="Times New Roman" pitchFamily="18" charset="0"/>
                <a:cs typeface="Times New Roman" pitchFamily="18" charset="0"/>
              </a:rPr>
              <a:t>charity hazard</a:t>
            </a:r>
            <a:r>
              <a:rPr lang="en-US" altLang="zh-CN" sz="2200" dirty="0" smtClean="0">
                <a:latin typeface="Times New Roman" pitchFamily="18" charset="0"/>
                <a:cs typeface="Times New Roman" pitchFamily="18" charset="0"/>
              </a:rPr>
              <a:t>. They even discovered that the demand for flood insurance  is significantly and positively correlative to public relief.</a:t>
            </a:r>
            <a:endParaRPr lang="zh-CN" alt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Explorations on the Causes of Underinsurance against Low-probability Disasters</a:t>
            </a:r>
            <a:endParaRPr lang="zh-CN" altLang="en-US" sz="3600" dirty="0"/>
          </a:p>
        </p:txBody>
      </p:sp>
      <p:sp>
        <p:nvSpPr>
          <p:cNvPr id="3" name="内容占位符 2"/>
          <p:cNvSpPr>
            <a:spLocks noGrp="1"/>
          </p:cNvSpPr>
          <p:nvPr>
            <p:ph idx="1"/>
          </p:nvPr>
        </p:nvSpPr>
        <p:spPr>
          <a:xfrm>
            <a:off x="357158" y="1357298"/>
            <a:ext cx="8358246" cy="5286412"/>
          </a:xfrm>
        </p:spPr>
        <p:txBody>
          <a:bodyPr anchor="ctr">
            <a:normAutofit/>
          </a:bodyPr>
          <a:lstStyle/>
          <a:p>
            <a:pPr algn="just"/>
            <a:r>
              <a:rPr lang="en-US" altLang="zh-CN" dirty="0" smtClean="0">
                <a:latin typeface="Times New Roman" pitchFamily="18" charset="0"/>
                <a:cs typeface="Times New Roman" pitchFamily="18" charset="0"/>
              </a:rPr>
              <a:t>Individuals can't understand low-probability risks well.</a:t>
            </a:r>
          </a:p>
          <a:p>
            <a:pPr lvl="1" algn="just"/>
            <a:r>
              <a:rPr lang="en-US" altLang="zh-CN" b="1" dirty="0" smtClean="0">
                <a:solidFill>
                  <a:srgbClr val="0000CC"/>
                </a:solidFill>
                <a:latin typeface="Times New Roman" pitchFamily="18" charset="0"/>
                <a:cs typeface="Times New Roman" pitchFamily="18" charset="0"/>
              </a:rPr>
              <a:t>First, most people tend to assess probabilities based in part on the cognitive salience and availability of the underlying event being estimated.</a:t>
            </a:r>
            <a:r>
              <a:rPr lang="en-US" altLang="zh-CN" dirty="0" smtClean="0">
                <a:latin typeface="Times New Roman" pitchFamily="18" charset="0"/>
                <a:cs typeface="Times New Roman" pitchFamily="18" charset="0"/>
              </a:rPr>
              <a:t> Although this heuristic serves them well with respect to high-probability events, it results in the overweighting of salient low probability risks (Johnson et al., 1993;Slovic et al., 1981; Viscusi, 1992).</a:t>
            </a:r>
          </a:p>
          <a:p>
            <a:pPr lvl="1" algn="just"/>
            <a:r>
              <a:rPr lang="en-US" altLang="zh-CN" b="1" dirty="0" smtClean="0">
                <a:solidFill>
                  <a:srgbClr val="0000CC"/>
                </a:solidFill>
                <a:latin typeface="Times New Roman" pitchFamily="18" charset="0"/>
                <a:cs typeface="Times New Roman" pitchFamily="18" charset="0"/>
              </a:rPr>
              <a:t>Second, people tend to employ a sequential threshold approach to insurance decision making. </a:t>
            </a:r>
            <a:r>
              <a:rPr lang="en-US" altLang="zh-CN" dirty="0" smtClean="0">
                <a:latin typeface="Times New Roman" pitchFamily="18" charset="0"/>
                <a:cs typeface="Times New Roman" pitchFamily="18" charset="0"/>
              </a:rPr>
              <a:t>Under this approach, they refuse to consider the desirability of insurance when they perceive the probability of the underlying risk to be below a threshold level (</a:t>
            </a:r>
            <a:r>
              <a:rPr lang="en-US" altLang="zh-CN" dirty="0" err="1" smtClean="0">
                <a:latin typeface="Times New Roman" pitchFamily="18" charset="0"/>
                <a:cs typeface="Times New Roman" pitchFamily="18" charset="0"/>
              </a:rPr>
              <a:t>Kunreuther</a:t>
            </a:r>
            <a:r>
              <a:rPr lang="en-US" altLang="zh-CN" dirty="0" smtClean="0">
                <a:latin typeface="Times New Roman" pitchFamily="18" charset="0"/>
                <a:cs typeface="Times New Roman" pitchFamily="18" charset="0"/>
              </a:rPr>
              <a:t> et al., 1978; </a:t>
            </a:r>
            <a:r>
              <a:rPr lang="en-US" altLang="zh-CN" dirty="0" err="1" smtClean="0">
                <a:latin typeface="Times New Roman" pitchFamily="18" charset="0"/>
                <a:cs typeface="Times New Roman" pitchFamily="18" charset="0"/>
              </a:rPr>
              <a:t>Slovic</a:t>
            </a:r>
            <a:r>
              <a:rPr lang="en-US" altLang="zh-CN" dirty="0" smtClean="0">
                <a:latin typeface="Times New Roman" pitchFamily="18" charset="0"/>
                <a:cs typeface="Times New Roman" pitchFamily="18" charset="0"/>
              </a:rPr>
              <a:t> et al., 1977).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Explorations on the Causes of Underinsurance against Low-probability Disasters</a:t>
            </a:r>
            <a:endParaRPr lang="zh-CN" altLang="en-US" dirty="0"/>
          </a:p>
        </p:txBody>
      </p:sp>
      <p:sp>
        <p:nvSpPr>
          <p:cNvPr id="3" name="内容占位符 2"/>
          <p:cNvSpPr>
            <a:spLocks noGrp="1"/>
          </p:cNvSpPr>
          <p:nvPr>
            <p:ph idx="1"/>
          </p:nvPr>
        </p:nvSpPr>
        <p:spPr>
          <a:xfrm>
            <a:off x="457200" y="1600201"/>
            <a:ext cx="8329642" cy="757230"/>
          </a:xfrm>
        </p:spPr>
        <p:txBody>
          <a:bodyPr>
            <a:normAutofit/>
          </a:bodyPr>
          <a:lstStyle/>
          <a:p>
            <a:pPr algn="just">
              <a:lnSpc>
                <a:spcPct val="150000"/>
              </a:lnSpc>
            </a:pPr>
            <a:r>
              <a:rPr lang="en-US" altLang="zh-CN" dirty="0" smtClean="0">
                <a:latin typeface="Times New Roman" pitchFamily="18" charset="0"/>
                <a:cs typeface="Times New Roman" pitchFamily="18" charset="0"/>
              </a:rPr>
              <a:t>Individuals can't understand low-probability risks well.</a:t>
            </a:r>
          </a:p>
        </p:txBody>
      </p:sp>
      <p:graphicFrame>
        <p:nvGraphicFramePr>
          <p:cNvPr id="5" name="图示 4"/>
          <p:cNvGraphicFramePr/>
          <p:nvPr/>
        </p:nvGraphicFramePr>
        <p:xfrm>
          <a:off x="928662" y="2428868"/>
          <a:ext cx="7715304" cy="4071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7AA831D-3632-41E4-8632-4E997A5EE3EE}"/>
                                            </p:graphicEl>
                                          </p:spTgt>
                                        </p:tgtEl>
                                        <p:attrNameLst>
                                          <p:attrName>style.visibility</p:attrName>
                                        </p:attrNameLst>
                                      </p:cBhvr>
                                      <p:to>
                                        <p:strVal val="visible"/>
                                      </p:to>
                                    </p:set>
                                    <p:animEffect transition="in" filter="fade">
                                      <p:cBhvr>
                                        <p:cTn id="7" dur="2000"/>
                                        <p:tgtEl>
                                          <p:spTgt spid="5">
                                            <p:graphicEl>
                                              <a:dgm id="{27AA831D-3632-41E4-8632-4E997A5EE3E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F9058142-CD1B-47EE-A6C3-E631CF01307C}"/>
                                            </p:graphicEl>
                                          </p:spTgt>
                                        </p:tgtEl>
                                        <p:attrNameLst>
                                          <p:attrName>style.visibility</p:attrName>
                                        </p:attrNameLst>
                                      </p:cBhvr>
                                      <p:to>
                                        <p:strVal val="visible"/>
                                      </p:to>
                                    </p:set>
                                    <p:animEffect transition="in" filter="fade">
                                      <p:cBhvr>
                                        <p:cTn id="12" dur="2000"/>
                                        <p:tgtEl>
                                          <p:spTgt spid="5">
                                            <p:graphicEl>
                                              <a:dgm id="{F9058142-CD1B-47EE-A6C3-E631CF01307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7C7A5276-4B01-4E57-83F5-E28316D9711E}"/>
                                            </p:graphicEl>
                                          </p:spTgt>
                                        </p:tgtEl>
                                        <p:attrNameLst>
                                          <p:attrName>style.visibility</p:attrName>
                                        </p:attrNameLst>
                                      </p:cBhvr>
                                      <p:to>
                                        <p:strVal val="visible"/>
                                      </p:to>
                                    </p:set>
                                    <p:animEffect transition="in" filter="fade">
                                      <p:cBhvr>
                                        <p:cTn id="17" dur="2000"/>
                                        <p:tgtEl>
                                          <p:spTgt spid="5">
                                            <p:graphicEl>
                                              <a:dgm id="{7C7A5276-4B01-4E57-83F5-E28316D9711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n1100201\AppData\Local\Temp\articulate\presenter\imgtemp\TDdrPyue_files\slide0001_image001.jp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1494</TotalTime>
  <Words>3141</Words>
  <Application>Microsoft Office PowerPoint</Application>
  <PresentationFormat>全屏显示(4:3)</PresentationFormat>
  <Paragraphs>768</Paragraphs>
  <Slides>49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51" baseType="lpstr">
      <vt:lpstr>Office 主题</vt:lpstr>
      <vt:lpstr>Equation</vt:lpstr>
      <vt:lpstr>An experimental study on underinsurance against low-probability hazards:  from an perspective of renewal decision-making</vt:lpstr>
      <vt:lpstr>Outline</vt:lpstr>
      <vt:lpstr>1. Introduction</vt:lpstr>
      <vt:lpstr>Underinsurance for Natural Disasters</vt:lpstr>
      <vt:lpstr>Underinsurance for Flood Hazard in USA</vt:lpstr>
      <vt:lpstr>Underinsurance for Low-probability Disasters in China</vt:lpstr>
      <vt:lpstr>Explorations on the Causes of Underinsurance against Low-probability Disasters</vt:lpstr>
      <vt:lpstr>Explorations on the Causes of Underinsurance against Low-probability Disasters</vt:lpstr>
      <vt:lpstr>Explorations on the Causes of Underinsurance against Low-probability Disasters</vt:lpstr>
      <vt:lpstr>The Paper’s Research Planning </vt:lpstr>
      <vt:lpstr>The Paper’s Research Planning </vt:lpstr>
      <vt:lpstr>The Paper’s Research Planning </vt:lpstr>
      <vt:lpstr>2. Theoretical Framework and Predictions </vt:lpstr>
      <vt:lpstr>The probability weighting function</vt:lpstr>
      <vt:lpstr>2.1  Analyze the Initial Decision-making on Insurance Purchasing </vt:lpstr>
      <vt:lpstr>2.1  Analyze the Initial Decision-making on Insurance Purchasing </vt:lpstr>
      <vt:lpstr>2.1  Analyze the Initial Decision-making on Insurance Purchasing </vt:lpstr>
      <vt:lpstr>2.1  Analyze the Initial Decision-making on Insurance Purchasing </vt:lpstr>
      <vt:lpstr>2.2  Analyze the Renewal Decision-making</vt:lpstr>
      <vt:lpstr>The Wealth Changes During the Renewal Process</vt:lpstr>
      <vt:lpstr>2.2  Analyze the Renewal Decision-making</vt:lpstr>
      <vt:lpstr>The Renewal Utility Change under Left-shifted Reference Point</vt:lpstr>
      <vt:lpstr>2.2  Analyze the Renewal Decision-making</vt:lpstr>
      <vt:lpstr>2.2  Analyze the Renewal Decision-making</vt:lpstr>
      <vt:lpstr>How the Occurrence Probability Affect the Renewal Utility: Numerical Stimulation</vt:lpstr>
      <vt:lpstr>How the Occurrence Probability Affect the Renewal Utility: Numerical Stimulation </vt:lpstr>
      <vt:lpstr>How the Occurrence Probability Affect the Renewal Utility: Numerical Stimulation </vt:lpstr>
      <vt:lpstr>2.2  Analyze the Renewal Decision-making</vt:lpstr>
      <vt:lpstr>3. Experimental Design</vt:lpstr>
      <vt:lpstr>3. Experimental Design</vt:lpstr>
      <vt:lpstr>3. Experimental Design</vt:lpstr>
      <vt:lpstr>Participants or Samples</vt:lpstr>
      <vt:lpstr>4. Data analysis</vt:lpstr>
      <vt:lpstr>Experiment 1 ——Part A</vt:lpstr>
      <vt:lpstr>Experiment 1 ——Part B</vt:lpstr>
      <vt:lpstr>The Within-subjects Comparison of Experiment 1 </vt:lpstr>
      <vt:lpstr>Experiment 2——Part A</vt:lpstr>
      <vt:lpstr>Experiment 2 ——Part B</vt:lpstr>
      <vt:lpstr>The Within-subjects Comparison of Experiment 2 </vt:lpstr>
      <vt:lpstr>Experiment 3——Part A</vt:lpstr>
      <vt:lpstr>Experiment 3——Part B</vt:lpstr>
      <vt:lpstr>The Within-subjects Comparison of Experiment 3</vt:lpstr>
      <vt:lpstr>The Within-subjects Comparison of  Experiment 1 and Experiment 2</vt:lpstr>
      <vt:lpstr>The Within-subjects Comparison of  Experiment 2 and Experiment 3</vt:lpstr>
      <vt:lpstr>The Within-subjects Comparison of  Experiment 1 and Experiment 3</vt:lpstr>
      <vt:lpstr>Panel Data Model on the Basis  of the Whole </vt:lpstr>
      <vt:lpstr>Panel Data Model on the Basis  of the Individual</vt:lpstr>
      <vt:lpstr>5. Conclusions</vt:lpstr>
      <vt:lpstr>幻灯片 49</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小概率灾难性风险投保不足的实验研究：续保决策的影响</dc:title>
  <dc:creator>微软用户</dc:creator>
  <cp:lastModifiedBy>微软用户</cp:lastModifiedBy>
  <cp:revision>181</cp:revision>
  <dcterms:created xsi:type="dcterms:W3CDTF">2013-05-24T13:02:52Z</dcterms:created>
  <dcterms:modified xsi:type="dcterms:W3CDTF">2013-07-19T03:31:36Z</dcterms:modified>
</cp:coreProperties>
</file>