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6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5" r:id="rId3"/>
    <p:sldId id="317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16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0099"/>
    <a:srgbClr val="000066"/>
    <a:srgbClr val="FFFF66"/>
    <a:srgbClr val="CC0099"/>
    <a:srgbClr val="CCFFFF"/>
    <a:srgbClr val="66FFFF"/>
    <a:srgbClr val="00CC99"/>
    <a:srgbClr val="00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5121" autoAdjust="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SzTx/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SzTx/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B53F01C7-0F9D-4DB5-8F76-86F3A1D2E808}" type="datetimeFigureOut">
              <a:rPr lang="zh-CN" altLang="en-US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SzTx/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SzTx/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D5B0422-BD51-41F3-ABFC-11F71F898C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SzTx/>
              <a:buFontTx/>
              <a:buNone/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SzTx/>
              <a:buFontTx/>
              <a:buNone/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67D9E7CE-FC51-43B3-BA83-09E8A2CDDB49}" type="datetimeFigureOut">
              <a:rPr lang="zh-CN" altLang="en-US"/>
              <a:pPr>
                <a:defRPr/>
              </a:pPr>
              <a:t>2013/7/19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SzTx/>
              <a:buFontTx/>
              <a:buNone/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SzTx/>
              <a:buFontTx/>
              <a:buNone/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E364A5A5-9C11-4B79-B7B4-EA56F83484E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buSzPct val="76000"/>
              <a:buFont typeface="Wingdings 3" pitchFamily="18" charset="2"/>
              <a:buChar char=""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SzPct val="76000"/>
              <a:buFont typeface="Wingdings 3" pitchFamily="18" charset="2"/>
              <a:buChar char=""/>
              <a:defRPr/>
            </a:pPr>
            <a:endParaRPr lang="zh-CN" altLang="en-US">
              <a:ea typeface="宋体" pitchFamily="2" charset="-122"/>
            </a:endParaRPr>
          </a:p>
        </p:txBody>
      </p:sp>
      <p:pic>
        <p:nvPicPr>
          <p:cNvPr id="6" name="Picture 10" descr="SEM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68288"/>
            <a:ext cx="24003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0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2192338"/>
          </a:xfrm>
        </p:spPr>
        <p:txBody>
          <a:bodyPr/>
          <a:lstStyle>
            <a:lvl1pPr algn="ctr">
              <a:defRPr sz="5100"/>
            </a:lvl1pPr>
          </a:lstStyle>
          <a:p>
            <a:r>
              <a:rPr lang="en-US" altLang="zh-CN"/>
              <a:t>单击此处编辑母版标题样式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 altLang="zh-CN"/>
              <a:t>单击此处编辑母版副标题样式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z="1200"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fld id="{46E63F70-C24D-4496-83C2-734AAB3E63A0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8B9D0267-CBA3-407D-95C4-5A8C5A4E02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1CA63-4702-4952-AA82-517FB09D5985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F1D340A7-9724-4BAC-9D90-46A43D1D375E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9594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9594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4D91A-F38E-43BF-9F9B-84AE9D2D0920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0AB57565-8108-4C7B-AB14-57EF6B32F2DB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8229600" cy="2408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3829050"/>
            <a:ext cx="8229600" cy="2408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40281-A0FA-40AD-A41B-BE0789BD2F5E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AF98D200-D084-44A8-A077-73655F27BDF1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377CB-EF53-4158-8D72-63EA4463230F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C20882EC-2C2E-444C-9BA0-4E2AF1C2CF0D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4038600" cy="49688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9688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336CA-FC56-458D-B4CC-5F61D7BE48A9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24912A7A-EFB1-46F8-841E-ED7A4A147634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8FDE3-1A77-4BA0-AC2F-8C634AC534A5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8DAA9538-5CA8-4CA4-92CF-AE6E86373A86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02F3A-A029-4707-A5AD-2E46B31DAA99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9C47FA94-EFEA-431B-BC4A-E3306CB4EE05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4E2E8-DD8E-4985-852F-823CB830B3E9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50327CE7-BAC6-48BC-AB93-5F4037B49E8E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0C9AB-3BF9-4A66-93F8-4ED520F1EE32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574080D7-200C-4EBD-B97C-62F170A51EFB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A68E7-CB20-40F6-A0F2-3F9EBAB5971E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CEE8A6C4-4EDB-4B49-B9A4-CB3006B5ABBE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85108-B0AA-4B4C-8168-DE4108E1B1AC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1F0DC6A6-98F7-4453-B8B2-2CE7729ECCC8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CDF1A-D97C-416E-B9C6-1F81602D0132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52E72323-CF39-459A-9264-765515929E0F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B6E3E-4697-466A-A197-612B58125267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0432FFF5-FECB-49BC-92EB-F8DAD90A19AF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7331E-C865-41B4-A68C-DD030012EFF8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EF583F55-4A4D-4091-BBA9-AD34481FB939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97704-5FD2-472F-980A-D6E10F00F35A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~</a:t>
            </a:r>
            <a:fld id="{49D84827-E9A3-4183-9098-2552E0AA298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单击此处编辑母版文本样式</a:t>
            </a:r>
          </a:p>
          <a:p>
            <a:pPr lvl="1"/>
            <a:r>
              <a:rPr lang="en-US" altLang="zh-CN" smtClean="0"/>
              <a:t>第二级</a:t>
            </a:r>
          </a:p>
          <a:p>
            <a:pPr lvl="2"/>
            <a:r>
              <a:rPr lang="en-US" altLang="zh-CN" smtClean="0"/>
              <a:t>第三级</a:t>
            </a:r>
          </a:p>
          <a:p>
            <a:pPr lvl="3"/>
            <a:r>
              <a:rPr lang="en-US" altLang="zh-CN" smtClean="0"/>
              <a:t>第四级</a:t>
            </a:r>
          </a:p>
          <a:p>
            <a:pPr lvl="4"/>
            <a:r>
              <a:rPr lang="en-US" altLang="zh-CN" smtClean="0"/>
              <a:t>第五级</a:t>
            </a:r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43650"/>
            <a:ext cx="2133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SzTx/>
              <a:buFontTx/>
              <a:buNone/>
              <a:defRPr sz="1400">
                <a:latin typeface="华文新魏" pitchFamily="2" charset="-122"/>
                <a:ea typeface="华文新魏" pitchFamily="2" charset="-122"/>
              </a:defRPr>
            </a:lvl1pPr>
          </a:lstStyle>
          <a:p>
            <a:pPr>
              <a:defRPr/>
            </a:pPr>
            <a:fld id="{A7C188C0-BBB0-4C56-8CF2-E8470B44BD91}" type="datetime1">
              <a:rPr lang="zh-CN" altLang="en-US" smtClean="0"/>
              <a:pPr>
                <a:defRPr/>
              </a:pPr>
              <a:t>2013/7/19</a:t>
            </a:fld>
            <a:endParaRPr lang="en-US" altLang="zh-CN"/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48413"/>
            <a:ext cx="2895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SzTx/>
              <a:buFontTx/>
              <a:buNone/>
              <a:defRPr sz="1400">
                <a:latin typeface="+mj-lt"/>
                <a:ea typeface="华文新魏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A Study on the Risk-Adjusted Insurance Market Equilibrium and Regulation Coordination</a:t>
            </a:r>
            <a:endParaRPr lang="en-US" altLang="zh-CN"/>
          </a:p>
        </p:txBody>
      </p:sp>
      <p:sp>
        <p:nvSpPr>
          <p:cNvPr id="269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43650"/>
            <a:ext cx="2133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SzTx/>
              <a:buFontTx/>
              <a:buNone/>
              <a:defRPr sz="1400"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~</a:t>
            </a:r>
            <a:fld id="{3D79C2E5-4D49-4082-A52B-1E0DD8A473AF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‹#›</a:t>
            </a:fld>
            <a:r>
              <a:rPr lang="en-US" altLang="zh-CN"/>
              <a:t>~</a:t>
            </a:r>
          </a:p>
        </p:txBody>
      </p:sp>
      <p:sp>
        <p:nvSpPr>
          <p:cNvPr id="2693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buSzPct val="76000"/>
              <a:buFont typeface="Wingdings 3" pitchFamily="18" charset="2"/>
              <a:buChar char=""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269320" name="Line 8"/>
          <p:cNvSpPr>
            <a:spLocks noChangeShapeType="1"/>
          </p:cNvSpPr>
          <p:nvPr/>
        </p:nvSpPr>
        <p:spPr bwMode="auto">
          <a:xfrm>
            <a:off x="457200" y="6308725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SzPct val="76000"/>
              <a:buFont typeface="Wingdings 3" pitchFamily="18" charset="2"/>
              <a:buChar char=""/>
              <a:defRPr/>
            </a:pPr>
            <a:endParaRPr lang="zh-CN" altLang="en-US">
              <a:ea typeface="宋体" pitchFamily="2" charset="-122"/>
            </a:endParaRPr>
          </a:p>
        </p:txBody>
      </p:sp>
      <p:pic>
        <p:nvPicPr>
          <p:cNvPr id="1033" name="Picture 16" descr="THSEM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772400" y="211138"/>
            <a:ext cx="906463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75" r:id="rId12"/>
    <p:sldLayoutId id="2147484076" r:id="rId13"/>
    <p:sldLayoutId id="2147484077" r:id="rId14"/>
    <p:sldLayoutId id="2147484078" r:id="rId15"/>
    <p:sldLayoutId id="2147484079" r:id="rId16"/>
  </p:sldLayoutIdLst>
  <p:transition advTm="21300">
    <p:random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ea typeface="隶书" pitchFamily="49" charset="-122"/>
          <a:cs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ea typeface="隶书" pitchFamily="49" charset="-122"/>
          <a:cs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ea typeface="隶书" pitchFamily="49" charset="-122"/>
          <a:cs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ea typeface="隶书" pitchFamily="49" charset="-122"/>
          <a:cs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ea typeface="隶书" pitchFamily="49" charset="-122"/>
          <a:cs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ea typeface="隶书" pitchFamily="49" charset="-122"/>
          <a:cs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ea typeface="隶书" pitchFamily="49" charset="-122"/>
          <a:cs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ea typeface="隶书" pitchFamily="49" charset="-122"/>
          <a:cs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宋体" pitchFamily="2" charset="-122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宋体" pitchFamily="2" charset="-122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宋体" pitchFamily="2" charset="-122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623175" cy="2121024"/>
          </a:xfrm>
        </p:spPr>
        <p:txBody>
          <a:bodyPr/>
          <a:lstStyle/>
          <a:p>
            <a:pPr algn="r" eaLnBrk="1" hangingPunct="1"/>
            <a:r>
              <a:rPr lang="en-US" altLang="zh-CN" sz="4000" dirty="0" smtClean="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A Study on the Risk-Adjusted Insurance Market Equilibrium and Regulation Coordination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1981200" y="4249738"/>
            <a:ext cx="6553200" cy="1123477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en-US" dirty="0" smtClean="0">
                <a:ea typeface="宋体" charset="-122"/>
              </a:rPr>
              <a:t>            </a:t>
            </a:r>
            <a:r>
              <a:rPr lang="en-US" altLang="zh-CN" b="1" dirty="0" smtClean="0"/>
              <a:t>By </a:t>
            </a:r>
            <a:r>
              <a:rPr lang="en-US" altLang="zh-CN" b="1" i="1" dirty="0" smtClean="0"/>
              <a:t>Alex</a:t>
            </a:r>
          </a:p>
          <a:p>
            <a:pPr algn="r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CN" b="1" i="1" dirty="0" smtClean="0"/>
              <a:t>2013-07-19</a:t>
            </a:r>
            <a:endParaRPr lang="zh-CN" altLang="en-US" b="1" i="1" dirty="0" smtClean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9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Supply (Inv.  &amp; Capital)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11560" y="213285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Risk-free Asset: </a:t>
            </a:r>
            <a:endParaRPr lang="zh-CN" altLang="en-US" dirty="0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6788" name="Object 4"/>
          <p:cNvGraphicFramePr>
            <a:graphicFrameLocks noChangeAspect="1"/>
          </p:cNvGraphicFramePr>
          <p:nvPr/>
        </p:nvGraphicFramePr>
        <p:xfrm>
          <a:off x="2411760" y="2155358"/>
          <a:ext cx="216024" cy="337538"/>
        </p:xfrm>
        <a:graphic>
          <a:graphicData uri="http://schemas.openxmlformats.org/presentationml/2006/ole">
            <p:oleObj spid="_x0000_s246788" name="Equation" r:id="rId4" imgW="152334" imgH="241195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11560" y="26369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Risky Asset: </a:t>
            </a:r>
            <a:endParaRPr lang="zh-CN" altLang="en-US" dirty="0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6790" name="Object 6"/>
          <p:cNvGraphicFramePr>
            <a:graphicFrameLocks noChangeAspect="1"/>
          </p:cNvGraphicFramePr>
          <p:nvPr/>
        </p:nvGraphicFramePr>
        <p:xfrm>
          <a:off x="2051720" y="2636912"/>
          <a:ext cx="216024" cy="360040"/>
        </p:xfrm>
        <a:graphic>
          <a:graphicData uri="http://schemas.openxmlformats.org/presentationml/2006/ole">
            <p:oleObj spid="_x0000_s246790" name="Equation" r:id="rId5" imgW="152334" imgH="228501" progId="Equation.DSMT4">
              <p:embed/>
            </p:oleObj>
          </a:graphicData>
        </a:graphic>
      </p:graphicFrame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6792" name="Object 8"/>
          <p:cNvGraphicFramePr>
            <a:graphicFrameLocks noChangeAspect="1"/>
          </p:cNvGraphicFramePr>
          <p:nvPr/>
        </p:nvGraphicFramePr>
        <p:xfrm>
          <a:off x="636960" y="3140968"/>
          <a:ext cx="2626852" cy="432048"/>
        </p:xfrm>
        <a:graphic>
          <a:graphicData uri="http://schemas.openxmlformats.org/presentationml/2006/ole">
            <p:oleObj spid="_x0000_s246792" name="Equation" r:id="rId6" imgW="1447800" imgH="241300" progId="Equation.DSMT4">
              <p:embed/>
            </p:oleObj>
          </a:graphicData>
        </a:graphic>
      </p:graphicFrame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6794" name="Object 10"/>
          <p:cNvGraphicFramePr>
            <a:graphicFrameLocks noChangeAspect="1"/>
          </p:cNvGraphicFramePr>
          <p:nvPr/>
        </p:nvGraphicFramePr>
        <p:xfrm>
          <a:off x="683569" y="3717032"/>
          <a:ext cx="1224136" cy="420226"/>
        </p:xfrm>
        <a:graphic>
          <a:graphicData uri="http://schemas.openxmlformats.org/presentationml/2006/ole">
            <p:oleObj spid="_x0000_s246794" name="Equation" r:id="rId7" imgW="634449" imgH="215713" progId="Equation.DSMT4">
              <p:embed/>
            </p:oleObj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10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Supply Function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38" name="Object 6"/>
          <p:cNvGraphicFramePr>
            <a:graphicFrameLocks noChangeAspect="1"/>
          </p:cNvGraphicFramePr>
          <p:nvPr/>
        </p:nvGraphicFramePr>
        <p:xfrm>
          <a:off x="611560" y="1988840"/>
          <a:ext cx="5106139" cy="792088"/>
        </p:xfrm>
        <a:graphic>
          <a:graphicData uri="http://schemas.openxmlformats.org/presentationml/2006/ole">
            <p:oleObj spid="_x0000_s248838" name="Equation" r:id="rId4" imgW="3441700" imgH="533400" progId="Equation.DSMT4">
              <p:embed/>
            </p:oleObj>
          </a:graphicData>
        </a:graphic>
      </p:graphicFrame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40" name="Object 8"/>
          <p:cNvGraphicFramePr>
            <a:graphicFrameLocks noChangeAspect="1"/>
          </p:cNvGraphicFramePr>
          <p:nvPr/>
        </p:nvGraphicFramePr>
        <p:xfrm>
          <a:off x="611560" y="2996952"/>
          <a:ext cx="2507421" cy="720080"/>
        </p:xfrm>
        <a:graphic>
          <a:graphicData uri="http://schemas.openxmlformats.org/presentationml/2006/ole">
            <p:oleObj spid="_x0000_s248840" name="Equation" r:id="rId5" imgW="1854000" imgH="533160" progId="Equation.DSMT4">
              <p:embed/>
            </p:oleObj>
          </a:graphicData>
        </a:graphic>
      </p:graphicFrame>
      <p:pic>
        <p:nvPicPr>
          <p:cNvPr id="248842" name="Picture 10"/>
          <p:cNvPicPr>
            <a:picLocks noChangeAspect="1" noChangeArrowheads="1"/>
          </p:cNvPicPr>
          <p:nvPr/>
        </p:nvPicPr>
        <p:blipFill>
          <a:blip r:embed="rId6" cstate="print"/>
          <a:srcRect l="3425" r="67808"/>
          <a:stretch>
            <a:fillRect/>
          </a:stretch>
        </p:blipFill>
        <p:spPr bwMode="auto">
          <a:xfrm>
            <a:off x="539552" y="3798359"/>
            <a:ext cx="3024336" cy="49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43" name="Object 11"/>
          <p:cNvGraphicFramePr>
            <a:graphicFrameLocks noChangeAspect="1"/>
          </p:cNvGraphicFramePr>
          <p:nvPr/>
        </p:nvGraphicFramePr>
        <p:xfrm>
          <a:off x="3657600" y="3872408"/>
          <a:ext cx="1751013" cy="420688"/>
        </p:xfrm>
        <a:graphic>
          <a:graphicData uri="http://schemas.openxmlformats.org/presentationml/2006/ole">
            <p:oleObj spid="_x0000_s248843" name="Equation" r:id="rId7" imgW="977760" imgH="241200" progId="Equation.DSMT4">
              <p:embed/>
            </p:oleObj>
          </a:graphicData>
        </a:graphic>
      </p:graphicFrame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45" name="Object 13"/>
          <p:cNvGraphicFramePr>
            <a:graphicFrameLocks noChangeAspect="1"/>
          </p:cNvGraphicFramePr>
          <p:nvPr/>
        </p:nvGraphicFramePr>
        <p:xfrm>
          <a:off x="683568" y="4437112"/>
          <a:ext cx="3078342" cy="432048"/>
        </p:xfrm>
        <a:graphic>
          <a:graphicData uri="http://schemas.openxmlformats.org/presentationml/2006/ole">
            <p:oleObj spid="_x0000_s248845" name="Equation" r:id="rId8" imgW="1625600" imgH="228600" progId="Equation.DSMT4">
              <p:embed/>
            </p:oleObj>
          </a:graphicData>
        </a:graphic>
      </p:graphicFrame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47" name="Object 15"/>
          <p:cNvGraphicFramePr>
            <a:graphicFrameLocks noChangeAspect="1"/>
          </p:cNvGraphicFramePr>
          <p:nvPr/>
        </p:nvGraphicFramePr>
        <p:xfrm>
          <a:off x="755576" y="5013176"/>
          <a:ext cx="4426927" cy="1008112"/>
        </p:xfrm>
        <a:graphic>
          <a:graphicData uri="http://schemas.openxmlformats.org/presentationml/2006/ole">
            <p:oleObj spid="_x0000_s248847" name="Equation" r:id="rId9" imgW="2882900" imgH="660400" progId="Equation.DSMT4">
              <p:embed/>
            </p:oleObj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11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Supply Function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38" name="Object 6"/>
          <p:cNvGraphicFramePr>
            <a:graphicFrameLocks noChangeAspect="1"/>
          </p:cNvGraphicFramePr>
          <p:nvPr/>
        </p:nvGraphicFramePr>
        <p:xfrm>
          <a:off x="611560" y="1988840"/>
          <a:ext cx="5106139" cy="792088"/>
        </p:xfrm>
        <a:graphic>
          <a:graphicData uri="http://schemas.openxmlformats.org/presentationml/2006/ole">
            <p:oleObj spid="_x0000_s250882" name="Equation" r:id="rId4" imgW="3441700" imgH="533400" progId="Equation.DSMT4">
              <p:embed/>
            </p:oleObj>
          </a:graphicData>
        </a:graphic>
      </p:graphicFrame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40" name="Object 8"/>
          <p:cNvGraphicFramePr>
            <a:graphicFrameLocks noChangeAspect="1"/>
          </p:cNvGraphicFramePr>
          <p:nvPr/>
        </p:nvGraphicFramePr>
        <p:xfrm>
          <a:off x="611560" y="2996952"/>
          <a:ext cx="2507421" cy="720080"/>
        </p:xfrm>
        <a:graphic>
          <a:graphicData uri="http://schemas.openxmlformats.org/presentationml/2006/ole">
            <p:oleObj spid="_x0000_s250883" name="Equation" r:id="rId5" imgW="1854000" imgH="533160" progId="Equation.DSMT4">
              <p:embed/>
            </p:oleObj>
          </a:graphicData>
        </a:graphic>
      </p:graphicFrame>
      <p:pic>
        <p:nvPicPr>
          <p:cNvPr id="248842" name="Picture 10"/>
          <p:cNvPicPr>
            <a:picLocks noChangeAspect="1" noChangeArrowheads="1"/>
          </p:cNvPicPr>
          <p:nvPr/>
        </p:nvPicPr>
        <p:blipFill>
          <a:blip r:embed="rId6" cstate="print"/>
          <a:srcRect l="3425" r="67808"/>
          <a:stretch>
            <a:fillRect/>
          </a:stretch>
        </p:blipFill>
        <p:spPr bwMode="auto">
          <a:xfrm>
            <a:off x="539552" y="3798359"/>
            <a:ext cx="3024336" cy="49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43" name="Object 11"/>
          <p:cNvGraphicFramePr>
            <a:graphicFrameLocks noChangeAspect="1"/>
          </p:cNvGraphicFramePr>
          <p:nvPr/>
        </p:nvGraphicFramePr>
        <p:xfrm>
          <a:off x="3657600" y="3872408"/>
          <a:ext cx="1751013" cy="420688"/>
        </p:xfrm>
        <a:graphic>
          <a:graphicData uri="http://schemas.openxmlformats.org/presentationml/2006/ole">
            <p:oleObj spid="_x0000_s250884" name="Equation" r:id="rId7" imgW="977760" imgH="241200" progId="Equation.DSMT4">
              <p:embed/>
            </p:oleObj>
          </a:graphicData>
        </a:graphic>
      </p:graphicFrame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45" name="Object 13"/>
          <p:cNvGraphicFramePr>
            <a:graphicFrameLocks noChangeAspect="1"/>
          </p:cNvGraphicFramePr>
          <p:nvPr/>
        </p:nvGraphicFramePr>
        <p:xfrm>
          <a:off x="683568" y="4437112"/>
          <a:ext cx="3078342" cy="432048"/>
        </p:xfrm>
        <a:graphic>
          <a:graphicData uri="http://schemas.openxmlformats.org/presentationml/2006/ole">
            <p:oleObj spid="_x0000_s250885" name="Equation" r:id="rId8" imgW="1625600" imgH="228600" progId="Equation.DSMT4">
              <p:embed/>
            </p:oleObj>
          </a:graphicData>
        </a:graphic>
      </p:graphicFrame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8847" name="Object 15"/>
          <p:cNvGraphicFramePr>
            <a:graphicFrameLocks noChangeAspect="1"/>
          </p:cNvGraphicFramePr>
          <p:nvPr/>
        </p:nvGraphicFramePr>
        <p:xfrm>
          <a:off x="755576" y="5013176"/>
          <a:ext cx="4426927" cy="1008112"/>
        </p:xfrm>
        <a:graphic>
          <a:graphicData uri="http://schemas.openxmlformats.org/presentationml/2006/ole">
            <p:oleObj spid="_x0000_s250886" name="Equation" r:id="rId9" imgW="2882900" imgH="660400" progId="Equation.DSMT4">
              <p:embed/>
            </p:oleObj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12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Supply Curve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899592" y="2097645"/>
            <a:ext cx="6768752" cy="3995651"/>
            <a:chOff x="899592" y="1916832"/>
            <a:chExt cx="6768752" cy="3995651"/>
          </a:xfrm>
        </p:grpSpPr>
        <p:pic>
          <p:nvPicPr>
            <p:cNvPr id="25191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9592" y="1916832"/>
              <a:ext cx="6768752" cy="3995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5" name="组合 34"/>
            <p:cNvGrpSpPr/>
            <p:nvPr/>
          </p:nvGrpSpPr>
          <p:grpSpPr>
            <a:xfrm>
              <a:off x="920800" y="2276872"/>
              <a:ext cx="6675536" cy="3506906"/>
              <a:chOff x="920800" y="2276872"/>
              <a:chExt cx="6675536" cy="3506906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920800" y="2276872"/>
                <a:ext cx="430887" cy="230425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vert270" wrap="square" rtlCol="0">
                <a:spAutoFit/>
              </a:bodyPr>
              <a:lstStyle/>
              <a:p>
                <a:r>
                  <a:rPr lang="en-US" altLang="zh-CN" sz="1600" dirty="0" smtClean="0"/>
                  <a:t>Insurance Supply q</a:t>
                </a:r>
                <a:endParaRPr lang="zh-CN" altLang="en-US" sz="16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059832" y="5445224"/>
                <a:ext cx="2664296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square" rtlCol="0">
                <a:spAutoFit/>
              </a:bodyPr>
              <a:lstStyle/>
              <a:p>
                <a:r>
                  <a:rPr lang="en-US" altLang="zh-CN" sz="1600" dirty="0" smtClean="0"/>
                  <a:t>Insurance Rate </a:t>
                </a:r>
                <a:r>
                  <a:rPr lang="el-GR" altLang="zh-CN" sz="1600" dirty="0" smtClean="0">
                    <a:latin typeface="Times New Roman"/>
                    <a:cs typeface="Times New Roman"/>
                  </a:rPr>
                  <a:t>π</a:t>
                </a:r>
                <a:endParaRPr lang="zh-CN" altLang="en-US" sz="1600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850856" y="3335784"/>
                <a:ext cx="68617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square" rtlCol="0">
                <a:spAutoFit/>
              </a:bodyPr>
              <a:lstStyle/>
              <a:p>
                <a:r>
                  <a:rPr lang="en-US" altLang="zh-CN" sz="1200" dirty="0" smtClean="0"/>
                  <a:t>Supply</a:t>
                </a:r>
                <a:endParaRPr lang="zh-CN" altLang="en-US" sz="12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766148" y="3647549"/>
                <a:ext cx="830188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square" rtlCol="0">
                <a:spAutoFit/>
              </a:bodyPr>
              <a:lstStyle/>
              <a:p>
                <a:r>
                  <a:rPr lang="en-US" altLang="zh-CN" sz="1200" dirty="0" smtClean="0"/>
                  <a:t>Solvency</a:t>
                </a:r>
                <a:endParaRPr lang="zh-CN" altLang="en-US" sz="1200" dirty="0"/>
              </a:p>
            </p:txBody>
          </p:sp>
        </p:grpSp>
      </p:grp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13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Equilibrium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53953" name="Object 1"/>
          <p:cNvGraphicFramePr>
            <a:graphicFrameLocks noChangeAspect="1"/>
          </p:cNvGraphicFramePr>
          <p:nvPr/>
        </p:nvGraphicFramePr>
        <p:xfrm>
          <a:off x="611559" y="2132856"/>
          <a:ext cx="5062873" cy="2304256"/>
        </p:xfrm>
        <a:graphic>
          <a:graphicData uri="http://schemas.openxmlformats.org/presentationml/2006/ole">
            <p:oleObj spid="_x0000_s253953" name="Equation" r:id="rId4" imgW="2971800" imgH="1346200" progId="Equation.DSMT4">
              <p:embed/>
            </p:oleObj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14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Equilibrium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8" name="组合 67"/>
          <p:cNvGrpSpPr/>
          <p:nvPr/>
        </p:nvGrpSpPr>
        <p:grpSpPr>
          <a:xfrm>
            <a:off x="705223" y="2869158"/>
            <a:ext cx="7395169" cy="2432050"/>
            <a:chOff x="489199" y="2641675"/>
            <a:chExt cx="7395169" cy="2432050"/>
          </a:xfrm>
        </p:grpSpPr>
        <p:pic>
          <p:nvPicPr>
            <p:cNvPr id="25703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 r="11516"/>
            <a:stretch>
              <a:fillRect/>
            </a:stretch>
          </p:blipFill>
          <p:spPr bwMode="auto">
            <a:xfrm>
              <a:off x="4242049" y="2655962"/>
              <a:ext cx="3642319" cy="241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7032" name="Freeform 8"/>
            <p:cNvSpPr>
              <a:spLocks/>
            </p:cNvSpPr>
            <p:nvPr/>
          </p:nvSpPr>
          <p:spPr bwMode="auto">
            <a:xfrm>
              <a:off x="4924674" y="3943425"/>
              <a:ext cx="123825" cy="84138"/>
            </a:xfrm>
            <a:custGeom>
              <a:avLst/>
              <a:gdLst/>
              <a:ahLst/>
              <a:cxnLst>
                <a:cxn ang="0">
                  <a:pos x="0" y="51"/>
                </a:cxn>
                <a:cxn ang="0">
                  <a:pos x="76" y="0"/>
                </a:cxn>
                <a:cxn ang="0">
                  <a:pos x="78" y="3"/>
                </a:cxn>
                <a:cxn ang="0">
                  <a:pos x="1" y="53"/>
                </a:cxn>
                <a:cxn ang="0">
                  <a:pos x="0" y="51"/>
                </a:cxn>
              </a:cxnLst>
              <a:rect l="0" t="0" r="r" b="b"/>
              <a:pathLst>
                <a:path w="78" h="53">
                  <a:moveTo>
                    <a:pt x="0" y="51"/>
                  </a:moveTo>
                  <a:lnTo>
                    <a:pt x="76" y="0"/>
                  </a:lnTo>
                  <a:lnTo>
                    <a:pt x="78" y="3"/>
                  </a:lnTo>
                  <a:lnTo>
                    <a:pt x="1" y="53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33" name="Freeform 9"/>
            <p:cNvSpPr>
              <a:spLocks/>
            </p:cNvSpPr>
            <p:nvPr/>
          </p:nvSpPr>
          <p:spPr bwMode="auto">
            <a:xfrm>
              <a:off x="4965949" y="4022800"/>
              <a:ext cx="366713" cy="246063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229" y="0"/>
                </a:cxn>
                <a:cxn ang="0">
                  <a:pos x="231" y="2"/>
                </a:cxn>
                <a:cxn ang="0">
                  <a:pos x="2" y="155"/>
                </a:cxn>
                <a:cxn ang="0">
                  <a:pos x="0" y="152"/>
                </a:cxn>
              </a:cxnLst>
              <a:rect l="0" t="0" r="r" b="b"/>
              <a:pathLst>
                <a:path w="231" h="155">
                  <a:moveTo>
                    <a:pt x="0" y="152"/>
                  </a:moveTo>
                  <a:lnTo>
                    <a:pt x="229" y="0"/>
                  </a:lnTo>
                  <a:lnTo>
                    <a:pt x="231" y="2"/>
                  </a:lnTo>
                  <a:lnTo>
                    <a:pt x="2" y="155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34" name="Freeform 10"/>
            <p:cNvSpPr>
              <a:spLocks/>
            </p:cNvSpPr>
            <p:nvPr/>
          </p:nvSpPr>
          <p:spPr bwMode="auto">
            <a:xfrm>
              <a:off x="5045324" y="4106937"/>
              <a:ext cx="608013" cy="406400"/>
            </a:xfrm>
            <a:custGeom>
              <a:avLst/>
              <a:gdLst/>
              <a:ahLst/>
              <a:cxnLst>
                <a:cxn ang="0">
                  <a:pos x="0" y="254"/>
                </a:cxn>
                <a:cxn ang="0">
                  <a:pos x="382" y="0"/>
                </a:cxn>
                <a:cxn ang="0">
                  <a:pos x="383" y="2"/>
                </a:cxn>
                <a:cxn ang="0">
                  <a:pos x="1" y="256"/>
                </a:cxn>
                <a:cxn ang="0">
                  <a:pos x="0" y="254"/>
                </a:cxn>
              </a:cxnLst>
              <a:rect l="0" t="0" r="r" b="b"/>
              <a:pathLst>
                <a:path w="383" h="256">
                  <a:moveTo>
                    <a:pt x="0" y="254"/>
                  </a:moveTo>
                  <a:lnTo>
                    <a:pt x="382" y="0"/>
                  </a:lnTo>
                  <a:lnTo>
                    <a:pt x="383" y="2"/>
                  </a:lnTo>
                  <a:lnTo>
                    <a:pt x="1" y="256"/>
                  </a:lnTo>
                  <a:lnTo>
                    <a:pt x="0" y="254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35" name="Freeform 11"/>
            <p:cNvSpPr>
              <a:spLocks/>
            </p:cNvSpPr>
            <p:nvPr/>
          </p:nvSpPr>
          <p:spPr bwMode="auto">
            <a:xfrm>
              <a:off x="5175499" y="4184725"/>
              <a:ext cx="801688" cy="511175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503" y="0"/>
                </a:cxn>
                <a:cxn ang="0">
                  <a:pos x="505" y="3"/>
                </a:cxn>
                <a:cxn ang="0">
                  <a:pos x="1" y="322"/>
                </a:cxn>
                <a:cxn ang="0">
                  <a:pos x="0" y="320"/>
                </a:cxn>
              </a:cxnLst>
              <a:rect l="0" t="0" r="r" b="b"/>
              <a:pathLst>
                <a:path w="505" h="322">
                  <a:moveTo>
                    <a:pt x="0" y="320"/>
                  </a:moveTo>
                  <a:lnTo>
                    <a:pt x="503" y="0"/>
                  </a:lnTo>
                  <a:lnTo>
                    <a:pt x="505" y="3"/>
                  </a:lnTo>
                  <a:lnTo>
                    <a:pt x="1" y="322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36" name="Freeform 12"/>
            <p:cNvSpPr>
              <a:spLocks/>
            </p:cNvSpPr>
            <p:nvPr/>
          </p:nvSpPr>
          <p:spPr bwMode="auto">
            <a:xfrm>
              <a:off x="5448549" y="4264100"/>
              <a:ext cx="850900" cy="560388"/>
            </a:xfrm>
            <a:custGeom>
              <a:avLst/>
              <a:gdLst/>
              <a:ahLst/>
              <a:cxnLst>
                <a:cxn ang="0">
                  <a:pos x="0" y="350"/>
                </a:cxn>
                <a:cxn ang="0">
                  <a:pos x="535" y="0"/>
                </a:cxn>
                <a:cxn ang="0">
                  <a:pos x="536" y="2"/>
                </a:cxn>
                <a:cxn ang="0">
                  <a:pos x="2" y="353"/>
                </a:cxn>
                <a:cxn ang="0">
                  <a:pos x="0" y="350"/>
                </a:cxn>
              </a:cxnLst>
              <a:rect l="0" t="0" r="r" b="b"/>
              <a:pathLst>
                <a:path w="536" h="353">
                  <a:moveTo>
                    <a:pt x="0" y="350"/>
                  </a:moveTo>
                  <a:lnTo>
                    <a:pt x="535" y="0"/>
                  </a:lnTo>
                  <a:lnTo>
                    <a:pt x="536" y="2"/>
                  </a:lnTo>
                  <a:lnTo>
                    <a:pt x="2" y="353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37" name="Freeform 13"/>
            <p:cNvSpPr>
              <a:spLocks/>
            </p:cNvSpPr>
            <p:nvPr/>
          </p:nvSpPr>
          <p:spPr bwMode="auto">
            <a:xfrm>
              <a:off x="5797799" y="4348237"/>
              <a:ext cx="828675" cy="536575"/>
            </a:xfrm>
            <a:custGeom>
              <a:avLst/>
              <a:gdLst/>
              <a:ahLst/>
              <a:cxnLst>
                <a:cxn ang="0">
                  <a:pos x="0" y="335"/>
                </a:cxn>
                <a:cxn ang="0">
                  <a:pos x="521" y="0"/>
                </a:cxn>
                <a:cxn ang="0">
                  <a:pos x="522" y="2"/>
                </a:cxn>
                <a:cxn ang="0">
                  <a:pos x="2" y="338"/>
                </a:cxn>
                <a:cxn ang="0">
                  <a:pos x="0" y="335"/>
                </a:cxn>
              </a:cxnLst>
              <a:rect l="0" t="0" r="r" b="b"/>
              <a:pathLst>
                <a:path w="522" h="338">
                  <a:moveTo>
                    <a:pt x="0" y="335"/>
                  </a:moveTo>
                  <a:lnTo>
                    <a:pt x="521" y="0"/>
                  </a:lnTo>
                  <a:lnTo>
                    <a:pt x="522" y="2"/>
                  </a:lnTo>
                  <a:lnTo>
                    <a:pt x="2" y="338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38" name="Freeform 14"/>
            <p:cNvSpPr>
              <a:spLocks/>
            </p:cNvSpPr>
            <p:nvPr/>
          </p:nvSpPr>
          <p:spPr bwMode="auto">
            <a:xfrm>
              <a:off x="6188324" y="4413325"/>
              <a:ext cx="769938" cy="495300"/>
            </a:xfrm>
            <a:custGeom>
              <a:avLst/>
              <a:gdLst/>
              <a:ahLst/>
              <a:cxnLst>
                <a:cxn ang="0">
                  <a:pos x="0" y="310"/>
                </a:cxn>
                <a:cxn ang="0">
                  <a:pos x="483" y="0"/>
                </a:cxn>
                <a:cxn ang="0">
                  <a:pos x="485" y="2"/>
                </a:cxn>
                <a:cxn ang="0">
                  <a:pos x="1" y="312"/>
                </a:cxn>
                <a:cxn ang="0">
                  <a:pos x="0" y="310"/>
                </a:cxn>
              </a:cxnLst>
              <a:rect l="0" t="0" r="r" b="b"/>
              <a:pathLst>
                <a:path w="485" h="312">
                  <a:moveTo>
                    <a:pt x="0" y="310"/>
                  </a:moveTo>
                  <a:lnTo>
                    <a:pt x="483" y="0"/>
                  </a:lnTo>
                  <a:lnTo>
                    <a:pt x="485" y="2"/>
                  </a:lnTo>
                  <a:lnTo>
                    <a:pt x="1" y="312"/>
                  </a:lnTo>
                  <a:lnTo>
                    <a:pt x="0" y="31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39" name="Freeform 15"/>
            <p:cNvSpPr>
              <a:spLocks/>
            </p:cNvSpPr>
            <p:nvPr/>
          </p:nvSpPr>
          <p:spPr bwMode="auto">
            <a:xfrm>
              <a:off x="6591549" y="4468887"/>
              <a:ext cx="722313" cy="466725"/>
            </a:xfrm>
            <a:custGeom>
              <a:avLst/>
              <a:gdLst/>
              <a:ahLst/>
              <a:cxnLst>
                <a:cxn ang="0">
                  <a:pos x="0" y="291"/>
                </a:cxn>
                <a:cxn ang="0">
                  <a:pos x="453" y="0"/>
                </a:cxn>
                <a:cxn ang="0">
                  <a:pos x="455" y="2"/>
                </a:cxn>
                <a:cxn ang="0">
                  <a:pos x="2" y="294"/>
                </a:cxn>
                <a:cxn ang="0">
                  <a:pos x="0" y="291"/>
                </a:cxn>
              </a:cxnLst>
              <a:rect l="0" t="0" r="r" b="b"/>
              <a:pathLst>
                <a:path w="455" h="294">
                  <a:moveTo>
                    <a:pt x="0" y="291"/>
                  </a:moveTo>
                  <a:lnTo>
                    <a:pt x="453" y="0"/>
                  </a:lnTo>
                  <a:lnTo>
                    <a:pt x="455" y="2"/>
                  </a:lnTo>
                  <a:lnTo>
                    <a:pt x="2" y="294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40" name="Freeform 16"/>
            <p:cNvSpPr>
              <a:spLocks/>
            </p:cNvSpPr>
            <p:nvPr/>
          </p:nvSpPr>
          <p:spPr bwMode="auto">
            <a:xfrm>
              <a:off x="7032874" y="4589537"/>
              <a:ext cx="560388" cy="357188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351" y="0"/>
                </a:cxn>
                <a:cxn ang="0">
                  <a:pos x="353" y="2"/>
                </a:cxn>
                <a:cxn ang="0">
                  <a:pos x="2" y="225"/>
                </a:cxn>
                <a:cxn ang="0">
                  <a:pos x="0" y="223"/>
                </a:cxn>
              </a:cxnLst>
              <a:rect l="0" t="0" r="r" b="b"/>
              <a:pathLst>
                <a:path w="353" h="225">
                  <a:moveTo>
                    <a:pt x="0" y="223"/>
                  </a:moveTo>
                  <a:lnTo>
                    <a:pt x="351" y="0"/>
                  </a:lnTo>
                  <a:lnTo>
                    <a:pt x="353" y="2"/>
                  </a:lnTo>
                  <a:lnTo>
                    <a:pt x="2" y="225"/>
                  </a:lnTo>
                  <a:lnTo>
                    <a:pt x="0" y="223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41" name="Freeform 17"/>
            <p:cNvSpPr>
              <a:spLocks/>
            </p:cNvSpPr>
            <p:nvPr/>
          </p:nvSpPr>
          <p:spPr bwMode="auto">
            <a:xfrm>
              <a:off x="7471024" y="4751462"/>
              <a:ext cx="284163" cy="196850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178" y="0"/>
                </a:cxn>
                <a:cxn ang="0">
                  <a:pos x="179" y="2"/>
                </a:cxn>
                <a:cxn ang="0">
                  <a:pos x="1" y="124"/>
                </a:cxn>
                <a:cxn ang="0">
                  <a:pos x="0" y="122"/>
                </a:cxn>
              </a:cxnLst>
              <a:rect l="0" t="0" r="r" b="b"/>
              <a:pathLst>
                <a:path w="179" h="124">
                  <a:moveTo>
                    <a:pt x="0" y="122"/>
                  </a:moveTo>
                  <a:lnTo>
                    <a:pt x="178" y="0"/>
                  </a:lnTo>
                  <a:lnTo>
                    <a:pt x="179" y="2"/>
                  </a:lnTo>
                  <a:lnTo>
                    <a:pt x="1" y="124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pic>
          <p:nvPicPr>
            <p:cNvPr id="257042" name="Picture 1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2399" y="2641675"/>
              <a:ext cx="3582988" cy="242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7043" name="Freeform 19"/>
            <p:cNvSpPr>
              <a:spLocks/>
            </p:cNvSpPr>
            <p:nvPr/>
          </p:nvSpPr>
          <p:spPr bwMode="auto">
            <a:xfrm>
              <a:off x="1751261" y="4403800"/>
              <a:ext cx="146050" cy="5238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91" y="0"/>
                </a:cxn>
                <a:cxn ang="0">
                  <a:pos x="92" y="2"/>
                </a:cxn>
                <a:cxn ang="0">
                  <a:pos x="1" y="33"/>
                </a:cxn>
                <a:cxn ang="0">
                  <a:pos x="0" y="30"/>
                </a:cxn>
              </a:cxnLst>
              <a:rect l="0" t="0" r="r" b="b"/>
              <a:pathLst>
                <a:path w="92" h="33">
                  <a:moveTo>
                    <a:pt x="0" y="30"/>
                  </a:moveTo>
                  <a:lnTo>
                    <a:pt x="91" y="0"/>
                  </a:lnTo>
                  <a:lnTo>
                    <a:pt x="92" y="2"/>
                  </a:lnTo>
                  <a:lnTo>
                    <a:pt x="1" y="3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44" name="Freeform 20"/>
            <p:cNvSpPr>
              <a:spLocks/>
            </p:cNvSpPr>
            <p:nvPr/>
          </p:nvSpPr>
          <p:spPr bwMode="auto">
            <a:xfrm>
              <a:off x="1797299" y="4421262"/>
              <a:ext cx="146050" cy="53975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4"/>
                </a:cxn>
                <a:cxn ang="0">
                  <a:pos x="0" y="31"/>
                </a:cxn>
              </a:cxnLst>
              <a:rect l="0" t="0" r="r" b="b"/>
              <a:pathLst>
                <a:path w="92" h="34">
                  <a:moveTo>
                    <a:pt x="0" y="31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4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45" name="Freeform 21"/>
            <p:cNvSpPr>
              <a:spLocks/>
            </p:cNvSpPr>
            <p:nvPr/>
          </p:nvSpPr>
          <p:spPr bwMode="auto">
            <a:xfrm>
              <a:off x="1695699" y="4403800"/>
              <a:ext cx="103188" cy="30163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64" y="0"/>
                </a:cxn>
                <a:cxn ang="0">
                  <a:pos x="65" y="2"/>
                </a:cxn>
                <a:cxn ang="0">
                  <a:pos x="1" y="19"/>
                </a:cxn>
                <a:cxn ang="0">
                  <a:pos x="0" y="17"/>
                </a:cxn>
              </a:cxnLst>
              <a:rect l="0" t="0" r="r" b="b"/>
              <a:pathLst>
                <a:path w="65" h="19">
                  <a:moveTo>
                    <a:pt x="0" y="17"/>
                  </a:moveTo>
                  <a:lnTo>
                    <a:pt x="64" y="0"/>
                  </a:lnTo>
                  <a:lnTo>
                    <a:pt x="65" y="2"/>
                  </a:lnTo>
                  <a:lnTo>
                    <a:pt x="1" y="19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46" name="Freeform 22"/>
            <p:cNvSpPr>
              <a:spLocks/>
            </p:cNvSpPr>
            <p:nvPr/>
          </p:nvSpPr>
          <p:spPr bwMode="auto">
            <a:xfrm>
              <a:off x="1881436" y="4430787"/>
              <a:ext cx="146050" cy="53975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4"/>
                </a:cxn>
                <a:cxn ang="0">
                  <a:pos x="0" y="31"/>
                </a:cxn>
              </a:cxnLst>
              <a:rect l="0" t="0" r="r" b="b"/>
              <a:pathLst>
                <a:path w="92" h="34">
                  <a:moveTo>
                    <a:pt x="0" y="31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4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47" name="Freeform 23"/>
            <p:cNvSpPr>
              <a:spLocks/>
            </p:cNvSpPr>
            <p:nvPr/>
          </p:nvSpPr>
          <p:spPr bwMode="auto">
            <a:xfrm>
              <a:off x="1965574" y="4440312"/>
              <a:ext cx="146050" cy="5238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3"/>
                </a:cxn>
                <a:cxn ang="0">
                  <a:pos x="0" y="30"/>
                </a:cxn>
              </a:cxnLst>
              <a:rect l="0" t="0" r="r" b="b"/>
              <a:pathLst>
                <a:path w="92" h="33">
                  <a:moveTo>
                    <a:pt x="0" y="30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48" name="Freeform 24"/>
            <p:cNvSpPr>
              <a:spLocks/>
            </p:cNvSpPr>
            <p:nvPr/>
          </p:nvSpPr>
          <p:spPr bwMode="auto">
            <a:xfrm>
              <a:off x="2052886" y="4445075"/>
              <a:ext cx="146050" cy="5238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3"/>
                </a:cxn>
                <a:cxn ang="0">
                  <a:pos x="0" y="30"/>
                </a:cxn>
              </a:cxnLst>
              <a:rect l="0" t="0" r="r" b="b"/>
              <a:pathLst>
                <a:path w="92" h="33">
                  <a:moveTo>
                    <a:pt x="0" y="30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49" name="Freeform 25"/>
            <p:cNvSpPr>
              <a:spLocks/>
            </p:cNvSpPr>
            <p:nvPr/>
          </p:nvSpPr>
          <p:spPr bwMode="auto">
            <a:xfrm>
              <a:off x="2141786" y="4459362"/>
              <a:ext cx="146050" cy="5238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91" y="0"/>
                </a:cxn>
                <a:cxn ang="0">
                  <a:pos x="92" y="2"/>
                </a:cxn>
                <a:cxn ang="0">
                  <a:pos x="1" y="33"/>
                </a:cxn>
                <a:cxn ang="0">
                  <a:pos x="0" y="30"/>
                </a:cxn>
              </a:cxnLst>
              <a:rect l="0" t="0" r="r" b="b"/>
              <a:pathLst>
                <a:path w="92" h="33">
                  <a:moveTo>
                    <a:pt x="0" y="30"/>
                  </a:moveTo>
                  <a:lnTo>
                    <a:pt x="91" y="0"/>
                  </a:lnTo>
                  <a:lnTo>
                    <a:pt x="92" y="2"/>
                  </a:lnTo>
                  <a:lnTo>
                    <a:pt x="1" y="3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50" name="Freeform 26"/>
            <p:cNvSpPr>
              <a:spLocks/>
            </p:cNvSpPr>
            <p:nvPr/>
          </p:nvSpPr>
          <p:spPr bwMode="auto">
            <a:xfrm>
              <a:off x="2243386" y="4467300"/>
              <a:ext cx="146050" cy="53975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4"/>
                </a:cxn>
                <a:cxn ang="0">
                  <a:pos x="0" y="31"/>
                </a:cxn>
              </a:cxnLst>
              <a:rect l="0" t="0" r="r" b="b"/>
              <a:pathLst>
                <a:path w="92" h="34">
                  <a:moveTo>
                    <a:pt x="0" y="31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4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51" name="Freeform 27"/>
            <p:cNvSpPr>
              <a:spLocks/>
            </p:cNvSpPr>
            <p:nvPr/>
          </p:nvSpPr>
          <p:spPr bwMode="auto">
            <a:xfrm>
              <a:off x="2332286" y="4476825"/>
              <a:ext cx="146050" cy="53975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4"/>
                </a:cxn>
                <a:cxn ang="0">
                  <a:pos x="0" y="31"/>
                </a:cxn>
              </a:cxnLst>
              <a:rect l="0" t="0" r="r" b="b"/>
              <a:pathLst>
                <a:path w="92" h="34">
                  <a:moveTo>
                    <a:pt x="0" y="31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4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52" name="Freeform 28"/>
            <p:cNvSpPr>
              <a:spLocks/>
            </p:cNvSpPr>
            <p:nvPr/>
          </p:nvSpPr>
          <p:spPr bwMode="auto">
            <a:xfrm>
              <a:off x="2438649" y="4486350"/>
              <a:ext cx="146050" cy="53975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4"/>
                </a:cxn>
                <a:cxn ang="0">
                  <a:pos x="0" y="31"/>
                </a:cxn>
              </a:cxnLst>
              <a:rect l="0" t="0" r="r" b="b"/>
              <a:pathLst>
                <a:path w="92" h="34">
                  <a:moveTo>
                    <a:pt x="0" y="31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4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53" name="Freeform 29"/>
            <p:cNvSpPr>
              <a:spLocks/>
            </p:cNvSpPr>
            <p:nvPr/>
          </p:nvSpPr>
          <p:spPr bwMode="auto">
            <a:xfrm>
              <a:off x="2541836" y="4491112"/>
              <a:ext cx="146050" cy="53975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4"/>
                </a:cxn>
                <a:cxn ang="0">
                  <a:pos x="0" y="31"/>
                </a:cxn>
              </a:cxnLst>
              <a:rect l="0" t="0" r="r" b="b"/>
              <a:pathLst>
                <a:path w="92" h="34">
                  <a:moveTo>
                    <a:pt x="0" y="31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4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54" name="Freeform 30"/>
            <p:cNvSpPr>
              <a:spLocks/>
            </p:cNvSpPr>
            <p:nvPr/>
          </p:nvSpPr>
          <p:spPr bwMode="auto">
            <a:xfrm>
              <a:off x="2633911" y="4495875"/>
              <a:ext cx="146050" cy="52388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91" y="0"/>
                </a:cxn>
                <a:cxn ang="0">
                  <a:pos x="92" y="3"/>
                </a:cxn>
                <a:cxn ang="0">
                  <a:pos x="1" y="33"/>
                </a:cxn>
                <a:cxn ang="0">
                  <a:pos x="0" y="31"/>
                </a:cxn>
              </a:cxnLst>
              <a:rect l="0" t="0" r="r" b="b"/>
              <a:pathLst>
                <a:path w="92" h="33">
                  <a:moveTo>
                    <a:pt x="0" y="31"/>
                  </a:moveTo>
                  <a:lnTo>
                    <a:pt x="91" y="0"/>
                  </a:lnTo>
                  <a:lnTo>
                    <a:pt x="92" y="3"/>
                  </a:lnTo>
                  <a:lnTo>
                    <a:pt x="1" y="3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55" name="Freeform 31"/>
            <p:cNvSpPr>
              <a:spLocks/>
            </p:cNvSpPr>
            <p:nvPr/>
          </p:nvSpPr>
          <p:spPr bwMode="auto">
            <a:xfrm>
              <a:off x="2737099" y="4500637"/>
              <a:ext cx="144463" cy="5238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91" y="0"/>
                </a:cxn>
                <a:cxn ang="0">
                  <a:pos x="91" y="3"/>
                </a:cxn>
                <a:cxn ang="0">
                  <a:pos x="1" y="33"/>
                </a:cxn>
                <a:cxn ang="0">
                  <a:pos x="0" y="30"/>
                </a:cxn>
              </a:cxnLst>
              <a:rect l="0" t="0" r="r" b="b"/>
              <a:pathLst>
                <a:path w="91" h="33">
                  <a:moveTo>
                    <a:pt x="0" y="30"/>
                  </a:moveTo>
                  <a:lnTo>
                    <a:pt x="91" y="0"/>
                  </a:lnTo>
                  <a:lnTo>
                    <a:pt x="91" y="3"/>
                  </a:lnTo>
                  <a:lnTo>
                    <a:pt x="1" y="3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061" name="Rectangle 37"/>
            <p:cNvSpPr>
              <a:spLocks noChangeArrowheads="1"/>
            </p:cNvSpPr>
            <p:nvPr/>
          </p:nvSpPr>
          <p:spPr bwMode="auto">
            <a:xfrm>
              <a:off x="489199" y="3581475"/>
              <a:ext cx="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11560" y="213285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 Equilibriums:</a:t>
            </a:r>
            <a:endParaRPr lang="zh-CN" alt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15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Equilibrium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611560" y="213285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Unique Equilibrium:</a:t>
            </a:r>
            <a:endParaRPr lang="zh-CN" altLang="en-US" dirty="0"/>
          </a:p>
        </p:txBody>
      </p:sp>
      <p:pic>
        <p:nvPicPr>
          <p:cNvPr id="259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3815" y="2929083"/>
            <a:ext cx="3560782" cy="245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9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636912"/>
            <a:ext cx="3560782" cy="245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908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3216" y="2929083"/>
            <a:ext cx="3575506" cy="245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9081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2636912"/>
            <a:ext cx="3575506" cy="245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Box 73"/>
          <p:cNvSpPr txBox="1"/>
          <p:nvPr/>
        </p:nvSpPr>
        <p:spPr>
          <a:xfrm>
            <a:off x="4716016" y="213285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Equilibrium</a:t>
            </a:r>
            <a:endParaRPr lang="zh-CN" alt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16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Risk-based insurance regulation coordination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Regulatory Influence: Rate Regulation</a:t>
            </a: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1619672" y="2132856"/>
            <a:ext cx="5760640" cy="3840427"/>
            <a:chOff x="611560" y="2132856"/>
            <a:chExt cx="5760640" cy="3840427"/>
          </a:xfrm>
        </p:grpSpPr>
        <p:pic>
          <p:nvPicPr>
            <p:cNvPr id="260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1560" y="2132856"/>
              <a:ext cx="5760640" cy="3840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TextBox 30"/>
            <p:cNvSpPr txBox="1"/>
            <p:nvPr/>
          </p:nvSpPr>
          <p:spPr>
            <a:xfrm>
              <a:off x="1331640" y="2708920"/>
              <a:ext cx="11521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Supply</a:t>
              </a:r>
              <a:endParaRPr lang="zh-CN" alt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63888" y="4067780"/>
              <a:ext cx="11521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Demand</a:t>
              </a:r>
              <a:endParaRPr lang="zh-CN" alt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44008" y="4812845"/>
              <a:ext cx="144016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Solvency </a:t>
              </a:r>
            </a:p>
            <a:p>
              <a:pPr algn="ctr"/>
              <a:r>
                <a:rPr lang="en-US" altLang="zh-CN" dirty="0" smtClean="0"/>
                <a:t>Constraint</a:t>
              </a:r>
              <a:endParaRPr lang="zh-CN" altLang="en-US" dirty="0"/>
            </a:p>
          </p:txBody>
        </p:sp>
      </p:grp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17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Risk-based insurance regulation coordination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Regulatory Influence: Solvency Regulation</a:t>
            </a: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61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6280" y="1954113"/>
            <a:ext cx="60960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61123" name="Object 3"/>
          <p:cNvGraphicFramePr>
            <a:graphicFrameLocks noChangeAspect="1"/>
          </p:cNvGraphicFramePr>
          <p:nvPr/>
        </p:nvGraphicFramePr>
        <p:xfrm>
          <a:off x="6444207" y="3501008"/>
          <a:ext cx="2487549" cy="720080"/>
        </p:xfrm>
        <a:graphic>
          <a:graphicData uri="http://schemas.openxmlformats.org/presentationml/2006/ole">
            <p:oleObj spid="_x0000_s261123" name="Equation" r:id="rId5" imgW="1447800" imgH="419100" progId="Equation.DSMT4">
              <p:embed/>
            </p:oleObj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18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Risk-based insurance regulation coordination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Regulation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Coordination</a:t>
            </a: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611560" y="213285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1. Regulation policies should go with the market condition</a:t>
            </a:r>
            <a:endParaRPr lang="zh-CN" altLang="en-US" dirty="0"/>
          </a:p>
        </p:txBody>
      </p:sp>
      <p:pic>
        <p:nvPicPr>
          <p:cNvPr id="3123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36912"/>
            <a:ext cx="455259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23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852936"/>
            <a:ext cx="421989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899592" y="3018438"/>
            <a:ext cx="11521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Supply</a:t>
            </a:r>
            <a:endParaRPr lang="zh-CN" alt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99792" y="4026550"/>
            <a:ext cx="11521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Demand</a:t>
            </a:r>
            <a:endParaRPr lang="zh-CN" alt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563888" y="4581128"/>
            <a:ext cx="115212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Solvency</a:t>
            </a:r>
          </a:p>
          <a:p>
            <a:pPr algn="ctr"/>
            <a:r>
              <a:rPr lang="en-US" altLang="zh-CN" sz="1600" dirty="0" smtClean="0"/>
              <a:t>Constraint</a:t>
            </a:r>
            <a:endParaRPr lang="zh-CN" alt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940152" y="2996952"/>
            <a:ext cx="11521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Supply</a:t>
            </a:r>
            <a:endParaRPr lang="zh-CN" alt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77004" y="3386020"/>
            <a:ext cx="66314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err="1" smtClean="0"/>
              <a:t>Solv</a:t>
            </a:r>
            <a:endParaRPr lang="en-US" altLang="zh-CN" sz="1000" dirty="0" smtClean="0"/>
          </a:p>
          <a:p>
            <a:pPr algn="ctr"/>
            <a:r>
              <a:rPr lang="en-US" altLang="zh-CN" sz="1000" dirty="0" smtClean="0"/>
              <a:t>Const</a:t>
            </a:r>
            <a:endParaRPr lang="zh-CN" alt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7596336" y="4941168"/>
            <a:ext cx="100811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Demand</a:t>
            </a:r>
            <a:endParaRPr lang="zh-CN" altLang="en-US" sz="16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B2F2DFA-7C85-47B3-B705-2D5C1E625D23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 dirty="0" smtClean="0">
                <a:solidFill>
                  <a:schemeClr val="tx1"/>
                </a:solidFill>
                <a:latin typeface="+mn-lt"/>
                <a:ea typeface="+mn-ea"/>
              </a:rPr>
              <a:t>Contents</a:t>
            </a:r>
            <a:endParaRPr lang="zh-CN" altLang="en-US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9462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28638" y="1268760"/>
            <a:ext cx="8363842" cy="432179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zh-CN" sz="2400" b="1" dirty="0" smtClean="0"/>
              <a:t>1. Introduction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 smtClean="0"/>
              <a:t>2. Solvency and rate regulation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 smtClean="0"/>
              <a:t>3. Supply, demand and insurance market equilibrium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 smtClean="0"/>
              <a:t>4. Risk-based insurance regulation coordination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 smtClean="0"/>
              <a:t>5. Conclusions</a:t>
            </a:r>
            <a:endParaRPr lang="zh-CN" altLang="en-US" sz="2400" b="1" dirty="0" smtClean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2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24944"/>
            <a:ext cx="422740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02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780928"/>
            <a:ext cx="443630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19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Risk-based insurance regulation coordination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Regulation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Coordination</a:t>
            </a: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67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611560" y="213285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en-US" altLang="zh-CN" dirty="0" smtClean="0"/>
              <a:t>. Solvency regulation need the relaxation of rate regulation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55776" y="4170566"/>
            <a:ext cx="11521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Demand</a:t>
            </a:r>
            <a:endParaRPr lang="zh-CN" alt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563888" y="4644425"/>
            <a:ext cx="115212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Solvency</a:t>
            </a:r>
          </a:p>
          <a:p>
            <a:pPr algn="ctr"/>
            <a:r>
              <a:rPr lang="en-US" altLang="zh-CN" sz="1600" dirty="0" smtClean="0"/>
              <a:t>Constraint</a:t>
            </a:r>
            <a:endParaRPr lang="zh-CN" alt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899592" y="3212976"/>
            <a:ext cx="11521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Supply</a:t>
            </a:r>
            <a:endParaRPr lang="zh-CN" alt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5148064" y="3306470"/>
            <a:ext cx="11521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Supply</a:t>
            </a:r>
            <a:endParaRPr lang="zh-CN" alt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703774" y="4206574"/>
            <a:ext cx="11521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Demand</a:t>
            </a:r>
            <a:endParaRPr lang="zh-CN" alt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7596336" y="4653136"/>
            <a:ext cx="115212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Solvency</a:t>
            </a:r>
          </a:p>
          <a:p>
            <a:pPr algn="ctr"/>
            <a:r>
              <a:rPr lang="en-US" altLang="zh-CN" sz="1600" dirty="0" smtClean="0"/>
              <a:t>Constraint</a:t>
            </a:r>
            <a:endParaRPr lang="zh-CN" altLang="en-US" sz="16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3"/>
          <p:cNvSpPr>
            <a:spLocks noGrp="1"/>
          </p:cNvSpPr>
          <p:nvPr>
            <p:ph type="ctrTitle"/>
          </p:nvPr>
        </p:nvSpPr>
        <p:spPr>
          <a:xfrm>
            <a:off x="900113" y="2205038"/>
            <a:ext cx="7623175" cy="1257300"/>
          </a:xfrm>
        </p:spPr>
        <p:txBody>
          <a:bodyPr/>
          <a:lstStyle/>
          <a:p>
            <a:pPr eaLnBrk="1" hangingPunct="1"/>
            <a:r>
              <a:rPr lang="en-US" altLang="zh-CN" sz="64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Thanks!</a:t>
            </a:r>
            <a:r>
              <a:rPr lang="zh-CN" altLang="en-US" sz="64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/>
            </a:r>
            <a:br>
              <a:rPr lang="zh-CN" altLang="en-US" sz="64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</a:br>
            <a:endParaRPr lang="zh-CN" altLang="en-US" sz="64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2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229600" cy="558899"/>
          </a:xfrm>
        </p:spPr>
        <p:txBody>
          <a:bodyPr/>
          <a:lstStyle/>
          <a:p>
            <a:pPr lvl="0" eaLnBrk="1" hangingPunct="1"/>
            <a:r>
              <a:rPr lang="en-US" altLang="zh-CN" sz="2800" b="1" dirty="0" smtClean="0">
                <a:solidFill>
                  <a:schemeClr val="tx1"/>
                </a:solidFill>
                <a:latin typeface="+mn-lt"/>
                <a:ea typeface="+mn-ea"/>
              </a:rPr>
              <a:t>Introduction</a:t>
            </a:r>
            <a:endParaRPr lang="zh-CN" altLang="en-US" sz="28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432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Insurance regulation has been an important topic for academic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researchers.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altLang="zh-CN" sz="2400" b="1" kern="0" baseline="0" dirty="0" smtClean="0">
                <a:latin typeface="+mn-lt"/>
                <a:ea typeface="+mn-ea"/>
              </a:rPr>
              <a:t>Not</a:t>
            </a:r>
            <a:r>
              <a:rPr lang="en-US" altLang="zh-CN" sz="2400" b="1" kern="0" dirty="0" smtClean="0">
                <a:latin typeface="+mn-lt"/>
                <a:ea typeface="+mn-ea"/>
              </a:rPr>
              <a:t> much research on coordination of different regulatory activities.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regulatory policies do have simultaneous impact on insurers’ operation and market equilibrium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3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chemeClr val="tx1"/>
                </a:solidFill>
                <a:latin typeface="+mn-lt"/>
                <a:ea typeface="+mn-ea"/>
              </a:rPr>
              <a:t>Solvency and rate regulation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Solvency Regulation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kumimoji="0" lang="en-US" altLang="zh-CN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insurer’s real capital should meet minimum capital requirement.</a:t>
            </a: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08897" name="Rectangle 1"/>
          <p:cNvSpPr>
            <a:spLocks noChangeArrowheads="1"/>
          </p:cNvSpPr>
          <p:nvPr/>
        </p:nvSpPr>
        <p:spPr bwMode="auto">
          <a:xfrm>
            <a:off x="539552" y="2799436"/>
            <a:ext cx="77768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pitchFamily="2" charset="-122"/>
                <a:cs typeface="Times New Roman" pitchFamily="18" charset="0"/>
              </a:rPr>
              <a:t>Minimum</a:t>
            </a:r>
            <a:r>
              <a:rPr kumimoji="0" lang="en-US" altLang="zh-CN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pitchFamily="2" charset="-122"/>
                <a:cs typeface="Times New Roman" pitchFamily="18" charset="0"/>
              </a:rPr>
              <a:t> Capital: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baseline="0" dirty="0" smtClean="0">
                <a:latin typeface="+mn-lt"/>
                <a:ea typeface="宋体" pitchFamily="2" charset="-122"/>
                <a:cs typeface="Times New Roman" pitchFamily="18" charset="0"/>
              </a:rPr>
              <a:t>The amount of capital that is required by the regulator, for insurers to overcome</a:t>
            </a:r>
            <a:r>
              <a:rPr lang="en-US" altLang="zh-CN" sz="2400" dirty="0" smtClean="0">
                <a:latin typeface="+mn-lt"/>
                <a:ea typeface="宋体" pitchFamily="2" charset="-122"/>
                <a:cs typeface="Times New Roman" pitchFamily="18" charset="0"/>
              </a:rPr>
              <a:t> the influence from underwriting risk and investment risk.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b="1" dirty="0" smtClean="0">
                <a:latin typeface="+mn-lt"/>
                <a:ea typeface="宋体" pitchFamily="2" charset="-122"/>
                <a:cs typeface="Times New Roman" pitchFamily="18" charset="0"/>
              </a:rPr>
              <a:t>Real Capital: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 smtClean="0">
                <a:latin typeface="+mn-lt"/>
                <a:ea typeface="宋体" pitchFamily="2" charset="-122"/>
                <a:cs typeface="Times New Roman" pitchFamily="18" charset="0"/>
              </a:rPr>
              <a:t>The difference between identified assets and identified liability, while identified assets should be calculated based on the risk level of the assets.</a:t>
            </a:r>
            <a:endParaRPr kumimoji="0" lang="zh-CN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4</a:t>
            </a:fld>
            <a:r>
              <a:rPr lang="en-US" altLang="zh-CN" dirty="0"/>
              <a:t>~</a:t>
            </a: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Rate Regulation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kumimoji="0" lang="en-US" altLang="zh-CN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has been two basic rationales for insurance rate regulation</a:t>
            </a: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08897" name="Rectangle 1"/>
          <p:cNvSpPr>
            <a:spLocks noChangeArrowheads="1"/>
          </p:cNvSpPr>
          <p:nvPr/>
        </p:nvSpPr>
        <p:spPr bwMode="auto">
          <a:xfrm>
            <a:off x="539552" y="2708920"/>
            <a:ext cx="77768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b="1" dirty="0" smtClean="0">
                <a:latin typeface="+mn-lt"/>
                <a:ea typeface="宋体" pitchFamily="2" charset="-122"/>
                <a:cs typeface="Times New Roman" pitchFamily="18" charset="0"/>
              </a:rPr>
              <a:t>To avoid underpricing problem</a:t>
            </a:r>
            <a:r>
              <a:rPr kumimoji="0" lang="en-US" altLang="zh-CN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pitchFamily="2" charset="-122"/>
                <a:cs typeface="Times New Roman" pitchFamily="18" charset="0"/>
              </a:rPr>
              <a:t>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baseline="0" dirty="0" smtClean="0">
                <a:latin typeface="+mn-lt"/>
                <a:ea typeface="宋体" pitchFamily="2" charset="-122"/>
                <a:cs typeface="Times New Roman" pitchFamily="18" charset="0"/>
              </a:rPr>
              <a:t>Competition among</a:t>
            </a:r>
            <a:r>
              <a:rPr lang="en-US" altLang="zh-CN" sz="2400" dirty="0" smtClean="0">
                <a:latin typeface="+mn-lt"/>
                <a:ea typeface="宋体" pitchFamily="2" charset="-122"/>
                <a:cs typeface="Times New Roman" pitchFamily="18" charset="0"/>
              </a:rPr>
              <a:t> insurers could lead to the underpricing problem, which could cause insolvency issues of insurers.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b="1" dirty="0" smtClean="0">
                <a:latin typeface="+mn-lt"/>
                <a:ea typeface="宋体" pitchFamily="2" charset="-122"/>
                <a:cs typeface="Times New Roman" pitchFamily="18" charset="0"/>
              </a:rPr>
              <a:t>To avoid monopoly pricing: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 smtClean="0">
                <a:latin typeface="+mn-lt"/>
                <a:ea typeface="宋体" pitchFamily="2" charset="-122"/>
                <a:cs typeface="Times New Roman" pitchFamily="18" charset="0"/>
              </a:rPr>
              <a:t>Insurers could form cartels to increase price, which could harm the welfare of consumers.</a:t>
            </a:r>
            <a:endParaRPr kumimoji="0" lang="zh-CN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457200" y="349821"/>
            <a:ext cx="8686800" cy="5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Solvency and rate regulation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5</a:t>
            </a:fld>
            <a:r>
              <a:rPr lang="en-US" altLang="zh-CN" dirty="0"/>
              <a:t>~</a:t>
            </a: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29183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Rate Regulation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kumimoji="0" lang="en-US" altLang="zh-CN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China’s rate regulation for auto insurance has been aimed at the first one</a:t>
            </a: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08897" name="Rectangle 1"/>
          <p:cNvSpPr>
            <a:spLocks noChangeArrowheads="1"/>
          </p:cNvSpPr>
          <p:nvPr/>
        </p:nvSpPr>
        <p:spPr bwMode="auto">
          <a:xfrm>
            <a:off x="539552" y="2708920"/>
            <a:ext cx="77768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b="1" dirty="0" smtClean="0">
                <a:latin typeface="+mn-lt"/>
                <a:ea typeface="宋体" pitchFamily="2" charset="-122"/>
                <a:cs typeface="Times New Roman" pitchFamily="18" charset="0"/>
              </a:rPr>
              <a:t>Three periods of rate regulation relaxation: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b="1" dirty="0" smtClean="0">
              <a:latin typeface="+mn-lt"/>
              <a:ea typeface="宋体" pitchFamily="2" charset="-122"/>
              <a:cs typeface="Times New Roman" pitchFamily="18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zh-CN" sz="2400" b="1" dirty="0" smtClean="0">
                <a:latin typeface="+mn-lt"/>
                <a:ea typeface="宋体" pitchFamily="2" charset="-122"/>
                <a:cs typeface="Times New Roman" pitchFamily="18" charset="0"/>
              </a:rPr>
              <a:t>1988-1993: failed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Times New Roman" pitchFamily="18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zh-CN" sz="2400" b="1" dirty="0" smtClean="0">
                <a:latin typeface="+mn-lt"/>
                <a:ea typeface="宋体" pitchFamily="2" charset="-122"/>
                <a:cs typeface="Times New Roman" pitchFamily="18" charset="0"/>
              </a:rPr>
              <a:t>2001-2006: failed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Times New Roman" pitchFamily="18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zh-CN" sz="2400" b="1" dirty="0" smtClean="0">
                <a:latin typeface="+mn-lt"/>
                <a:ea typeface="宋体" pitchFamily="2" charset="-122"/>
                <a:cs typeface="Times New Roman" pitchFamily="18" charset="0"/>
              </a:rPr>
              <a:t>2011-: </a:t>
            </a:r>
            <a:endParaRPr kumimoji="0" lang="zh-CN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chemeClr val="tx1"/>
                </a:solidFill>
                <a:latin typeface="+mn-lt"/>
                <a:ea typeface="+mn-ea"/>
              </a:rPr>
              <a:t>Solvency and rate regulation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6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Demand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6548" name="Object 4"/>
          <p:cNvGraphicFramePr>
            <a:graphicFrameLocks noChangeAspect="1"/>
          </p:cNvGraphicFramePr>
          <p:nvPr/>
        </p:nvGraphicFramePr>
        <p:xfrm>
          <a:off x="971600" y="2060848"/>
          <a:ext cx="2867025" cy="304800"/>
        </p:xfrm>
        <a:graphic>
          <a:graphicData uri="http://schemas.openxmlformats.org/presentationml/2006/ole">
            <p:oleObj spid="_x0000_s236548" name="Equation" r:id="rId4" imgW="2870200" imgH="304800" progId="Equation.DSMT4">
              <p:embed/>
            </p:oleObj>
          </a:graphicData>
        </a:graphic>
      </p:graphicFrame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6550" name="Object 6"/>
          <p:cNvGraphicFramePr>
            <a:graphicFrameLocks noChangeAspect="1"/>
          </p:cNvGraphicFramePr>
          <p:nvPr/>
        </p:nvGraphicFramePr>
        <p:xfrm>
          <a:off x="971600" y="2636912"/>
          <a:ext cx="2124075" cy="447675"/>
        </p:xfrm>
        <a:graphic>
          <a:graphicData uri="http://schemas.openxmlformats.org/presentationml/2006/ole">
            <p:oleObj spid="_x0000_s236550" name="Equation" r:id="rId5" imgW="2120900" imgH="444500" progId="Equation.DSMT4">
              <p:embed/>
            </p:oleObj>
          </a:graphicData>
        </a:graphic>
      </p:graphicFrame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6552" name="Object 8"/>
          <p:cNvGraphicFramePr>
            <a:graphicFrameLocks noChangeAspect="1"/>
          </p:cNvGraphicFramePr>
          <p:nvPr/>
        </p:nvGraphicFramePr>
        <p:xfrm>
          <a:off x="971600" y="3356992"/>
          <a:ext cx="1181100" cy="228600"/>
        </p:xfrm>
        <a:graphic>
          <a:graphicData uri="http://schemas.openxmlformats.org/presentationml/2006/ole">
            <p:oleObj spid="_x0000_s236552" name="Equation" r:id="rId6" imgW="1181100" imgH="228600" progId="Equation.DSMT4">
              <p:embed/>
            </p:oleObj>
          </a:graphicData>
        </a:graphic>
      </p:graphicFrame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6554" name="Object 10"/>
          <p:cNvGraphicFramePr>
            <a:graphicFrameLocks noChangeAspect="1"/>
          </p:cNvGraphicFramePr>
          <p:nvPr/>
        </p:nvGraphicFramePr>
        <p:xfrm>
          <a:off x="971600" y="3861048"/>
          <a:ext cx="1685925" cy="419100"/>
        </p:xfrm>
        <a:graphic>
          <a:graphicData uri="http://schemas.openxmlformats.org/presentationml/2006/ole">
            <p:oleObj spid="_x0000_s236554" name="Equation" r:id="rId7" imgW="1689100" imgH="419100" progId="Equation.DSMT4">
              <p:embed/>
            </p:oleObj>
          </a:graphicData>
        </a:graphic>
      </p:graphicFrame>
      <p:pic>
        <p:nvPicPr>
          <p:cNvPr id="236556" name="Picture 12"/>
          <p:cNvPicPr>
            <a:picLocks noChangeAspect="1" noChangeArrowheads="1"/>
          </p:cNvPicPr>
          <p:nvPr/>
        </p:nvPicPr>
        <p:blipFill>
          <a:blip r:embed="rId8" cstate="print"/>
          <a:srcRect l="7536" t="1976" r="12022" b="9370"/>
          <a:stretch>
            <a:fillRect/>
          </a:stretch>
        </p:blipFill>
        <p:spPr bwMode="auto">
          <a:xfrm>
            <a:off x="3347864" y="2996952"/>
            <a:ext cx="554461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7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Supply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11560" y="2062589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Premium + Investment Return = </a:t>
            </a:r>
          </a:p>
          <a:p>
            <a:r>
              <a:rPr lang="en-US" altLang="zh-CN" b="1" dirty="0" smtClean="0"/>
              <a:t>       Expected Loss + Operating Expenses + Required Capital Return</a:t>
            </a:r>
            <a:endParaRPr lang="zh-CN" altLang="en-US" dirty="0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2694" name="Object 6"/>
          <p:cNvGraphicFramePr>
            <a:graphicFrameLocks noChangeAspect="1"/>
          </p:cNvGraphicFramePr>
          <p:nvPr/>
        </p:nvGraphicFramePr>
        <p:xfrm>
          <a:off x="1115616" y="2852936"/>
          <a:ext cx="6264696" cy="528348"/>
        </p:xfrm>
        <a:graphic>
          <a:graphicData uri="http://schemas.openxmlformats.org/presentationml/2006/ole">
            <p:oleObj spid="_x0000_s242694" name="Equation" r:id="rId4" imgW="2374900" imgH="203200" progId="Equation.DSMT4">
              <p:embed/>
            </p:oleObj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D1A620B-886A-4957-92EC-F05268005C54}" type="datetime1">
              <a:rPr lang="zh-CN" altLang="en-US" smtClean="0"/>
              <a:pPr/>
              <a:t>2013/7/19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~</a:t>
            </a:r>
            <a:fld id="{5591DE82-832B-42F6-BD0C-C59888B9F23C}" type="slidenum">
              <a:rPr lang="en-US" altLang="zh-CN">
                <a:latin typeface="华文新魏" pitchFamily="2" charset="-122"/>
                <a:ea typeface="华文新魏" pitchFamily="2" charset="-122"/>
              </a:rPr>
              <a:pPr>
                <a:defRPr/>
              </a:pPr>
              <a:t>8</a:t>
            </a:fld>
            <a:r>
              <a:rPr lang="en-US" altLang="zh-CN" dirty="0"/>
              <a:t>~</a:t>
            </a:r>
          </a:p>
        </p:txBody>
      </p:sp>
      <p:sp>
        <p:nvSpPr>
          <p:cNvPr id="194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49821"/>
            <a:ext cx="8686800" cy="558899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0000"/>
                </a:solidFill>
                <a:latin typeface="Arial"/>
                <a:ea typeface="楷体_GB2312"/>
              </a:rPr>
              <a:t>Supply, demand and insurance market equilibrium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Rectangle 11"/>
          <p:cNvSpPr txBox="1">
            <a:spLocks noChangeArrowheads="1"/>
          </p:cNvSpPr>
          <p:nvPr/>
        </p:nvSpPr>
        <p:spPr bwMode="auto">
          <a:xfrm>
            <a:off x="528638" y="1268760"/>
            <a:ext cx="83638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Model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Supply (Operating Expenses)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547664" y="6348413"/>
            <a:ext cx="6696744" cy="3937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 Study on the Risk-Adjusted Insurance Market Equilibrium and Regulation Coordination</a:t>
            </a:r>
            <a:endParaRPr lang="en-US" altLang="zh-CN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44739" name="Picture 3"/>
          <p:cNvPicPr>
            <a:picLocks noChangeAspect="1" noChangeArrowheads="1"/>
          </p:cNvPicPr>
          <p:nvPr/>
        </p:nvPicPr>
        <p:blipFill>
          <a:blip r:embed="rId4" cstate="print"/>
          <a:srcRect l="5007" r="9882" b="8151"/>
          <a:stretch>
            <a:fillRect/>
          </a:stretch>
        </p:blipFill>
        <p:spPr bwMode="auto">
          <a:xfrm>
            <a:off x="3995936" y="1844824"/>
            <a:ext cx="48023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4740" name="Object 4"/>
          <p:cNvGraphicFramePr>
            <a:graphicFrameLocks noChangeAspect="1"/>
          </p:cNvGraphicFramePr>
          <p:nvPr/>
        </p:nvGraphicFramePr>
        <p:xfrm>
          <a:off x="755576" y="2132856"/>
          <a:ext cx="3000333" cy="504056"/>
        </p:xfrm>
        <a:graphic>
          <a:graphicData uri="http://schemas.openxmlformats.org/presentationml/2006/ole">
            <p:oleObj spid="_x0000_s244740" name="Equation" r:id="rId5" imgW="1193800" imgH="203200" progId="Equation.DSMT4">
              <p:embed/>
            </p:oleObj>
          </a:graphicData>
        </a:graphic>
      </p:graphicFrame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4742" name="Object 6"/>
          <p:cNvGraphicFramePr>
            <a:graphicFrameLocks noChangeAspect="1"/>
          </p:cNvGraphicFramePr>
          <p:nvPr/>
        </p:nvGraphicFramePr>
        <p:xfrm>
          <a:off x="611560" y="2780928"/>
          <a:ext cx="3345372" cy="360040"/>
        </p:xfrm>
        <a:graphic>
          <a:graphicData uri="http://schemas.openxmlformats.org/presentationml/2006/ole">
            <p:oleObj spid="_x0000_s244742" name="Equation" r:id="rId6" imgW="2120900" imgH="228600" progId="Equation.DSMT4">
              <p:embed/>
            </p:oleObj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隶书"/>
        <a:cs typeface="宋体"/>
      </a:majorFont>
      <a:minorFont>
        <a:latin typeface="Arial"/>
        <a:ea typeface="楷体_GB2312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76000"/>
          <a:buFont typeface="Wingdings 3" pitchFamily="18" charset="2"/>
          <a:buChar char=""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76000"/>
          <a:buFont typeface="Wingdings 3" pitchFamily="18" charset="2"/>
          <a:buChar char=""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0">
        <a:dk1>
          <a:srgbClr val="008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6C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16757</TotalTime>
  <Words>760</Words>
  <Application>Microsoft Office PowerPoint</Application>
  <PresentationFormat>全屏显示(4:3)</PresentationFormat>
  <Paragraphs>156</Paragraphs>
  <Slides>21</Slides>
  <Notes>21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Edge</vt:lpstr>
      <vt:lpstr>Equation</vt:lpstr>
      <vt:lpstr>A Study on the Risk-Adjusted Insurance Market Equilibrium and Regulation Coordination</vt:lpstr>
      <vt:lpstr>Contents</vt:lpstr>
      <vt:lpstr>Introduction</vt:lpstr>
      <vt:lpstr>Solvency and rate regulation</vt:lpstr>
      <vt:lpstr>幻灯片 4</vt:lpstr>
      <vt:lpstr>Solvency and rate regulation</vt:lpstr>
      <vt:lpstr>Supply, demand and insurance market equilibrium</vt:lpstr>
      <vt:lpstr>Supply, demand and insurance market equilibrium</vt:lpstr>
      <vt:lpstr>Supply, demand and insurance market equilibrium</vt:lpstr>
      <vt:lpstr>Supply, demand and insurance market equilibrium</vt:lpstr>
      <vt:lpstr>Supply, demand and insurance market equilibrium</vt:lpstr>
      <vt:lpstr>Supply, demand and insurance market equilibrium</vt:lpstr>
      <vt:lpstr>Supply, demand and insurance market equilibrium</vt:lpstr>
      <vt:lpstr>Supply, demand and insurance market equilibrium</vt:lpstr>
      <vt:lpstr>Supply, demand and insurance market equilibrium</vt:lpstr>
      <vt:lpstr>Supply, demand and insurance market equilibrium</vt:lpstr>
      <vt:lpstr>Risk-based insurance regulation coordination</vt:lpstr>
      <vt:lpstr>Risk-based insurance regulation coordination</vt:lpstr>
      <vt:lpstr>Risk-based insurance regulation coordination</vt:lpstr>
      <vt:lpstr>Risk-based insurance regulation coordination</vt:lpstr>
      <vt:lpstr>Thanks! </vt:lpstr>
    </vt:vector>
  </TitlesOfParts>
  <Company>Tomato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qiany</dc:creator>
  <cp:lastModifiedBy>alex</cp:lastModifiedBy>
  <cp:revision>782</cp:revision>
  <dcterms:created xsi:type="dcterms:W3CDTF">2008-03-13T00:58:18Z</dcterms:created>
  <dcterms:modified xsi:type="dcterms:W3CDTF">2013-07-19T04:05:35Z</dcterms:modified>
</cp:coreProperties>
</file>