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352" r:id="rId1"/>
  </p:sldMasterIdLst>
  <p:notesMasterIdLst>
    <p:notesMasterId r:id="rId20"/>
  </p:notesMasterIdLst>
  <p:handoutMasterIdLst>
    <p:handoutMasterId r:id="rId21"/>
  </p:handoutMasterIdLst>
  <p:sldIdLst>
    <p:sldId id="256" r:id="rId2"/>
    <p:sldId id="379" r:id="rId3"/>
    <p:sldId id="505" r:id="rId4"/>
    <p:sldId id="506" r:id="rId5"/>
    <p:sldId id="492" r:id="rId6"/>
    <p:sldId id="498" r:id="rId7"/>
    <p:sldId id="493" r:id="rId8"/>
    <p:sldId id="440" r:id="rId9"/>
    <p:sldId id="507" r:id="rId10"/>
    <p:sldId id="508" r:id="rId11"/>
    <p:sldId id="485" r:id="rId12"/>
    <p:sldId id="502" r:id="rId13"/>
    <p:sldId id="491" r:id="rId14"/>
    <p:sldId id="501" r:id="rId15"/>
    <p:sldId id="509" r:id="rId16"/>
    <p:sldId id="461" r:id="rId17"/>
    <p:sldId id="510" r:id="rId18"/>
    <p:sldId id="390" r:id="rId19"/>
  </p:sldIdLst>
  <p:sldSz cx="9144000" cy="6858000" type="screen4x3"/>
  <p:notesSz cx="6797675" cy="99266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user" initials="u" lastIdx="51" clrIdx="0"/>
  <p:cmAuthor id="1" name="Arpah" initials="ARP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FFFF00"/>
    <a:srgbClr val="FFFFFF"/>
    <a:srgbClr val="FF3300"/>
    <a:srgbClr val="CCEC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vertBarState="maximized">
    <p:restoredLeft sz="15620"/>
    <p:restoredTop sz="84192" autoAdjust="0"/>
  </p:normalViewPr>
  <p:slideViewPr>
    <p:cSldViewPr>
      <p:cViewPr>
        <p:scale>
          <a:sx n="75" d="100"/>
          <a:sy n="75" d="100"/>
        </p:scale>
        <p:origin x="-17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7" d="100"/>
          <a:sy n="67" d="100"/>
        </p:scale>
        <p:origin x="-3204" y="-102"/>
      </p:cViewPr>
      <p:guideLst>
        <p:guide orient="horz" pos="3126"/>
        <p:guide pos="214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6400" cy="495300"/>
          </a:xfrm>
          <a:prstGeom prst="rect">
            <a:avLst/>
          </a:prstGeom>
        </p:spPr>
        <p:txBody>
          <a:bodyPr vert="horz" lIns="92082" tIns="46042" rIns="92082" bIns="46042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1276" y="0"/>
            <a:ext cx="2944813" cy="495300"/>
          </a:xfrm>
          <a:prstGeom prst="rect">
            <a:avLst/>
          </a:prstGeom>
        </p:spPr>
        <p:txBody>
          <a:bodyPr vert="horz" lIns="92082" tIns="46042" rIns="92082" bIns="46042" rtlCol="0"/>
          <a:lstStyle>
            <a:lvl1pPr algn="r">
              <a:defRPr sz="1200"/>
            </a:lvl1pPr>
          </a:lstStyle>
          <a:p>
            <a:pPr>
              <a:defRPr/>
            </a:pPr>
            <a:fld id="{93BE8F56-6E19-4826-A607-B0C7DE4F8AE3}" type="datetimeFigureOut">
              <a:rPr lang="en-US"/>
              <a:pPr>
                <a:defRPr/>
              </a:pPr>
              <a:t>8/22/2013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428165"/>
            <a:ext cx="2946400" cy="496887"/>
          </a:xfrm>
          <a:prstGeom prst="rect">
            <a:avLst/>
          </a:prstGeom>
        </p:spPr>
        <p:txBody>
          <a:bodyPr vert="horz" lIns="92082" tIns="46042" rIns="92082" bIns="46042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1276" y="9428165"/>
            <a:ext cx="2944813" cy="496887"/>
          </a:xfrm>
          <a:prstGeom prst="rect">
            <a:avLst/>
          </a:prstGeom>
        </p:spPr>
        <p:txBody>
          <a:bodyPr vert="horz" lIns="92082" tIns="46042" rIns="92082" bIns="46042" rtlCol="0" anchor="b"/>
          <a:lstStyle>
            <a:lvl1pPr algn="r">
              <a:defRPr sz="1200"/>
            </a:lvl1pPr>
          </a:lstStyle>
          <a:p>
            <a:pPr>
              <a:defRPr/>
            </a:pPr>
            <a:fld id="{25E89341-7FC2-4A37-BB5B-F8BF1E44D2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65943771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6400" cy="495300"/>
          </a:xfrm>
          <a:prstGeom prst="rect">
            <a:avLst/>
          </a:prstGeom>
        </p:spPr>
        <p:txBody>
          <a:bodyPr vert="horz" lIns="94320" tIns="47159" rIns="94320" bIns="47159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1276" y="0"/>
            <a:ext cx="2944813" cy="495300"/>
          </a:xfrm>
          <a:prstGeom prst="rect">
            <a:avLst/>
          </a:prstGeom>
        </p:spPr>
        <p:txBody>
          <a:bodyPr vert="horz" lIns="94320" tIns="47159" rIns="94320" bIns="47159" rtlCol="0"/>
          <a:lstStyle>
            <a:lvl1pPr algn="r">
              <a:defRPr sz="1200"/>
            </a:lvl1pPr>
          </a:lstStyle>
          <a:p>
            <a:pPr>
              <a:defRPr/>
            </a:pPr>
            <a:fld id="{FED98E77-DAE6-4EFF-9804-A85B809DA8AE}" type="datetimeFigureOut">
              <a:rPr lang="en-US"/>
              <a:pPr>
                <a:defRPr/>
              </a:pPr>
              <a:t>8/22/2013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6125"/>
            <a:ext cx="4959350" cy="37195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320" tIns="47159" rIns="94320" bIns="47159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1" y="4714875"/>
            <a:ext cx="5438775" cy="4465638"/>
          </a:xfrm>
          <a:prstGeom prst="rect">
            <a:avLst/>
          </a:prstGeom>
        </p:spPr>
        <p:txBody>
          <a:bodyPr vert="horz" lIns="94320" tIns="47159" rIns="94320" bIns="47159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428165"/>
            <a:ext cx="2946400" cy="496887"/>
          </a:xfrm>
          <a:prstGeom prst="rect">
            <a:avLst/>
          </a:prstGeom>
        </p:spPr>
        <p:txBody>
          <a:bodyPr vert="horz" lIns="94320" tIns="47159" rIns="94320" bIns="47159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1276" y="9428165"/>
            <a:ext cx="2944813" cy="496887"/>
          </a:xfrm>
          <a:prstGeom prst="rect">
            <a:avLst/>
          </a:prstGeom>
        </p:spPr>
        <p:txBody>
          <a:bodyPr vert="horz" lIns="94320" tIns="47159" rIns="94320" bIns="47159" rtlCol="0" anchor="b"/>
          <a:lstStyle>
            <a:lvl1pPr algn="r">
              <a:defRPr sz="1200"/>
            </a:lvl1pPr>
          </a:lstStyle>
          <a:p>
            <a:pPr>
              <a:defRPr/>
            </a:pPr>
            <a:fld id="{1EF5C9F6-EA07-4777-BA3F-23BBC3B051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62417586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933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MY" dirty="0" smtClean="0"/>
          </a:p>
        </p:txBody>
      </p:sp>
      <p:sp>
        <p:nvSpPr>
          <p:cNvPr id="9933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DD01C7F-F726-47DF-89CA-77DE6BDB69AB}" type="slidenum">
              <a:rPr lang="en-US" smtClean="0"/>
              <a:pPr/>
              <a:t>1</a:t>
            </a:fld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MY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EF5C9F6-EA07-4777-BA3F-23BBC3B05162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MY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EF5C9F6-EA07-4777-BA3F-23BBC3B05162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 order to develop a parsimonious and robust model for prediction, the variables which were insignificant were re-grouped or eliminated. </a:t>
            </a:r>
            <a:endParaRPr lang="en-MY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EF5C9F6-EA07-4777-BA3F-23BBC3B05162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0946859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02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baseline="0" dirty="0" smtClean="0"/>
              <a:t>Factors influencing the decision to purchase health insurance are very similar to that of other countries despite the differences in the health care financing system.</a:t>
            </a:r>
            <a:endParaRPr lang="en-MY" dirty="0" smtClean="0"/>
          </a:p>
          <a:p>
            <a:endParaRPr lang="en-MY" dirty="0" smtClean="0"/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dirty="0" smtClean="0">
              <a:latin typeface="Arial" charset="0"/>
              <a:cs typeface="Arial" charset="0"/>
            </a:endParaRPr>
          </a:p>
          <a:p>
            <a:endParaRPr lang="en-MY" dirty="0" smtClean="0"/>
          </a:p>
        </p:txBody>
      </p:sp>
      <p:sp>
        <p:nvSpPr>
          <p:cNvPr id="1402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CFE81E2-E9BE-4635-9265-575B6B92B789}" type="slidenum">
              <a:rPr lang="en-US" smtClean="0"/>
              <a:pPr/>
              <a:t>16</a:t>
            </a:fld>
            <a:endParaRPr 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233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MY" dirty="0" smtClean="0"/>
          </a:p>
        </p:txBody>
      </p:sp>
      <p:sp>
        <p:nvSpPr>
          <p:cNvPr id="1423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29B778B-F94D-4C46-BAEE-F84AC52B5D46}" type="slidenum">
              <a:rPr lang="en-US" smtClean="0"/>
              <a:pPr/>
              <a:t>18</a:t>
            </a:fld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2A6664B-59C8-447E-B849-F9BE80087894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1034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11225" y="762000"/>
            <a:ext cx="4979988" cy="3735388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34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06464" y="4725990"/>
            <a:ext cx="4987925" cy="4422775"/>
          </a:xfrm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baseline="0" dirty="0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DBA1870-62A1-4EA4-AFA6-E968F0A48AC8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1034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11225" y="762000"/>
            <a:ext cx="4979988" cy="3735388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34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06463" y="4725988"/>
            <a:ext cx="4987925" cy="4422775"/>
          </a:xfrm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Why Individual Demand?</a:t>
            </a:r>
          </a:p>
          <a:p>
            <a:pPr marL="171450" indent="-171450">
              <a:buFontTx/>
              <a:buChar char="-"/>
            </a:pP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Present specific individual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behaviour</a:t>
            </a:r>
            <a:endParaRPr lang="en-US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171450" indent="-171450">
              <a:buFontTx/>
              <a:buChar char="-"/>
            </a:pP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Lack of knowledge on who is the decision maker in a family</a:t>
            </a:r>
          </a:p>
          <a:p>
            <a:pPr marL="171450" indent="-171450">
              <a:buFontTx/>
              <a:buChar char="-"/>
            </a:pP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Common – many families per household</a:t>
            </a:r>
          </a:p>
          <a:p>
            <a:pPr marL="171450" indent="-171450">
              <a:buFontTx/>
              <a:buChar char="-"/>
            </a:pPr>
            <a:endParaRPr lang="en-US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0" indent="0">
              <a:buFontTx/>
              <a:buNone/>
            </a:pP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Why Malaysia?</a:t>
            </a:r>
          </a:p>
          <a:p>
            <a:pPr marL="171450" indent="-171450">
              <a:buFontTx/>
              <a:buChar char="-"/>
            </a:pP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Total health expenditure – public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vs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private varies – even in Asia-Pacific countries</a:t>
            </a:r>
          </a:p>
          <a:p>
            <a:pPr marL="171450" indent="-171450">
              <a:buFontTx/>
              <a:buChar char="-"/>
            </a:pPr>
            <a:endParaRPr lang="en-US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171450" indent="-171450">
              <a:buFontTx/>
              <a:buChar char="-"/>
            </a:pP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Different health care system</a:t>
            </a:r>
          </a:p>
          <a:p>
            <a:r>
              <a:rPr lang="en-MY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(RM1 for outpatients clinic visits, RM5 for specialist clinic visits, and maximum RM50 for third class</a:t>
            </a:r>
          </a:p>
          <a:p>
            <a:r>
              <a:rPr lang="en-MY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ward hospitalisation costs), since the 1970s!</a:t>
            </a:r>
          </a:p>
          <a:p>
            <a:pPr marL="171450" indent="-171450">
              <a:buFontTx/>
              <a:buChar char="-"/>
            </a:pPr>
            <a:endParaRPr lang="en-US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171450" indent="-171450">
              <a:buFontTx/>
              <a:buChar char="-"/>
            </a:pP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Different age structure</a:t>
            </a:r>
            <a:endParaRPr lang="en-MY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MY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Population aging will present many challenges to societies and economies, such as </a:t>
            </a:r>
            <a:r>
              <a:rPr lang="en-MY" sz="1200" b="0" i="0" u="sng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providing health care for the elderly</a:t>
            </a:r>
            <a:r>
              <a:rPr lang="en-MY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assuring economic</a:t>
            </a:r>
          </a:p>
          <a:p>
            <a:r>
              <a:rPr lang="en-MY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security for the elderly, and sustaining economic growth.</a:t>
            </a:r>
          </a:p>
          <a:p>
            <a:endParaRPr lang="en-US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MY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As population aging proceeds in Asia, the region must deal with three broad sets of social and economic changes:</a:t>
            </a:r>
          </a:p>
          <a:p>
            <a:r>
              <a:rPr lang="en-MY" sz="1200" b="0" i="0" u="sng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changes in the size and basic character of health care</a:t>
            </a:r>
            <a:r>
              <a:rPr lang="en-MY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; the need to develop a larger and comprehensive</a:t>
            </a:r>
          </a:p>
          <a:p>
            <a:r>
              <a:rPr lang="en-MY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2 approach to old-age security; and changes in economic conditions.</a:t>
            </a:r>
            <a:endParaRPr lang="en-US" dirty="0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DBA1870-62A1-4EA4-AFA6-E968F0A48AC8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1034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11225" y="762000"/>
            <a:ext cx="4979988" cy="3735388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34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06463" y="4725988"/>
            <a:ext cx="4987925" cy="4422775"/>
          </a:xfrm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MY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national health financing scheme should facilitate</a:t>
            </a:r>
          </a:p>
          <a:p>
            <a:r>
              <a:rPr lang="en-MY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integration of health services at primary, secondary</a:t>
            </a:r>
          </a:p>
          <a:p>
            <a:r>
              <a:rPr lang="en-MY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and tertiary levels, within the public sector, and between</a:t>
            </a:r>
          </a:p>
          <a:p>
            <a:r>
              <a:rPr lang="en-MY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public and private sectors to achieve equitable access</a:t>
            </a:r>
          </a:p>
          <a:p>
            <a:r>
              <a:rPr lang="en-MY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to healthcare.</a:t>
            </a:r>
          </a:p>
          <a:p>
            <a:endParaRPr lang="en-US" dirty="0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571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 smtClean="0"/>
              <a:t>My</a:t>
            </a:r>
            <a:r>
              <a:rPr lang="en-US" baseline="0" dirty="0" smtClean="0"/>
              <a:t> study is set to achieve 5 objectives:</a:t>
            </a:r>
          </a:p>
          <a:p>
            <a:endParaRPr lang="en-US" baseline="0" dirty="0" smtClean="0"/>
          </a:p>
          <a:p>
            <a:r>
              <a:rPr lang="en-US" baseline="0" dirty="0" smtClean="0"/>
              <a:t>1….</a:t>
            </a:r>
            <a:endParaRPr lang="en-MY" dirty="0" smtClean="0"/>
          </a:p>
        </p:txBody>
      </p:sp>
      <p:sp>
        <p:nvSpPr>
          <p:cNvPr id="11571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76254F2-70D0-4DD3-9B92-459CE85CC249}" type="slidenum">
              <a:rPr lang="en-US" smtClean="0"/>
              <a:pPr/>
              <a:t>5</a:t>
            </a:fld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We derived the variables based</a:t>
            </a:r>
            <a:r>
              <a:rPr lang="en-US" baseline="0" dirty="0" smtClean="0"/>
              <a:t> on the Expected Utility Theory and The Prospect Theory. In addition, we used previous empirical evidence to develop the hypotheses and predict the sign of the relationship. </a:t>
            </a:r>
          </a:p>
          <a:p>
            <a:endParaRPr lang="en-US" baseline="0" dirty="0" smtClean="0"/>
          </a:p>
          <a:p>
            <a:r>
              <a:rPr lang="en-US" baseline="0" dirty="0" smtClean="0"/>
              <a:t>This table summarize the hypotheses. </a:t>
            </a:r>
          </a:p>
          <a:p>
            <a:endParaRPr lang="en-US" baseline="0" dirty="0" smtClean="0"/>
          </a:p>
          <a:p>
            <a:r>
              <a:rPr lang="en-US" baseline="0" dirty="0" smtClean="0"/>
              <a:t>An individual with higher income is more likely to purchase health insurance.</a:t>
            </a:r>
            <a:endParaRPr lang="en-MY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EF5C9F6-EA07-4777-BA3F-23BBC3B05162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MY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EF5C9F6-EA07-4777-BA3F-23BBC3B05162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6351011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MY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EF5C9F6-EA07-4777-BA3F-23BBC3B05162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Cut-off value is</a:t>
            </a:r>
          </a:p>
          <a:p>
            <a:endParaRPr lang="en-US" dirty="0" smtClean="0"/>
          </a:p>
          <a:p>
            <a:r>
              <a:rPr lang="en-US" dirty="0" smtClean="0"/>
              <a:t>Lower cut-off</a:t>
            </a:r>
            <a:r>
              <a:rPr lang="en-US" baseline="0" dirty="0" smtClean="0"/>
              <a:t> value – higher Type 1 error – classified as potential buyers when that individuals are non potential buyers</a:t>
            </a:r>
          </a:p>
          <a:p>
            <a:endParaRPr lang="en-US" baseline="0" dirty="0" smtClean="0"/>
          </a:p>
          <a:p>
            <a:r>
              <a:rPr lang="en-US" u="sng" dirty="0" smtClean="0">
                <a:latin typeface="Arial" charset="0"/>
              </a:rPr>
              <a:t>H &amp; L Test / Goodness of Fit Test</a:t>
            </a:r>
          </a:p>
          <a:p>
            <a:r>
              <a:rPr lang="en-US" dirty="0" smtClean="0">
                <a:latin typeface="Arial" charset="0"/>
              </a:rPr>
              <a:t>The model is not different from the perfect model that correctly classifies respondent into owned/non-owned groups. </a:t>
            </a:r>
            <a:endParaRPr lang="en-US" sz="1100" dirty="0" smtClean="0">
              <a:latin typeface="Arial" charset="0"/>
            </a:endParaRPr>
          </a:p>
          <a:p>
            <a:endParaRPr lang="en-US" dirty="0" smtClean="0">
              <a:latin typeface="Arial" charset="0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u="sng" dirty="0" smtClean="0">
                <a:latin typeface="Arial" charset="0"/>
              </a:rPr>
              <a:t>Strength</a:t>
            </a:r>
            <a:r>
              <a:rPr lang="en-US" u="sng" baseline="0" dirty="0" smtClean="0">
                <a:latin typeface="Arial" charset="0"/>
              </a:rPr>
              <a:t> of Association / Goodness of Fit Test</a:t>
            </a:r>
            <a:endParaRPr lang="en-US" u="sng" dirty="0" smtClean="0">
              <a:latin typeface="Arial" charset="0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>
                <a:latin typeface="Arial" charset="0"/>
              </a:rPr>
              <a:t>21% of the “variation” in the outcome variable was explained by the logistic regression model. </a:t>
            </a:r>
            <a:endParaRPr lang="en-US" sz="1200" dirty="0" smtClean="0">
              <a:latin typeface="Arial" charset="0"/>
            </a:endParaRPr>
          </a:p>
          <a:p>
            <a:endParaRPr lang="en-US" dirty="0" smtClean="0">
              <a:latin typeface="Arial" charset="0"/>
            </a:endParaRPr>
          </a:p>
          <a:p>
            <a:endParaRPr lang="en-MY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EF5C9F6-EA07-4777-BA3F-23BBC3B05162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109527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F6120-F1F0-4C60-9FE9-39AC71A9C79D}" type="datetimeFigureOut">
              <a:rPr lang="en-US" smtClean="0"/>
              <a:pPr/>
              <a:t>8/22/2013</a:t>
            </a:fld>
            <a:endParaRPr lang="en-US" sz="16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C8D44-3667-46F6-9772-CC52308E2A7F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F6120-F1F0-4C60-9FE9-39AC71A9C79D}" type="datetimeFigureOut">
              <a:rPr lang="en-US" smtClean="0"/>
              <a:pPr/>
              <a:t>8/22/2013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E800746-9493-41AF-AD8E-5B6994BDDD4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F6120-F1F0-4C60-9FE9-39AC71A9C79D}" type="datetimeFigureOut">
              <a:rPr lang="en-US" smtClean="0"/>
              <a:pPr/>
              <a:t>8/22/2013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5363B5-3801-4A11-BE66-EBEBF7EE83A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solidFill>
                  <a:srgbClr val="C000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F6120-F1F0-4C60-9FE9-39AC71A9C79D}" type="datetimeFigureOut">
              <a:rPr lang="en-US" smtClean="0"/>
              <a:pPr/>
              <a:t>8/22/2013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11FFD95-F065-4037-B9D7-8F9CFE1323F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F6120-F1F0-4C60-9FE9-39AC71A9C79D}" type="datetimeFigureOut">
              <a:rPr lang="en-US" smtClean="0"/>
              <a:pPr/>
              <a:t>8/22/2013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E053A95-E6D7-438C-9CAE-909D5FDAFDD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F6120-F1F0-4C60-9FE9-39AC71A9C79D}" type="datetimeFigureOut">
              <a:rPr lang="en-US" smtClean="0"/>
              <a:pPr/>
              <a:t>8/22/2013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8301979-A9D2-4E1C-A791-DF1445C95C2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F6120-F1F0-4C60-9FE9-39AC71A9C79D}" type="datetimeFigureOut">
              <a:rPr lang="en-US" smtClean="0"/>
              <a:pPr/>
              <a:t>8/22/2013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80DED90-D725-4467-83BD-C3A61B76807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F6120-F1F0-4C60-9FE9-39AC71A9C79D}" type="datetimeFigureOut">
              <a:rPr lang="en-US" smtClean="0"/>
              <a:pPr/>
              <a:t>8/22/2013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BDBDB7B-C60E-4454-910A-D7B487553C4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F6120-F1F0-4C60-9FE9-39AC71A9C79D}" type="datetimeFigureOut">
              <a:rPr lang="en-US" smtClean="0"/>
              <a:pPr/>
              <a:t>8/22/2013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6464C09-358B-484E-8201-5BFA7FA3F6B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F6120-F1F0-4C60-9FE9-39AC71A9C79D}" type="datetimeFigureOut">
              <a:rPr lang="en-US" smtClean="0"/>
              <a:pPr/>
              <a:t>8/22/2013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9E34E2B-E0E1-4AF5-AE52-0C9FA057073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F6120-F1F0-4C60-9FE9-39AC71A9C79D}" type="datetimeFigureOut">
              <a:rPr lang="en-US" smtClean="0"/>
              <a:pPr/>
              <a:t>8/22/2013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B521C13-F009-490E-80E8-D65144FC695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DF6120-F1F0-4C60-9FE9-39AC71A9C79D}" type="datetimeFigureOut">
              <a:rPr lang="en-US" smtClean="0"/>
              <a:pPr/>
              <a:t>8/22/2013</a:t>
            </a:fld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77B6D42D-A952-48F5-AB99-A0B839736B1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53" r:id="rId1"/>
    <p:sldLayoutId id="2147484354" r:id="rId2"/>
    <p:sldLayoutId id="2147484355" r:id="rId3"/>
    <p:sldLayoutId id="2147484356" r:id="rId4"/>
    <p:sldLayoutId id="2147484357" r:id="rId5"/>
    <p:sldLayoutId id="2147484358" r:id="rId6"/>
    <p:sldLayoutId id="2147484359" r:id="rId7"/>
    <p:sldLayoutId id="2147484360" r:id="rId8"/>
    <p:sldLayoutId id="2147484361" r:id="rId9"/>
    <p:sldLayoutId id="2147484362" r:id="rId10"/>
    <p:sldLayoutId id="2147484363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mailto:arpah@uum.edu.my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.png"/><Relationship Id="rId5" Type="http://schemas.openxmlformats.org/officeDocument/2006/relationships/image" Target="../media/image3.wmf"/><Relationship Id="rId4" Type="http://schemas.openxmlformats.org/officeDocument/2006/relationships/hyperlink" Target="mailto:arpahabubakar@gmail.com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1752600"/>
            <a:ext cx="7407275" cy="1773237"/>
          </a:xfrm>
        </p:spPr>
        <p:txBody>
          <a:bodyPr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INDIVIDUAL</a:t>
            </a:r>
            <a:r>
              <a:rPr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DEMAND FOR </a:t>
            </a:r>
            <a:r>
              <a:rPr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HEALTH INSURANCE </a:t>
            </a:r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WHEN HEALTH CARE IS WIDELY ACCESSIBLE</a:t>
            </a:r>
            <a:endParaRPr sz="3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4340" name="Slide Number Placeholder 4"/>
          <p:cNvSpPr>
            <a:spLocks noGrp="1"/>
          </p:cNvSpPr>
          <p:nvPr>
            <p:ph type="sldNum" sz="quarter" idx="12"/>
          </p:nvPr>
        </p:nvSpPr>
        <p:spPr bwMode="auto">
          <a:xfrm>
            <a:off x="8334375" y="2928938"/>
            <a:ext cx="809625" cy="285750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EBCEAF7F-4CA4-4B49-B743-EC9DA8E71F1D}" type="slidenum">
              <a:rPr lang="en-US"/>
              <a:pPr/>
              <a:t>1</a:t>
            </a:fld>
            <a:endParaRPr lang="en-US"/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127326" y="3632200"/>
            <a:ext cx="8798481" cy="685800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 fontAlgn="auto"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defRPr/>
            </a:pPr>
            <a:r>
              <a:rPr lang="en-US" sz="26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itchFamily="49" charset="-122"/>
                <a:ea typeface="FangSong" pitchFamily="49" charset="-122"/>
              </a:rPr>
              <a:t>Arpah Abu-</a:t>
            </a:r>
            <a:r>
              <a:rPr lang="en-US" sz="2600" b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itchFamily="49" charset="-122"/>
                <a:ea typeface="FangSong" pitchFamily="49" charset="-122"/>
              </a:rPr>
              <a:t>Bakar</a:t>
            </a:r>
            <a:r>
              <a:rPr lang="en-US" sz="26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itchFamily="49" charset="-122"/>
                <a:ea typeface="FangSong" pitchFamily="49" charset="-122"/>
              </a:rPr>
              <a:t>, </a:t>
            </a:r>
            <a:r>
              <a:rPr lang="en-US" sz="2600" b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itchFamily="49" charset="-122"/>
                <a:ea typeface="FangSong" pitchFamily="49" charset="-122"/>
              </a:rPr>
              <a:t>Angappan</a:t>
            </a:r>
            <a:r>
              <a:rPr lang="en-US" sz="26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itchFamily="49" charset="-122"/>
                <a:ea typeface="FangSong" pitchFamily="49" charset="-122"/>
              </a:rPr>
              <a:t> </a:t>
            </a:r>
            <a:r>
              <a:rPr lang="en-US" sz="2600" b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itchFamily="49" charset="-122"/>
                <a:ea typeface="FangSong" pitchFamily="49" charset="-122"/>
              </a:rPr>
              <a:t>Regupathi</a:t>
            </a:r>
            <a:r>
              <a:rPr lang="en-US" sz="26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itchFamily="49" charset="-122"/>
                <a:ea typeface="FangSong" pitchFamily="49" charset="-122"/>
              </a:rPr>
              <a:t>, Syed M </a:t>
            </a:r>
            <a:r>
              <a:rPr lang="en-US" sz="2600" b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itchFamily="49" charset="-122"/>
                <a:ea typeface="FangSong" pitchFamily="49" charset="-122"/>
              </a:rPr>
              <a:t>Aljunid</a:t>
            </a:r>
            <a:endParaRPr lang="en-US" sz="2600" b="1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angSong" pitchFamily="49" charset="-122"/>
              <a:ea typeface="FangSong" pitchFamily="49" charset="-122"/>
            </a:endParaRPr>
          </a:p>
          <a:p>
            <a:pPr algn="ctr" fontAlgn="auto"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defRPr/>
            </a:pPr>
            <a:endParaRPr lang="en-US" sz="2600" dirty="0">
              <a:solidFill>
                <a:schemeClr val="tx2"/>
              </a:solidFill>
              <a:latin typeface="+mn-lt"/>
            </a:endParaRPr>
          </a:p>
        </p:txBody>
      </p:sp>
      <p:pic>
        <p:nvPicPr>
          <p:cNvPr id="7" name="Picture 2" descr="C:\Users\arpahabubakar\Desktop\M_MARIM2010\Conference\2010\Buku\Logo\logo-cob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19115" y="0"/>
            <a:ext cx="2324885" cy="115212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9" name="Rectangle 3"/>
          <p:cNvSpPr txBox="1">
            <a:spLocks noChangeArrowheads="1"/>
          </p:cNvSpPr>
          <p:nvPr/>
        </p:nvSpPr>
        <p:spPr bwMode="white">
          <a:xfrm>
            <a:off x="4419599" y="5257800"/>
            <a:ext cx="4506209" cy="1536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None/>
              <a:defRPr sz="2400" b="1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2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457200" lvl="1" indent="0">
              <a:lnSpc>
                <a:spcPct val="80000"/>
              </a:lnSpc>
              <a:buNone/>
            </a:pPr>
            <a:endParaRPr lang="en-US" sz="1800" dirty="0" smtClean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2984827" cy="1650901"/>
          </a:xfrm>
          <a:prstGeom prst="rect">
            <a:avLst/>
          </a:prstGeom>
        </p:spPr>
      </p:pic>
      <p:sp>
        <p:nvSpPr>
          <p:cNvPr id="10" name="Rectangle 3"/>
          <p:cNvSpPr txBox="1">
            <a:spLocks noChangeArrowheads="1"/>
          </p:cNvSpPr>
          <p:nvPr/>
        </p:nvSpPr>
        <p:spPr bwMode="white">
          <a:xfrm>
            <a:off x="0" y="5321300"/>
            <a:ext cx="4267200" cy="850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None/>
              <a:defRPr sz="2400" b="1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2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457200" lvl="1" indent="0">
              <a:lnSpc>
                <a:spcPct val="80000"/>
              </a:lnSpc>
              <a:buNone/>
            </a:pPr>
            <a:r>
              <a:rPr lang="en-US" sz="1800" dirty="0" smtClean="0"/>
              <a:t>2013 China International Conference on Insurance and Risk Management 17-20 July Kunming, China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400" dirty="0" smtClean="0">
                <a:solidFill>
                  <a:srgbClr val="FF0000"/>
                </a:solidFill>
              </a:rPr>
              <a:t>Risk Attitude</a:t>
            </a:r>
            <a:endParaRPr lang="en-MY" sz="4400" dirty="0">
              <a:solidFill>
                <a:srgbClr val="FF0000"/>
              </a:solidFill>
            </a:endParaRPr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631438416"/>
              </p:ext>
            </p:extLst>
          </p:nvPr>
        </p:nvGraphicFramePr>
        <p:xfrm>
          <a:off x="4191000" y="1447800"/>
          <a:ext cx="4648202" cy="4133212"/>
        </p:xfrm>
        <a:graphic>
          <a:graphicData uri="http://schemas.openxmlformats.org/drawingml/2006/table">
            <a:tbl>
              <a:tblPr firstRow="1" firstCol="1" bandRow="1"/>
              <a:tblGrid>
                <a:gridCol w="1041838"/>
                <a:gridCol w="1015563"/>
                <a:gridCol w="2590801"/>
              </a:tblGrid>
              <a:tr h="38735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MY" sz="18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Wearing Helmet</a:t>
                      </a:r>
                      <a:endParaRPr lang="en-MY" sz="1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MY" sz="18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Wearing Seatbelt</a:t>
                      </a:r>
                      <a:endParaRPr lang="en-MY" sz="1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MY" sz="18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Risk Attitude</a:t>
                      </a:r>
                      <a:endParaRPr lang="en-MY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735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MY" sz="18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MY" sz="18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MY" sz="18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 – Risk Averse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38735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MY" sz="18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MY" sz="18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MY" sz="18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7636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MY" sz="18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MY" sz="18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MY" sz="18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 – Moderate Risk Averse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8735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MY" sz="18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MY" sz="18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MY" sz="18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8735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MY" sz="18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MY" sz="18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MY" sz="18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8735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MY" sz="18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MY" sz="18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MY" sz="18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 – Risk Neutral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8735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MY" sz="18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MY" sz="18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MY" sz="18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1446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MY" sz="18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MY" sz="18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MY" sz="18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 – Moderate Risk Taker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8735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MY" sz="18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MY" sz="18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MY" sz="18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5 – Risk Taker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8" name="Text Placeholder 7"/>
          <p:cNvSpPr>
            <a:spLocks noGrp="1"/>
          </p:cNvSpPr>
          <p:nvPr>
            <p:ph type="body" sz="half" idx="2"/>
          </p:nvPr>
        </p:nvSpPr>
        <p:spPr>
          <a:xfrm>
            <a:off x="457200" y="1905000"/>
            <a:ext cx="3008313" cy="4221163"/>
          </a:xfrm>
        </p:spPr>
        <p:txBody>
          <a:bodyPr>
            <a:norm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sz="2000" dirty="0" smtClean="0"/>
              <a:t>Smokers </a:t>
            </a:r>
            <a:r>
              <a:rPr lang="en-US" sz="2000" dirty="0" err="1" smtClean="0"/>
              <a:t>vs</a:t>
            </a:r>
            <a:r>
              <a:rPr lang="en-US" sz="2000" dirty="0" smtClean="0"/>
              <a:t> Non Smokers</a:t>
            </a:r>
          </a:p>
          <a:p>
            <a:pPr marL="285750" indent="-285750">
              <a:buFont typeface="Arial" pitchFamily="34" charset="0"/>
              <a:buChar char="•"/>
            </a:pPr>
            <a:endParaRPr lang="en-US" sz="2000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en-US" sz="2000" dirty="0" smtClean="0"/>
              <a:t>Safety Behaviors</a:t>
            </a:r>
            <a:endParaRPr lang="en-MY" sz="20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8301979-A9D2-4E1C-A791-DF1445C95C2D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10" name="Rectangle 1"/>
          <p:cNvSpPr>
            <a:spLocks noChangeArrowheads="1"/>
          </p:cNvSpPr>
          <p:nvPr/>
        </p:nvSpPr>
        <p:spPr bwMode="auto">
          <a:xfrm>
            <a:off x="3962400" y="271046"/>
            <a:ext cx="4953000" cy="6771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Risk Attitude Scales for Safety Behaviors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6756094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11FFD95-F065-4037-B9D7-8F9CFE1323F1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462261632"/>
              </p:ext>
            </p:extLst>
          </p:nvPr>
        </p:nvGraphicFramePr>
        <p:xfrm>
          <a:off x="762000" y="990600"/>
          <a:ext cx="7010401" cy="5585338"/>
        </p:xfrm>
        <a:graphic>
          <a:graphicData uri="http://schemas.openxmlformats.org/drawingml/2006/table">
            <a:tbl>
              <a:tblPr/>
              <a:tblGrid>
                <a:gridCol w="3035945"/>
                <a:gridCol w="2246220"/>
                <a:gridCol w="1728236"/>
              </a:tblGrid>
              <a:tr h="212397">
                <a:tc>
                  <a:txBody>
                    <a:bodyPr/>
                    <a:lstStyle/>
                    <a:p>
                      <a:endParaRPr lang="en-MY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872" marR="5587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MY" sz="1200" dirty="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Salaried</a:t>
                      </a:r>
                      <a:endParaRPr lang="en-MY" sz="1200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5872" marR="5587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</a:tr>
              <a:tr h="21239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MY" sz="12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Variables</a:t>
                      </a:r>
                      <a:endParaRPr lang="en-MY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5872" marR="5587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MY" sz="12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Coefficient</a:t>
                      </a:r>
                      <a:endParaRPr lang="en-MY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5872" marR="5587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MY" sz="12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Odd Ratio</a:t>
                      </a:r>
                      <a:endParaRPr lang="en-MY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5872" marR="5587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5863">
                <a:tc>
                  <a:txBody>
                    <a:bodyPr/>
                    <a:lstStyle/>
                    <a:p>
                      <a:endParaRPr lang="en-MY" sz="12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872" marR="5587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MY" sz="12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872" marR="5587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MY" sz="12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5872" marR="5587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1239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MY" sz="1200" i="1" dirty="0"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Income</a:t>
                      </a:r>
                      <a:endParaRPr lang="en-MY" sz="12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5872" marR="5587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MY" sz="1200" b="1" dirty="0"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1.193**</a:t>
                      </a:r>
                      <a:endParaRPr lang="en-MY" sz="12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5872" marR="5587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MY" sz="1200" dirty="0"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3.298</a:t>
                      </a:r>
                      <a:endParaRPr lang="en-MY" sz="12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5872" marR="5587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239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MY" sz="1200" i="1" dirty="0"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Age</a:t>
                      </a:r>
                      <a:endParaRPr lang="en-MY" sz="12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5872" marR="5587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MY" sz="1200" b="1"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0.143**</a:t>
                      </a:r>
                      <a:endParaRPr lang="en-MY" sz="12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5872" marR="5587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MY" sz="1200"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1.154</a:t>
                      </a:r>
                      <a:endParaRPr lang="en-MY" sz="12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5872" marR="5587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363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MY" sz="1200" i="1" dirty="0"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Age Square</a:t>
                      </a:r>
                      <a:endParaRPr lang="en-MY" sz="12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5872" marR="5587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MY" sz="1200" b="1" dirty="0"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-0.002**</a:t>
                      </a:r>
                      <a:endParaRPr lang="en-MY" sz="12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5872" marR="5587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MY" sz="1200" dirty="0"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0.998</a:t>
                      </a:r>
                      <a:endParaRPr lang="en-MY" sz="12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5872" marR="5587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239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MY" sz="1200" i="1" dirty="0"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Female</a:t>
                      </a:r>
                      <a:endParaRPr lang="en-MY" sz="12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5872" marR="5587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MY" sz="1200" b="1" dirty="0"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0.203*</a:t>
                      </a:r>
                      <a:endParaRPr lang="en-MY" sz="12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5872" marR="5587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MY" sz="1200" dirty="0"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1.225</a:t>
                      </a:r>
                      <a:endParaRPr lang="en-MY" sz="12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5872" marR="5587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239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MY" sz="1200" i="1" dirty="0"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Non Malay Muslim</a:t>
                      </a:r>
                      <a:endParaRPr lang="en-MY" sz="12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5872" marR="5587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MY" sz="1200" dirty="0">
                        <a:solidFill>
                          <a:schemeClr val="tx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5872" marR="5587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MY" sz="1200" dirty="0">
                        <a:solidFill>
                          <a:schemeClr val="tx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55872" marR="5587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239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MY" sz="1200" i="1" dirty="0"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Non Muslim</a:t>
                      </a:r>
                      <a:endParaRPr lang="en-MY" sz="12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5872" marR="5587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MY" sz="1200" b="1" dirty="0"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1.171**</a:t>
                      </a:r>
                      <a:endParaRPr lang="en-MY" sz="12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5872" marR="5587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MY" sz="1200" dirty="0"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3.227</a:t>
                      </a:r>
                      <a:endParaRPr lang="en-MY" sz="12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5872" marR="5587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239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MY" sz="1200" i="1" dirty="0"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Secondary Education</a:t>
                      </a:r>
                      <a:endParaRPr lang="en-MY" sz="12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5872" marR="5587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MY" sz="1200" b="1" dirty="0"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-0.256*</a:t>
                      </a:r>
                      <a:endParaRPr lang="en-MY" sz="12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5872" marR="5587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MY" sz="1200" dirty="0"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0.774</a:t>
                      </a:r>
                      <a:endParaRPr lang="en-MY" sz="12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5872" marR="5587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239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MY" sz="1200" i="1" dirty="0"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Primary Education</a:t>
                      </a:r>
                      <a:endParaRPr lang="en-MY" sz="12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5872" marR="5587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MY" sz="1200" b="1" dirty="0"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-0.871**</a:t>
                      </a:r>
                      <a:endParaRPr lang="en-MY" sz="12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5872" marR="5587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MY" sz="1200" dirty="0"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0.419</a:t>
                      </a:r>
                      <a:endParaRPr lang="en-MY" sz="12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5872" marR="5587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239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MY" sz="1200" i="1" dirty="0"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No Education</a:t>
                      </a:r>
                      <a:endParaRPr lang="en-MY" sz="12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5872" marR="5587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MY" sz="1200" b="1" dirty="0"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-0.914**</a:t>
                      </a:r>
                      <a:endParaRPr lang="en-MY" sz="12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5872" marR="5587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MY" sz="1200" dirty="0"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0.401</a:t>
                      </a:r>
                      <a:endParaRPr lang="en-MY" sz="12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5872" marR="5587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239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MY" sz="1200" i="1" dirty="0"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Married</a:t>
                      </a:r>
                      <a:endParaRPr lang="en-MY" sz="12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5872" marR="5587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MY" sz="1200" dirty="0">
                        <a:solidFill>
                          <a:schemeClr val="tx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5872" marR="5587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MY" sz="1200" dirty="0">
                        <a:solidFill>
                          <a:schemeClr val="tx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55872" marR="5587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363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MY" sz="1200" i="1" dirty="0"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Divorcee</a:t>
                      </a:r>
                      <a:endParaRPr lang="en-MY" sz="12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5872" marR="5587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MY" sz="1200" dirty="0">
                        <a:solidFill>
                          <a:schemeClr val="tx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5872" marR="5587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MY" sz="1200" dirty="0">
                        <a:solidFill>
                          <a:schemeClr val="tx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55872" marR="5587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239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MY" sz="1200" i="1" dirty="0"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Widow/widower</a:t>
                      </a:r>
                      <a:endParaRPr lang="en-MY" sz="12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5872" marR="5587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MY" sz="1200" dirty="0">
                        <a:solidFill>
                          <a:schemeClr val="tx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5872" marR="5587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MY" sz="1200" dirty="0">
                        <a:solidFill>
                          <a:schemeClr val="tx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55872" marR="5587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363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MY" sz="1200" i="1" dirty="0"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Household Size</a:t>
                      </a:r>
                      <a:endParaRPr lang="en-MY" sz="12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5872" marR="5587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MY" sz="1200" dirty="0">
                        <a:solidFill>
                          <a:schemeClr val="tx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5872" marR="5587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MY" sz="1200" dirty="0">
                        <a:solidFill>
                          <a:schemeClr val="tx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55872" marR="5587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239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MY" sz="1200" i="1" dirty="0"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Non Service Sector</a:t>
                      </a:r>
                      <a:endParaRPr lang="en-MY" sz="12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5872" marR="5587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MY" sz="1200" dirty="0">
                        <a:solidFill>
                          <a:schemeClr val="tx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5872" marR="5587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MY" sz="1200" dirty="0">
                        <a:solidFill>
                          <a:schemeClr val="tx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55872" marR="5587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239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MY" sz="1200" i="1" dirty="0"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Private Sector Employee</a:t>
                      </a:r>
                      <a:endParaRPr lang="en-MY" sz="12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5872" marR="5587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MY" sz="1200" b="1" dirty="0"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-0.734**</a:t>
                      </a:r>
                      <a:endParaRPr lang="en-MY" sz="12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5872" marR="5587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MY" sz="1200" dirty="0"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0.48</a:t>
                      </a:r>
                      <a:endParaRPr lang="en-MY" sz="12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5872" marR="5587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239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MY" sz="1200" i="1" dirty="0"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Self-employed</a:t>
                      </a:r>
                      <a:endParaRPr lang="en-MY" sz="12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5872" marR="5587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MY" sz="1200" b="1" dirty="0"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-0.691**</a:t>
                      </a:r>
                      <a:endParaRPr lang="en-MY" sz="12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5872" marR="5587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MY" sz="1200" dirty="0"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0.501</a:t>
                      </a:r>
                      <a:endParaRPr lang="en-MY" sz="12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5872" marR="5587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239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MY" sz="1200" i="1" dirty="0"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Rural</a:t>
                      </a:r>
                      <a:endParaRPr lang="en-MY" sz="12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5872" marR="5587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MY" sz="1200" dirty="0">
                        <a:solidFill>
                          <a:schemeClr val="tx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5872" marR="5587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MY" sz="1200" dirty="0">
                        <a:solidFill>
                          <a:schemeClr val="tx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55872" marR="5587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752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MY" sz="1200" i="1" dirty="0"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Distance to Private Hospital</a:t>
                      </a:r>
                      <a:endParaRPr lang="en-MY" sz="12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5872" marR="5587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MY" sz="1200" dirty="0">
                        <a:solidFill>
                          <a:schemeClr val="tx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5872" marR="5587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MY" sz="1200" dirty="0">
                        <a:solidFill>
                          <a:schemeClr val="tx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55872" marR="5587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036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MY" sz="1200" i="1"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Number of In/Outpatient Visits</a:t>
                      </a:r>
                      <a:endParaRPr lang="en-MY" sz="12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5872" marR="5587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MY" sz="1200" dirty="0">
                        <a:solidFill>
                          <a:schemeClr val="tx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5872" marR="5587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MY" sz="1200" dirty="0">
                        <a:solidFill>
                          <a:schemeClr val="tx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55872" marR="5587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239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MY" sz="1200" i="1" dirty="0"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OOP cost</a:t>
                      </a:r>
                      <a:endParaRPr lang="en-MY" sz="12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5872" marR="5587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MY" sz="1200" dirty="0">
                        <a:solidFill>
                          <a:schemeClr val="tx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5872" marR="5587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MY" sz="1200" dirty="0">
                        <a:solidFill>
                          <a:schemeClr val="tx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55872" marR="5587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239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MY" sz="1200" i="1"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Bad Health Status</a:t>
                      </a:r>
                      <a:endParaRPr lang="en-MY" sz="12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5872" marR="5587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MY" sz="1200" dirty="0">
                        <a:solidFill>
                          <a:schemeClr val="tx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5872" marR="5587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MY" sz="1200" dirty="0">
                        <a:solidFill>
                          <a:schemeClr val="tx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55872" marR="5587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239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MY" sz="1200" i="1" dirty="0"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Safety Behaviour</a:t>
                      </a:r>
                      <a:endParaRPr lang="en-MY" sz="12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5872" marR="5587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MY" sz="1200" b="1" dirty="0"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-0.122*</a:t>
                      </a:r>
                      <a:endParaRPr lang="en-MY" sz="12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5872" marR="5587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MY" sz="1200" dirty="0"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0.885</a:t>
                      </a:r>
                      <a:endParaRPr lang="en-MY" sz="12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5872" marR="5587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239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MY" sz="1200" i="1"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Constant</a:t>
                      </a:r>
                      <a:endParaRPr lang="en-MY" sz="12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5872" marR="5587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MY" sz="1200" b="1" dirty="0"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-11.12**</a:t>
                      </a:r>
                      <a:endParaRPr lang="en-MY" sz="12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5872" marR="5587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MY" sz="1200" dirty="0"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0.000</a:t>
                      </a:r>
                      <a:endParaRPr lang="en-MY" sz="12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5872" marR="5587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8" name="Title 1"/>
          <p:cNvSpPr txBox="1">
            <a:spLocks/>
          </p:cNvSpPr>
          <p:nvPr/>
        </p:nvSpPr>
        <p:spPr>
          <a:xfrm>
            <a:off x="457200" y="0"/>
            <a:ext cx="8229600" cy="838200"/>
          </a:xfrm>
          <a:prstGeom prst="rect">
            <a:avLst/>
          </a:prstGeom>
          <a:solidFill>
            <a:schemeClr val="bg2"/>
          </a:solidFill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000" b="1" dirty="0" smtClean="0">
                <a:solidFill>
                  <a:srgbClr val="C00000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rPr>
              <a:t>Results</a:t>
            </a:r>
            <a:endParaRPr kumimoji="0" lang="en-MY" sz="40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9" name="Picture 2" descr="C:\Users\arpahabubakar\Desktop\M_MARIM2010\Conference\2010\Buku\Logo\logo-cob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19115" y="0"/>
            <a:ext cx="2324885" cy="115212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7" name="Rectangle 5"/>
          <p:cNvSpPr>
            <a:spLocks noGrp="1"/>
          </p:cNvSpPr>
          <p:nvPr>
            <p:ph type="title" idx="4294967295"/>
          </p:nvPr>
        </p:nvSpPr>
        <p:spPr bwMode="auto">
          <a:xfrm>
            <a:off x="457200" y="274638"/>
            <a:ext cx="6477000" cy="1143000"/>
          </a:xfrm>
          <a:noFill/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r>
              <a:rPr lang="en-US" sz="3600" b="1" cap="none" dirty="0" smtClean="0">
                <a:solidFill>
                  <a:srgbClr val="C00000"/>
                </a:solidFill>
              </a:rPr>
              <a:t>Performance Criteria</a:t>
            </a:r>
          </a:p>
        </p:txBody>
      </p:sp>
      <p:sp>
        <p:nvSpPr>
          <p:cNvPr id="54297" name="Rectangle 25"/>
          <p:cNvSpPr>
            <a:spLocks noGrp="1"/>
          </p:cNvSpPr>
          <p:nvPr>
            <p:ph type="body" idx="4294967295"/>
          </p:nvPr>
        </p:nvSpPr>
        <p:spPr>
          <a:xfrm>
            <a:off x="457200" y="1752600"/>
            <a:ext cx="7467600" cy="4721225"/>
          </a:xfrm>
        </p:spPr>
        <p:txBody>
          <a:bodyPr/>
          <a:lstStyle/>
          <a:p>
            <a:r>
              <a:rPr lang="en-US" dirty="0" smtClean="0">
                <a:latin typeface="Arial" charset="0"/>
              </a:rPr>
              <a:t>Classification table</a:t>
            </a:r>
          </a:p>
          <a:p>
            <a:pPr lvl="1"/>
            <a:r>
              <a:rPr lang="en-US" dirty="0" smtClean="0">
                <a:latin typeface="Arial" charset="0"/>
              </a:rPr>
              <a:t>64.6% of individuals correctly classified as owners</a:t>
            </a:r>
          </a:p>
          <a:p>
            <a:pPr lvl="1"/>
            <a:r>
              <a:rPr lang="en-US" dirty="0" smtClean="0">
                <a:latin typeface="Arial" charset="0"/>
              </a:rPr>
              <a:t>78.9% of individuals correctly classified as non-owners</a:t>
            </a:r>
          </a:p>
          <a:p>
            <a:r>
              <a:rPr lang="en-US" dirty="0" err="1">
                <a:latin typeface="Arial" charset="0"/>
              </a:rPr>
              <a:t>Hosmer</a:t>
            </a:r>
            <a:r>
              <a:rPr lang="en-US" dirty="0">
                <a:latin typeface="Arial" charset="0"/>
              </a:rPr>
              <a:t> and </a:t>
            </a:r>
            <a:r>
              <a:rPr lang="en-US" dirty="0" err="1">
                <a:latin typeface="Arial" charset="0"/>
              </a:rPr>
              <a:t>Lemeshow</a:t>
            </a:r>
            <a:r>
              <a:rPr lang="en-US" dirty="0">
                <a:latin typeface="Arial" charset="0"/>
              </a:rPr>
              <a:t> </a:t>
            </a:r>
            <a:r>
              <a:rPr lang="en-US" dirty="0" smtClean="0">
                <a:latin typeface="Arial" charset="0"/>
              </a:rPr>
              <a:t>Test</a:t>
            </a:r>
          </a:p>
          <a:p>
            <a:pPr lvl="1"/>
            <a:r>
              <a:rPr lang="en-US" dirty="0" smtClean="0">
                <a:latin typeface="Arial" charset="0"/>
              </a:rPr>
              <a:t>Chi-Square is not significant</a:t>
            </a:r>
          </a:p>
          <a:p>
            <a:r>
              <a:rPr lang="en-US" dirty="0" smtClean="0">
                <a:latin typeface="Arial" charset="0"/>
              </a:rPr>
              <a:t>Cox &amp; Snell’s R </a:t>
            </a:r>
            <a:r>
              <a:rPr lang="en-US" dirty="0" err="1" smtClean="0">
                <a:latin typeface="Arial" charset="0"/>
              </a:rPr>
              <a:t>sq</a:t>
            </a:r>
            <a:r>
              <a:rPr lang="en-US" dirty="0" smtClean="0">
                <a:latin typeface="Arial" charset="0"/>
              </a:rPr>
              <a:t> = .217; </a:t>
            </a:r>
            <a:r>
              <a:rPr lang="en-US" dirty="0" err="1" smtClean="0">
                <a:latin typeface="Arial" charset="0"/>
              </a:rPr>
              <a:t>Nagelkerke</a:t>
            </a:r>
            <a:r>
              <a:rPr lang="en-US" dirty="0" smtClean="0">
                <a:latin typeface="Arial" charset="0"/>
              </a:rPr>
              <a:t> R </a:t>
            </a:r>
            <a:r>
              <a:rPr lang="en-US" dirty="0" err="1" smtClean="0">
                <a:latin typeface="Arial" charset="0"/>
              </a:rPr>
              <a:t>sq</a:t>
            </a:r>
            <a:r>
              <a:rPr lang="en-US" dirty="0" smtClean="0">
                <a:latin typeface="Arial" charset="0"/>
              </a:rPr>
              <a:t> = .316</a:t>
            </a:r>
            <a:endParaRPr lang="en-US" dirty="0">
              <a:latin typeface="Arial" charset="0"/>
            </a:endParaRPr>
          </a:p>
          <a:p>
            <a:pPr lvl="1"/>
            <a:endParaRPr lang="en-US" dirty="0" smtClean="0">
              <a:latin typeface="Arial" charset="0"/>
            </a:endParaRPr>
          </a:p>
        </p:txBody>
      </p:sp>
      <p:pic>
        <p:nvPicPr>
          <p:cNvPr id="5" name="Picture 2" descr="C:\Users\arpahabubakar\Desktop\M_MARIM2010\Conference\2010\Buku\Logo\logo-cob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19115" y="0"/>
            <a:ext cx="2324885" cy="115212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11FFD95-F065-4037-B9D7-8F9CFE1323F1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735384119"/>
              </p:ext>
            </p:extLst>
          </p:nvPr>
        </p:nvGraphicFramePr>
        <p:xfrm>
          <a:off x="838200" y="1371600"/>
          <a:ext cx="7467600" cy="5105403"/>
        </p:xfrm>
        <a:graphic>
          <a:graphicData uri="http://schemas.openxmlformats.org/drawingml/2006/table">
            <a:tbl>
              <a:tblPr/>
              <a:tblGrid>
                <a:gridCol w="2495435"/>
                <a:gridCol w="2490512"/>
                <a:gridCol w="2481653"/>
              </a:tblGrid>
              <a:tr h="24615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400"/>
                        </a:spcBef>
                        <a:spcAft>
                          <a:spcPts val="0"/>
                        </a:spcAft>
                      </a:pPr>
                      <a:r>
                        <a:rPr lang="en-MY" sz="1200" b="1" kern="0" dirty="0"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Variables</a:t>
                      </a:r>
                      <a:endParaRPr lang="en-MY" sz="1200" b="1" kern="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400"/>
                        </a:spcBef>
                        <a:spcAft>
                          <a:spcPts val="0"/>
                        </a:spcAft>
                      </a:pPr>
                      <a:r>
                        <a:rPr lang="en-MY" sz="1200" b="1" kern="0" dirty="0" smtClean="0"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Hypothesis</a:t>
                      </a:r>
                      <a:endParaRPr lang="en-MY" sz="1200" b="1" kern="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400"/>
                        </a:spcBef>
                        <a:spcAft>
                          <a:spcPts val="0"/>
                        </a:spcAft>
                      </a:pPr>
                      <a:r>
                        <a:rPr lang="en-MY" sz="1200" b="1" kern="0" dirty="0" smtClean="0"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Actual Results</a:t>
                      </a:r>
                      <a:endParaRPr lang="en-MY" sz="1200" b="1" kern="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21450">
                <a:tc>
                  <a:txBody>
                    <a:bodyPr/>
                    <a:lstStyle/>
                    <a:p>
                      <a:pPr marL="83185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MY" sz="1200" dirty="0" smtClean="0">
                          <a:latin typeface="Arial"/>
                          <a:ea typeface="Times New Roman"/>
                        </a:rPr>
                        <a:t>X</a:t>
                      </a:r>
                      <a:r>
                        <a:rPr lang="en-MY" sz="1200" baseline="-25000" dirty="0" smtClean="0">
                          <a:latin typeface="Arial"/>
                          <a:ea typeface="Times New Roman"/>
                        </a:rPr>
                        <a:t>1</a:t>
                      </a:r>
                      <a:r>
                        <a:rPr lang="en-MY" sz="1200" dirty="0" smtClean="0">
                          <a:latin typeface="Arial"/>
                          <a:ea typeface="Times New Roman"/>
                        </a:rPr>
                        <a:t> </a:t>
                      </a:r>
                      <a:r>
                        <a:rPr lang="en-MY" sz="1200" dirty="0">
                          <a:latin typeface="Arial"/>
                          <a:ea typeface="Times New Roman"/>
                        </a:rPr>
                        <a:t>= income</a:t>
                      </a:r>
                      <a:endParaRPr lang="en-MY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400"/>
                        </a:spcBef>
                        <a:spcAft>
                          <a:spcPts val="0"/>
                        </a:spcAft>
                      </a:pPr>
                      <a:r>
                        <a:rPr lang="en-MY" sz="1200" b="0" kern="0" dirty="0"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+</a:t>
                      </a:r>
                      <a:endParaRPr lang="en-MY" sz="1200" b="1" kern="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2400"/>
                        </a:spcBef>
                        <a:spcAft>
                          <a:spcPts val="0"/>
                        </a:spcAft>
                      </a:pPr>
                      <a:r>
                        <a:rPr lang="en-MY" sz="1200" b="0" kern="0" dirty="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+</a:t>
                      </a:r>
                      <a:endParaRPr lang="en-MY" sz="1200" b="1" kern="0" dirty="0">
                        <a:solidFill>
                          <a:srgbClr val="FF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91809">
                <a:tc>
                  <a:txBody>
                    <a:bodyPr/>
                    <a:lstStyle/>
                    <a:p>
                      <a:pPr marL="83185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MY" sz="1200" dirty="0">
                          <a:latin typeface="Arial"/>
                          <a:ea typeface="Times New Roman"/>
                        </a:rPr>
                        <a:t>X</a:t>
                      </a:r>
                      <a:r>
                        <a:rPr lang="en-MY" sz="1200" baseline="-25000" dirty="0">
                          <a:latin typeface="Arial"/>
                          <a:ea typeface="Times New Roman"/>
                        </a:rPr>
                        <a:t>2</a:t>
                      </a:r>
                      <a:r>
                        <a:rPr lang="en-MY" sz="1200" dirty="0">
                          <a:latin typeface="Arial"/>
                          <a:ea typeface="Times New Roman"/>
                        </a:rPr>
                        <a:t> = age</a:t>
                      </a:r>
                      <a:endParaRPr lang="en-MY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400"/>
                        </a:spcBef>
                        <a:spcAft>
                          <a:spcPts val="0"/>
                        </a:spcAft>
                      </a:pPr>
                      <a:r>
                        <a:rPr lang="en-MY" sz="1200" b="0" kern="0" dirty="0"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+</a:t>
                      </a:r>
                      <a:endParaRPr lang="en-MY" sz="1200" b="1" kern="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2400"/>
                        </a:spcBef>
                        <a:spcAft>
                          <a:spcPts val="0"/>
                        </a:spcAft>
                      </a:pPr>
                      <a:r>
                        <a:rPr lang="en-MY" sz="1200" b="0" kern="0"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Not linear</a:t>
                      </a:r>
                      <a:endParaRPr lang="en-MY" sz="1200" b="1" kern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1809">
                <a:tc>
                  <a:txBody>
                    <a:bodyPr/>
                    <a:lstStyle/>
                    <a:p>
                      <a:pPr marL="83185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MY" sz="1200" dirty="0">
                          <a:latin typeface="Arial"/>
                          <a:ea typeface="Times New Roman"/>
                        </a:rPr>
                        <a:t>X</a:t>
                      </a:r>
                      <a:r>
                        <a:rPr lang="en-MY" sz="1200" baseline="-25000" dirty="0">
                          <a:latin typeface="Arial"/>
                          <a:ea typeface="Times New Roman"/>
                        </a:rPr>
                        <a:t>3</a:t>
                      </a:r>
                      <a:r>
                        <a:rPr lang="en-MY" sz="1200" dirty="0">
                          <a:latin typeface="Arial"/>
                          <a:ea typeface="Times New Roman"/>
                        </a:rPr>
                        <a:t> = gender</a:t>
                      </a:r>
                      <a:endParaRPr lang="en-MY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400"/>
                        </a:spcBef>
                        <a:spcAft>
                          <a:spcPts val="0"/>
                        </a:spcAft>
                      </a:pPr>
                      <a:r>
                        <a:rPr lang="en-MY" sz="1200" b="0" kern="0" dirty="0"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Female +</a:t>
                      </a:r>
                      <a:endParaRPr lang="en-MY" sz="1200" b="1" kern="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2400"/>
                        </a:spcBef>
                        <a:spcAft>
                          <a:spcPts val="0"/>
                        </a:spcAft>
                      </a:pPr>
                      <a:r>
                        <a:rPr lang="en-MY" sz="1200" b="0" kern="0" dirty="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Female +</a:t>
                      </a:r>
                      <a:endParaRPr lang="en-MY" sz="1200" b="1" kern="0" dirty="0">
                        <a:solidFill>
                          <a:srgbClr val="FF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1809">
                <a:tc>
                  <a:txBody>
                    <a:bodyPr/>
                    <a:lstStyle/>
                    <a:p>
                      <a:pPr marL="83185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MY" sz="1200" dirty="0">
                          <a:latin typeface="Arial"/>
                          <a:ea typeface="Times New Roman"/>
                        </a:rPr>
                        <a:t>X</a:t>
                      </a:r>
                      <a:r>
                        <a:rPr lang="en-MY" sz="1200" baseline="-25000" dirty="0">
                          <a:latin typeface="Arial"/>
                          <a:ea typeface="Times New Roman"/>
                        </a:rPr>
                        <a:t>4</a:t>
                      </a:r>
                      <a:r>
                        <a:rPr lang="en-MY" sz="1200" dirty="0">
                          <a:latin typeface="Arial"/>
                          <a:ea typeface="Times New Roman"/>
                        </a:rPr>
                        <a:t>= </a:t>
                      </a:r>
                      <a:r>
                        <a:rPr lang="en-MY" sz="1200" dirty="0" smtClean="0">
                          <a:latin typeface="Arial"/>
                          <a:ea typeface="Times New Roman"/>
                        </a:rPr>
                        <a:t>race-religion</a:t>
                      </a:r>
                      <a:endParaRPr lang="en-MY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400"/>
                        </a:spcBef>
                        <a:spcAft>
                          <a:spcPts val="0"/>
                        </a:spcAft>
                      </a:pPr>
                      <a:r>
                        <a:rPr lang="en-MY" sz="1200" b="0" kern="0" dirty="0" smtClean="0"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Non-Muslim</a:t>
                      </a:r>
                      <a:r>
                        <a:rPr lang="en-MY" sz="1200" b="0" kern="0" baseline="0" dirty="0" smtClean="0"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+</a:t>
                      </a:r>
                      <a:endParaRPr lang="en-MY" sz="1200" b="1" kern="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24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MY" sz="1200" b="0" kern="0" dirty="0" smtClean="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Non-Muslim  +</a:t>
                      </a:r>
                      <a:endParaRPr lang="en-MY" sz="1200" b="1" kern="0" dirty="0" smtClean="0">
                        <a:solidFill>
                          <a:srgbClr val="FF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33060">
                <a:tc>
                  <a:txBody>
                    <a:bodyPr/>
                    <a:lstStyle/>
                    <a:p>
                      <a:pPr marL="83185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MY" sz="1200" dirty="0">
                          <a:latin typeface="Arial"/>
                          <a:ea typeface="Times New Roman"/>
                        </a:rPr>
                        <a:t>X</a:t>
                      </a:r>
                      <a:r>
                        <a:rPr lang="en-MY" sz="1200" baseline="-25000" dirty="0">
                          <a:latin typeface="Arial"/>
                          <a:ea typeface="Times New Roman"/>
                        </a:rPr>
                        <a:t>5</a:t>
                      </a:r>
                      <a:r>
                        <a:rPr lang="en-MY" sz="1200" dirty="0">
                          <a:latin typeface="Arial"/>
                          <a:ea typeface="Times New Roman"/>
                        </a:rPr>
                        <a:t> = </a:t>
                      </a:r>
                      <a:r>
                        <a:rPr lang="en-MY" sz="1200" dirty="0" smtClean="0">
                          <a:latin typeface="Arial"/>
                          <a:ea typeface="Times New Roman"/>
                        </a:rPr>
                        <a:t>education </a:t>
                      </a:r>
                      <a:r>
                        <a:rPr lang="en-MY" sz="1200" dirty="0">
                          <a:latin typeface="Arial"/>
                          <a:ea typeface="Times New Roman"/>
                        </a:rPr>
                        <a:t>level</a:t>
                      </a:r>
                      <a:endParaRPr lang="en-MY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400"/>
                        </a:spcBef>
                        <a:spcAft>
                          <a:spcPts val="0"/>
                        </a:spcAft>
                      </a:pPr>
                      <a:r>
                        <a:rPr lang="en-MY" sz="1200" b="0" kern="0" dirty="0"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+</a:t>
                      </a:r>
                      <a:endParaRPr lang="en-MY" sz="1200" b="1" kern="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2400"/>
                        </a:spcBef>
                        <a:spcAft>
                          <a:spcPts val="0"/>
                        </a:spcAft>
                      </a:pPr>
                      <a:r>
                        <a:rPr lang="en-MY" sz="1200" b="0" kern="0" dirty="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+</a:t>
                      </a:r>
                      <a:endParaRPr lang="en-MY" sz="1200" b="1" kern="0" dirty="0">
                        <a:solidFill>
                          <a:srgbClr val="FF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1809">
                <a:tc>
                  <a:txBody>
                    <a:bodyPr/>
                    <a:lstStyle/>
                    <a:p>
                      <a:pPr marL="83185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MY" sz="1200">
                          <a:latin typeface="Arial"/>
                          <a:ea typeface="Times New Roman"/>
                        </a:rPr>
                        <a:t>X</a:t>
                      </a:r>
                      <a:r>
                        <a:rPr lang="en-MY" sz="1200" baseline="-25000">
                          <a:latin typeface="Arial"/>
                          <a:ea typeface="Times New Roman"/>
                        </a:rPr>
                        <a:t>6</a:t>
                      </a:r>
                      <a:r>
                        <a:rPr lang="en-MY" sz="1200">
                          <a:latin typeface="Arial"/>
                          <a:ea typeface="Times New Roman"/>
                        </a:rPr>
                        <a:t> = marital status</a:t>
                      </a:r>
                      <a:endParaRPr lang="en-MY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400"/>
                        </a:spcBef>
                        <a:spcAft>
                          <a:spcPts val="0"/>
                        </a:spcAft>
                      </a:pPr>
                      <a:r>
                        <a:rPr lang="en-MY" sz="1200" b="0" kern="0"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Married +</a:t>
                      </a:r>
                      <a:endParaRPr lang="en-MY" sz="1200" b="1" kern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2400"/>
                        </a:spcBef>
                        <a:spcAft>
                          <a:spcPts val="0"/>
                        </a:spcAft>
                      </a:pPr>
                      <a:r>
                        <a:rPr lang="en-MY" sz="1200" b="0" kern="0" dirty="0"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NS</a:t>
                      </a:r>
                      <a:endParaRPr lang="en-MY" sz="1200" b="1" kern="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3720">
                <a:tc>
                  <a:txBody>
                    <a:bodyPr/>
                    <a:lstStyle/>
                    <a:p>
                      <a:pPr marL="83185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MY" sz="1200">
                          <a:latin typeface="Arial"/>
                          <a:ea typeface="Times New Roman"/>
                        </a:rPr>
                        <a:t>X</a:t>
                      </a:r>
                      <a:r>
                        <a:rPr lang="en-MY" sz="1200" baseline="-25000">
                          <a:latin typeface="Arial"/>
                          <a:ea typeface="Times New Roman"/>
                        </a:rPr>
                        <a:t>7</a:t>
                      </a:r>
                      <a:r>
                        <a:rPr lang="en-MY" sz="1200">
                          <a:latin typeface="Arial"/>
                          <a:ea typeface="Times New Roman"/>
                        </a:rPr>
                        <a:t>= household size</a:t>
                      </a:r>
                      <a:endParaRPr lang="en-MY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400"/>
                        </a:spcBef>
                        <a:spcAft>
                          <a:spcPts val="0"/>
                        </a:spcAft>
                      </a:pPr>
                      <a:r>
                        <a:rPr lang="en-MY" sz="1200" b="0" kern="0"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-</a:t>
                      </a:r>
                      <a:endParaRPr lang="en-MY" sz="1200" b="1" kern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MY" sz="1200" dirty="0">
                          <a:solidFill>
                            <a:schemeClr val="tx1"/>
                          </a:solidFill>
                          <a:latin typeface="Arial"/>
                          <a:ea typeface="Times New Roman"/>
                        </a:rPr>
                        <a:t>NS</a:t>
                      </a:r>
                      <a:endParaRPr lang="en-MY" sz="12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3720">
                <a:tc>
                  <a:txBody>
                    <a:bodyPr/>
                    <a:lstStyle/>
                    <a:p>
                      <a:pPr marL="83185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MY" sz="1200">
                          <a:latin typeface="Arial"/>
                          <a:ea typeface="Times New Roman"/>
                        </a:rPr>
                        <a:t>X</a:t>
                      </a:r>
                      <a:r>
                        <a:rPr lang="en-MY" sz="1200" baseline="-25000">
                          <a:latin typeface="Arial"/>
                          <a:ea typeface="Times New Roman"/>
                        </a:rPr>
                        <a:t>8</a:t>
                      </a:r>
                      <a:r>
                        <a:rPr lang="en-MY" sz="1200">
                          <a:latin typeface="Arial"/>
                          <a:ea typeface="Times New Roman"/>
                        </a:rPr>
                        <a:t> = type of occupation</a:t>
                      </a:r>
                      <a:endParaRPr lang="en-MY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400"/>
                        </a:spcBef>
                        <a:spcAft>
                          <a:spcPts val="0"/>
                        </a:spcAft>
                      </a:pPr>
                      <a:r>
                        <a:rPr lang="en-MY" sz="1200" b="0" kern="0"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Service -</a:t>
                      </a:r>
                      <a:endParaRPr lang="en-MY" sz="1200" b="1" kern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MY" sz="1200" dirty="0">
                          <a:solidFill>
                            <a:schemeClr val="tx1"/>
                          </a:solidFill>
                          <a:latin typeface="Arial"/>
                          <a:ea typeface="Times New Roman"/>
                        </a:rPr>
                        <a:t>NS</a:t>
                      </a:r>
                      <a:endParaRPr lang="en-MY" sz="12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1809">
                <a:tc>
                  <a:txBody>
                    <a:bodyPr/>
                    <a:lstStyle/>
                    <a:p>
                      <a:pPr marL="83185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MY" sz="1200">
                          <a:latin typeface="Arial"/>
                          <a:ea typeface="Times New Roman"/>
                        </a:rPr>
                        <a:t>X</a:t>
                      </a:r>
                      <a:r>
                        <a:rPr lang="en-MY" sz="1200" baseline="-25000">
                          <a:latin typeface="Arial"/>
                          <a:ea typeface="Times New Roman"/>
                        </a:rPr>
                        <a:t>9</a:t>
                      </a:r>
                      <a:r>
                        <a:rPr lang="en-MY" sz="1200">
                          <a:latin typeface="Arial"/>
                          <a:ea typeface="Times New Roman"/>
                        </a:rPr>
                        <a:t>= job sector</a:t>
                      </a:r>
                      <a:endParaRPr lang="en-MY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400"/>
                        </a:spcBef>
                        <a:spcAft>
                          <a:spcPts val="0"/>
                        </a:spcAft>
                      </a:pPr>
                      <a:r>
                        <a:rPr lang="en-MY" sz="1200" b="0" kern="0"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Public -</a:t>
                      </a:r>
                      <a:endParaRPr lang="en-MY" sz="1200" b="1" kern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2400"/>
                        </a:spcBef>
                        <a:spcAft>
                          <a:spcPts val="0"/>
                        </a:spcAft>
                      </a:pPr>
                      <a:r>
                        <a:rPr lang="en-MY" sz="1200" b="0" kern="0" dirty="0"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Public +</a:t>
                      </a:r>
                      <a:endParaRPr lang="en-MY" sz="1200" b="1" kern="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3720">
                <a:tc>
                  <a:txBody>
                    <a:bodyPr/>
                    <a:lstStyle/>
                    <a:p>
                      <a:pPr marL="83185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MY" sz="1200">
                          <a:latin typeface="Arial"/>
                          <a:ea typeface="Times New Roman"/>
                        </a:rPr>
                        <a:t>X</a:t>
                      </a:r>
                      <a:r>
                        <a:rPr lang="en-MY" sz="1200" baseline="-25000">
                          <a:latin typeface="Arial"/>
                          <a:ea typeface="Times New Roman"/>
                        </a:rPr>
                        <a:t>10</a:t>
                      </a:r>
                      <a:r>
                        <a:rPr lang="en-MY" sz="1200">
                          <a:latin typeface="Arial"/>
                          <a:ea typeface="Times New Roman"/>
                        </a:rPr>
                        <a:t>= urban vs rural</a:t>
                      </a:r>
                      <a:endParaRPr lang="en-MY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400"/>
                        </a:spcBef>
                        <a:spcAft>
                          <a:spcPts val="0"/>
                        </a:spcAft>
                      </a:pPr>
                      <a:r>
                        <a:rPr lang="en-MY" sz="1200" b="0" kern="0"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Urban +</a:t>
                      </a:r>
                      <a:endParaRPr lang="en-MY" sz="1200" b="1" kern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MY" sz="1200" dirty="0">
                          <a:solidFill>
                            <a:schemeClr val="tx1"/>
                          </a:solidFill>
                          <a:latin typeface="Arial"/>
                          <a:ea typeface="Times New Roman"/>
                        </a:rPr>
                        <a:t>NS</a:t>
                      </a:r>
                      <a:endParaRPr lang="en-MY" sz="12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47440">
                <a:tc>
                  <a:txBody>
                    <a:bodyPr/>
                    <a:lstStyle/>
                    <a:p>
                      <a:pPr marL="83185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MY" sz="1200">
                          <a:latin typeface="Arial"/>
                          <a:ea typeface="Times New Roman"/>
                        </a:rPr>
                        <a:t>X</a:t>
                      </a:r>
                      <a:r>
                        <a:rPr lang="en-MY" sz="1200" baseline="-25000">
                          <a:latin typeface="Arial"/>
                          <a:ea typeface="Times New Roman"/>
                        </a:rPr>
                        <a:t>11</a:t>
                      </a:r>
                      <a:r>
                        <a:rPr lang="en-MY" sz="1200">
                          <a:latin typeface="Arial"/>
                          <a:ea typeface="Times New Roman"/>
                        </a:rPr>
                        <a:t>= distance to the private hospital</a:t>
                      </a:r>
                      <a:endParaRPr lang="en-MY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400"/>
                        </a:spcBef>
                        <a:spcAft>
                          <a:spcPts val="0"/>
                        </a:spcAft>
                      </a:pPr>
                      <a:r>
                        <a:rPr lang="en-MY" sz="1200" b="0" kern="0"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-</a:t>
                      </a:r>
                      <a:endParaRPr lang="en-MY" sz="1200" b="1" kern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MY" sz="1200" dirty="0">
                          <a:solidFill>
                            <a:schemeClr val="tx1"/>
                          </a:solidFill>
                          <a:latin typeface="Arial"/>
                          <a:ea typeface="Times New Roman"/>
                        </a:rPr>
                        <a:t>NS</a:t>
                      </a:r>
                      <a:endParaRPr lang="en-MY" sz="12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47440">
                <a:tc>
                  <a:txBody>
                    <a:bodyPr/>
                    <a:lstStyle/>
                    <a:p>
                      <a:pPr marL="83185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MY" sz="1200">
                          <a:latin typeface="Arial"/>
                          <a:ea typeface="Times New Roman"/>
                        </a:rPr>
                        <a:t>X</a:t>
                      </a:r>
                      <a:r>
                        <a:rPr lang="en-MY" sz="1200" baseline="-25000">
                          <a:latin typeface="Arial"/>
                          <a:ea typeface="Times New Roman"/>
                        </a:rPr>
                        <a:t>12</a:t>
                      </a:r>
                      <a:r>
                        <a:rPr lang="en-MY" sz="1200">
                          <a:latin typeface="Arial"/>
                          <a:ea typeface="Times New Roman"/>
                        </a:rPr>
                        <a:t>= frequency of visit to inpatient and outpatient</a:t>
                      </a:r>
                      <a:endParaRPr lang="en-MY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400"/>
                        </a:spcBef>
                        <a:spcAft>
                          <a:spcPts val="0"/>
                        </a:spcAft>
                      </a:pPr>
                      <a:r>
                        <a:rPr lang="en-MY" sz="1200" b="0" kern="0"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+</a:t>
                      </a:r>
                      <a:endParaRPr lang="en-MY" sz="1200" b="1" kern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MY" sz="1200" dirty="0">
                          <a:solidFill>
                            <a:schemeClr val="tx1"/>
                          </a:solidFill>
                          <a:latin typeface="Arial"/>
                          <a:ea typeface="Times New Roman"/>
                        </a:rPr>
                        <a:t>NS</a:t>
                      </a:r>
                      <a:endParaRPr lang="en-MY" sz="12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3720">
                <a:tc>
                  <a:txBody>
                    <a:bodyPr/>
                    <a:lstStyle/>
                    <a:p>
                      <a:pPr marL="83185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MY" sz="1200">
                          <a:latin typeface="Arial"/>
                          <a:ea typeface="Times New Roman"/>
                        </a:rPr>
                        <a:t>X</a:t>
                      </a:r>
                      <a:r>
                        <a:rPr lang="en-MY" sz="1200" baseline="-25000">
                          <a:latin typeface="Arial"/>
                          <a:ea typeface="Times New Roman"/>
                        </a:rPr>
                        <a:t>13</a:t>
                      </a:r>
                      <a:r>
                        <a:rPr lang="en-MY" sz="1200">
                          <a:latin typeface="Arial"/>
                          <a:ea typeface="Times New Roman"/>
                        </a:rPr>
                        <a:t>= out-of-pocket cost</a:t>
                      </a:r>
                      <a:endParaRPr lang="en-MY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400"/>
                        </a:spcBef>
                        <a:spcAft>
                          <a:spcPts val="0"/>
                        </a:spcAft>
                      </a:pPr>
                      <a:r>
                        <a:rPr lang="en-MY" sz="1200" b="0" kern="0"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+</a:t>
                      </a:r>
                      <a:endParaRPr lang="en-MY" sz="1200" b="1" kern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MY" sz="1200" dirty="0">
                          <a:solidFill>
                            <a:schemeClr val="tx1"/>
                          </a:solidFill>
                          <a:latin typeface="Arial"/>
                          <a:ea typeface="Times New Roman"/>
                        </a:rPr>
                        <a:t>NS</a:t>
                      </a:r>
                      <a:endParaRPr lang="en-MY" sz="12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4125">
                <a:tc>
                  <a:txBody>
                    <a:bodyPr/>
                    <a:lstStyle/>
                    <a:p>
                      <a:pPr marL="83185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MY" sz="1200">
                          <a:latin typeface="Arial"/>
                          <a:ea typeface="Times New Roman"/>
                        </a:rPr>
                        <a:t>X</a:t>
                      </a:r>
                      <a:r>
                        <a:rPr lang="en-MY" sz="1200" baseline="-25000">
                          <a:latin typeface="Arial"/>
                          <a:ea typeface="Times New Roman"/>
                        </a:rPr>
                        <a:t>14</a:t>
                      </a:r>
                      <a:r>
                        <a:rPr lang="en-MY" sz="1200">
                          <a:latin typeface="Arial"/>
                          <a:ea typeface="Times New Roman"/>
                        </a:rPr>
                        <a:t> = health status</a:t>
                      </a:r>
                      <a:endParaRPr lang="en-MY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400"/>
                        </a:spcBef>
                        <a:spcAft>
                          <a:spcPts val="0"/>
                        </a:spcAft>
                      </a:pPr>
                      <a:r>
                        <a:rPr lang="en-MY" sz="1200" b="0" kern="0" dirty="0" smtClean="0"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NS</a:t>
                      </a:r>
                      <a:endParaRPr lang="en-MY" sz="1200" b="1" kern="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MY" sz="1200" dirty="0">
                          <a:solidFill>
                            <a:srgbClr val="FF0000"/>
                          </a:solidFill>
                          <a:latin typeface="Arial"/>
                          <a:ea typeface="Times New Roman"/>
                        </a:rPr>
                        <a:t>NS</a:t>
                      </a:r>
                      <a:endParaRPr lang="en-MY" sz="1200" dirty="0">
                        <a:solidFill>
                          <a:srgbClr val="FF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1809">
                <a:tc>
                  <a:txBody>
                    <a:bodyPr/>
                    <a:lstStyle/>
                    <a:p>
                      <a:pPr marL="83185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MY" sz="1200">
                          <a:latin typeface="Arial"/>
                          <a:ea typeface="Times New Roman"/>
                        </a:rPr>
                        <a:t>X</a:t>
                      </a:r>
                      <a:r>
                        <a:rPr lang="en-MY" sz="1200" baseline="-25000">
                          <a:latin typeface="Arial"/>
                          <a:ea typeface="Times New Roman"/>
                        </a:rPr>
                        <a:t>15</a:t>
                      </a:r>
                      <a:r>
                        <a:rPr lang="en-MY" sz="1200">
                          <a:latin typeface="Arial"/>
                          <a:ea typeface="Times New Roman"/>
                        </a:rPr>
                        <a:t>= attitude towards risk</a:t>
                      </a:r>
                      <a:endParaRPr lang="en-MY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400"/>
                        </a:spcBef>
                        <a:spcAft>
                          <a:spcPts val="0"/>
                        </a:spcAft>
                      </a:pPr>
                      <a:r>
                        <a:rPr lang="en-MY" sz="1200" b="0" kern="0"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Risk Averse +</a:t>
                      </a:r>
                      <a:endParaRPr lang="en-MY" sz="1200" b="1" kern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2400"/>
                        </a:spcBef>
                        <a:spcAft>
                          <a:spcPts val="0"/>
                        </a:spcAft>
                      </a:pPr>
                      <a:r>
                        <a:rPr lang="en-MY" sz="1200" b="0" kern="0" dirty="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Risk Averse +</a:t>
                      </a:r>
                      <a:endParaRPr lang="en-MY" sz="1200" b="1" kern="0" dirty="0">
                        <a:solidFill>
                          <a:srgbClr val="FF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7" name="Title 1"/>
          <p:cNvSpPr txBox="1">
            <a:spLocks/>
          </p:cNvSpPr>
          <p:nvPr/>
        </p:nvSpPr>
        <p:spPr>
          <a:xfrm>
            <a:off x="38100" y="123428"/>
            <a:ext cx="8229600" cy="1066800"/>
          </a:xfrm>
          <a:prstGeom prst="rect">
            <a:avLst/>
          </a:prstGeom>
          <a:solidFill>
            <a:schemeClr val="bg2"/>
          </a:solidFill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000" b="1" dirty="0" smtClean="0">
                <a:solidFill>
                  <a:srgbClr val="C00000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rPr>
              <a:t>Findings: Hypothesis </a:t>
            </a:r>
            <a:r>
              <a:rPr lang="en-US" sz="4000" b="1" dirty="0" err="1" smtClean="0">
                <a:solidFill>
                  <a:srgbClr val="C00000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rPr>
              <a:t>vs</a:t>
            </a:r>
            <a:r>
              <a:rPr lang="en-US" sz="4000" b="1" dirty="0" smtClean="0">
                <a:solidFill>
                  <a:srgbClr val="C00000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rPr>
              <a:t> Results</a:t>
            </a:r>
            <a:endParaRPr kumimoji="0" lang="en-MY" sz="40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8" name="Picture 2" descr="C:\Users\arpahabubakar\Desktop\M_MARIM2010\Conference\2010\Buku\Logo\logo-cob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19115" y="0"/>
            <a:ext cx="2324885" cy="115212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Title 1"/>
          <p:cNvSpPr>
            <a:spLocks noGrp="1"/>
          </p:cNvSpPr>
          <p:nvPr>
            <p:ph type="title"/>
          </p:nvPr>
        </p:nvSpPr>
        <p:spPr bwMode="auto">
          <a:xfrm>
            <a:off x="609600" y="152400"/>
            <a:ext cx="6324600" cy="792163"/>
          </a:xfrm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3600" dirty="0" smtClean="0"/>
              <a:t>Results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262050487"/>
              </p:ext>
            </p:extLst>
          </p:nvPr>
        </p:nvGraphicFramePr>
        <p:xfrm>
          <a:off x="533400" y="1143000"/>
          <a:ext cx="7772402" cy="5474990"/>
        </p:xfrm>
        <a:graphic>
          <a:graphicData uri="http://schemas.openxmlformats.org/drawingml/2006/table">
            <a:tbl>
              <a:tblPr/>
              <a:tblGrid>
                <a:gridCol w="3886201"/>
                <a:gridCol w="3886201"/>
              </a:tblGrid>
              <a:tr h="24393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MY" sz="1600" b="1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Significant variables</a:t>
                      </a:r>
                      <a:endParaRPr lang="en-MY" sz="16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MY" sz="1600" b="1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Previous Evidence</a:t>
                      </a:r>
                      <a:endParaRPr lang="en-MY" sz="16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786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MY" sz="16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The higher the income the more likely to purchase HI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MY" sz="1600" dirty="0" err="1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Propper</a:t>
                      </a:r>
                      <a:r>
                        <a:rPr lang="en-MY" sz="16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(1989); </a:t>
                      </a:r>
                      <a:r>
                        <a:rPr lang="en-MY" sz="1600" dirty="0" err="1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Kronik</a:t>
                      </a:r>
                      <a:r>
                        <a:rPr lang="en-MY" sz="16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&amp; Gilmer (1999); Gruber &amp; </a:t>
                      </a:r>
                      <a:r>
                        <a:rPr lang="en-MY" sz="1600" dirty="0" err="1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Poterba</a:t>
                      </a:r>
                      <a:r>
                        <a:rPr lang="en-MY" sz="16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(1994); Liu &amp; Chen (2002)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786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MY" sz="16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Female was more likely to purchase HI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MY" sz="1600" dirty="0" err="1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Auerbach</a:t>
                      </a:r>
                      <a:r>
                        <a:rPr lang="en-MY" sz="16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&amp; </a:t>
                      </a:r>
                      <a:r>
                        <a:rPr lang="en-MY" sz="1600" dirty="0" err="1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Ohri</a:t>
                      </a:r>
                      <a:r>
                        <a:rPr lang="en-MY" sz="16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(2006); Liu &amp; Chen (2002); Long &amp; Marquis (2002); Marquis &amp; Long (1995)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786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MY" sz="16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Non Muslims were 3 times more likely to purchase HI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Gruber &amp; </a:t>
                      </a:r>
                      <a:r>
                        <a:rPr lang="en-US" sz="1600" dirty="0" err="1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Poterba</a:t>
                      </a:r>
                      <a:r>
                        <a:rPr lang="en-US" sz="160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(1994)</a:t>
                      </a:r>
                      <a:endParaRPr lang="en-MY" sz="16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786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MY" sz="160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More </a:t>
                      </a:r>
                      <a:r>
                        <a:rPr lang="en-MY" sz="16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educated individuals were more likely to purchase HI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err="1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Auerbach</a:t>
                      </a:r>
                      <a:r>
                        <a:rPr lang="en-US" sz="160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&amp; </a:t>
                      </a:r>
                      <a:r>
                        <a:rPr lang="en-US" sz="1600" dirty="0" err="1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Ohri</a:t>
                      </a:r>
                      <a:r>
                        <a:rPr lang="en-US" sz="160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(2006), Gruber &amp; </a:t>
                      </a:r>
                      <a:r>
                        <a:rPr lang="en-US" sz="1600" dirty="0" err="1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Poterba</a:t>
                      </a:r>
                      <a:r>
                        <a:rPr lang="en-US" sz="160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(1994), Marquis et al.(2004), </a:t>
                      </a:r>
                      <a:r>
                        <a:rPr lang="en-US" sz="1600" dirty="0" err="1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Besley</a:t>
                      </a:r>
                      <a:r>
                        <a:rPr lang="en-US" sz="160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et al.</a:t>
                      </a:r>
                      <a:r>
                        <a:rPr lang="en-US" sz="1600" baseline="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(1999) &amp; Dewar (1998)</a:t>
                      </a:r>
                      <a:endParaRPr lang="en-MY" sz="16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786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MY" sz="16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Self-employed &amp; private sector </a:t>
                      </a:r>
                      <a:r>
                        <a:rPr lang="en-MY" sz="160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employees </a:t>
                      </a:r>
                      <a:r>
                        <a:rPr lang="en-MY" sz="16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were less likely to purchase </a:t>
                      </a:r>
                      <a:r>
                        <a:rPr lang="en-MY" sz="160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HI compared to civil servants </a:t>
                      </a:r>
                      <a:endParaRPr lang="en-MY" sz="16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Not</a:t>
                      </a:r>
                      <a:r>
                        <a:rPr lang="en-US" sz="1600" baseline="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</a:t>
                      </a:r>
                      <a:r>
                        <a:rPr lang="en-US" sz="160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consistent with </a:t>
                      </a:r>
                      <a:r>
                        <a:rPr lang="en-US" sz="1600" dirty="0" err="1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Besley</a:t>
                      </a:r>
                      <a:r>
                        <a:rPr lang="en-US" sz="160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et al. (1999)</a:t>
                      </a:r>
                      <a:endParaRPr lang="en-MY" sz="16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786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MY" sz="16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As age increase the odd of buying HI </a:t>
                      </a:r>
                      <a:r>
                        <a:rPr lang="en-MY" sz="160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increases</a:t>
                      </a:r>
                      <a:endParaRPr lang="en-MY" sz="16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MY" sz="160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Consistent </a:t>
                      </a:r>
                      <a:r>
                        <a:rPr lang="en-MY" sz="16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with </a:t>
                      </a:r>
                      <a:r>
                        <a:rPr lang="en-MY" sz="1600" dirty="0" err="1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Auerbach</a:t>
                      </a:r>
                      <a:r>
                        <a:rPr lang="en-MY" sz="16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&amp; </a:t>
                      </a:r>
                      <a:r>
                        <a:rPr lang="en-MY" sz="1600" dirty="0" err="1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Ohri</a:t>
                      </a:r>
                      <a:r>
                        <a:rPr lang="en-MY" sz="16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(2006); Marquis et al (2006)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3179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MY" sz="160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Risk Averse individual</a:t>
                      </a:r>
                      <a:r>
                        <a:rPr lang="en-MY" sz="1600" baseline="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is more likely to purchase HI</a:t>
                      </a:r>
                      <a:endParaRPr lang="en-MY" sz="16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err="1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Pauly</a:t>
                      </a:r>
                      <a:r>
                        <a:rPr lang="en-US" sz="1600" baseline="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&amp; Herring (2007)</a:t>
                      </a:r>
                      <a:endParaRPr lang="en-MY" sz="16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8879" name="Slide Number Placeholder 3"/>
          <p:cNvSpPr>
            <a:spLocks noGrp="1"/>
          </p:cNvSpPr>
          <p:nvPr>
            <p:ph type="sldNum" sz="quarter" idx="12"/>
          </p:nvPr>
        </p:nvSpPr>
        <p:spPr bwMode="auto">
          <a:xfrm>
            <a:off x="8763000" y="6381750"/>
            <a:ext cx="381000" cy="4762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algn="l"/>
            <a:fld id="{6F472455-7128-4238-B251-27412F2F4C1C}" type="slidenum">
              <a:rPr lang="en-US"/>
              <a:pPr algn="l"/>
              <a:t>14</a:t>
            </a:fld>
            <a:endParaRPr lang="en-US"/>
          </a:p>
        </p:txBody>
      </p:sp>
      <p:pic>
        <p:nvPicPr>
          <p:cNvPr id="6" name="Picture 2" descr="C:\Users\arpahabubakar\Desktop\M_MARIM2010\Conference\2010\Buku\Logo\logo-cob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19115" y="0"/>
            <a:ext cx="2324885" cy="115212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Prediction Model</a:t>
            </a:r>
            <a:endParaRPr lang="en-MY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Reduced-Form Model</a:t>
            </a:r>
          </a:p>
          <a:p>
            <a:r>
              <a:rPr lang="en-US" dirty="0" smtClean="0"/>
              <a:t>Measure the Predictive Power of the Model using the 2</a:t>
            </a:r>
            <a:r>
              <a:rPr lang="en-US" baseline="30000" dirty="0" smtClean="0"/>
              <a:t>nd</a:t>
            </a:r>
            <a:r>
              <a:rPr lang="en-US" dirty="0" smtClean="0"/>
              <a:t> half of the data set</a:t>
            </a:r>
          </a:p>
          <a:p>
            <a:r>
              <a:rPr lang="en-US" dirty="0" smtClean="0"/>
              <a:t>Chi-square test shows that there is a significant association between the predicted purchased of HI and the actual purchase of HI</a:t>
            </a:r>
          </a:p>
          <a:p>
            <a:r>
              <a:rPr lang="en-US" dirty="0" smtClean="0"/>
              <a:t>This model is useful for predicting potential HI buyers</a:t>
            </a:r>
            <a:endParaRPr lang="en-MY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11FFD95-F065-4037-B9D7-8F9CFE1323F1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1542355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477000" cy="11430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CONCLUSION</a:t>
            </a:r>
            <a:endParaRPr lang="en-MY" dirty="0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defRPr/>
            </a:pPr>
            <a:r>
              <a:rPr lang="en-US" dirty="0" smtClean="0">
                <a:cs typeface="Arial" pitchFamily="34" charset="0"/>
              </a:rPr>
              <a:t>Those who are likely to buy</a:t>
            </a:r>
            <a:r>
              <a:rPr lang="en-US" dirty="0">
                <a:cs typeface="Arial" pitchFamily="34" charset="0"/>
              </a:rPr>
              <a:t> </a:t>
            </a:r>
            <a:r>
              <a:rPr lang="en-US" dirty="0" smtClean="0">
                <a:cs typeface="Arial" pitchFamily="34" charset="0"/>
              </a:rPr>
              <a:t>are </a:t>
            </a:r>
            <a:r>
              <a:rPr lang="en-US" dirty="0">
                <a:cs typeface="Arial" pitchFamily="34" charset="0"/>
              </a:rPr>
              <a:t>h</a:t>
            </a:r>
            <a:r>
              <a:rPr lang="en-US" dirty="0" smtClean="0">
                <a:cs typeface="Arial" pitchFamily="34" charset="0"/>
              </a:rPr>
              <a:t>igh income earners, older and more educated individuals, female, non-Muslims, public servants and risk averse individuals</a:t>
            </a:r>
          </a:p>
          <a:p>
            <a:pPr>
              <a:defRPr/>
            </a:pPr>
            <a:r>
              <a:rPr lang="en-US" dirty="0" smtClean="0">
                <a:cs typeface="Arial" pitchFamily="34" charset="0"/>
              </a:rPr>
              <a:t>Efforts </a:t>
            </a:r>
            <a:r>
              <a:rPr lang="en-US" dirty="0">
                <a:cs typeface="Arial" pitchFamily="34" charset="0"/>
              </a:rPr>
              <a:t>to increase health insurance ownership</a:t>
            </a:r>
          </a:p>
          <a:p>
            <a:pPr lvl="1">
              <a:defRPr/>
            </a:pPr>
            <a:r>
              <a:rPr lang="en-US" dirty="0"/>
              <a:t>Awareness program</a:t>
            </a:r>
          </a:p>
          <a:p>
            <a:pPr lvl="1">
              <a:defRPr/>
            </a:pPr>
            <a:r>
              <a:rPr lang="en-US" dirty="0"/>
              <a:t>Programs to increase individual income </a:t>
            </a:r>
            <a:r>
              <a:rPr lang="en-US" dirty="0" smtClean="0"/>
              <a:t>level</a:t>
            </a:r>
          </a:p>
          <a:p>
            <a:pPr>
              <a:defRPr/>
            </a:pPr>
            <a:r>
              <a:rPr lang="en-US" dirty="0" smtClean="0"/>
              <a:t>Using prediction model to predict health insurance potential buyers</a:t>
            </a:r>
            <a:endParaRPr lang="en-US" dirty="0"/>
          </a:p>
          <a:p>
            <a:pPr>
              <a:defRPr/>
            </a:pPr>
            <a:endParaRPr lang="en-US" sz="2800" dirty="0"/>
          </a:p>
        </p:txBody>
      </p:sp>
      <p:sp>
        <p:nvSpPr>
          <p:cNvPr id="93187" name="Slide Number Placeholder 3"/>
          <p:cNvSpPr>
            <a:spLocks noGrp="1"/>
          </p:cNvSpPr>
          <p:nvPr>
            <p:ph type="sldNum" sz="quarter" idx="12"/>
          </p:nvPr>
        </p:nvSpPr>
        <p:spPr bwMode="auto">
          <a:xfrm>
            <a:off x="8610600" y="6381750"/>
            <a:ext cx="533400" cy="476250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algn="l"/>
            <a:fld id="{F19FF058-BF97-425C-80DA-E86BAFFD5315}" type="slidenum">
              <a:rPr lang="en-US"/>
              <a:pPr algn="l"/>
              <a:t>16</a:t>
            </a:fld>
            <a:endParaRPr lang="en-US" dirty="0"/>
          </a:p>
        </p:txBody>
      </p:sp>
      <p:pic>
        <p:nvPicPr>
          <p:cNvPr id="5" name="Picture 2" descr="C:\Users\arpahabubakar\Desktop\M_MARIM2010\Conference\2010\Buku\Logo\logo-cob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19115" y="0"/>
            <a:ext cx="2324885" cy="115212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Limitations</a:t>
            </a:r>
            <a:endParaRPr lang="en-MY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Cross-sectional data</a:t>
            </a:r>
          </a:p>
          <a:p>
            <a:pPr lvl="1"/>
            <a:r>
              <a:rPr lang="en-US" dirty="0" smtClean="0"/>
              <a:t>Out-of-pocket cost</a:t>
            </a:r>
          </a:p>
          <a:p>
            <a:pPr lvl="1"/>
            <a:r>
              <a:rPr lang="en-US" dirty="0" smtClean="0"/>
              <a:t>Number of in-patient/out-patient visits</a:t>
            </a:r>
          </a:p>
          <a:p>
            <a:r>
              <a:rPr lang="en-US" dirty="0" smtClean="0"/>
              <a:t>Potential duplicate HI ownership</a:t>
            </a:r>
            <a:endParaRPr lang="en-MY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11FFD95-F065-4037-B9D7-8F9CFE1323F1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3809624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1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6400800" cy="1143000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Thank you!</a:t>
            </a:r>
            <a:endParaRPr lang="en-US" dirty="0"/>
          </a:p>
        </p:txBody>
      </p:sp>
      <p:sp>
        <p:nvSpPr>
          <p:cNvPr id="97282" name="Rectangle 3"/>
          <p:cNvSpPr>
            <a:spLocks noGrp="1" noChangeArrowheads="1"/>
          </p:cNvSpPr>
          <p:nvPr>
            <p:ph idx="1"/>
          </p:nvPr>
        </p:nvSpPr>
        <p:spPr>
          <a:xfrm>
            <a:off x="38100" y="4876800"/>
            <a:ext cx="8267700" cy="1676400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US" sz="2000" dirty="0" smtClean="0"/>
              <a:t>Correspondence:</a:t>
            </a:r>
          </a:p>
          <a:p>
            <a:pPr lvl="1">
              <a:lnSpc>
                <a:spcPct val="80000"/>
              </a:lnSpc>
              <a:buNone/>
            </a:pPr>
            <a:r>
              <a:rPr lang="en-US" sz="1800" dirty="0" smtClean="0"/>
              <a:t>Arpah Abu-</a:t>
            </a:r>
            <a:r>
              <a:rPr lang="en-US" sz="1800" dirty="0" err="1" smtClean="0"/>
              <a:t>Bakar</a:t>
            </a:r>
            <a:endParaRPr lang="en-US" sz="1800" dirty="0" smtClean="0"/>
          </a:p>
          <a:p>
            <a:pPr marL="457200" lvl="1" indent="0">
              <a:lnSpc>
                <a:spcPct val="80000"/>
              </a:lnSpc>
              <a:buNone/>
            </a:pPr>
            <a:r>
              <a:rPr lang="en-US" sz="1800" dirty="0" smtClean="0"/>
              <a:t>Banking and Risk Management Department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sz="1800" dirty="0" smtClean="0"/>
              <a:t>College of Business, </a:t>
            </a:r>
            <a:r>
              <a:rPr lang="en-US" sz="1800" dirty="0" err="1" smtClean="0"/>
              <a:t>Universiti</a:t>
            </a:r>
            <a:r>
              <a:rPr lang="en-US" sz="1800" dirty="0" smtClean="0"/>
              <a:t> Utara Malaysia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sz="1800" dirty="0" smtClean="0">
                <a:hlinkClick r:id="rId3"/>
              </a:rPr>
              <a:t>arpah@uum.edu.my</a:t>
            </a:r>
            <a:r>
              <a:rPr lang="en-US" sz="1800" dirty="0" smtClean="0"/>
              <a:t> / </a:t>
            </a:r>
            <a:r>
              <a:rPr lang="en-US" sz="1800" dirty="0" smtClean="0">
                <a:hlinkClick r:id="rId4"/>
              </a:rPr>
              <a:t>arpahabubakar@gmail.com</a:t>
            </a:r>
            <a:endParaRPr lang="en-US" sz="1800" dirty="0" smtClean="0"/>
          </a:p>
          <a:p>
            <a:pPr lvl="1">
              <a:lnSpc>
                <a:spcPct val="80000"/>
              </a:lnSpc>
            </a:pPr>
            <a:endParaRPr lang="en-US" sz="1800" dirty="0"/>
          </a:p>
          <a:p>
            <a:pPr marL="457200" lvl="1" indent="0">
              <a:lnSpc>
                <a:spcPct val="80000"/>
              </a:lnSpc>
              <a:buNone/>
            </a:pPr>
            <a:endParaRPr lang="en-US" sz="1800" dirty="0" smtClean="0"/>
          </a:p>
        </p:txBody>
      </p:sp>
      <p:sp>
        <p:nvSpPr>
          <p:cNvPr id="97283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B9AF7705-6514-4297-805E-FCBEEC880D2D}" type="slidenum">
              <a:rPr lang="en-US"/>
              <a:pPr/>
              <a:t>18</a:t>
            </a:fld>
            <a:endParaRPr lang="en-US"/>
          </a:p>
        </p:txBody>
      </p:sp>
      <p:pic>
        <p:nvPicPr>
          <p:cNvPr id="97286" name="Picture 5" descr="MCj00890480000[1]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543800" y="3962400"/>
            <a:ext cx="1031875" cy="181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38100" y="1600200"/>
            <a:ext cx="7772400" cy="304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fontScale="70000" lnSpcReduction="20000"/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Ø"/>
              <a:defRPr sz="3200" b="1">
                <a:solidFill>
                  <a:srgbClr val="0070C0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2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lnSpc>
                <a:spcPct val="80000"/>
              </a:lnSpc>
            </a:pPr>
            <a:r>
              <a:rPr lang="en-US" dirty="0" smtClean="0">
                <a:solidFill>
                  <a:schemeClr val="tx1"/>
                </a:solidFill>
              </a:rPr>
              <a:t>Main references</a:t>
            </a:r>
          </a:p>
          <a:p>
            <a:pPr>
              <a:buFont typeface="Arial" pitchFamily="34" charset="0"/>
              <a:buChar char="•"/>
            </a:pPr>
            <a:r>
              <a:rPr lang="en-MY" sz="2900" b="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Propper</a:t>
            </a:r>
            <a:r>
              <a:rPr lang="en-MY" sz="2900" b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C. (1989). An </a:t>
            </a:r>
            <a:r>
              <a:rPr lang="en-MY" sz="29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Econometric </a:t>
            </a:r>
            <a:r>
              <a:rPr lang="en-MY" sz="2900" b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Analysis of the Demand for Private Health Insurance in England and Wales. </a:t>
            </a:r>
            <a:r>
              <a:rPr lang="en-MY" sz="2900" b="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Applied Economics, 21</a:t>
            </a:r>
            <a:r>
              <a:rPr lang="en-MY" sz="2900" b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(6), 777-792.</a:t>
            </a:r>
          </a:p>
          <a:p>
            <a:pPr>
              <a:buFont typeface="Arial" pitchFamily="34" charset="0"/>
              <a:buChar char="•"/>
            </a:pPr>
            <a:r>
              <a:rPr lang="en-MY" sz="2900" b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Manning, W. G., Newhouse, J. P., </a:t>
            </a:r>
            <a:r>
              <a:rPr lang="en-MY" sz="2900" b="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Duan</a:t>
            </a:r>
            <a:r>
              <a:rPr lang="en-MY" sz="2900" b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N., Keeler, E. B., &amp; </a:t>
            </a:r>
            <a:r>
              <a:rPr lang="en-MY" sz="2900" b="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Leibowitz</a:t>
            </a:r>
            <a:r>
              <a:rPr lang="en-MY" sz="2900" b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A. (1987). Health Insurance and the Demand for Medical Care: Evidence from a Randomized Experiment. </a:t>
            </a:r>
            <a:r>
              <a:rPr lang="en-MY" sz="2900" b="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The American Economic Review, 77</a:t>
            </a:r>
            <a:r>
              <a:rPr lang="en-MY" sz="2900" b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(3), 251-277</a:t>
            </a:r>
            <a:r>
              <a:rPr lang="en-MY" sz="2900" dirty="0" smtClean="0">
                <a:solidFill>
                  <a:schemeClr val="tx1"/>
                </a:solidFill>
              </a:rPr>
              <a:t>.</a:t>
            </a:r>
          </a:p>
          <a:p>
            <a:pPr>
              <a:buFont typeface="Arial" pitchFamily="34" charset="0"/>
              <a:buChar char="•"/>
            </a:pPr>
            <a:r>
              <a:rPr lang="en-MY" sz="29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Liu</a:t>
            </a:r>
            <a:r>
              <a:rPr lang="en-MY" sz="2900" b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T. C., &amp; Chen, C. S. (2002). An Analysis of Private Health Insurance Purchasing Decisions with National Health Insurance in Taiwan. </a:t>
            </a:r>
            <a:r>
              <a:rPr lang="en-MY" sz="2900" b="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Social Science and Medicine, 55</a:t>
            </a:r>
            <a:r>
              <a:rPr lang="en-MY" sz="2900" b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755-774.</a:t>
            </a:r>
          </a:p>
          <a:p>
            <a:endParaRPr lang="en-MY" sz="2800" dirty="0"/>
          </a:p>
        </p:txBody>
      </p:sp>
      <p:pic>
        <p:nvPicPr>
          <p:cNvPr id="7" name="Picture 2" descr="C:\Users\arpahabubakar\Desktop\M_MARIM2010\Conference\2010\Buku\Logo\logo-cob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819115" y="0"/>
            <a:ext cx="2324885" cy="115212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228600"/>
            <a:ext cx="7712075" cy="842963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OUTLINE</a:t>
            </a:r>
          </a:p>
        </p:txBody>
      </p:sp>
      <p:sp>
        <p:nvSpPr>
          <p:cNvPr id="18434" name="Rectangle 3"/>
          <p:cNvSpPr>
            <a:spLocks noGrp="1" noChangeArrowheads="1"/>
          </p:cNvSpPr>
          <p:nvPr>
            <p:ph idx="1"/>
          </p:nvPr>
        </p:nvSpPr>
        <p:spPr>
          <a:xfrm>
            <a:off x="533400" y="1447800"/>
            <a:ext cx="8305800" cy="4953000"/>
          </a:xfrm>
        </p:spPr>
        <p:txBody>
          <a:bodyPr>
            <a:normAutofit/>
          </a:bodyPr>
          <a:lstStyle/>
          <a:p>
            <a:pPr algn="just">
              <a:lnSpc>
                <a:spcPct val="80000"/>
              </a:lnSpc>
            </a:pPr>
            <a:endParaRPr lang="en-US" sz="2200" dirty="0" smtClean="0"/>
          </a:p>
          <a:p>
            <a:r>
              <a:rPr lang="en-US" dirty="0" smtClean="0"/>
              <a:t>Motivation of the Study</a:t>
            </a:r>
          </a:p>
          <a:p>
            <a:r>
              <a:rPr lang="en-US" dirty="0" smtClean="0"/>
              <a:t>Research Objectives</a:t>
            </a:r>
          </a:p>
          <a:p>
            <a:r>
              <a:rPr lang="en-US" dirty="0" smtClean="0"/>
              <a:t>Hypotheses</a:t>
            </a:r>
          </a:p>
          <a:p>
            <a:r>
              <a:rPr lang="en-US" dirty="0" smtClean="0"/>
              <a:t>Research Methodology</a:t>
            </a:r>
          </a:p>
          <a:p>
            <a:r>
              <a:rPr lang="en-US" dirty="0" smtClean="0"/>
              <a:t>Findings</a:t>
            </a:r>
          </a:p>
          <a:p>
            <a:r>
              <a:rPr lang="en-US" dirty="0" smtClean="0"/>
              <a:t>Conclusion and Recommendations</a:t>
            </a:r>
          </a:p>
          <a:p>
            <a:endParaRPr lang="en-US" sz="2200" dirty="0"/>
          </a:p>
          <a:p>
            <a:pPr lvl="1" algn="just">
              <a:lnSpc>
                <a:spcPct val="80000"/>
              </a:lnSpc>
            </a:pPr>
            <a:endParaRPr lang="en-US" sz="2000" dirty="0" smtClean="0"/>
          </a:p>
          <a:p>
            <a:pPr lvl="1" algn="just">
              <a:lnSpc>
                <a:spcPct val="80000"/>
              </a:lnSpc>
            </a:pPr>
            <a:endParaRPr lang="en-US" sz="2000" dirty="0" smtClean="0"/>
          </a:p>
          <a:p>
            <a:pPr algn="just">
              <a:lnSpc>
                <a:spcPct val="80000"/>
              </a:lnSpc>
            </a:pPr>
            <a:endParaRPr lang="en-US" sz="2000" dirty="0" smtClean="0"/>
          </a:p>
        </p:txBody>
      </p:sp>
      <p:sp>
        <p:nvSpPr>
          <p:cNvPr id="18435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D2F6D004-CFF4-42D2-8F06-950C7ED55B7A}" type="slidenum">
              <a:rPr lang="en-US"/>
              <a:pPr/>
              <a:t>2</a:t>
            </a:fld>
            <a:endParaRPr lang="en-US"/>
          </a:p>
        </p:txBody>
      </p:sp>
      <p:pic>
        <p:nvPicPr>
          <p:cNvPr id="5" name="Picture 2" descr="C:\Users\arpahabubakar\Desktop\M_MARIM2010\Conference\2010\Buku\Logo\logo-cob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19115" y="0"/>
            <a:ext cx="2324885" cy="115212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447800"/>
            <a:ext cx="7543800" cy="4495800"/>
          </a:xfrm>
        </p:spPr>
        <p:txBody>
          <a:bodyPr>
            <a:normAutofit/>
          </a:bodyPr>
          <a:lstStyle/>
          <a:p>
            <a:pPr algn="just">
              <a:lnSpc>
                <a:spcPct val="80000"/>
              </a:lnSpc>
            </a:pPr>
            <a:r>
              <a:rPr lang="en-US" dirty="0" smtClean="0"/>
              <a:t>Why Individual Demand?</a:t>
            </a:r>
          </a:p>
          <a:p>
            <a:pPr lvl="1" algn="just">
              <a:lnSpc>
                <a:spcPct val="80000"/>
              </a:lnSpc>
            </a:pPr>
            <a:r>
              <a:rPr lang="en-US" dirty="0" smtClean="0"/>
              <a:t>Most previous studies focus on household demand</a:t>
            </a:r>
          </a:p>
          <a:p>
            <a:pPr marL="457200" lvl="1" indent="0" algn="just">
              <a:lnSpc>
                <a:spcPct val="80000"/>
              </a:lnSpc>
              <a:buNone/>
            </a:pPr>
            <a:endParaRPr lang="en-US" dirty="0" smtClean="0"/>
          </a:p>
          <a:p>
            <a:pPr algn="just">
              <a:lnSpc>
                <a:spcPct val="80000"/>
              </a:lnSpc>
            </a:pPr>
            <a:r>
              <a:rPr lang="en-US" dirty="0" smtClean="0"/>
              <a:t>Why Malaysia?</a:t>
            </a:r>
          </a:p>
          <a:p>
            <a:pPr lvl="1" algn="just">
              <a:lnSpc>
                <a:spcPct val="80000"/>
              </a:lnSpc>
            </a:pPr>
            <a:r>
              <a:rPr lang="en-US" dirty="0" smtClean="0"/>
              <a:t>Different Health Care System</a:t>
            </a:r>
          </a:p>
          <a:p>
            <a:pPr lvl="2" algn="just">
              <a:lnSpc>
                <a:spcPct val="80000"/>
              </a:lnSpc>
            </a:pPr>
            <a:r>
              <a:rPr lang="en-US" dirty="0" smtClean="0"/>
              <a:t>Public Health Care is Widely Accessible but</a:t>
            </a:r>
          </a:p>
          <a:p>
            <a:pPr lvl="2" algn="just">
              <a:lnSpc>
                <a:spcPct val="80000"/>
              </a:lnSpc>
            </a:pPr>
            <a:r>
              <a:rPr lang="en-US" dirty="0" smtClean="0"/>
              <a:t>High private spending on health care [OOP cost is the highest source of financing]</a:t>
            </a:r>
          </a:p>
          <a:p>
            <a:pPr lvl="1" algn="just">
              <a:lnSpc>
                <a:spcPct val="80000"/>
              </a:lnSpc>
            </a:pPr>
            <a:r>
              <a:rPr lang="en-US" dirty="0" smtClean="0"/>
              <a:t>Multi-ethnicity &amp; Multi-religion Society</a:t>
            </a:r>
          </a:p>
        </p:txBody>
      </p:sp>
      <p:sp>
        <p:nvSpPr>
          <p:cNvPr id="18435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9A591110-A7B4-4FF3-97FC-3CD8D476BC96}" type="slidenum">
              <a:rPr lang="en-US"/>
              <a:pPr/>
              <a:t>3</a:t>
            </a:fld>
            <a:endParaRPr lang="en-US"/>
          </a:p>
        </p:txBody>
      </p:sp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228600"/>
            <a:ext cx="6569075" cy="842963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>
                <a:solidFill>
                  <a:srgbClr val="C00000"/>
                </a:solidFill>
              </a:rPr>
              <a:t>Motivation</a:t>
            </a:r>
          </a:p>
        </p:txBody>
      </p:sp>
      <p:pic>
        <p:nvPicPr>
          <p:cNvPr id="5" name="Picture 2" descr="C:\Users\arpahabubakar\Desktop\M_MARIM2010\Conference\2010\Buku\Logo\logo-cob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19115" y="0"/>
            <a:ext cx="2324885" cy="115212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066800"/>
            <a:ext cx="7543800" cy="4876800"/>
          </a:xfrm>
        </p:spPr>
        <p:txBody>
          <a:bodyPr>
            <a:normAutofit/>
          </a:bodyPr>
          <a:lstStyle/>
          <a:p>
            <a:pPr marL="457200" lvl="1" indent="0" algn="just">
              <a:lnSpc>
                <a:spcPct val="80000"/>
              </a:lnSpc>
              <a:buNone/>
            </a:pPr>
            <a:endParaRPr lang="en-US" dirty="0" smtClean="0"/>
          </a:p>
          <a:p>
            <a:pPr algn="just">
              <a:lnSpc>
                <a:spcPct val="80000"/>
              </a:lnSpc>
            </a:pPr>
            <a:r>
              <a:rPr lang="en-US" dirty="0" smtClean="0"/>
              <a:t>Why Current Empirical Evidence?</a:t>
            </a:r>
          </a:p>
          <a:p>
            <a:pPr lvl="1"/>
            <a:r>
              <a:rPr lang="en-US" dirty="0" smtClean="0"/>
              <a:t>The </a:t>
            </a:r>
            <a:r>
              <a:rPr lang="en-US" dirty="0"/>
              <a:t>Government is looking for a mechanism to reduce its financing burden</a:t>
            </a:r>
          </a:p>
          <a:p>
            <a:pPr lvl="2"/>
            <a:r>
              <a:rPr lang="en-US" sz="2000" dirty="0"/>
              <a:t>“…health financing scheme to meet health care cost.” (7</a:t>
            </a:r>
            <a:r>
              <a:rPr lang="en-US" sz="2000" baseline="30000" dirty="0"/>
              <a:t>th</a:t>
            </a:r>
            <a:r>
              <a:rPr lang="en-US" sz="2000" dirty="0"/>
              <a:t> Malaysia Plan)</a:t>
            </a:r>
          </a:p>
          <a:p>
            <a:pPr lvl="2"/>
            <a:r>
              <a:rPr lang="en-US" sz="2000" dirty="0"/>
              <a:t>“provide consumer with a wider choice in the purchase of health services from both the public and private sector.” (8</a:t>
            </a:r>
            <a:r>
              <a:rPr lang="en-US" sz="2000" baseline="30000" dirty="0"/>
              <a:t>th</a:t>
            </a:r>
            <a:r>
              <a:rPr lang="en-US" sz="2000" dirty="0"/>
              <a:t> Malaysia Plan</a:t>
            </a:r>
            <a:r>
              <a:rPr lang="en-US" sz="2000" dirty="0" smtClean="0"/>
              <a:t>)</a:t>
            </a:r>
          </a:p>
          <a:p>
            <a:pPr lvl="2"/>
            <a:r>
              <a:rPr lang="en-US" sz="2000" dirty="0" smtClean="0"/>
              <a:t>Towards achieving better health through consolidation of services…between the public and private sectors (9</a:t>
            </a:r>
            <a:r>
              <a:rPr lang="en-US" sz="2000" baseline="30000" dirty="0" smtClean="0"/>
              <a:t>th</a:t>
            </a:r>
            <a:r>
              <a:rPr lang="en-US" sz="2000" dirty="0" smtClean="0"/>
              <a:t> Malaysia Plan)</a:t>
            </a:r>
          </a:p>
          <a:p>
            <a:pPr lvl="2"/>
            <a:r>
              <a:rPr lang="en-US" sz="2000" dirty="0" smtClean="0"/>
              <a:t>Promoting  private health care. (10</a:t>
            </a:r>
            <a:r>
              <a:rPr lang="en-US" sz="2000" baseline="30000" dirty="0" smtClean="0"/>
              <a:t>th</a:t>
            </a:r>
            <a:r>
              <a:rPr lang="en-US" sz="2000" dirty="0" smtClean="0"/>
              <a:t> Malaysia Plan)</a:t>
            </a:r>
          </a:p>
          <a:p>
            <a:pPr lvl="2"/>
            <a:endParaRPr lang="en-US" sz="2000" dirty="0"/>
          </a:p>
          <a:p>
            <a:pPr lvl="1" algn="just">
              <a:lnSpc>
                <a:spcPct val="80000"/>
              </a:lnSpc>
            </a:pPr>
            <a:endParaRPr lang="en-US" dirty="0" smtClean="0"/>
          </a:p>
        </p:txBody>
      </p:sp>
      <p:sp>
        <p:nvSpPr>
          <p:cNvPr id="18435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9A591110-A7B4-4FF3-97FC-3CD8D476BC96}" type="slidenum">
              <a:rPr lang="en-US"/>
              <a:pPr/>
              <a:t>4</a:t>
            </a:fld>
            <a:endParaRPr lang="en-US"/>
          </a:p>
        </p:txBody>
      </p:sp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228600"/>
            <a:ext cx="6569075" cy="842963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>
                <a:solidFill>
                  <a:srgbClr val="C00000"/>
                </a:solidFill>
              </a:rPr>
              <a:t>Motivation</a:t>
            </a:r>
          </a:p>
        </p:txBody>
      </p:sp>
      <p:pic>
        <p:nvPicPr>
          <p:cNvPr id="5" name="Picture 2" descr="C:\Users\arpahabubakar\Desktop\M_MARIM2010\Conference\2010\Buku\Logo\logo-cob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19115" y="0"/>
            <a:ext cx="2324885" cy="115212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xmlns="" val="111541854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477000" cy="868362"/>
          </a:xfrm>
          <a:noFill/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Objectives</a:t>
            </a:r>
            <a:endParaRPr lang="en-MY" dirty="0"/>
          </a:p>
        </p:txBody>
      </p:sp>
      <p:sp>
        <p:nvSpPr>
          <p:cNvPr id="28674" name="Content Placeholder 2"/>
          <p:cNvSpPr>
            <a:spLocks noGrp="1"/>
          </p:cNvSpPr>
          <p:nvPr>
            <p:ph idx="1"/>
          </p:nvPr>
        </p:nvSpPr>
        <p:spPr>
          <a:xfrm>
            <a:off x="1143000" y="1600200"/>
            <a:ext cx="7543800" cy="4525963"/>
          </a:xfrm>
        </p:spPr>
        <p:txBody>
          <a:bodyPr>
            <a:normAutofit/>
          </a:bodyPr>
          <a:lstStyle/>
          <a:p>
            <a:pPr marL="597535" indent="-514350">
              <a:buFont typeface="+mj-lt"/>
              <a:buAutoNum type="arabicPeriod"/>
            </a:pPr>
            <a:r>
              <a:rPr lang="en-US" sz="2800" dirty="0" smtClean="0"/>
              <a:t>To determine the factors that affect the individual demand for private health insurance</a:t>
            </a:r>
          </a:p>
          <a:p>
            <a:pPr marL="597535" indent="-514350">
              <a:buFont typeface="+mj-lt"/>
              <a:buAutoNum type="arabicPeriod"/>
            </a:pPr>
            <a:endParaRPr lang="en-US" sz="2800" dirty="0" smtClean="0"/>
          </a:p>
          <a:p>
            <a:pPr marL="597535" indent="-514350">
              <a:buFont typeface="+mj-lt"/>
              <a:buAutoNum type="arabicPeriod"/>
            </a:pPr>
            <a:r>
              <a:rPr lang="en-US" sz="2800" dirty="0" smtClean="0"/>
              <a:t>To predict the likelihood of a person buying health insurance, given the person’s characteristics</a:t>
            </a:r>
          </a:p>
          <a:p>
            <a:pPr indent="-282575">
              <a:buFont typeface="Wingdings 2" pitchFamily="18" charset="2"/>
              <a:buChar char=""/>
            </a:pPr>
            <a:endParaRPr lang="en-US" sz="2800" dirty="0" smtClean="0"/>
          </a:p>
          <a:p>
            <a:pPr indent="-282575">
              <a:buFont typeface="Wingdings 2" pitchFamily="18" charset="2"/>
              <a:buChar char=""/>
            </a:pPr>
            <a:endParaRPr lang="en-US" dirty="0" smtClean="0"/>
          </a:p>
        </p:txBody>
      </p:sp>
      <p:sp>
        <p:nvSpPr>
          <p:cNvPr id="28675" name="Slide Number Placeholder 3"/>
          <p:cNvSpPr>
            <a:spLocks noGrp="1"/>
          </p:cNvSpPr>
          <p:nvPr>
            <p:ph type="sldNum" sz="quarter" idx="12"/>
          </p:nvPr>
        </p:nvSpPr>
        <p:spPr bwMode="auto">
          <a:xfrm>
            <a:off x="8647272" y="6407944"/>
            <a:ext cx="365760" cy="36512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1D288182-6204-499A-A348-9DE4D8946347}" type="slidenum">
              <a:rPr lang="en-US"/>
              <a:pPr/>
              <a:t>5</a:t>
            </a:fld>
            <a:endParaRPr lang="en-US"/>
          </a:p>
        </p:txBody>
      </p:sp>
      <p:pic>
        <p:nvPicPr>
          <p:cNvPr id="5" name="Picture 2" descr="C:\Users\arpahabubakar\Desktop\M_MARIM2010\Conference\2010\Buku\Logo\logo-cob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19115" y="0"/>
            <a:ext cx="2324885" cy="115212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911FFD95-F065-4037-B9D7-8F9CFE1323F1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296412603"/>
              </p:ext>
            </p:extLst>
          </p:nvPr>
        </p:nvGraphicFramePr>
        <p:xfrm>
          <a:off x="609600" y="1219200"/>
          <a:ext cx="7772400" cy="4894314"/>
        </p:xfrm>
        <a:graphic>
          <a:graphicData uri="http://schemas.openxmlformats.org/drawingml/2006/table">
            <a:tbl>
              <a:tblPr/>
              <a:tblGrid>
                <a:gridCol w="5029200"/>
                <a:gridCol w="2743200"/>
              </a:tblGrid>
              <a:tr h="647419">
                <a:tc>
                  <a:txBody>
                    <a:bodyPr/>
                    <a:lstStyle/>
                    <a:p>
                      <a:pPr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1600" dirty="0">
                          <a:latin typeface="Arial" pitchFamily="34" charset="0"/>
                          <a:ea typeface="MS Mincho"/>
                          <a:cs typeface="Arial" pitchFamily="34" charset="0"/>
                        </a:rPr>
                        <a:t>Variables</a:t>
                      </a:r>
                      <a:endParaRPr lang="en-MY" sz="1600" b="1" kern="1600" dirty="0">
                        <a:latin typeface="Arial" pitchFamily="34" charset="0"/>
                        <a:ea typeface="MS Mincho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1600" dirty="0">
                          <a:latin typeface="Arial" pitchFamily="34" charset="0"/>
                          <a:ea typeface="MS Mincho"/>
                          <a:cs typeface="Arial" pitchFamily="34" charset="0"/>
                        </a:rPr>
                        <a:t>Effect on Probability of Purchase</a:t>
                      </a:r>
                      <a:endParaRPr lang="en-MY" sz="1600" b="1" kern="1600" dirty="0">
                        <a:latin typeface="Arial" pitchFamily="34" charset="0"/>
                        <a:ea typeface="MS Mincho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1338">
                <a:tc>
                  <a:txBody>
                    <a:bodyPr/>
                    <a:lstStyle/>
                    <a:p>
                      <a:pPr marL="8318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X</a:t>
                      </a:r>
                      <a:r>
                        <a:rPr lang="en-US" sz="1600" baseline="-250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</a:t>
                      </a:r>
                      <a:r>
                        <a:rPr lang="en-US" sz="16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= income</a:t>
                      </a:r>
                      <a:endParaRPr lang="en-MY" sz="16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600" b="0" kern="1600">
                          <a:latin typeface="Arial" pitchFamily="34" charset="0"/>
                          <a:ea typeface="MS Mincho"/>
                          <a:cs typeface="Arial" pitchFamily="34" charset="0"/>
                        </a:rPr>
                        <a:t>+</a:t>
                      </a:r>
                      <a:endParaRPr lang="en-MY" sz="1600" b="1" kern="1600">
                        <a:latin typeface="Arial" pitchFamily="34" charset="0"/>
                        <a:ea typeface="MS Mincho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1338">
                <a:tc>
                  <a:txBody>
                    <a:bodyPr/>
                    <a:lstStyle/>
                    <a:p>
                      <a:pPr marL="8318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X</a:t>
                      </a:r>
                      <a:r>
                        <a:rPr lang="en-US" sz="1600" baseline="-250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</a:t>
                      </a:r>
                      <a:r>
                        <a:rPr lang="en-US" sz="16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= age </a:t>
                      </a:r>
                      <a:endParaRPr lang="en-MY" sz="16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600" b="0" kern="1600" dirty="0" smtClean="0">
                          <a:latin typeface="Arial" pitchFamily="34" charset="0"/>
                          <a:ea typeface="MS Mincho"/>
                          <a:cs typeface="Arial" pitchFamily="34" charset="0"/>
                        </a:rPr>
                        <a:t>+</a:t>
                      </a:r>
                      <a:endParaRPr lang="en-MY" sz="1600" b="1" kern="1600" dirty="0">
                        <a:latin typeface="Arial" pitchFamily="34" charset="0"/>
                        <a:ea typeface="MS Mincho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1338">
                <a:tc>
                  <a:txBody>
                    <a:bodyPr/>
                    <a:lstStyle/>
                    <a:p>
                      <a:pPr marL="8318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X</a:t>
                      </a:r>
                      <a:r>
                        <a:rPr lang="en-US" sz="1600" baseline="-250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3</a:t>
                      </a:r>
                      <a:r>
                        <a:rPr lang="en-US" sz="16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= gender</a:t>
                      </a:r>
                      <a:endParaRPr lang="en-MY" sz="16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600" b="0" kern="1600" dirty="0">
                          <a:latin typeface="Arial" pitchFamily="34" charset="0"/>
                          <a:ea typeface="MS Mincho"/>
                          <a:cs typeface="Arial" pitchFamily="34" charset="0"/>
                        </a:rPr>
                        <a:t>Female +</a:t>
                      </a:r>
                      <a:endParaRPr lang="en-MY" sz="1600" b="1" kern="1600" dirty="0">
                        <a:latin typeface="Arial" pitchFamily="34" charset="0"/>
                        <a:ea typeface="MS Mincho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1338">
                <a:tc>
                  <a:txBody>
                    <a:bodyPr/>
                    <a:lstStyle/>
                    <a:p>
                      <a:pPr marL="8318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X</a:t>
                      </a:r>
                      <a:r>
                        <a:rPr lang="en-US" sz="1600" baseline="-250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4</a:t>
                      </a:r>
                      <a:r>
                        <a:rPr lang="en-US" sz="16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= </a:t>
                      </a:r>
                      <a:r>
                        <a:rPr lang="en-US" sz="160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race-religion</a:t>
                      </a:r>
                      <a:endParaRPr lang="en-MY" sz="16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600" b="0" kern="1600" dirty="0" smtClean="0">
                          <a:latin typeface="Arial" pitchFamily="34" charset="0"/>
                          <a:ea typeface="MS Mincho"/>
                          <a:cs typeface="Arial" pitchFamily="34" charset="0"/>
                        </a:rPr>
                        <a:t>Non-Muslim +</a:t>
                      </a:r>
                      <a:endParaRPr lang="en-MY" sz="1600" b="1" kern="1600" dirty="0">
                        <a:latin typeface="Arial" pitchFamily="34" charset="0"/>
                        <a:ea typeface="MS Mincho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1338">
                <a:tc>
                  <a:txBody>
                    <a:bodyPr/>
                    <a:lstStyle/>
                    <a:p>
                      <a:pPr marL="8318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X</a:t>
                      </a:r>
                      <a:r>
                        <a:rPr lang="en-US" sz="1600" baseline="-250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5</a:t>
                      </a:r>
                      <a:r>
                        <a:rPr lang="en-US" sz="16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= </a:t>
                      </a:r>
                      <a:r>
                        <a:rPr lang="en-US" sz="160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education </a:t>
                      </a:r>
                      <a:r>
                        <a:rPr lang="en-US" sz="16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level</a:t>
                      </a:r>
                      <a:endParaRPr lang="en-MY" sz="16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600" b="0" kern="1600" dirty="0">
                          <a:latin typeface="Arial" pitchFamily="34" charset="0"/>
                          <a:ea typeface="MS Mincho"/>
                          <a:cs typeface="Arial" pitchFamily="34" charset="0"/>
                        </a:rPr>
                        <a:t>+</a:t>
                      </a:r>
                      <a:endParaRPr lang="en-MY" sz="1600" b="1" kern="1600" dirty="0">
                        <a:latin typeface="Arial" pitchFamily="34" charset="0"/>
                        <a:ea typeface="MS Mincho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1338">
                <a:tc>
                  <a:txBody>
                    <a:bodyPr/>
                    <a:lstStyle/>
                    <a:p>
                      <a:pPr marL="8318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X</a:t>
                      </a:r>
                      <a:r>
                        <a:rPr lang="en-US" sz="1600" baseline="-250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6</a:t>
                      </a:r>
                      <a:r>
                        <a:rPr lang="en-US" sz="16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= marital status</a:t>
                      </a:r>
                      <a:endParaRPr lang="en-MY" sz="16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600" b="0" kern="1600" dirty="0">
                          <a:latin typeface="Arial" pitchFamily="34" charset="0"/>
                          <a:ea typeface="MS Mincho"/>
                          <a:cs typeface="Arial" pitchFamily="34" charset="0"/>
                        </a:rPr>
                        <a:t>Married +</a:t>
                      </a:r>
                      <a:endParaRPr lang="en-MY" sz="1600" b="1" kern="1600" dirty="0">
                        <a:latin typeface="Arial" pitchFamily="34" charset="0"/>
                        <a:ea typeface="MS Mincho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1338">
                <a:tc>
                  <a:txBody>
                    <a:bodyPr/>
                    <a:lstStyle/>
                    <a:p>
                      <a:pPr marL="8318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X</a:t>
                      </a:r>
                      <a:r>
                        <a:rPr lang="en-US" sz="1600" baseline="-250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7</a:t>
                      </a:r>
                      <a:r>
                        <a:rPr lang="en-US" sz="16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= household size</a:t>
                      </a:r>
                      <a:endParaRPr lang="en-MY" sz="16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600" b="0" kern="1600" dirty="0">
                          <a:latin typeface="Arial" pitchFamily="34" charset="0"/>
                          <a:ea typeface="MS Mincho"/>
                          <a:cs typeface="Arial" pitchFamily="34" charset="0"/>
                        </a:rPr>
                        <a:t>-</a:t>
                      </a:r>
                      <a:endParaRPr lang="en-MY" sz="1600" b="1" kern="1600" dirty="0">
                        <a:latin typeface="Arial" pitchFamily="34" charset="0"/>
                        <a:ea typeface="MS Mincho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1338">
                <a:tc>
                  <a:txBody>
                    <a:bodyPr/>
                    <a:lstStyle/>
                    <a:p>
                      <a:pPr marL="8318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X</a:t>
                      </a:r>
                      <a:r>
                        <a:rPr lang="en-US" sz="1600" baseline="-250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8</a:t>
                      </a:r>
                      <a:r>
                        <a:rPr lang="en-US" sz="16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= type of occupation</a:t>
                      </a:r>
                      <a:endParaRPr lang="en-MY" sz="16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600" b="0" kern="1600">
                          <a:latin typeface="Arial" pitchFamily="34" charset="0"/>
                          <a:ea typeface="MS Mincho"/>
                          <a:cs typeface="Arial" pitchFamily="34" charset="0"/>
                        </a:rPr>
                        <a:t>Service - </a:t>
                      </a:r>
                      <a:endParaRPr lang="en-MY" sz="1600" b="1" kern="1600">
                        <a:latin typeface="Arial" pitchFamily="34" charset="0"/>
                        <a:ea typeface="MS Mincho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1338">
                <a:tc>
                  <a:txBody>
                    <a:bodyPr/>
                    <a:lstStyle/>
                    <a:p>
                      <a:pPr marL="8318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X</a:t>
                      </a:r>
                      <a:r>
                        <a:rPr lang="en-US" sz="1600" baseline="-250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9</a:t>
                      </a:r>
                      <a:r>
                        <a:rPr lang="en-US" sz="16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= job sector </a:t>
                      </a:r>
                      <a:endParaRPr lang="en-MY" sz="16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600" b="0" kern="1600">
                          <a:latin typeface="Arial" pitchFamily="34" charset="0"/>
                          <a:ea typeface="MS Mincho"/>
                          <a:cs typeface="Arial" pitchFamily="34" charset="0"/>
                        </a:rPr>
                        <a:t>Public - </a:t>
                      </a:r>
                      <a:endParaRPr lang="en-MY" sz="1600" b="1" kern="1600">
                        <a:latin typeface="Arial" pitchFamily="34" charset="0"/>
                        <a:ea typeface="MS Mincho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1338">
                <a:tc>
                  <a:txBody>
                    <a:bodyPr/>
                    <a:lstStyle/>
                    <a:p>
                      <a:pPr marL="8318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X</a:t>
                      </a:r>
                      <a:r>
                        <a:rPr lang="en-US" sz="1600" baseline="-250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10</a:t>
                      </a:r>
                      <a:r>
                        <a:rPr lang="en-US" sz="16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= urban vs rural</a:t>
                      </a:r>
                      <a:endParaRPr lang="en-MY" sz="16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600" b="0" kern="1600">
                          <a:latin typeface="Arial" pitchFamily="34" charset="0"/>
                          <a:ea typeface="MS Mincho"/>
                          <a:cs typeface="Arial" pitchFamily="34" charset="0"/>
                        </a:rPr>
                        <a:t>Urban +</a:t>
                      </a:r>
                      <a:endParaRPr lang="en-MY" sz="1600" b="1" kern="1600">
                        <a:latin typeface="Arial" pitchFamily="34" charset="0"/>
                        <a:ea typeface="MS Mincho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2221">
                <a:tc>
                  <a:txBody>
                    <a:bodyPr/>
                    <a:lstStyle/>
                    <a:p>
                      <a:pPr marL="8318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X</a:t>
                      </a:r>
                      <a:r>
                        <a:rPr lang="en-US" sz="1600" baseline="-250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11</a:t>
                      </a:r>
                      <a:r>
                        <a:rPr lang="en-US" sz="16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= distance to the private hospital</a:t>
                      </a:r>
                      <a:endParaRPr lang="en-MY" sz="16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600" b="0" kern="1600" dirty="0">
                          <a:latin typeface="Arial" pitchFamily="34" charset="0"/>
                          <a:ea typeface="MS Mincho"/>
                          <a:cs typeface="Arial" pitchFamily="34" charset="0"/>
                        </a:rPr>
                        <a:t>-</a:t>
                      </a:r>
                      <a:endParaRPr lang="en-MY" sz="1600" b="1" kern="1600" dirty="0">
                        <a:latin typeface="Arial" pitchFamily="34" charset="0"/>
                        <a:ea typeface="MS Mincho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9266">
                <a:tc>
                  <a:txBody>
                    <a:bodyPr/>
                    <a:lstStyle/>
                    <a:p>
                      <a:pPr marL="8318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X</a:t>
                      </a:r>
                      <a:r>
                        <a:rPr lang="en-US" sz="1600" baseline="-250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12</a:t>
                      </a:r>
                      <a:r>
                        <a:rPr lang="en-US" sz="16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= frequency of visit to inpatient and outpatient</a:t>
                      </a:r>
                      <a:endParaRPr lang="en-MY" sz="16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600" b="0" kern="1600" dirty="0">
                          <a:latin typeface="Arial" pitchFamily="34" charset="0"/>
                          <a:ea typeface="MS Mincho"/>
                          <a:cs typeface="Arial" pitchFamily="34" charset="0"/>
                        </a:rPr>
                        <a:t>+</a:t>
                      </a:r>
                      <a:endParaRPr lang="en-MY" sz="1600" b="1" kern="1600" dirty="0">
                        <a:latin typeface="Arial" pitchFamily="34" charset="0"/>
                        <a:ea typeface="MS Mincho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1338">
                <a:tc>
                  <a:txBody>
                    <a:bodyPr/>
                    <a:lstStyle/>
                    <a:p>
                      <a:pPr marL="8318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X</a:t>
                      </a:r>
                      <a:r>
                        <a:rPr lang="en-US" sz="1600" baseline="-250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13</a:t>
                      </a:r>
                      <a:r>
                        <a:rPr lang="en-US" sz="16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= out-of-pocket cost</a:t>
                      </a:r>
                      <a:endParaRPr lang="en-MY" sz="16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600" b="0" kern="1600">
                          <a:latin typeface="Arial" pitchFamily="34" charset="0"/>
                          <a:ea typeface="MS Mincho"/>
                          <a:cs typeface="Arial" pitchFamily="34" charset="0"/>
                        </a:rPr>
                        <a:t>+</a:t>
                      </a:r>
                      <a:endParaRPr lang="en-MY" sz="1600" b="1" kern="1600">
                        <a:latin typeface="Arial" pitchFamily="34" charset="0"/>
                        <a:ea typeface="MS Mincho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1338">
                <a:tc>
                  <a:txBody>
                    <a:bodyPr/>
                    <a:lstStyle/>
                    <a:p>
                      <a:pPr marL="8318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X</a:t>
                      </a:r>
                      <a:r>
                        <a:rPr lang="en-US" sz="1600" baseline="-250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14</a:t>
                      </a:r>
                      <a:r>
                        <a:rPr lang="en-US" sz="16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= health status</a:t>
                      </a:r>
                      <a:endParaRPr lang="en-MY" sz="16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600" b="0" kern="16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MS Mincho"/>
                          <a:cs typeface="Arial" pitchFamily="34" charset="0"/>
                        </a:rPr>
                        <a:t>NS</a:t>
                      </a:r>
                      <a:endParaRPr lang="en-MY" sz="1600" b="1" kern="1600" dirty="0">
                        <a:solidFill>
                          <a:schemeClr val="tx1"/>
                        </a:solidFill>
                        <a:latin typeface="Arial" pitchFamily="34" charset="0"/>
                        <a:ea typeface="MS Mincho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1338">
                <a:tc>
                  <a:txBody>
                    <a:bodyPr/>
                    <a:lstStyle/>
                    <a:p>
                      <a:pPr marL="8318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X</a:t>
                      </a:r>
                      <a:r>
                        <a:rPr lang="en-US" sz="1600" baseline="-250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15</a:t>
                      </a:r>
                      <a:r>
                        <a:rPr lang="en-US" sz="16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= attitude towards risk</a:t>
                      </a:r>
                      <a:endParaRPr lang="en-MY" sz="16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600" b="0" kern="1600" dirty="0">
                          <a:latin typeface="Arial" pitchFamily="34" charset="0"/>
                          <a:ea typeface="MS Mincho"/>
                          <a:cs typeface="Arial" pitchFamily="34" charset="0"/>
                        </a:rPr>
                        <a:t>Risk Averse +</a:t>
                      </a:r>
                      <a:endParaRPr lang="en-MY" sz="1600" b="1" kern="1600" dirty="0">
                        <a:latin typeface="Arial" pitchFamily="34" charset="0"/>
                        <a:ea typeface="MS Mincho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8" name="Title 1"/>
          <p:cNvSpPr txBox="1">
            <a:spLocks/>
          </p:cNvSpPr>
          <p:nvPr/>
        </p:nvSpPr>
        <p:spPr>
          <a:xfrm>
            <a:off x="444500" y="0"/>
            <a:ext cx="8229600" cy="1152128"/>
          </a:xfrm>
          <a:prstGeom prst="rect">
            <a:avLst/>
          </a:prstGeom>
          <a:solidFill>
            <a:schemeClr val="bg2"/>
          </a:solidFill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HYPOTHESIS</a:t>
            </a:r>
            <a:endParaRPr kumimoji="0" lang="en-MY" sz="44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5" name="Picture 2" descr="C:\Users\arpahabubakar\Desktop\M_MARIM2010\Conference\2010\Buku\Logo\logo-cob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19115" y="0"/>
            <a:ext cx="2324885" cy="115212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477000" cy="1143000"/>
          </a:xfrm>
        </p:spPr>
        <p:txBody>
          <a:bodyPr/>
          <a:lstStyle/>
          <a:p>
            <a:r>
              <a:rPr lang="en-US" dirty="0" smtClean="0"/>
              <a:t>DATA</a:t>
            </a:r>
            <a:endParaRPr lang="en-MY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en-US" sz="2800" dirty="0" smtClean="0">
                <a:cs typeface="Times New Roman" pitchFamily="18" charset="0"/>
              </a:rPr>
              <a:t>National Health &amp; Morbidity Survey III; Cross sectional data (2006)</a:t>
            </a:r>
          </a:p>
          <a:p>
            <a:pPr algn="just"/>
            <a:r>
              <a:rPr lang="en-US" sz="2800" dirty="0" smtClean="0"/>
              <a:t>Data </a:t>
            </a:r>
            <a:r>
              <a:rPr lang="en-US" sz="2800" dirty="0"/>
              <a:t>Screening</a:t>
            </a:r>
          </a:p>
          <a:p>
            <a:pPr lvl="1"/>
            <a:r>
              <a:rPr lang="en-US" dirty="0" smtClean="0"/>
              <a:t>34,539 </a:t>
            </a:r>
            <a:r>
              <a:rPr lang="en-US" dirty="0"/>
              <a:t>respondents answered Module B, 18.8% owned some type of MHI</a:t>
            </a:r>
          </a:p>
          <a:p>
            <a:pPr lvl="2"/>
            <a:r>
              <a:rPr lang="en-US" dirty="0">
                <a:cs typeface="Times New Roman" pitchFamily="18" charset="0"/>
              </a:rPr>
              <a:t>Module B: Health Expenditure, Hospitalization, Private Health Insurance</a:t>
            </a:r>
          </a:p>
          <a:p>
            <a:pPr lvl="1"/>
            <a:r>
              <a:rPr lang="en-US" dirty="0" smtClean="0"/>
              <a:t>14,233 </a:t>
            </a:r>
            <a:r>
              <a:rPr lang="en-US" dirty="0"/>
              <a:t>cases with no missing </a:t>
            </a:r>
            <a:r>
              <a:rPr lang="en-US" dirty="0" smtClean="0"/>
              <a:t>values; Split to two data set. Further split into Salaried &amp; Non-salaried individuals</a:t>
            </a:r>
          </a:p>
          <a:p>
            <a:pPr lvl="1"/>
            <a:r>
              <a:rPr lang="en-US" dirty="0" smtClean="0"/>
              <a:t>N = 4997 to fit the model and N = 5119 to test the model</a:t>
            </a:r>
            <a:endParaRPr lang="en-MY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11FFD95-F065-4037-B9D7-8F9CFE1323F1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pic>
        <p:nvPicPr>
          <p:cNvPr id="5" name="Picture 2" descr="C:\Users\arpahabubakar\Desktop\M_MARIM2010\Conference\2010\Buku\Logo\logo-cob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19115" y="0"/>
            <a:ext cx="2324885" cy="115212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6400800" cy="1143000"/>
          </a:xfrm>
        </p:spPr>
        <p:txBody>
          <a:bodyPr wrap="square" lIns="91440" tIns="45720" rIns="91440" bIns="45720" numCol="1" anchorCtr="0" compatLnSpc="1">
            <a:prstTxWarp prst="textNoShape">
              <a:avLst/>
            </a:prstTxWarp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METHODS</a:t>
            </a:r>
          </a:p>
        </p:txBody>
      </p:sp>
      <p:sp>
        <p:nvSpPr>
          <p:cNvPr id="74755" name="Rectangle 3"/>
          <p:cNvSpPr>
            <a:spLocks noGrp="1"/>
          </p:cNvSpPr>
          <p:nvPr>
            <p:ph idx="1"/>
          </p:nvPr>
        </p:nvSpPr>
        <p:spPr>
          <a:xfrm>
            <a:off x="762000" y="1600200"/>
            <a:ext cx="7848600" cy="4876800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Unit </a:t>
            </a:r>
            <a:r>
              <a:rPr lang="en-US" dirty="0">
                <a:latin typeface="Arial" pitchFamily="34" charset="0"/>
                <a:cs typeface="Arial" pitchFamily="34" charset="0"/>
              </a:rPr>
              <a:t>of Analysis</a:t>
            </a:r>
          </a:p>
          <a:p>
            <a:pPr lvl="1"/>
            <a:r>
              <a:rPr lang="en-US" dirty="0"/>
              <a:t>An individual who can purchase health insurance for him/herself</a:t>
            </a:r>
          </a:p>
          <a:p>
            <a:pPr marL="457200" indent="-457200" fontAlgn="auto">
              <a:spcAft>
                <a:spcPts val="0"/>
              </a:spcAft>
              <a:defRPr/>
            </a:pPr>
            <a:r>
              <a:rPr lang="en-US" dirty="0" smtClean="0">
                <a:latin typeface="Arial" charset="0"/>
              </a:rPr>
              <a:t>Logistic Regression</a:t>
            </a:r>
          </a:p>
          <a:p>
            <a:pPr marL="823913" lvl="1" indent="-457200" fontAlgn="auto">
              <a:spcBef>
                <a:spcPts val="324"/>
              </a:spcBef>
              <a:spcAft>
                <a:spcPts val="0"/>
              </a:spcAft>
              <a:buFont typeface="Verdana"/>
              <a:buChar char="◦"/>
              <a:defRPr/>
            </a:pPr>
            <a:r>
              <a:rPr lang="en-US" dirty="0" smtClean="0"/>
              <a:t>DV – Either own or do not own HI</a:t>
            </a:r>
          </a:p>
          <a:p>
            <a:pPr marL="823913" lvl="1" indent="-457200" fontAlgn="auto">
              <a:spcBef>
                <a:spcPts val="324"/>
              </a:spcBef>
              <a:spcAft>
                <a:spcPts val="0"/>
              </a:spcAft>
              <a:buFont typeface="Verdana"/>
              <a:buChar char="◦"/>
              <a:defRPr/>
            </a:pPr>
            <a:r>
              <a:rPr lang="en-US" dirty="0" smtClean="0"/>
              <a:t>Base Category - Malay male individuals, not married, have good health, live in urban area. Have tertiary education and work in the public sector.</a:t>
            </a:r>
          </a:p>
          <a:p>
            <a:pPr marL="823913" lvl="1" indent="-457200" fontAlgn="auto">
              <a:spcBef>
                <a:spcPts val="324"/>
              </a:spcBef>
              <a:spcAft>
                <a:spcPts val="0"/>
              </a:spcAft>
              <a:buFont typeface="Verdana"/>
              <a:buChar char="◦"/>
              <a:defRPr/>
            </a:pPr>
            <a:endParaRPr lang="en-US" dirty="0" smtClean="0">
              <a:latin typeface="Arial" charset="0"/>
            </a:endParaRPr>
          </a:p>
        </p:txBody>
      </p:sp>
      <p:pic>
        <p:nvPicPr>
          <p:cNvPr id="4" name="Picture 2" descr="C:\Users\arpahabubakar\Desktop\M_MARIM2010\Conference\2010\Buku\Logo\logo-cob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19115" y="0"/>
            <a:ext cx="2324885" cy="115212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>
                <a:solidFill>
                  <a:srgbClr val="FF0000"/>
                </a:solidFill>
              </a:rPr>
              <a:t>Race-Religion</a:t>
            </a:r>
            <a:br>
              <a:rPr lang="en-US" sz="3600" dirty="0">
                <a:solidFill>
                  <a:srgbClr val="FF0000"/>
                </a:solidFill>
              </a:rPr>
            </a:br>
            <a:endParaRPr lang="en-MY" sz="36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pPr marL="457200" lvl="1" indent="0">
              <a:buNone/>
            </a:pPr>
            <a:endParaRPr lang="en-MY" dirty="0"/>
          </a:p>
        </p:txBody>
      </p:sp>
      <p:sp>
        <p:nvSpPr>
          <p:cNvPr id="12" name="Text Placeholder 11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Malays</a:t>
            </a:r>
          </a:p>
          <a:p>
            <a:r>
              <a:rPr lang="en-US" sz="2400" dirty="0" smtClean="0"/>
              <a:t>Non-Malay Muslims</a:t>
            </a:r>
          </a:p>
          <a:p>
            <a:r>
              <a:rPr lang="en-US" sz="2400" dirty="0" smtClean="0"/>
              <a:t>Non-Muslims</a:t>
            </a:r>
            <a:endParaRPr lang="en-MY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11FFD95-F065-4037-B9D7-8F9CFE1323F1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sz="half" idx="4294967295"/>
            <p:extLst>
              <p:ext uri="{D42A27DB-BD31-4B8C-83A1-F6EECF244321}">
                <p14:modId xmlns:p14="http://schemas.microsoft.com/office/powerpoint/2010/main" xmlns="" val="4209038692"/>
              </p:ext>
            </p:extLst>
          </p:nvPr>
        </p:nvGraphicFramePr>
        <p:xfrm>
          <a:off x="5029200" y="1524000"/>
          <a:ext cx="3429000" cy="4101084"/>
        </p:xfrm>
        <a:graphic>
          <a:graphicData uri="http://schemas.openxmlformats.org/drawingml/2006/table">
            <a:tbl>
              <a:tblPr firstRow="1" firstCol="1" bandRow="1"/>
              <a:tblGrid>
                <a:gridCol w="3429000"/>
              </a:tblGrid>
              <a:tr h="25874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MY" sz="1800" b="1" dirty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Race</a:t>
                      </a:r>
                      <a:endParaRPr lang="en-MY" sz="18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874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MY" sz="1800" dirty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Malays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5874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MY" sz="1800" dirty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Chinese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874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MY" sz="1800" dirty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Indians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874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MY" sz="1800" dirty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Other </a:t>
                      </a:r>
                      <a:r>
                        <a:rPr lang="en-MY" sz="1800" dirty="0" err="1" smtClean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Bumiputras</a:t>
                      </a:r>
                      <a:endParaRPr lang="en-MY" sz="18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874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MY" sz="1800" dirty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Others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874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MY" sz="1800" dirty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874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MY" sz="1800" b="1" dirty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Religion</a:t>
                      </a:r>
                      <a:endParaRPr lang="en-MY" sz="18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874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MY" sz="1800" dirty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Islam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5874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MY" sz="1800" dirty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Christianity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874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MY" sz="1800" dirty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Buddhism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874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MY" sz="1800" dirty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Hinduism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874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MY" sz="1800" dirty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Others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0" name="Rectangle 2"/>
          <p:cNvSpPr>
            <a:spLocks noChangeArrowheads="1"/>
          </p:cNvSpPr>
          <p:nvPr/>
        </p:nvSpPr>
        <p:spPr bwMode="auto">
          <a:xfrm>
            <a:off x="3581400" y="838200"/>
            <a:ext cx="5410200" cy="6771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72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Original Categories for Race and Religion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402245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5386</TotalTime>
  <Words>1643</Words>
  <Application>Microsoft Office PowerPoint</Application>
  <PresentationFormat>全屏显示(4:3)</PresentationFormat>
  <Paragraphs>358</Paragraphs>
  <Slides>18</Slides>
  <Notes>14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18</vt:i4>
      </vt:variant>
    </vt:vector>
  </HeadingPairs>
  <TitlesOfParts>
    <vt:vector size="19" baseType="lpstr">
      <vt:lpstr>Office Theme</vt:lpstr>
      <vt:lpstr>INDIVIDUAL DEMAND FOR HEALTH INSURANCE WHEN HEALTH CARE IS WIDELY ACCESSIBLE</vt:lpstr>
      <vt:lpstr>OUTLINE</vt:lpstr>
      <vt:lpstr>Motivation</vt:lpstr>
      <vt:lpstr>Motivation</vt:lpstr>
      <vt:lpstr>Objectives</vt:lpstr>
      <vt:lpstr>幻灯片 6</vt:lpstr>
      <vt:lpstr>DATA</vt:lpstr>
      <vt:lpstr>METHODS</vt:lpstr>
      <vt:lpstr>Race-Religion </vt:lpstr>
      <vt:lpstr>Risk Attitude</vt:lpstr>
      <vt:lpstr>幻灯片 11</vt:lpstr>
      <vt:lpstr>Performance Criteria</vt:lpstr>
      <vt:lpstr>幻灯片 13</vt:lpstr>
      <vt:lpstr>Results</vt:lpstr>
      <vt:lpstr>Prediction Model</vt:lpstr>
      <vt:lpstr>CONCLUSION</vt:lpstr>
      <vt:lpstr>Limitations</vt:lpstr>
      <vt:lpstr>Thank you!</vt:lpstr>
    </vt:vector>
  </TitlesOfParts>
  <Company>uum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Arpah</dc:creator>
  <cp:lastModifiedBy>User</cp:lastModifiedBy>
  <cp:revision>340</cp:revision>
  <dcterms:created xsi:type="dcterms:W3CDTF">2010-05-28T03:17:44Z</dcterms:created>
  <dcterms:modified xsi:type="dcterms:W3CDTF">2013-08-22T06:00:55Z</dcterms:modified>
</cp:coreProperties>
</file>