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94" r:id="rId3"/>
    <p:sldId id="293" r:id="rId4"/>
    <p:sldId id="258" r:id="rId5"/>
    <p:sldId id="260" r:id="rId6"/>
    <p:sldId id="264" r:id="rId7"/>
    <p:sldId id="261" r:id="rId8"/>
    <p:sldId id="271" r:id="rId9"/>
    <p:sldId id="281" r:id="rId10"/>
    <p:sldId id="285" r:id="rId11"/>
    <p:sldId id="286" r:id="rId12"/>
    <p:sldId id="290" r:id="rId13"/>
    <p:sldId id="288" r:id="rId14"/>
    <p:sldId id="273" r:id="rId15"/>
    <p:sldId id="291" r:id="rId16"/>
    <p:sldId id="289" r:id="rId17"/>
    <p:sldId id="287" r:id="rId18"/>
    <p:sldId id="292" r:id="rId19"/>
    <p:sldId id="279" r:id="rId20"/>
    <p:sldId id="266" r:id="rId21"/>
    <p:sldId id="283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2DE63D5-997A-4646-A377-4702673A728D}" styleName="浅色样式 2 - 强调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中度样式 3 - 强调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164" autoAdjust="0"/>
  </p:normalViewPr>
  <p:slideViewPr>
    <p:cSldViewPr snapToObjects="1">
      <p:cViewPr varScale="1">
        <p:scale>
          <a:sx n="64" d="100"/>
          <a:sy n="64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54" d="100"/>
          <a:sy n="54" d="100"/>
        </p:scale>
        <p:origin x="-292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0DF90-11CC-47BF-AA8F-C8D91E238B55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58182-A3E2-4441-91F1-CB284006C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5773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3CF9A-1C01-47D5-86CA-60FE1A7F1A9F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17670-2E99-430B-B5A0-506A579E86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618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17670-2E99-430B-B5A0-506A579E862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14587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17670-2E99-430B-B5A0-506A579E8620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71755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17670-2E99-430B-B5A0-506A579E8620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7175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17670-2E99-430B-B5A0-506A579E862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8555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17670-2E99-430B-B5A0-506A579E8620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8230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17670-2E99-430B-B5A0-506A579E862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7175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17670-2E99-430B-B5A0-506A579E862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7175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17670-2E99-430B-B5A0-506A579E8620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7175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17670-2E99-430B-B5A0-506A579E8620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71755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17670-2E99-430B-B5A0-506A579E8620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7175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17670-2E99-430B-B5A0-506A579E8620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7175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2013-7-19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Relationship Id="rId9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7.wmf"/><Relationship Id="rId10" Type="http://schemas.openxmlformats.org/officeDocument/2006/relationships/image" Target="../media/image1.png"/><Relationship Id="rId4" Type="http://schemas.openxmlformats.org/officeDocument/2006/relationships/oleObject" Target="../embeddings/oleObject4.bin"/><Relationship Id="rId9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908720"/>
            <a:ext cx="9144000" cy="208823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Agricultural Insurance and the urban-rural income gap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-- Based on a dynamic panel model of the GMM estimation</a:t>
            </a:r>
            <a:endParaRPr lang="zh-CN" alt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9702" y="3573014"/>
            <a:ext cx="7992888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Tan Yi</a:t>
            </a:r>
          </a:p>
          <a:p>
            <a:pPr algn="ctr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Yuan </a:t>
            </a: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Yuan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School of Insurance, Central 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University 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of Finance 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and Economics</a:t>
            </a:r>
          </a:p>
          <a:p>
            <a:pPr algn="ctr"/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Beijing, China</a:t>
            </a:r>
            <a:endParaRPr lang="en-US" altLang="zh-CN" sz="2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July 19, 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2013</a:t>
            </a:r>
            <a:endParaRPr lang="zh-CN" alt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977325"/>
            <a:ext cx="1883703" cy="1825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04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prstClr val="white">
                    <a:lumMod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prstClr val="white">
                    <a:lumMod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Variables and Model</a:t>
            </a:r>
          </a:p>
          <a:p>
            <a:pPr algn="r"/>
            <a:r>
              <a:rPr lang="en-US" altLang="zh-CN" sz="1400" dirty="0" smtClean="0">
                <a:solidFill>
                  <a:prstClr val="white">
                    <a:lumMod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1400" dirty="0">
                <a:solidFill>
                  <a:prstClr val="white">
                    <a:lumMod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analysis of the </a:t>
            </a:r>
            <a:r>
              <a:rPr lang="en-US" altLang="zh-CN" sz="1400" dirty="0" smtClean="0">
                <a:solidFill>
                  <a:prstClr val="white">
                    <a:lumMod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results </a:t>
            </a:r>
          </a:p>
          <a:p>
            <a:pPr algn="r"/>
            <a:r>
              <a:rPr lang="en-US" altLang="zh-CN" sz="1400" dirty="0" smtClean="0">
                <a:solidFill>
                  <a:prstClr val="white">
                    <a:lumMod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zh-CN" sz="1400" dirty="0">
              <a:solidFill>
                <a:prstClr val="white">
                  <a:lumMod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107504" y="1172726"/>
            <a:ext cx="8568952" cy="600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8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Model</a:t>
            </a:r>
            <a:endParaRPr lang="zh-CN" altLang="en-US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313" y="2132855"/>
            <a:ext cx="90553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altLang="zh-C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order to accurately quantify the impact of urban-rural income gap factors, we refer to Lu Ming and Chen Zhao (2004), Clarke et al. (2006), Beck et al. (2007) and other studies of urban-rural income gap model. </a:t>
            </a:r>
            <a:endParaRPr lang="zh-CN" alt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123110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Variables</a:t>
            </a:r>
          </a:p>
          <a:p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Model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  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5337287"/>
              </p:ext>
            </p:extLst>
          </p:nvPr>
        </p:nvGraphicFramePr>
        <p:xfrm>
          <a:off x="0" y="3498375"/>
          <a:ext cx="5809839" cy="722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0" name="Equation" r:id="rId3" imgW="2831760" imgH="431640" progId="Equation.DSMT4">
                  <p:embed/>
                </p:oleObj>
              </mc:Choice>
              <mc:Fallback>
                <p:oleObj name="Equation" r:id="rId3" imgW="28317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3498375"/>
                        <a:ext cx="5809839" cy="7227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1701174"/>
              </p:ext>
            </p:extLst>
          </p:nvPr>
        </p:nvGraphicFramePr>
        <p:xfrm>
          <a:off x="-22256" y="4365105"/>
          <a:ext cx="8389506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" name="Equation" r:id="rId5" imgW="4216320" imgH="457200" progId="Equation.DSMT4">
                  <p:embed/>
                </p:oleObj>
              </mc:Choice>
              <mc:Fallback>
                <p:oleObj name="Equation" r:id="rId5" imgW="42163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-22256" y="4365105"/>
                        <a:ext cx="8389506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996560"/>
              </p:ext>
            </p:extLst>
          </p:nvPr>
        </p:nvGraphicFramePr>
        <p:xfrm>
          <a:off x="-22256" y="5419038"/>
          <a:ext cx="8111059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" name="Equation" r:id="rId7" imgW="4368600" imgH="457200" progId="Equation.DSMT4">
                  <p:embed/>
                </p:oleObj>
              </mc:Choice>
              <mc:Fallback>
                <p:oleObj name="Equation" r:id="rId7" imgW="43686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-22256" y="5419038"/>
                        <a:ext cx="8111059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图片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7720" y="46031"/>
            <a:ext cx="1111966" cy="107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Variables and model</a:t>
            </a:r>
          </a:p>
          <a:p>
            <a:pPr algn="r"/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analysis of the 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results 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zh-CN" sz="14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2804" y="261609"/>
            <a:ext cx="3109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Regression 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results-1</a:t>
            </a: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-26331" y="1066726"/>
            <a:ext cx="8964488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Table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  Agricultural </a:t>
            </a:r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insurance and Urban-rural income gap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647" y="6603153"/>
            <a:ext cx="8136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Note: ***, **, * represent 1%, 5%, 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10% </a:t>
            </a:r>
            <a:r>
              <a:rPr lang="en-US" altLang="zh-CN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significant level. </a:t>
            </a:r>
            <a:endParaRPr lang="zh-CN" altLang="en-US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803709"/>
              </p:ext>
            </p:extLst>
          </p:nvPr>
        </p:nvGraphicFramePr>
        <p:xfrm>
          <a:off x="0" y="1556792"/>
          <a:ext cx="9118849" cy="510482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301869"/>
                <a:gridCol w="1302830"/>
                <a:gridCol w="1302830"/>
                <a:gridCol w="1302830"/>
                <a:gridCol w="1302830"/>
                <a:gridCol w="1302830"/>
                <a:gridCol w="1302830"/>
              </a:tblGrid>
              <a:tr h="273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OLS (1)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 (2)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 (3)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GMM (4)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GMM (5)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GMM (6)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8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L.lngap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0.3224***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8.74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0.3304***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22.07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0.2495***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3.03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8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lngdp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-0.1091</a:t>
                      </a:r>
                      <a:endParaRPr lang="zh-CN" sz="13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-1.57</a:t>
                      </a: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-0.2749**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-1.57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-0.2736**</a:t>
                      </a:r>
                      <a:endParaRPr lang="zh-CN" sz="13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-2.41</a:t>
                      </a: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-0.2076***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-22.61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-0.4377***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-11.07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-0.4002***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0.29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8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lnclaim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-0.0143*</a:t>
                      </a:r>
                      <a:endParaRPr lang="zh-CN" sz="13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-1.83</a:t>
                      </a: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-0.0143***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-1.83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-0.0139**</a:t>
                      </a:r>
                      <a:endParaRPr lang="zh-CN" sz="13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-2.29</a:t>
                      </a: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-0.0106***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-3.32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-0.0061**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-2.28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-0.0051***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0.99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8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lnfi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-0.1091</a:t>
                      </a:r>
                      <a:endParaRPr lang="zh-CN" sz="13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-1.53</a:t>
                      </a: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-0.1091**</a:t>
                      </a:r>
                      <a:endParaRPr lang="zh-CN" sz="13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-1.53</a:t>
                      </a: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-0.1181**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-2.39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-0.1763**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-14.10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-0.1788***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-8.74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-0.2459***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-7.65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8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lnedu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0.2561**</a:t>
                      </a:r>
                      <a:endParaRPr lang="zh-CN" sz="13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2.47</a:t>
                      </a: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0.2561***</a:t>
                      </a:r>
                      <a:endParaRPr lang="zh-CN" sz="13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2.47</a:t>
                      </a: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0.2877***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3.21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-0.0036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-0.27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0.3899***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15.14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0.3813***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4.54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8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lntra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0.0412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0.84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0.0412</a:t>
                      </a:r>
                      <a:endParaRPr lang="zh-CN" sz="13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0.84</a:t>
                      </a: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0.0434</a:t>
                      </a:r>
                      <a:endParaRPr lang="zh-CN" sz="13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1.64</a:t>
                      </a: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-0.0020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-0.12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-0.0193**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-2.43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-0.0963***</a:t>
                      </a:r>
                      <a:endParaRPr lang="zh-CN" sz="13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-2.95</a:t>
                      </a: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8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lnubr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0.0125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0.07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0.0125</a:t>
                      </a:r>
                      <a:endParaRPr lang="zh-CN" sz="13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0.07</a:t>
                      </a: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0.0006</a:t>
                      </a:r>
                      <a:endParaRPr lang="zh-CN" sz="13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</a:t>
                      </a: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-0.0785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-1.44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-0.0869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-0.86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8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lnopen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0.0523*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-1.81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0.0523***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-1.81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0.0558***</a:t>
                      </a:r>
                      <a:endParaRPr lang="zh-CN" sz="13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-3.31</a:t>
                      </a: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0.0427***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-5.71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0.0252***</a:t>
                      </a:r>
                      <a:endParaRPr lang="zh-CN" sz="13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-3.84</a:t>
                      </a: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8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lnnonsoe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0.3789*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2.00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0.3789***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2.00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0.4134**</a:t>
                      </a:r>
                      <a:endParaRPr lang="zh-CN" sz="13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2.53</a:t>
                      </a: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0.2963*</a:t>
                      </a:r>
                      <a:endParaRPr lang="zh-CN" sz="13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1.96</a:t>
                      </a: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0.3984</a:t>
                      </a:r>
                      <a:endParaRPr lang="zh-CN" sz="13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1.22</a:t>
                      </a: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8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lngov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-0.1274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-1.38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-0.1274*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-1.38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-0.1451**</a:t>
                      </a:r>
                      <a:endParaRPr lang="zh-CN" sz="13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-2.12</a:t>
                      </a:r>
                      <a:r>
                        <a:rPr lang="zh-CN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-0.2994***</a:t>
                      </a:r>
                      <a:endParaRPr lang="zh-CN" sz="13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-19.68</a:t>
                      </a: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-0.1832***</a:t>
                      </a:r>
                      <a:endParaRPr lang="zh-CN" sz="13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-2.75</a:t>
                      </a:r>
                      <a:r>
                        <a:rPr lang="zh-CN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93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Sargan test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0.221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0.396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0.349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93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Hansen test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0.274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0.113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0.228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93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AR(2) test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0.181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0.515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0.160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686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Province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zh-CN" sz="13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zh-CN" sz="13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6883" y="92197"/>
            <a:ext cx="1111966" cy="107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27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Variables and model</a:t>
            </a:r>
          </a:p>
          <a:p>
            <a:pPr algn="r"/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analysis of the 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results 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zh-CN" sz="14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2804" y="261609"/>
            <a:ext cx="3109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Regression 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results-1</a:t>
            </a: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0" y="1127005"/>
            <a:ext cx="8964488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Table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  Agricultural </a:t>
            </a:r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insurance and Urban-rural income gap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19542" y="1617071"/>
            <a:ext cx="8984030" cy="550120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l"/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The summary of regression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results</a:t>
            </a:r>
          </a:p>
          <a:p>
            <a:pPr algn="just"/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whether it is mixed regression, random effects regression or fixed effects regression, agricultural insurance and income gap have the negative correlation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altLang="zh-CN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l"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Agricultural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insurance and income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gap</a:t>
            </a:r>
          </a:p>
          <a:p>
            <a:pPr algn="just"/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The quantitative analysis of the impact of agricultural insurance 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on income 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gap is also quite significant. </a:t>
            </a:r>
            <a:endParaRPr lang="en-US" altLang="zh-C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altLang="zh-CN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l"/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Control variables and income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gap</a:t>
            </a:r>
          </a:p>
          <a:p>
            <a:pPr algn="just"/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Economic development(-0.4377) ,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investment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(-0.1788), </a:t>
            </a:r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(-0.0193), </a:t>
            </a:r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gov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(-0.2944)</a:t>
            </a:r>
            <a:endParaRPr lang="en-US" altLang="zh-CN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Education(0.3899), Open (0.0427) and 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ownership 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structure(0.2953)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034" y="120061"/>
            <a:ext cx="1111966" cy="107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62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Variables and model</a:t>
            </a:r>
          </a:p>
          <a:p>
            <a:pPr algn="r"/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analysis of the 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results 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zh-CN" sz="14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2804" y="261609"/>
            <a:ext cx="3109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Regression 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results-2</a:t>
            </a: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25152" y="1110134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internal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mechanism</a:t>
            </a:r>
            <a:endParaRPr lang="zh-CN" alt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72516" y="1600200"/>
            <a:ext cx="9037004" cy="2764904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l"/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Through the above analysis, we found that agricultural insurance will reduce the urban-rural income gap.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we are not sure of specific mechanisms that how agricultural insurance affect the urban-rural income gap. 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l"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order to accurately grasp the mechanisms, we must examine the relationship between agricultural insurance and income growth. 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l"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order to control regional fixed effects, time fixed effects and </a:t>
            </a:r>
            <a:r>
              <a:rPr lang="en-US" altLang="zh-CN" sz="2400" dirty="0" err="1">
                <a:latin typeface="Times New Roman" pitchFamily="18" charset="0"/>
                <a:cs typeface="Times New Roman" pitchFamily="18" charset="0"/>
              </a:rPr>
              <a:t>endogeneity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, we follow the model (3). 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512970"/>
              </p:ext>
            </p:extLst>
          </p:nvPr>
        </p:nvGraphicFramePr>
        <p:xfrm>
          <a:off x="37852" y="4221088"/>
          <a:ext cx="6982420" cy="660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0" name="Equation" r:id="rId4" imgW="4101840" imgH="457200" progId="Equation.DSMT4">
                  <p:embed/>
                </p:oleObj>
              </mc:Choice>
              <mc:Fallback>
                <p:oleObj name="Equation" r:id="rId4" imgW="41018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852" y="4221088"/>
                        <a:ext cx="6982420" cy="6606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6849338"/>
              </p:ext>
            </p:extLst>
          </p:nvPr>
        </p:nvGraphicFramePr>
        <p:xfrm>
          <a:off x="23846" y="5085184"/>
          <a:ext cx="6996425" cy="648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" name="Equation" r:id="rId6" imgW="4140000" imgH="457200" progId="Equation.DSMT4">
                  <p:embed/>
                </p:oleObj>
              </mc:Choice>
              <mc:Fallback>
                <p:oleObj name="Equation" r:id="rId6" imgW="41400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846" y="5085184"/>
                        <a:ext cx="6996425" cy="6480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9835366"/>
              </p:ext>
            </p:extLst>
          </p:nvPr>
        </p:nvGraphicFramePr>
        <p:xfrm>
          <a:off x="37852" y="6057292"/>
          <a:ext cx="6886765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" name="Equation" r:id="rId8" imgW="3974760" imgH="457200" progId="Equation.DSMT4">
                  <p:embed/>
                </p:oleObj>
              </mc:Choice>
              <mc:Fallback>
                <p:oleObj name="Equation" r:id="rId8" imgW="39747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7852" y="6057292"/>
                        <a:ext cx="6886765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图片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034" y="32646"/>
            <a:ext cx="1111966" cy="107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29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Variables and model</a:t>
            </a:r>
          </a:p>
          <a:p>
            <a:pPr algn="r"/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analysis of the 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results 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zh-CN" sz="14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2804" y="261609"/>
            <a:ext cx="3109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Regression 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results-2</a:t>
            </a: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25152" y="1110134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Table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  The </a:t>
            </a:r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internal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mechanism</a:t>
            </a:r>
            <a:endParaRPr lang="zh-CN" alt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8829" y="6581001"/>
            <a:ext cx="8136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Note: ***, **, * represent 1%, 5%,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10% </a:t>
            </a:r>
            <a:r>
              <a:rPr lang="en-US" altLang="zh-CN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significant level. </a:t>
            </a:r>
            <a:endParaRPr lang="zh-CN" altLang="en-US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245717"/>
              </p:ext>
            </p:extLst>
          </p:nvPr>
        </p:nvGraphicFramePr>
        <p:xfrm>
          <a:off x="-8829" y="1664825"/>
          <a:ext cx="9118848" cy="500649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279193"/>
                <a:gridCol w="2279193"/>
                <a:gridCol w="2280231"/>
                <a:gridCol w="2280231"/>
              </a:tblGrid>
              <a:tr h="359298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zh-CN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GMM (1)</a:t>
                      </a:r>
                      <a:endParaRPr lang="zh-CN" sz="14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GMM (2)</a:t>
                      </a:r>
                      <a:endParaRPr lang="zh-CN" sz="14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GMM(3)</a:t>
                      </a:r>
                      <a:endParaRPr lang="zh-CN" sz="14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807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lnrural</a:t>
                      </a:r>
                      <a:endParaRPr lang="zh-CN" sz="14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lnurban</a:t>
                      </a:r>
                      <a:endParaRPr lang="zh-CN" sz="14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lngdp</a:t>
                      </a:r>
                      <a:endParaRPr lang="zh-CN" sz="14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69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L.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0.3437***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5.71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0.0499**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0.73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0.0040*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0.21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lngdp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0.1576***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2.26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0.4117***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6.72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lnclaim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0.0102**</a:t>
                      </a:r>
                      <a:endParaRPr lang="zh-CN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0.32</a:t>
                      </a: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0.0022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0.60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0.0009***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0.03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lnfi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0.1468***</a:t>
                      </a:r>
                      <a:endParaRPr lang="zh-CN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3.78</a:t>
                      </a: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0.3276***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5.61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0.3034***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5.12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lnedu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-0.2758***</a:t>
                      </a:r>
                      <a:endParaRPr lang="zh-CN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-4.02</a:t>
                      </a: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0.1051**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2.19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0.6357***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27.39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lntra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-0.0680***</a:t>
                      </a:r>
                      <a:endParaRPr lang="zh-CN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-3.31</a:t>
                      </a: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-0.1032***</a:t>
                      </a:r>
                      <a:endParaRPr lang="zh-CN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-7.25</a:t>
                      </a: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0.0017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0.20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lnubr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-0.0235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-0.33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-0.1986***</a:t>
                      </a:r>
                      <a:endParaRPr lang="zh-CN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-3.76</a:t>
                      </a: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0.4227***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9.92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lnopen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0.0048***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0.84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0.0631***</a:t>
                      </a:r>
                      <a:endParaRPr lang="zh-CN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5.03</a:t>
                      </a: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0.0283***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6.16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lnnonsoe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0.5527***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4.17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0.8157***</a:t>
                      </a:r>
                      <a:endParaRPr lang="zh-CN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8.26</a:t>
                      </a: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0.1672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3.87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lngov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0.3352***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6.54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0.0221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0.62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0.4575***</a:t>
                      </a:r>
                      <a:endParaRPr lang="zh-CN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-6.82</a:t>
                      </a: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Sargan test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0.364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0.174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0.169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Hansen test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0.178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0.245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0.114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AR(2)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0.132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0.171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0.390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Province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034" y="46031"/>
            <a:ext cx="1111966" cy="107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42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Variables and model</a:t>
            </a:r>
          </a:p>
          <a:p>
            <a:pPr algn="r"/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analysis of the 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results 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zh-CN" sz="14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2804" y="261609"/>
            <a:ext cx="3109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Regression 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results-2</a:t>
            </a: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25152" y="1110134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Table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  The </a:t>
            </a:r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internal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mechanism</a:t>
            </a:r>
            <a:endParaRPr lang="zh-CN" alt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" y="1600200"/>
            <a:ext cx="9118848" cy="52578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l"/>
            </a:pPr>
            <a:r>
              <a:rPr lang="en-US" altLang="zh-CN" sz="2600" dirty="0" err="1">
                <a:latin typeface="Times New Roman" pitchFamily="18" charset="0"/>
                <a:cs typeface="Times New Roman" pitchFamily="18" charset="0"/>
              </a:rPr>
              <a:t>Lnrural</a:t>
            </a:r>
            <a:r>
              <a:rPr lang="en-US" altLang="zh-CN" sz="2600" dirty="0">
                <a:latin typeface="Times New Roman" pitchFamily="18" charset="0"/>
                <a:cs typeface="Times New Roman" pitchFamily="18" charset="0"/>
              </a:rPr>
              <a:t>: Insurance claims plays a significant positive effect on rural per capita income growth. </a:t>
            </a:r>
          </a:p>
          <a:p>
            <a:pPr algn="just"/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of the functions of insurance is the economic compensation. Agricultural insurance claims can compensate farmers’ economic losses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which caused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by the natural disasters.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On the other hand, agricultural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insurance is good for stabling and sustaining the development of agriculture. Therefore, agricultural insurance claims can indirectly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stable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the income of rural residents, which results in narrowing income gap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l"/>
            </a:pPr>
            <a:r>
              <a:rPr lang="en-US" altLang="zh-CN" sz="2600" dirty="0" err="1" smtClean="0">
                <a:latin typeface="Times New Roman" pitchFamily="18" charset="0"/>
                <a:cs typeface="Times New Roman" pitchFamily="18" charset="0"/>
              </a:rPr>
              <a:t>Lnurban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: The </a:t>
            </a:r>
            <a:r>
              <a:rPr lang="en-US" altLang="zh-CN" sz="2600" dirty="0">
                <a:latin typeface="Times New Roman" pitchFamily="18" charset="0"/>
                <a:cs typeface="Times New Roman" pitchFamily="18" charset="0"/>
              </a:rPr>
              <a:t>results show that there is no significant correlation between agricultural insurance 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altLang="zh-CN" sz="2600" dirty="0">
                <a:latin typeface="Times New Roman" pitchFamily="18" charset="0"/>
                <a:cs typeface="Times New Roman" pitchFamily="18" charset="0"/>
              </a:rPr>
              <a:t>urban per capita income.</a:t>
            </a:r>
          </a:p>
          <a:p>
            <a:pPr algn="just"/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The reason why is that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the agricultural insurance is mainly related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to agriculture,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and the city basically does not conduct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with agricultural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production. 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l"/>
            </a:pP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Agricultural </a:t>
            </a:r>
            <a:r>
              <a:rPr lang="en-US" altLang="zh-CN" sz="2600" dirty="0">
                <a:latin typeface="Times New Roman" pitchFamily="18" charset="0"/>
                <a:cs typeface="Times New Roman" pitchFamily="18" charset="0"/>
              </a:rPr>
              <a:t>insurance claims has a significant positive correlation GDP per capita.</a:t>
            </a:r>
          </a:p>
          <a:p>
            <a:pPr algn="just"/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148" y="-3014"/>
            <a:ext cx="1111966" cy="107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0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Variables and model</a:t>
            </a:r>
          </a:p>
          <a:p>
            <a:pPr algn="r"/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analysis of the 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results 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zh-CN" sz="14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431839"/>
            <a:ext cx="3109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Regression 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results-3</a:t>
            </a: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25152" y="1110134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Agricultural insurance and Economic development</a:t>
            </a:r>
            <a:endParaRPr lang="zh-CN" alt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" y="1844824"/>
            <a:ext cx="9118848" cy="468052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l"/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In table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all of the regression equation, agricultural insurance has a significant negative effect on urban-rural income gap after the per capita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income(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gdp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as a controlled variable. 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l"/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l"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Therefore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, we put forward the following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question:</a:t>
            </a:r>
          </a:p>
          <a:p>
            <a:pPr algn="just">
              <a:buFont typeface="Wingdings" pitchFamily="2" charset="2"/>
              <a:buChar char="l"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When we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treat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gdp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as economy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development and remove it , whether the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negative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effect of agricultural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insurance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on the income gap depend on economy development or not?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148" y="92197"/>
            <a:ext cx="1111966" cy="107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98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Variables and model</a:t>
            </a:r>
          </a:p>
          <a:p>
            <a:pPr algn="r"/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analysis of the 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results 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zh-CN" sz="14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2804" y="261609"/>
            <a:ext cx="3109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Regression 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results-3</a:t>
            </a: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25152" y="1110134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Table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  Estimation</a:t>
            </a:r>
            <a:endParaRPr lang="zh-CN" alt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566958"/>
            <a:ext cx="8136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Note: ***, **, * represent 1%, 5%, </a:t>
            </a:r>
            <a:r>
              <a:rPr lang="en-US" altLang="zh-CN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10% </a:t>
            </a:r>
            <a:r>
              <a:rPr lang="en-US" altLang="zh-CN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significant level. </a:t>
            </a:r>
            <a:endParaRPr lang="zh-CN" altLang="en-US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4006717"/>
              </p:ext>
            </p:extLst>
          </p:nvPr>
        </p:nvGraphicFramePr>
        <p:xfrm>
          <a:off x="-4322" y="1645379"/>
          <a:ext cx="9169380" cy="479791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527886"/>
                <a:gridCol w="1527886"/>
                <a:gridCol w="1528918"/>
                <a:gridCol w="1527886"/>
                <a:gridCol w="1527886"/>
                <a:gridCol w="1528918"/>
              </a:tblGrid>
              <a:tr h="3527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OLS  (1)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  (2)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  (3)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GMM  (4)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GMM  (5)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4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L.lngap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0.3244***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4.60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0.3271***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4.71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4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lnclaim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-0.0153*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-1.85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-0.0153***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-2.97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-0.0162***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-2.65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-0.0126***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-2.43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-0.0082***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-2.71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4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lnfi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-0.1729***</a:t>
                      </a:r>
                      <a:endParaRPr lang="zh-CN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-3.24</a:t>
                      </a: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-0.1729***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-4.37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-0.1842***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-4.41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-0.1128***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-4.22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-0.1271***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-22.24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4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lnedu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0.0917</a:t>
                      </a:r>
                      <a:endParaRPr lang="zh-CN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-3.24</a:t>
                      </a: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0.0917*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1.85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0.1179**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2.09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-0.0625**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-2.26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0.1185***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8.54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4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lntra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0.0313</a:t>
                      </a:r>
                      <a:endParaRPr lang="zh-CN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0.63</a:t>
                      </a: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0.0313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1.21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0.0344</a:t>
                      </a:r>
                      <a:endParaRPr lang="zh-CN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1.29</a:t>
                      </a: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0.0610***</a:t>
                      </a:r>
                      <a:endParaRPr lang="zh-CN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4.14</a:t>
                      </a: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-0.0326**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-2.15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4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lnubr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-0.1231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-0.78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-0.1231</a:t>
                      </a:r>
                      <a:endParaRPr lang="zh-CN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-1.61</a:t>
                      </a: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-0.1329**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-1.68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-0.2737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-9.40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4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lnopen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0.0621*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-1.99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0.0621***</a:t>
                      </a:r>
                      <a:endParaRPr lang="zh-CN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-3.90</a:t>
                      </a: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0.0642***</a:t>
                      </a:r>
                      <a:endParaRPr lang="zh-CN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-3.83</a:t>
                      </a: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0.0636**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-8.20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4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lnnonsoe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0.3525*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1.83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0.3525***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2.71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0.3484**</a:t>
                      </a:r>
                      <a:endParaRPr lang="zh-CN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2.13</a:t>
                      </a:r>
                      <a:r>
                        <a:rPr lang="zh-CN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0.2464***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3.65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4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lngov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0.0004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0.0004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-0.0205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-0.45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-0.0737*</a:t>
                      </a:r>
                      <a:endParaRPr lang="zh-CN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（</a:t>
                      </a: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-7.55</a:t>
                      </a:r>
                      <a:r>
                        <a:rPr lang="zh-CN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）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2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Sargan test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0.355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0.114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2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Hansen test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0.351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0.213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2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AR(2) test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0.263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0.563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2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Province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zh-CN" sz="12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zh-CN" sz="12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2842" y="32646"/>
            <a:ext cx="1111966" cy="107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63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Variables and model</a:t>
            </a:r>
          </a:p>
          <a:p>
            <a:pPr algn="r"/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analysis of the 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results 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zh-CN" sz="14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2804" y="261609"/>
            <a:ext cx="3109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Regression 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results-3</a:t>
            </a: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25152" y="1110134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Table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 Analysis</a:t>
            </a:r>
            <a:endParaRPr lang="zh-CN" alt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600200"/>
            <a:ext cx="889248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l"/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Firstly, it is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still a negative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correlation between agricultural insurance and rural-urban income gap. This means that when we removed the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controlled variable of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gdp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the result is still significant. 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l"/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l"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Secondly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, compared to table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and table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whether to join the per capita income variable or not, the agricultural insurance also has significant negative correlation with urban-rural income gap. 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l"/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l"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short, the negative effect of agricultural insurance on the income gap is not dependent on the level of economic development.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034" y="0"/>
            <a:ext cx="1111966" cy="107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50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Variables and model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analysis of the 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 </a:t>
            </a:r>
          </a:p>
          <a:p>
            <a:pPr algn="r"/>
            <a:r>
              <a:rPr lang="en-US" altLang="zh-CN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zh-CN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08392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zh-CN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20480" y="261609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onclusion</a:t>
            </a:r>
          </a:p>
          <a:p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840407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The empirical results show that China's agricultural insurance significantly narrows the urban-rural income gap. 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Inner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mechanism Agricultural insurance claims have a significant positive correlation with the rural per capita income, but have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significant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correlation with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the urban per capita income. 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endParaRPr lang="en-US" altLang="zh-CN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, due to the development of agricultural insurance is relatively backward, uneven regional development, the level of protection is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limited. And the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development of agricultural insurance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can’t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effectively meet the farmers’ need of responding to major natural disasters. Therefore, this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role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is also very weak.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2108" y="-14785"/>
            <a:ext cx="1111966" cy="107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94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3473"/>
            <a:ext cx="9144000" cy="133729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Outline of 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Topics</a:t>
            </a:r>
            <a:endParaRPr lang="zh-CN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4" name="图片 6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034" y="3473"/>
            <a:ext cx="1111966" cy="10774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1628800"/>
            <a:ext cx="6483419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Wingdings" pitchFamily="2" charset="2"/>
              <a:buChar char="l"/>
            </a:pPr>
            <a:r>
              <a:rPr lang="en-US" altLang="zh-CN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marL="457200" indent="-457200">
              <a:buFont typeface="Wingdings" pitchFamily="2" charset="2"/>
              <a:buChar char="l"/>
            </a:pP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Review of 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Literatures</a:t>
            </a:r>
          </a:p>
          <a:p>
            <a:pPr marL="457200" lvl="0" indent="-457200">
              <a:buFont typeface="Wingdings" pitchFamily="2" charset="2"/>
              <a:buChar char="l"/>
            </a:pP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Variables and 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Model</a:t>
            </a:r>
          </a:p>
          <a:p>
            <a:pPr marL="457200" indent="-457200">
              <a:buFont typeface="Wingdings" pitchFamily="2" charset="2"/>
              <a:buChar char="l"/>
            </a:pP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analysis of the 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</a:p>
          <a:p>
            <a:pPr marL="457200" indent="-457200">
              <a:buFont typeface="Wingdings" pitchFamily="2" charset="2"/>
              <a:buChar char="l"/>
            </a:pP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lvl="0" indent="-457200">
              <a:buFont typeface="Wingdings" pitchFamily="2" charset="2"/>
              <a:buChar char="l"/>
            </a:pP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Reference</a:t>
            </a:r>
          </a:p>
          <a:p>
            <a:endParaRPr lang="en-US" altLang="zh-CN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altLang="zh-CN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zh-CN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altLang="zh-CN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980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0269" y="0"/>
            <a:ext cx="9144000" cy="54868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Reference</a:t>
            </a:r>
            <a:endParaRPr lang="zh-CN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0269" y="548680"/>
            <a:ext cx="8902749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[1]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Ramaswam,i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B.Supply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Response to Agricultural Insurance: Risk Reduction and Moral Hazard Effects[J].American Journal of Agricultural Economics, 1993, 75: 914- 925.</a:t>
            </a:r>
          </a:p>
          <a:p>
            <a:pPr algn="just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[2]Mosley, P. and Krishnamurthy, R. Can crop insurance work? The case of Indian[J].Journal of Development Studies, 1995, 31(3): 428- 450.</a:t>
            </a:r>
          </a:p>
          <a:p>
            <a:pPr algn="just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[3]Ming Lu, Zhao Chen. Urbanization, Urban-Biased Economic Policies and Urban-Rural Inequality[J]. Economic Research Journal</a:t>
            </a:r>
            <a:r>
              <a:rPr lang="zh-CN" altLang="en-US" sz="1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2004</a:t>
            </a:r>
            <a:r>
              <a:rPr lang="zh-CN" altLang="en-US" sz="1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(6):50-58.</a:t>
            </a:r>
          </a:p>
          <a:p>
            <a:pPr algn="just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[4]Zhou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Yunbo.Urbanization,Urban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-Rural Income Gap and Overall Income Inequality in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China:An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Empirical Test of the Inverse-U Hypothesis[J]. China Economic Quarterly</a:t>
            </a:r>
            <a:r>
              <a:rPr lang="zh-CN" altLang="en-US" sz="1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2009</a:t>
            </a:r>
            <a:r>
              <a:rPr lang="zh-CN" altLang="en-US" sz="1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(4):1240-1256.</a:t>
            </a:r>
          </a:p>
          <a:p>
            <a:pPr algn="just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[5]LIU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Tian.Analysis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of Impact Factors and Inverted U-Shape Test of Chinese Urban-Rural Income Gap Based on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Theil’s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Index[J]. Modern Economic Science</a:t>
            </a:r>
            <a:r>
              <a:rPr lang="zh-CN" altLang="en-US" sz="1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2013</a:t>
            </a:r>
            <a:r>
              <a:rPr lang="zh-CN" altLang="en-US" sz="1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(1):1-8.</a:t>
            </a:r>
          </a:p>
          <a:p>
            <a:pPr algn="just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[6]Ding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Weili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and Lu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Ming.Do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We Have to Choose between Justice and Efficiency in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Education?The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General Equilibrium Economics of the Financing of Basic Education[J]. Social Sciences In China</a:t>
            </a:r>
            <a:r>
              <a:rPr lang="zh-CN" altLang="en-US" sz="1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2005</a:t>
            </a:r>
            <a:r>
              <a:rPr lang="zh-CN" altLang="en-US" sz="1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(6):47-57.</a:t>
            </a:r>
          </a:p>
          <a:p>
            <a:pPr algn="just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[7]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Tian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Shichao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and Ming Lu. Contribution of Education to Within-Space Income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Inequality:Evidence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from Shanghai Household Data[J].South China Journal of Economics</a:t>
            </a:r>
            <a:r>
              <a:rPr lang="zh-CN" altLang="en-US" sz="1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2007</a:t>
            </a:r>
            <a:r>
              <a:rPr lang="zh-CN" altLang="en-US" sz="1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(5):12-21.</a:t>
            </a:r>
          </a:p>
          <a:p>
            <a:pPr algn="just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[8]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Jian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Bixi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and Ling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Guangjie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. Education Comparative study of heterogeneous returns [J]. Economic Research Journal, 2013, (2) :83-95.</a:t>
            </a:r>
          </a:p>
          <a:p>
            <a:pPr algn="just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[9]Wang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Jianxin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and Huang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. Financial Development and Income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Distribution:Based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on the Data Investigation of China’s 29 Provinces[J]. Shanghai Journal of Economics</a:t>
            </a:r>
            <a:r>
              <a:rPr lang="zh-CN" altLang="en-US" sz="1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2009</a:t>
            </a:r>
            <a:r>
              <a:rPr lang="zh-CN" altLang="en-US" sz="1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(11):3-13</a:t>
            </a:r>
            <a:r>
              <a:rPr lang="zh-CN" altLang="en-US" sz="1400" dirty="0">
                <a:latin typeface="Times New Roman" pitchFamily="18" charset="0"/>
                <a:cs typeface="Times New Roman" pitchFamily="18" charset="0"/>
              </a:rPr>
              <a:t>．</a:t>
            </a:r>
          </a:p>
          <a:p>
            <a:pPr algn="just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[10]Sun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Yongqiang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and Wan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Yulin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. Financial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Development,Opening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-up and Urban-rural Income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Gap:Empirical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Analysis Based on the Panel Data from 1978 to 2008[J]. Journal of Financial Research</a:t>
            </a:r>
            <a:r>
              <a:rPr lang="zh-CN" altLang="en-US" sz="1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2011</a:t>
            </a:r>
            <a:r>
              <a:rPr lang="zh-CN" altLang="en-US" sz="1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(1):28-39</a:t>
            </a:r>
            <a:r>
              <a:rPr lang="zh-CN" altLang="en-US" sz="1400" dirty="0">
                <a:latin typeface="Times New Roman" pitchFamily="18" charset="0"/>
                <a:cs typeface="Times New Roman" pitchFamily="18" charset="0"/>
              </a:rPr>
              <a:t>．</a:t>
            </a:r>
          </a:p>
          <a:p>
            <a:pPr algn="just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[11]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Gao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Jie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. Agricultural insurance for farmers' income and its policy implications[J]. Public Finance Research</a:t>
            </a:r>
            <a:r>
              <a:rPr lang="zh-CN" altLang="en-US" sz="1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2008</a:t>
            </a:r>
            <a:r>
              <a:rPr lang="zh-CN" altLang="en-US" sz="1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(6):48-51.</a:t>
            </a:r>
          </a:p>
          <a:p>
            <a:pPr algn="just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[12]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Liangping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Liangpeng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Yong, Dong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Yuxiang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. Agricultural Insurance and Farmers' Income Research Experience[J]. Modernization of Management</a:t>
            </a:r>
            <a:r>
              <a:rPr lang="zh-CN" altLang="en-US" sz="1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2008</a:t>
            </a:r>
            <a:r>
              <a:rPr lang="zh-CN" altLang="en-US" sz="1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(1):46-48.</a:t>
            </a:r>
          </a:p>
          <a:p>
            <a:pPr algn="just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[13]Clarke, R. G.,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Lixin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Colin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Xu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Hengfu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Zou,2006,” Finance and income inequality; What do the data tell us?” Southern economic journal , 72, 3,578-96.</a:t>
            </a:r>
          </a:p>
          <a:p>
            <a:pPr algn="just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[14]Beck, Thorsten,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Asli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latin typeface="Times New Roman" pitchFamily="18" charset="0"/>
                <a:cs typeface="Times New Roman" pitchFamily="18" charset="0"/>
              </a:rPr>
              <a:t>Demirgii-Kunt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and Ross Levine, 2007,"Finance,inequality and the poor," Journal of Economic Growth,12, 1,27-49.</a:t>
            </a:r>
          </a:p>
        </p:txBody>
      </p:sp>
    </p:spTree>
    <p:extLst>
      <p:ext uri="{BB962C8B-B14F-4D97-AF65-F5344CB8AC3E}">
        <p14:creationId xmlns:p14="http://schemas.microsoft.com/office/powerpoint/2010/main" val="114157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0269" y="0"/>
            <a:ext cx="9144000" cy="119675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06147" y="2204864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Thanks!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247" y="3657829"/>
            <a:ext cx="3302572" cy="3200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04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Variables and model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analysis of the 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 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zh-CN" sz="14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178411"/>
            <a:ext cx="5629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motivation of the research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6016" y="400109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motivation of the research</a:t>
            </a:r>
          </a:p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Method and data</a:t>
            </a:r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5056" y="1815878"/>
            <a:ext cx="9138943" cy="4941168"/>
          </a:xfrm>
        </p:spPr>
        <p:txBody>
          <a:bodyPr>
            <a:normAutofit fontScale="92500"/>
          </a:bodyPr>
          <a:lstStyle/>
          <a:p>
            <a:pPr algn="just"/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In 2007,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China‘s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ministry of finance released “The central finance agricultural insurance premium subsidies pilot management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approach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Agricultural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insurance's premium income in 2007-2011 respectively was 50.54 billion, 109.52 billion, 132.83 billion, 133.55 billion, 176.04billion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Agricultural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insurance's premium income was 11.94 billion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in total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from 1980 to 2006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Premium income in 2011 was 1.47 times the sum of the premium for the past 27 years. 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The intention of agricultural insurance is to use the risk transfer mechanisms to stabilize farmers' income and narrow the urban-rural income gap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Therefore, the paper tries to answer "Agricultural insurance can narrow the urban-rural income gap or not", which based on the model of the GMM dynamic panel estimation methods.</a:t>
            </a:r>
          </a:p>
          <a:p>
            <a:pPr algn="just"/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643" y="82154"/>
            <a:ext cx="1111966" cy="107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24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Variables and model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analysis of the 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 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zh-CN" sz="14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178411"/>
            <a:ext cx="5629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Method  and data</a:t>
            </a:r>
            <a:endParaRPr lang="en-US" altLang="zh-CN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6016" y="400109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The motivation of the research</a:t>
            </a:r>
          </a:p>
          <a:p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Method and data</a:t>
            </a:r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0" y="1916832"/>
            <a:ext cx="8820471" cy="4176464"/>
          </a:xfrm>
        </p:spPr>
        <p:txBody>
          <a:bodyPr>
            <a:normAutofit/>
          </a:bodyPr>
          <a:lstStyle/>
          <a:p>
            <a:pPr algn="just"/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Dynamic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panel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model: Fixed effect model and Random effect model</a:t>
            </a:r>
          </a:p>
          <a:p>
            <a:pPr algn="just"/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System General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Method of Moments(SYS-GMM): In order to overcome the problem of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endogeneity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2007-2012 Yearbook of China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Insurance</a:t>
            </a:r>
          </a:p>
          <a:p>
            <a:pPr algn="just"/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2007-2012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Yearbook of China Statistical</a:t>
            </a:r>
          </a:p>
          <a:p>
            <a:endParaRPr lang="en-US" altLang="zh-CN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altLang="zh-CN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643" y="82154"/>
            <a:ext cx="1111966" cy="107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61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Variables and model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analysis of the 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 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zh-CN" sz="14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324" y="1223382"/>
            <a:ext cx="79340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Agricultural insurance</a:t>
            </a:r>
            <a:endParaRPr lang="en-US" altLang="zh-CN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9952" y="523220"/>
            <a:ext cx="5004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Agricultural 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insurance</a:t>
            </a:r>
            <a:endParaRPr lang="en-US" altLang="zh-CN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Urban-rural income gap</a:t>
            </a:r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4780" y="1772816"/>
            <a:ext cx="9139220" cy="5085184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l"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Firstly, the agricultural insurance can reduce the urban-rural income gap</a:t>
            </a:r>
          </a:p>
          <a:p>
            <a:pPr algn="just">
              <a:buFont typeface="Wingdings" pitchFamily="2" charset="2"/>
              <a:buChar char="l"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Secondly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, agricultural insurance can transfer a poor and pure internal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risk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outside, in order to avoid rural residents into deeper poverty. </a:t>
            </a:r>
          </a:p>
          <a:p>
            <a:pPr algn="just">
              <a:buFont typeface="Wingdings" pitchFamily="2" charset="2"/>
              <a:buChar char="l"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Finally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, the agricultural insurance can effectively reduce the risk of credit default and make it possible for farmers to loan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l"/>
            </a:pPr>
            <a:endParaRPr lang="en-US" altLang="zh-CN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l"/>
            </a:pPr>
            <a:r>
              <a:rPr lang="en-US" altLang="zh-CN" sz="2400" dirty="0" err="1">
                <a:latin typeface="Times New Roman" pitchFamily="18" charset="0"/>
                <a:cs typeface="Times New Roman" pitchFamily="18" charset="0"/>
              </a:rPr>
              <a:t>Gao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 err="1">
                <a:latin typeface="Times New Roman" pitchFamily="18" charset="0"/>
                <a:cs typeface="Times New Roman" pitchFamily="18" charset="0"/>
              </a:rPr>
              <a:t>Jie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(2008) 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results showed that agricultural insurance expenses have on impact on farmers' income, which did not show a positive relationship of the theory that agricultural insurance on farmers' income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l"/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Liang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Ping et al (2008) The paper found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that agricultural insurance and income of farmers had a long-term </a:t>
            </a:r>
            <a:r>
              <a:rPr lang="en-US" altLang="zh-CN" sz="2400" dirty="0" err="1">
                <a:latin typeface="Times New Roman" pitchFamily="18" charset="0"/>
                <a:cs typeface="Times New Roman" pitchFamily="18" charset="0"/>
              </a:rPr>
              <a:t>cointegration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relationship by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VECM model. And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agricultural insurance was the granger causes of farmers' income growth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l"/>
            </a:pP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175" y="0"/>
            <a:ext cx="1111966" cy="107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64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Variables and model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analysis of the 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 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zh-CN" sz="14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34324" y="1169551"/>
            <a:ext cx="7934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Urban-rural </a:t>
            </a:r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income gap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2804" y="400109"/>
            <a:ext cx="4693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Agricultural insurance</a:t>
            </a:r>
          </a:p>
          <a:p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Urban-rural </a:t>
            </a:r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income gap</a:t>
            </a:r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-102170" y="1692771"/>
            <a:ext cx="9147771" cy="46805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l"/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The first theory is urbanization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l"/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The structure of urban-rural’ urbanization has a huge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difference. China's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urbanization process is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so slow that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enlarges the urban-rural income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gap (Lu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Ming and Chen Zhao, 2004; Zhou </a:t>
            </a:r>
            <a:r>
              <a:rPr lang="en-US" altLang="zh-CN" sz="2400" dirty="0" err="1">
                <a:latin typeface="Times New Roman" pitchFamily="18" charset="0"/>
                <a:cs typeface="Times New Roman" pitchFamily="18" charset="0"/>
              </a:rPr>
              <a:t>Yunbo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, 2009; Liu </a:t>
            </a:r>
            <a:r>
              <a:rPr lang="en-US" altLang="zh-CN" sz="2400" dirty="0" err="1">
                <a:latin typeface="Times New Roman" pitchFamily="18" charset="0"/>
                <a:cs typeface="Times New Roman" pitchFamily="18" charset="0"/>
              </a:rPr>
              <a:t>Tian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2013)</a:t>
            </a:r>
          </a:p>
          <a:p>
            <a:pPr>
              <a:buFont typeface="Wingdings" pitchFamily="2" charset="2"/>
              <a:buChar char="l"/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The second theory is government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l"/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The government did not pay adequate support to farmers,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such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as educational resources, social security and so on.(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Li Wei and Lu Ming,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2005; </a:t>
            </a:r>
            <a:r>
              <a:rPr lang="en-US" altLang="zh-CN" sz="2400" dirty="0" err="1">
                <a:latin typeface="Times New Roman" pitchFamily="18" charset="0"/>
                <a:cs typeface="Times New Roman" pitchFamily="18" charset="0"/>
              </a:rPr>
              <a:t>Tian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Shichao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, 2007; Jane must Maki,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2013)</a:t>
            </a:r>
            <a:endParaRPr lang="en-US" altLang="zh-C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The third is financial theory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l"/>
            </a:pP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Financial development is not balanced, and it will not help to optimize the efficiency of resource allocation. (Sun </a:t>
            </a:r>
            <a:r>
              <a:rPr lang="en-US" altLang="zh-CN" sz="2400" dirty="0" err="1">
                <a:latin typeface="Times New Roman" pitchFamily="18" charset="0"/>
                <a:cs typeface="Times New Roman" pitchFamily="18" charset="0"/>
              </a:rPr>
              <a:t>Yongqiang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 and Wan </a:t>
            </a:r>
            <a:r>
              <a:rPr lang="en-US" altLang="zh-CN" sz="2400" dirty="0" err="1">
                <a:latin typeface="Times New Roman" pitchFamily="18" charset="0"/>
                <a:cs typeface="Times New Roman" pitchFamily="18" charset="0"/>
              </a:rPr>
              <a:t>Yulin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, 2011; Ye </a:t>
            </a:r>
            <a:r>
              <a:rPr lang="en-US" altLang="zh-CN" sz="2400" dirty="0" err="1">
                <a:latin typeface="Times New Roman" pitchFamily="18" charset="0"/>
                <a:cs typeface="Times New Roman" pitchFamily="18" charset="0"/>
              </a:rPr>
              <a:t>Zhiqiang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, Chen Xi and Zhang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Shunming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2011)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016" y="46031"/>
            <a:ext cx="1111966" cy="107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9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1662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Variables and Model</a:t>
            </a:r>
          </a:p>
          <a:p>
            <a:pPr algn="r"/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analysis of the 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 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zh-CN" sz="14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34580" y="1193402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Variables</a:t>
            </a:r>
            <a:endParaRPr lang="zh-CN" alt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30705" y="228600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Variables</a:t>
            </a:r>
          </a:p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7704" y="350100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875980"/>
              </p:ext>
            </p:extLst>
          </p:nvPr>
        </p:nvGraphicFramePr>
        <p:xfrm>
          <a:off x="-34580" y="1716622"/>
          <a:ext cx="9178580" cy="5141377"/>
        </p:xfrm>
        <a:graphic>
          <a:graphicData uri="http://schemas.openxmlformats.org/drawingml/2006/table">
            <a:tbl>
              <a:tblPr firstRow="1" firstCol="1" bandRow="1" bandCol="1">
                <a:tableStyleId>{7DF18680-E054-41AD-8BC1-D1AEF772440D}</a:tableStyleId>
              </a:tblPr>
              <a:tblGrid>
                <a:gridCol w="1438228"/>
                <a:gridCol w="1417802"/>
                <a:gridCol w="2720167"/>
                <a:gridCol w="3602383"/>
              </a:tblGrid>
              <a:tr h="2846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 </a:t>
                      </a:r>
                      <a:endParaRPr lang="zh-C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 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  Meaning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Method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693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Dependent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gap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Income gap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Urban residents' disposable income/</a:t>
                      </a:r>
                      <a:endParaRPr lang="zh-C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 income of rural residents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01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Independent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claim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insurance claims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 agricultural insurance claims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4679">
                <a:tc rowSpan="8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Control</a:t>
                      </a:r>
                      <a:endParaRPr lang="zh-C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gdp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Gdp per capita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GDP/total  population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6935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 capita investment in fixed assets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Investment in fixed assets/ total population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6935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edu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 capita investment in education funding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Education funding / total population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6935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 capita traffic mileage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Road and rail mileage / total population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6935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ubr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Urbanization 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Non-agricultural population/total population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6296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open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Openness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 imports and exports / GDP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6935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nonsoe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Ownership Structure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Non-state-owned</a:t>
                      </a:r>
                      <a:r>
                        <a:rPr lang="en-US" sz="1800" kern="1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employment</a:t>
                      </a: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 employment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28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gov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Expenditure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Expenditure / GDP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" name="图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923" y="46031"/>
            <a:ext cx="1111966" cy="107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64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Variables and Model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analysis of the 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 </a:t>
            </a:r>
          </a:p>
          <a:p>
            <a:pPr algn="r"/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zh-CN" sz="1400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38" y="1295940"/>
            <a:ext cx="8856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basic characteristics of data variables</a:t>
            </a:r>
            <a:endParaRPr lang="zh-CN" alt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196640"/>
              </p:ext>
            </p:extLst>
          </p:nvPr>
        </p:nvGraphicFramePr>
        <p:xfrm>
          <a:off x="0" y="1821825"/>
          <a:ext cx="9108504" cy="4888183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619672"/>
                <a:gridCol w="1391838"/>
                <a:gridCol w="1506247"/>
                <a:gridCol w="1506247"/>
                <a:gridCol w="1506247"/>
                <a:gridCol w="1578253"/>
              </a:tblGrid>
              <a:tr h="455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Variables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Name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Mean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92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Dependent 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lngap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1.1043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0.1827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0.7264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1.5036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78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Independent 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lnclaim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4.3998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1.8636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-2.8134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6.9637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7834">
                <a:tc rowSpan="8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Control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lngdp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0.9522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0.5144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-0.2305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2.1216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78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lnfi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0.4341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0.4842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-0.8918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1.6517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78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lnedu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-2.4790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0.4586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-3.3578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-1.3561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78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lntra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3.4278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0.6476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1.6760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5.3462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78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lnubr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-0.7433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0.2823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-1.4867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-0.1131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78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lnopen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-1.7201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1.0065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-3.3490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0.5095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78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lnnonsoe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-.1398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0.0827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-0.5525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52425" algn="l"/>
                        </a:tabLs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-0.0544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120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lngov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-1.6157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0.4842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-2.4368</a:t>
                      </a:r>
                      <a:endParaRPr lang="zh-CN" sz="180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0.2242</a:t>
                      </a:r>
                      <a:endParaRPr lang="zh-CN" sz="1800" dirty="0">
                        <a:effectLst/>
                        <a:latin typeface="Times New Roman" pitchFamily="18" charset="0"/>
                        <a:ea typeface="宋体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860032" y="123110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Variables</a:t>
            </a:r>
          </a:p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Model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7118" y="92063"/>
            <a:ext cx="1111966" cy="107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92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139952" cy="116955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>
                <a:solidFill>
                  <a:prstClr val="white">
                    <a:lumMod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r"/>
            <a:r>
              <a:rPr lang="en-US" altLang="zh-CN" sz="1400" dirty="0" smtClean="0">
                <a:solidFill>
                  <a:prstClr val="white">
                    <a:lumMod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Review of Literatures</a:t>
            </a:r>
          </a:p>
          <a:p>
            <a:pPr algn="r"/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Variables and Model</a:t>
            </a:r>
          </a:p>
          <a:p>
            <a:pPr algn="r"/>
            <a:r>
              <a:rPr lang="en-US" altLang="zh-CN" sz="1400" dirty="0" smtClean="0">
                <a:solidFill>
                  <a:prstClr val="white">
                    <a:lumMod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1400" dirty="0">
                <a:solidFill>
                  <a:prstClr val="white">
                    <a:lumMod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analysis of the </a:t>
            </a:r>
            <a:r>
              <a:rPr lang="en-US" altLang="zh-CN" sz="1400" dirty="0" smtClean="0">
                <a:solidFill>
                  <a:prstClr val="white">
                    <a:lumMod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results </a:t>
            </a:r>
          </a:p>
          <a:p>
            <a:pPr algn="r"/>
            <a:r>
              <a:rPr lang="en-US" altLang="zh-CN" sz="1400" dirty="0" smtClean="0">
                <a:solidFill>
                  <a:prstClr val="white">
                    <a:lumMod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zh-CN" sz="1400" dirty="0">
              <a:solidFill>
                <a:prstClr val="white">
                  <a:lumMod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107504" y="1172726"/>
            <a:ext cx="8965730" cy="600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Figure 1 and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Figure 2</a:t>
            </a:r>
            <a:endParaRPr lang="zh-CN" alt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图片 1" descr="C:\Documents and Settings\Administrator\桌面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2816"/>
            <a:ext cx="3955780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图片 2" descr="C:\Documents and Settings\Administrator\桌面\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798" y="1772816"/>
            <a:ext cx="3924436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7504" y="5373216"/>
            <a:ext cx="89657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 dirty="0">
                <a:latin typeface="Times New Roman" pitchFamily="18" charset="0"/>
                <a:cs typeface="Times New Roman" pitchFamily="18" charset="0"/>
              </a:rPr>
              <a:t>Figure 1 and figure 2 showed that agricultural insurance and the income gap may exist certain a linear relationship. In the following paragraphs, we will analyze the relationship based on GMM estimation.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123110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Variables</a:t>
            </a:r>
          </a:p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Model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52" y="46031"/>
            <a:ext cx="1111966" cy="107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36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1652</TotalTime>
  <Words>3011</Words>
  <Application>Microsoft Office PowerPoint</Application>
  <PresentationFormat>全屏显示(4:3)</PresentationFormat>
  <Paragraphs>719</Paragraphs>
  <Slides>21</Slides>
  <Notes>11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3" baseType="lpstr">
      <vt:lpstr>Office 主题</vt:lpstr>
      <vt:lpstr>Equation</vt:lpstr>
      <vt:lpstr>Agricultural Insurance and the urban-rural income gap -- Based on a dynamic panel model of the GMM estimation</vt:lpstr>
      <vt:lpstr>Outline of Topics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Reference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微软用户</cp:lastModifiedBy>
  <cp:revision>187</cp:revision>
  <dcterms:modified xsi:type="dcterms:W3CDTF">2013-07-19T02:49:04Z</dcterms:modified>
</cp:coreProperties>
</file>