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58" r:id="rId4"/>
    <p:sldId id="284" r:id="rId5"/>
    <p:sldId id="260" r:id="rId6"/>
    <p:sldId id="264" r:id="rId7"/>
    <p:sldId id="285" r:id="rId8"/>
    <p:sldId id="271" r:id="rId9"/>
    <p:sldId id="270" r:id="rId10"/>
    <p:sldId id="286" r:id="rId11"/>
    <p:sldId id="281" r:id="rId12"/>
    <p:sldId id="265" r:id="rId13"/>
    <p:sldId id="279" r:id="rId14"/>
    <p:sldId id="282" r:id="rId15"/>
    <p:sldId id="266" r:id="rId16"/>
    <p:sldId id="283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64" autoAdjust="0"/>
  </p:normalViewPr>
  <p:slideViewPr>
    <p:cSldViewPr snapToObjects="1">
      <p:cViewPr varScale="1">
        <p:scale>
          <a:sx n="64" d="100"/>
          <a:sy n="64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HH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082998605162947E-2"/>
          <c:y val="1.5447649366941768E-2"/>
          <c:w val="0.86842505673497472"/>
          <c:h val="0.80886349294429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趋势图表!$B$1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趋势图表!$A$2:$A$32</c:f>
              <c:strCache>
                <c:ptCount val="31"/>
                <c:pt idx="0">
                  <c:v>Shanghai</c:v>
                </c:pt>
                <c:pt idx="1">
                  <c:v>Beijing</c:v>
                </c:pt>
                <c:pt idx="2">
                  <c:v>Tianjin</c:v>
                </c:pt>
                <c:pt idx="3">
                  <c:v>Jiangsu</c:v>
                </c:pt>
                <c:pt idx="4">
                  <c:v>Zhejiang</c:v>
                </c:pt>
                <c:pt idx="5">
                  <c:v>Shandong</c:v>
                </c:pt>
                <c:pt idx="6">
                  <c:v>Guangdong</c:v>
                </c:pt>
                <c:pt idx="7">
                  <c:v>Hainan</c:v>
                </c:pt>
                <c:pt idx="8">
                  <c:v>Fujian</c:v>
                </c:pt>
                <c:pt idx="9">
                  <c:v>Hebei</c:v>
                </c:pt>
                <c:pt idx="10">
                  <c:v>Liaoning</c:v>
                </c:pt>
                <c:pt idx="11">
                  <c:v>Guangxi-EAST</c:v>
                </c:pt>
                <c:pt idx="12">
                  <c:v>Heilongjiang</c:v>
                </c:pt>
                <c:pt idx="13">
                  <c:v>Henan</c:v>
                </c:pt>
                <c:pt idx="14">
                  <c:v>Hubei</c:v>
                </c:pt>
                <c:pt idx="15">
                  <c:v>Hunan</c:v>
                </c:pt>
                <c:pt idx="16">
                  <c:v>Jilin</c:v>
                </c:pt>
                <c:pt idx="17">
                  <c:v>Neimenggu</c:v>
                </c:pt>
                <c:pt idx="18">
                  <c:v>Anhui</c:v>
                </c:pt>
                <c:pt idx="19">
                  <c:v>Jiangxi</c:v>
                </c:pt>
                <c:pt idx="20">
                  <c:v>Shanxi-MIDDLE</c:v>
                </c:pt>
                <c:pt idx="21">
                  <c:v>Chongqing</c:v>
                </c:pt>
                <c:pt idx="22">
                  <c:v>Shanxi</c:v>
                </c:pt>
                <c:pt idx="23">
                  <c:v>Sichuan</c:v>
                </c:pt>
                <c:pt idx="24">
                  <c:v>Guizhou</c:v>
                </c:pt>
                <c:pt idx="25">
                  <c:v>Yunnan</c:v>
                </c:pt>
                <c:pt idx="26">
                  <c:v>Gansu</c:v>
                </c:pt>
                <c:pt idx="27">
                  <c:v>Xinjiang</c:v>
                </c:pt>
                <c:pt idx="28">
                  <c:v>Qinghai</c:v>
                </c:pt>
                <c:pt idx="29">
                  <c:v>Linxia</c:v>
                </c:pt>
                <c:pt idx="30">
                  <c:v>Tibet-WEST</c:v>
                </c:pt>
              </c:strCache>
            </c:strRef>
          </c:cat>
          <c:val>
            <c:numRef>
              <c:f>趋势图表!$B$2:$B$32</c:f>
              <c:numCache>
                <c:formatCode>General</c:formatCode>
                <c:ptCount val="31"/>
                <c:pt idx="0">
                  <c:v>0.11854000000000001</c:v>
                </c:pt>
                <c:pt idx="1">
                  <c:v>0.20927000000000001</c:v>
                </c:pt>
                <c:pt idx="2">
                  <c:v>0.24845999999999999</c:v>
                </c:pt>
                <c:pt idx="3">
                  <c:v>0.17079</c:v>
                </c:pt>
                <c:pt idx="4">
                  <c:v>0.17615</c:v>
                </c:pt>
                <c:pt idx="5">
                  <c:v>0.21304000000000001</c:v>
                </c:pt>
                <c:pt idx="6">
                  <c:v>0.20880000000000001</c:v>
                </c:pt>
                <c:pt idx="7">
                  <c:v>0.25347999999999998</c:v>
                </c:pt>
                <c:pt idx="8">
                  <c:v>0.29731000000000002</c:v>
                </c:pt>
                <c:pt idx="9">
                  <c:v>0.33189000000000002</c:v>
                </c:pt>
                <c:pt idx="10">
                  <c:v>0.27239999999999998</c:v>
                </c:pt>
                <c:pt idx="11">
                  <c:v>0.34578999999999999</c:v>
                </c:pt>
                <c:pt idx="12">
                  <c:v>0.15196000000000001</c:v>
                </c:pt>
                <c:pt idx="13">
                  <c:v>0.24096999999999999</c:v>
                </c:pt>
                <c:pt idx="14">
                  <c:v>0.29213</c:v>
                </c:pt>
                <c:pt idx="15">
                  <c:v>0.26945000000000002</c:v>
                </c:pt>
                <c:pt idx="16">
                  <c:v>0.30575999999999998</c:v>
                </c:pt>
                <c:pt idx="17">
                  <c:v>0.33903</c:v>
                </c:pt>
                <c:pt idx="18">
                  <c:v>0.32817000000000002</c:v>
                </c:pt>
                <c:pt idx="19">
                  <c:v>0.34317999999999999</c:v>
                </c:pt>
                <c:pt idx="20">
                  <c:v>0.42623</c:v>
                </c:pt>
                <c:pt idx="21">
                  <c:v>0.19489999999999999</c:v>
                </c:pt>
                <c:pt idx="22">
                  <c:v>0.21790000000000001</c:v>
                </c:pt>
                <c:pt idx="23">
                  <c:v>0.24373</c:v>
                </c:pt>
                <c:pt idx="24">
                  <c:v>0.34333000000000002</c:v>
                </c:pt>
                <c:pt idx="25">
                  <c:v>0.32289000000000001</c:v>
                </c:pt>
                <c:pt idx="26">
                  <c:v>0.33442</c:v>
                </c:pt>
                <c:pt idx="27">
                  <c:v>0.36215999999999998</c:v>
                </c:pt>
                <c:pt idx="28">
                  <c:v>0.50085000000000002</c:v>
                </c:pt>
                <c:pt idx="29">
                  <c:v>0.47663</c:v>
                </c:pt>
                <c:pt idx="30">
                  <c:v>0.69396000000000002</c:v>
                </c:pt>
              </c:numCache>
            </c:numRef>
          </c:val>
        </c:ser>
        <c:ser>
          <c:idx val="1"/>
          <c:order val="1"/>
          <c:tx>
            <c:strRef>
              <c:f>趋势图表!$C$1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趋势图表!$A$2:$A$32</c:f>
              <c:strCache>
                <c:ptCount val="31"/>
                <c:pt idx="0">
                  <c:v>Shanghai</c:v>
                </c:pt>
                <c:pt idx="1">
                  <c:v>Beijing</c:v>
                </c:pt>
                <c:pt idx="2">
                  <c:v>Tianjin</c:v>
                </c:pt>
                <c:pt idx="3">
                  <c:v>Jiangsu</c:v>
                </c:pt>
                <c:pt idx="4">
                  <c:v>Zhejiang</c:v>
                </c:pt>
                <c:pt idx="5">
                  <c:v>Shandong</c:v>
                </c:pt>
                <c:pt idx="6">
                  <c:v>Guangdong</c:v>
                </c:pt>
                <c:pt idx="7">
                  <c:v>Hainan</c:v>
                </c:pt>
                <c:pt idx="8">
                  <c:v>Fujian</c:v>
                </c:pt>
                <c:pt idx="9">
                  <c:v>Hebei</c:v>
                </c:pt>
                <c:pt idx="10">
                  <c:v>Liaoning</c:v>
                </c:pt>
                <c:pt idx="11">
                  <c:v>Guangxi-EAST</c:v>
                </c:pt>
                <c:pt idx="12">
                  <c:v>Heilongjiang</c:v>
                </c:pt>
                <c:pt idx="13">
                  <c:v>Henan</c:v>
                </c:pt>
                <c:pt idx="14">
                  <c:v>Hubei</c:v>
                </c:pt>
                <c:pt idx="15">
                  <c:v>Hunan</c:v>
                </c:pt>
                <c:pt idx="16">
                  <c:v>Jilin</c:v>
                </c:pt>
                <c:pt idx="17">
                  <c:v>Neimenggu</c:v>
                </c:pt>
                <c:pt idx="18">
                  <c:v>Anhui</c:v>
                </c:pt>
                <c:pt idx="19">
                  <c:v>Jiangxi</c:v>
                </c:pt>
                <c:pt idx="20">
                  <c:v>Shanxi-MIDDLE</c:v>
                </c:pt>
                <c:pt idx="21">
                  <c:v>Chongqing</c:v>
                </c:pt>
                <c:pt idx="22">
                  <c:v>Shanxi</c:v>
                </c:pt>
                <c:pt idx="23">
                  <c:v>Sichuan</c:v>
                </c:pt>
                <c:pt idx="24">
                  <c:v>Guizhou</c:v>
                </c:pt>
                <c:pt idx="25">
                  <c:v>Yunnan</c:v>
                </c:pt>
                <c:pt idx="26">
                  <c:v>Gansu</c:v>
                </c:pt>
                <c:pt idx="27">
                  <c:v>Xinjiang</c:v>
                </c:pt>
                <c:pt idx="28">
                  <c:v>Qinghai</c:v>
                </c:pt>
                <c:pt idx="29">
                  <c:v>Linxia</c:v>
                </c:pt>
                <c:pt idx="30">
                  <c:v>Tibet-WEST</c:v>
                </c:pt>
              </c:strCache>
            </c:strRef>
          </c:cat>
          <c:val>
            <c:numRef>
              <c:f>趋势图表!$C$2:$C$32</c:f>
              <c:numCache>
                <c:formatCode>General</c:formatCode>
                <c:ptCount val="31"/>
                <c:pt idx="0">
                  <c:v>0.12808</c:v>
                </c:pt>
                <c:pt idx="1">
                  <c:v>0.19833000000000001</c:v>
                </c:pt>
                <c:pt idx="2">
                  <c:v>0.20738000000000001</c:v>
                </c:pt>
                <c:pt idx="3">
                  <c:v>0.16857</c:v>
                </c:pt>
                <c:pt idx="4">
                  <c:v>0.17232</c:v>
                </c:pt>
                <c:pt idx="5">
                  <c:v>0.21289</c:v>
                </c:pt>
                <c:pt idx="6">
                  <c:v>0.20493</c:v>
                </c:pt>
                <c:pt idx="7">
                  <c:v>0.24382000000000001</c:v>
                </c:pt>
                <c:pt idx="8">
                  <c:v>0.28310000000000002</c:v>
                </c:pt>
                <c:pt idx="9">
                  <c:v>0.30791000000000002</c:v>
                </c:pt>
                <c:pt idx="10">
                  <c:v>0.29009000000000001</c:v>
                </c:pt>
                <c:pt idx="11">
                  <c:v>0.34166999999999997</c:v>
                </c:pt>
                <c:pt idx="12">
                  <c:v>0.27446999999999999</c:v>
                </c:pt>
                <c:pt idx="13">
                  <c:v>0.21881</c:v>
                </c:pt>
                <c:pt idx="14">
                  <c:v>0.25863999999999998</c:v>
                </c:pt>
                <c:pt idx="15">
                  <c:v>0.25862000000000002</c:v>
                </c:pt>
                <c:pt idx="16">
                  <c:v>0.23738000000000001</c:v>
                </c:pt>
                <c:pt idx="17">
                  <c:v>0.26878000000000002</c:v>
                </c:pt>
                <c:pt idx="18">
                  <c:v>0.28538000000000002</c:v>
                </c:pt>
                <c:pt idx="19">
                  <c:v>0.31123000000000001</c:v>
                </c:pt>
                <c:pt idx="20">
                  <c:v>0.38334000000000001</c:v>
                </c:pt>
                <c:pt idx="21">
                  <c:v>0.20413000000000001</c:v>
                </c:pt>
                <c:pt idx="22">
                  <c:v>0.21393999999999999</c:v>
                </c:pt>
                <c:pt idx="23">
                  <c:v>0.23485</c:v>
                </c:pt>
                <c:pt idx="24">
                  <c:v>0.28337000000000001</c:v>
                </c:pt>
                <c:pt idx="25">
                  <c:v>0.32339000000000001</c:v>
                </c:pt>
                <c:pt idx="26">
                  <c:v>0.31788</c:v>
                </c:pt>
                <c:pt idx="27">
                  <c:v>0.36519000000000001</c:v>
                </c:pt>
                <c:pt idx="28">
                  <c:v>0.47854999999999998</c:v>
                </c:pt>
                <c:pt idx="29">
                  <c:v>0.44139</c:v>
                </c:pt>
                <c:pt idx="30">
                  <c:v>0.74753999999999998</c:v>
                </c:pt>
              </c:numCache>
            </c:numRef>
          </c:val>
        </c:ser>
        <c:ser>
          <c:idx val="2"/>
          <c:order val="2"/>
          <c:tx>
            <c:strRef>
              <c:f>趋势图表!$D$1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趋势图表!$A$2:$A$32</c:f>
              <c:strCache>
                <c:ptCount val="31"/>
                <c:pt idx="0">
                  <c:v>Shanghai</c:v>
                </c:pt>
                <c:pt idx="1">
                  <c:v>Beijing</c:v>
                </c:pt>
                <c:pt idx="2">
                  <c:v>Tianjin</c:v>
                </c:pt>
                <c:pt idx="3">
                  <c:v>Jiangsu</c:v>
                </c:pt>
                <c:pt idx="4">
                  <c:v>Zhejiang</c:v>
                </c:pt>
                <c:pt idx="5">
                  <c:v>Shandong</c:v>
                </c:pt>
                <c:pt idx="6">
                  <c:v>Guangdong</c:v>
                </c:pt>
                <c:pt idx="7">
                  <c:v>Hainan</c:v>
                </c:pt>
                <c:pt idx="8">
                  <c:v>Fujian</c:v>
                </c:pt>
                <c:pt idx="9">
                  <c:v>Hebei</c:v>
                </c:pt>
                <c:pt idx="10">
                  <c:v>Liaoning</c:v>
                </c:pt>
                <c:pt idx="11">
                  <c:v>Guangxi-EAST</c:v>
                </c:pt>
                <c:pt idx="12">
                  <c:v>Heilongjiang</c:v>
                </c:pt>
                <c:pt idx="13">
                  <c:v>Henan</c:v>
                </c:pt>
                <c:pt idx="14">
                  <c:v>Hubei</c:v>
                </c:pt>
                <c:pt idx="15">
                  <c:v>Hunan</c:v>
                </c:pt>
                <c:pt idx="16">
                  <c:v>Jilin</c:v>
                </c:pt>
                <c:pt idx="17">
                  <c:v>Neimenggu</c:v>
                </c:pt>
                <c:pt idx="18">
                  <c:v>Anhui</c:v>
                </c:pt>
                <c:pt idx="19">
                  <c:v>Jiangxi</c:v>
                </c:pt>
                <c:pt idx="20">
                  <c:v>Shanxi-MIDDLE</c:v>
                </c:pt>
                <c:pt idx="21">
                  <c:v>Chongqing</c:v>
                </c:pt>
                <c:pt idx="22">
                  <c:v>Shanxi</c:v>
                </c:pt>
                <c:pt idx="23">
                  <c:v>Sichuan</c:v>
                </c:pt>
                <c:pt idx="24">
                  <c:v>Guizhou</c:v>
                </c:pt>
                <c:pt idx="25">
                  <c:v>Yunnan</c:v>
                </c:pt>
                <c:pt idx="26">
                  <c:v>Gansu</c:v>
                </c:pt>
                <c:pt idx="27">
                  <c:v>Xinjiang</c:v>
                </c:pt>
                <c:pt idx="28">
                  <c:v>Qinghai</c:v>
                </c:pt>
                <c:pt idx="29">
                  <c:v>Linxia</c:v>
                </c:pt>
                <c:pt idx="30">
                  <c:v>Tibet-WEST</c:v>
                </c:pt>
              </c:strCache>
            </c:strRef>
          </c:cat>
          <c:val>
            <c:numRef>
              <c:f>趋势图表!$D$2:$D$32</c:f>
              <c:numCache>
                <c:formatCode>General</c:formatCode>
                <c:ptCount val="31"/>
                <c:pt idx="0">
                  <c:v>0.121</c:v>
                </c:pt>
                <c:pt idx="1">
                  <c:v>0.17302000000000001</c:v>
                </c:pt>
                <c:pt idx="2">
                  <c:v>0.1827</c:v>
                </c:pt>
                <c:pt idx="3">
                  <c:v>0.18509</c:v>
                </c:pt>
                <c:pt idx="4">
                  <c:v>0.16908999999999999</c:v>
                </c:pt>
                <c:pt idx="5">
                  <c:v>0.1966</c:v>
                </c:pt>
                <c:pt idx="6">
                  <c:v>0.20230000000000001</c:v>
                </c:pt>
                <c:pt idx="7">
                  <c:v>0.22703000000000001</c:v>
                </c:pt>
                <c:pt idx="8">
                  <c:v>0.27406999999999998</c:v>
                </c:pt>
                <c:pt idx="9">
                  <c:v>0.27346999999999999</c:v>
                </c:pt>
                <c:pt idx="10">
                  <c:v>0.25639000000000001</c:v>
                </c:pt>
                <c:pt idx="11">
                  <c:v>0.31376999999999999</c:v>
                </c:pt>
                <c:pt idx="12">
                  <c:v>0.22372</c:v>
                </c:pt>
                <c:pt idx="13">
                  <c:v>0.18504000000000001</c:v>
                </c:pt>
                <c:pt idx="14">
                  <c:v>0.28716000000000003</c:v>
                </c:pt>
                <c:pt idx="15">
                  <c:v>0.23180000000000001</c:v>
                </c:pt>
                <c:pt idx="16">
                  <c:v>0.21331</c:v>
                </c:pt>
                <c:pt idx="17">
                  <c:v>0.24928</c:v>
                </c:pt>
                <c:pt idx="18">
                  <c:v>0.22317999999999999</c:v>
                </c:pt>
                <c:pt idx="19">
                  <c:v>0.30364000000000002</c:v>
                </c:pt>
                <c:pt idx="20">
                  <c:v>0.33550999999999997</c:v>
                </c:pt>
                <c:pt idx="21">
                  <c:v>0.22140000000000001</c:v>
                </c:pt>
                <c:pt idx="22">
                  <c:v>0.19377</c:v>
                </c:pt>
                <c:pt idx="23">
                  <c:v>0.23299</c:v>
                </c:pt>
                <c:pt idx="24">
                  <c:v>0.22286</c:v>
                </c:pt>
                <c:pt idx="25">
                  <c:v>0.29310000000000003</c:v>
                </c:pt>
                <c:pt idx="26">
                  <c:v>0.28410000000000002</c:v>
                </c:pt>
                <c:pt idx="27">
                  <c:v>0.34638999999999998</c:v>
                </c:pt>
                <c:pt idx="28">
                  <c:v>0.41304000000000002</c:v>
                </c:pt>
                <c:pt idx="29">
                  <c:v>0.43811</c:v>
                </c:pt>
                <c:pt idx="30">
                  <c:v>0.70199</c:v>
                </c:pt>
              </c:numCache>
            </c:numRef>
          </c:val>
        </c:ser>
        <c:ser>
          <c:idx val="3"/>
          <c:order val="3"/>
          <c:tx>
            <c:strRef>
              <c:f>趋势图表!$E$1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趋势图表!$A$2:$A$32</c:f>
              <c:strCache>
                <c:ptCount val="31"/>
                <c:pt idx="0">
                  <c:v>Shanghai</c:v>
                </c:pt>
                <c:pt idx="1">
                  <c:v>Beijing</c:v>
                </c:pt>
                <c:pt idx="2">
                  <c:v>Tianjin</c:v>
                </c:pt>
                <c:pt idx="3">
                  <c:v>Jiangsu</c:v>
                </c:pt>
                <c:pt idx="4">
                  <c:v>Zhejiang</c:v>
                </c:pt>
                <c:pt idx="5">
                  <c:v>Shandong</c:v>
                </c:pt>
                <c:pt idx="6">
                  <c:v>Guangdong</c:v>
                </c:pt>
                <c:pt idx="7">
                  <c:v>Hainan</c:v>
                </c:pt>
                <c:pt idx="8">
                  <c:v>Fujian</c:v>
                </c:pt>
                <c:pt idx="9">
                  <c:v>Hebei</c:v>
                </c:pt>
                <c:pt idx="10">
                  <c:v>Liaoning</c:v>
                </c:pt>
                <c:pt idx="11">
                  <c:v>Guangxi-EAST</c:v>
                </c:pt>
                <c:pt idx="12">
                  <c:v>Heilongjiang</c:v>
                </c:pt>
                <c:pt idx="13">
                  <c:v>Henan</c:v>
                </c:pt>
                <c:pt idx="14">
                  <c:v>Hubei</c:v>
                </c:pt>
                <c:pt idx="15">
                  <c:v>Hunan</c:v>
                </c:pt>
                <c:pt idx="16">
                  <c:v>Jilin</c:v>
                </c:pt>
                <c:pt idx="17">
                  <c:v>Neimenggu</c:v>
                </c:pt>
                <c:pt idx="18">
                  <c:v>Anhui</c:v>
                </c:pt>
                <c:pt idx="19">
                  <c:v>Jiangxi</c:v>
                </c:pt>
                <c:pt idx="20">
                  <c:v>Shanxi-MIDDLE</c:v>
                </c:pt>
                <c:pt idx="21">
                  <c:v>Chongqing</c:v>
                </c:pt>
                <c:pt idx="22">
                  <c:v>Shanxi</c:v>
                </c:pt>
                <c:pt idx="23">
                  <c:v>Sichuan</c:v>
                </c:pt>
                <c:pt idx="24">
                  <c:v>Guizhou</c:v>
                </c:pt>
                <c:pt idx="25">
                  <c:v>Yunnan</c:v>
                </c:pt>
                <c:pt idx="26">
                  <c:v>Gansu</c:v>
                </c:pt>
                <c:pt idx="27">
                  <c:v>Xinjiang</c:v>
                </c:pt>
                <c:pt idx="28">
                  <c:v>Qinghai</c:v>
                </c:pt>
                <c:pt idx="29">
                  <c:v>Linxia</c:v>
                </c:pt>
                <c:pt idx="30">
                  <c:v>Tibet-WEST</c:v>
                </c:pt>
              </c:strCache>
            </c:strRef>
          </c:cat>
          <c:val>
            <c:numRef>
              <c:f>趋势图表!$E$2:$E$32</c:f>
              <c:numCache>
                <c:formatCode>General</c:formatCode>
                <c:ptCount val="31"/>
                <c:pt idx="0">
                  <c:v>0.13100000000000001</c:v>
                </c:pt>
                <c:pt idx="1">
                  <c:v>0.15396000000000001</c:v>
                </c:pt>
                <c:pt idx="2">
                  <c:v>0.18432000000000001</c:v>
                </c:pt>
                <c:pt idx="3">
                  <c:v>0.18511</c:v>
                </c:pt>
                <c:pt idx="4">
                  <c:v>0.15755</c:v>
                </c:pt>
                <c:pt idx="5">
                  <c:v>0.17243</c:v>
                </c:pt>
                <c:pt idx="6">
                  <c:v>0.19824</c:v>
                </c:pt>
                <c:pt idx="7">
                  <c:v>0.23674000000000001</c:v>
                </c:pt>
                <c:pt idx="8">
                  <c:v>0.27736</c:v>
                </c:pt>
                <c:pt idx="9">
                  <c:v>0.29191</c:v>
                </c:pt>
                <c:pt idx="10">
                  <c:v>0.24754000000000001</c:v>
                </c:pt>
                <c:pt idx="11">
                  <c:v>0.26922000000000001</c:v>
                </c:pt>
                <c:pt idx="12">
                  <c:v>0.18675</c:v>
                </c:pt>
                <c:pt idx="13">
                  <c:v>0.19857</c:v>
                </c:pt>
                <c:pt idx="14">
                  <c:v>0.24087</c:v>
                </c:pt>
                <c:pt idx="15">
                  <c:v>0.20388999999999999</c:v>
                </c:pt>
                <c:pt idx="16">
                  <c:v>0.19616</c:v>
                </c:pt>
                <c:pt idx="17">
                  <c:v>0.24886</c:v>
                </c:pt>
                <c:pt idx="18">
                  <c:v>0.19803000000000001</c:v>
                </c:pt>
                <c:pt idx="19">
                  <c:v>0.32407000000000002</c:v>
                </c:pt>
                <c:pt idx="20">
                  <c:v>0.31489</c:v>
                </c:pt>
                <c:pt idx="21">
                  <c:v>0.22131999999999999</c:v>
                </c:pt>
                <c:pt idx="22">
                  <c:v>0.18156</c:v>
                </c:pt>
                <c:pt idx="23">
                  <c:v>0.22550999999999999</c:v>
                </c:pt>
                <c:pt idx="24">
                  <c:v>0.20688000000000001</c:v>
                </c:pt>
                <c:pt idx="25">
                  <c:v>0.26468000000000003</c:v>
                </c:pt>
                <c:pt idx="26">
                  <c:v>0.26606000000000002</c:v>
                </c:pt>
                <c:pt idx="27">
                  <c:v>0.34944999999999998</c:v>
                </c:pt>
                <c:pt idx="28">
                  <c:v>0.40340999999999999</c:v>
                </c:pt>
                <c:pt idx="29">
                  <c:v>0.45079000000000002</c:v>
                </c:pt>
                <c:pt idx="30">
                  <c:v>0.78683000000000003</c:v>
                </c:pt>
              </c:numCache>
            </c:numRef>
          </c:val>
        </c:ser>
        <c:ser>
          <c:idx val="4"/>
          <c:order val="4"/>
          <c:tx>
            <c:strRef>
              <c:f>趋势图表!$F$1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趋势图表!$A$2:$A$32</c:f>
              <c:strCache>
                <c:ptCount val="31"/>
                <c:pt idx="0">
                  <c:v>Shanghai</c:v>
                </c:pt>
                <c:pt idx="1">
                  <c:v>Beijing</c:v>
                </c:pt>
                <c:pt idx="2">
                  <c:v>Tianjin</c:v>
                </c:pt>
                <c:pt idx="3">
                  <c:v>Jiangsu</c:v>
                </c:pt>
                <c:pt idx="4">
                  <c:v>Zhejiang</c:v>
                </c:pt>
                <c:pt idx="5">
                  <c:v>Shandong</c:v>
                </c:pt>
                <c:pt idx="6">
                  <c:v>Guangdong</c:v>
                </c:pt>
                <c:pt idx="7">
                  <c:v>Hainan</c:v>
                </c:pt>
                <c:pt idx="8">
                  <c:v>Fujian</c:v>
                </c:pt>
                <c:pt idx="9">
                  <c:v>Hebei</c:v>
                </c:pt>
                <c:pt idx="10">
                  <c:v>Liaoning</c:v>
                </c:pt>
                <c:pt idx="11">
                  <c:v>Guangxi-EAST</c:v>
                </c:pt>
                <c:pt idx="12">
                  <c:v>Heilongjiang</c:v>
                </c:pt>
                <c:pt idx="13">
                  <c:v>Henan</c:v>
                </c:pt>
                <c:pt idx="14">
                  <c:v>Hubei</c:v>
                </c:pt>
                <c:pt idx="15">
                  <c:v>Hunan</c:v>
                </c:pt>
                <c:pt idx="16">
                  <c:v>Jilin</c:v>
                </c:pt>
                <c:pt idx="17">
                  <c:v>Neimenggu</c:v>
                </c:pt>
                <c:pt idx="18">
                  <c:v>Anhui</c:v>
                </c:pt>
                <c:pt idx="19">
                  <c:v>Jiangxi</c:v>
                </c:pt>
                <c:pt idx="20">
                  <c:v>Shanxi-MIDDLE</c:v>
                </c:pt>
                <c:pt idx="21">
                  <c:v>Chongqing</c:v>
                </c:pt>
                <c:pt idx="22">
                  <c:v>Shanxi</c:v>
                </c:pt>
                <c:pt idx="23">
                  <c:v>Sichuan</c:v>
                </c:pt>
                <c:pt idx="24">
                  <c:v>Guizhou</c:v>
                </c:pt>
                <c:pt idx="25">
                  <c:v>Yunnan</c:v>
                </c:pt>
                <c:pt idx="26">
                  <c:v>Gansu</c:v>
                </c:pt>
                <c:pt idx="27">
                  <c:v>Xinjiang</c:v>
                </c:pt>
                <c:pt idx="28">
                  <c:v>Qinghai</c:v>
                </c:pt>
                <c:pt idx="29">
                  <c:v>Linxia</c:v>
                </c:pt>
                <c:pt idx="30">
                  <c:v>Tibet-WEST</c:v>
                </c:pt>
              </c:strCache>
            </c:strRef>
          </c:cat>
          <c:val>
            <c:numRef>
              <c:f>趋势图表!$F$2:$F$32</c:f>
              <c:numCache>
                <c:formatCode>General</c:formatCode>
                <c:ptCount val="31"/>
                <c:pt idx="0">
                  <c:v>0.10863</c:v>
                </c:pt>
                <c:pt idx="1">
                  <c:v>0.17243</c:v>
                </c:pt>
                <c:pt idx="2">
                  <c:v>0.16697999999999999</c:v>
                </c:pt>
                <c:pt idx="3">
                  <c:v>0.17921000000000001</c:v>
                </c:pt>
                <c:pt idx="4">
                  <c:v>0.15325</c:v>
                </c:pt>
                <c:pt idx="5">
                  <c:v>0.15090000000000001</c:v>
                </c:pt>
                <c:pt idx="6">
                  <c:v>0.20527000000000001</c:v>
                </c:pt>
                <c:pt idx="7">
                  <c:v>0.23127</c:v>
                </c:pt>
                <c:pt idx="8">
                  <c:v>0.25861000000000001</c:v>
                </c:pt>
                <c:pt idx="9">
                  <c:v>0.25791999999999998</c:v>
                </c:pt>
                <c:pt idx="10">
                  <c:v>0.21784999999999999</c:v>
                </c:pt>
                <c:pt idx="11">
                  <c:v>0.24718999999999999</c:v>
                </c:pt>
                <c:pt idx="12">
                  <c:v>0.17383000000000001</c:v>
                </c:pt>
                <c:pt idx="13">
                  <c:v>0.17721999999999999</c:v>
                </c:pt>
                <c:pt idx="14">
                  <c:v>0.23596</c:v>
                </c:pt>
                <c:pt idx="15">
                  <c:v>0.20058999999999999</c:v>
                </c:pt>
                <c:pt idx="16">
                  <c:v>0.19286</c:v>
                </c:pt>
                <c:pt idx="17">
                  <c:v>0.22086</c:v>
                </c:pt>
                <c:pt idx="18">
                  <c:v>0.18096000000000001</c:v>
                </c:pt>
                <c:pt idx="19">
                  <c:v>0.28521999999999997</c:v>
                </c:pt>
                <c:pt idx="20">
                  <c:v>0.29309000000000002</c:v>
                </c:pt>
                <c:pt idx="21">
                  <c:v>0.20205999999999999</c:v>
                </c:pt>
                <c:pt idx="22">
                  <c:v>0.19419</c:v>
                </c:pt>
                <c:pt idx="23">
                  <c:v>0.21876999999999999</c:v>
                </c:pt>
                <c:pt idx="24">
                  <c:v>0.20548</c:v>
                </c:pt>
                <c:pt idx="25">
                  <c:v>0.27017999999999998</c:v>
                </c:pt>
                <c:pt idx="26">
                  <c:v>0.2621</c:v>
                </c:pt>
                <c:pt idx="27">
                  <c:v>0.33779999999999999</c:v>
                </c:pt>
                <c:pt idx="28">
                  <c:v>0.40178000000000003</c:v>
                </c:pt>
                <c:pt idx="29">
                  <c:v>0.42864999999999998</c:v>
                </c:pt>
                <c:pt idx="30">
                  <c:v>0.79115999999999997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7761664"/>
        <c:axId val="217763200"/>
        <c:axId val="0"/>
      </c:bar3DChart>
      <c:catAx>
        <c:axId val="21776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strike="noStrike">
                <a:effectLst/>
              </a:defRPr>
            </a:pPr>
            <a:endParaRPr lang="zh-CN"/>
          </a:p>
        </c:txPr>
        <c:crossAx val="217763200"/>
        <c:crosses val="autoZero"/>
        <c:auto val="1"/>
        <c:lblAlgn val="ctr"/>
        <c:lblOffset val="100"/>
        <c:noMultiLvlLbl val="0"/>
      </c:catAx>
      <c:valAx>
        <c:axId val="217763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76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2094137236784002"/>
          <c:y val="0.3433804245263275"/>
          <c:w val="7.8014141156854303E-2"/>
          <c:h val="0.2277444980879293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3CF9A-1C01-47D5-86CA-60FE1A7F1A9F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17670-2E99-430B-B5A0-506A579E86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1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45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803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23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179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871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73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97242"/>
            <a:ext cx="1111966" cy="10774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20882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Relationship between Property insurance and Economic Growth with Different Industry Agglomeration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--An Empirical Analysis Based on Panel Threshold Regression</a:t>
            </a:r>
            <a:endParaRPr lang="zh-CN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9702" y="3573014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Yuan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Yuan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and Tan Yi</a:t>
            </a: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School of Insurance, Central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of Finance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and Economics</a:t>
            </a:r>
          </a:p>
          <a:p>
            <a:pPr algn="ctr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Beijing, China</a:t>
            </a:r>
          </a:p>
          <a:p>
            <a:pPr algn="ctr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July 19,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2013</a:t>
            </a:r>
            <a:endParaRPr lang="zh-CN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0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Suggestion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4580" y="1193402"/>
            <a:ext cx="7702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3:Variable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definitions and calculation methods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12311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threshold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variable--HHI</a:t>
            </a: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 and Variables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0" y="0"/>
          <a:ext cx="19526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4" imgW="1955800" imgH="228600" progId="Equation.DSMT4">
                  <p:embed/>
                </p:oleObj>
              </mc:Choice>
              <mc:Fallback>
                <p:oleObj name="Equation" r:id="rId4" imgW="195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526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253689"/>
              </p:ext>
            </p:extLst>
          </p:nvPr>
        </p:nvGraphicFramePr>
        <p:xfrm>
          <a:off x="107506" y="1916832"/>
          <a:ext cx="8928990" cy="4601185"/>
        </p:xfrm>
        <a:graphic>
          <a:graphicData uri="http://schemas.openxmlformats.org/drawingml/2006/table">
            <a:tbl>
              <a:tblPr firstRow="1" firstCol="1" bandRow="1" bandCol="1">
                <a:tableStyleId>{ED083AE6-46FA-4A59-8FB0-9F97EB10719F}</a:tableStyleId>
              </a:tblPr>
              <a:tblGrid>
                <a:gridCol w="1370642"/>
                <a:gridCol w="914092"/>
                <a:gridCol w="2560869"/>
                <a:gridCol w="4083387"/>
              </a:tblGrid>
              <a:tr h="452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nature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name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 Meaning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Method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9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capita </a:t>
                      </a: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GDP/total  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4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 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claim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insurance claims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property insurance claims/ total population</a:t>
                      </a: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24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threshold variable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hhi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degree of industry agglomeration 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89833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Control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 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capita investment in fixed assets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Investment in fixed assets/ total 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524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 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capita investment in education 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spending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Education 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spending 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total 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 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capita traffic mileage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Road and rail mileage / total population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penness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imports and exports / GDP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570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ubr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rbanization 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Non-agricultural</a:t>
                      </a:r>
                      <a:r>
                        <a:rPr lang="en-US" sz="1800" kern="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population/total 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0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Model and Variables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The Empirical Analysis </a:t>
            </a:r>
            <a:endParaRPr lang="en-US" altLang="zh-CN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1400" dirty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261609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existence of the threshold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panel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Threshold regression and theoretical analysis</a:t>
            </a:r>
            <a:endParaRPr lang="en-US" altLang="zh-CN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107504" y="1172726"/>
            <a:ext cx="8568952" cy="600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existence of the threshold panel 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59328"/>
              </p:ext>
            </p:extLst>
          </p:nvPr>
        </p:nvGraphicFramePr>
        <p:xfrm>
          <a:off x="380536" y="2356782"/>
          <a:ext cx="8014791" cy="1386783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3553777"/>
                <a:gridCol w="1074262"/>
                <a:gridCol w="934796"/>
                <a:gridCol w="801927"/>
                <a:gridCol w="800985"/>
                <a:gridCol w="849044"/>
              </a:tblGrid>
              <a:tr h="164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Hypothesis test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38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H0: no threshold value; 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H1: there is a threshold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4.0124**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0.0300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6.4224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3.3114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2.2331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4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H0: there is a threshold value; 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H1: there are two threshold values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1.6508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0.2000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5.4690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3.8409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2.7705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0536" y="3798994"/>
            <a:ext cx="735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Notes: ***, **, * denote the 1%, 5%, 10% statistical significant level.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914" y="4422302"/>
            <a:ext cx="902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5:The 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number of provinces in different years and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interval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537171"/>
              </p:ext>
            </p:extLst>
          </p:nvPr>
        </p:nvGraphicFramePr>
        <p:xfrm>
          <a:off x="360488" y="4883968"/>
          <a:ext cx="8014792" cy="1520232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1968429"/>
                <a:gridCol w="1200056"/>
                <a:gridCol w="1115035"/>
                <a:gridCol w="1152128"/>
                <a:gridCol w="1152128"/>
                <a:gridCol w="1427016"/>
              </a:tblGrid>
              <a:tr h="380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range of HHI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0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hhi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≤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0.3306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0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1800" kern="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</a:t>
                      </a:r>
                      <a:r>
                        <a:rPr lang="zh-CN" alt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＞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0.3306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0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9914" y="1811207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4:Threshold 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effect test</a:t>
            </a:r>
          </a:p>
        </p:txBody>
      </p:sp>
    </p:spTree>
    <p:extLst>
      <p:ext uri="{BB962C8B-B14F-4D97-AF65-F5344CB8AC3E}">
        <p14:creationId xmlns:p14="http://schemas.microsoft.com/office/powerpoint/2010/main" val="33693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The Empirical Analysis 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-46348" y="1206175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6: Estimates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model parameters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877272"/>
            <a:ext cx="9252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altLang="zh-C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***, **, </a:t>
            </a: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represent </a:t>
            </a:r>
            <a:r>
              <a:rPr lang="en-US" altLang="zh-C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%, 5%, </a:t>
            </a:r>
            <a:r>
              <a:rPr lang="en-US" altLang="zh-C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significant </a:t>
            </a:r>
            <a:r>
              <a:rPr lang="en-US" altLang="zh-C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level. </a:t>
            </a:r>
          </a:p>
          <a:p>
            <a:r>
              <a:rPr lang="en-US" altLang="zh-CN" dirty="0"/>
              <a:t> t-white is the t values with the </a:t>
            </a:r>
            <a:r>
              <a:rPr lang="en-US" altLang="zh-CN" dirty="0" err="1"/>
              <a:t>heteroscedasticity</a:t>
            </a:r>
            <a:r>
              <a:rPr lang="en-US" altLang="zh-CN" dirty="0"/>
              <a:t>, t-</a:t>
            </a:r>
            <a:r>
              <a:rPr lang="en-US" altLang="zh-CN" dirty="0" err="1"/>
              <a:t>ols</a:t>
            </a:r>
            <a:r>
              <a:rPr lang="en-US" altLang="zh-CN" dirty="0"/>
              <a:t> is the t values with </a:t>
            </a:r>
            <a:r>
              <a:rPr lang="en-US" altLang="zh-CN" dirty="0" smtClean="0"/>
              <a:t>the homoscedasticity.</a:t>
            </a:r>
            <a:endParaRPr lang="zh-CN" altLang="zh-CN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26160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existence of the threshold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panel </a:t>
            </a:r>
          </a:p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Threshold regression and theoretical analysis</a:t>
            </a:r>
            <a:endParaRPr lang="en-US" altLang="zh-CN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106479"/>
              </p:ext>
            </p:extLst>
          </p:nvPr>
        </p:nvGraphicFramePr>
        <p:xfrm>
          <a:off x="251519" y="1883380"/>
          <a:ext cx="8568954" cy="3816424"/>
        </p:xfrm>
        <a:graphic>
          <a:graphicData uri="http://schemas.openxmlformats.org/drawingml/2006/table">
            <a:tbl>
              <a:tblPr firstRow="1" firstCol="1" bandRow="1" bandCol="1">
                <a:tableStyleId>{C083E6E3-FA7D-4D7B-A595-EF9225AFEA82}</a:tableStyleId>
              </a:tblPr>
              <a:tblGrid>
                <a:gridCol w="2141736"/>
                <a:gridCol w="2141736"/>
                <a:gridCol w="2142741"/>
                <a:gridCol w="2142741"/>
              </a:tblGrid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t-white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t-ols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lnfi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0.4416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11.4041***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11.1216***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lnedu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0.0306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0.8978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0.7141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lntra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-0.0167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-0.6505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-0.6067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lnopen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0.0916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5.2020***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5.2721***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lnubr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0.5884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8.1878***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7.3469***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lnclaim</a:t>
                      </a:r>
                      <a:r>
                        <a:rPr lang="zh-CN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≤0.3306</a:t>
                      </a:r>
                      <a:r>
                        <a:rPr lang="zh-CN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0.1550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3.8321***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3.6565***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lnclaim</a:t>
                      </a:r>
                      <a:r>
                        <a:rPr lang="zh-CN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&gt;0.3306</a:t>
                      </a:r>
                      <a:r>
                        <a:rPr lang="zh-CN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0.0513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1.2358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1.0030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57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algn="r"/>
            <a:r>
              <a:rPr lang="en-US" altLang="zh-CN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  <a:endParaRPr lang="en-US" altLang="zh-CN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0839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0480" y="26160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onclusion</a:t>
            </a: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Suggestion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724" y="1964353"/>
            <a:ext cx="88387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this paper, empirical results show that the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HHI has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 significant threshold effect, and there is non-linear relationship between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Chinese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economic development and property insurance.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HHI 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0.3306, the development of property insurance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the significant positive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effect on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economic growth. </a:t>
            </a:r>
          </a:p>
          <a:p>
            <a:pPr algn="just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HHI 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＞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0.3306, the development of property insurance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not the significant positive effect on economic growth .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So, in terms of the relationship between the economic development and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property insurance in China,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HHI is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low, the development of property insurance can effectively promote economic growth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long-term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algn="r"/>
            <a:r>
              <a:rPr lang="en-US" altLang="zh-CN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  <a:endParaRPr lang="en-US" altLang="zh-CN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24" y="1169551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Suggestion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135" y="2852936"/>
            <a:ext cx="7796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in making the relevant insurance policy, the HHI should be controlled in a reasonable threshold range, to let the development of property insurance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promote the regional economic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growth.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2804" y="26160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uggestion</a:t>
            </a:r>
            <a:endParaRPr lang="zh-CN" alt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269" y="0"/>
            <a:ext cx="9144000" cy="7647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08720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OurtreilleJ.f.,The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Economic Significance of insurance Markets in Developing Countries[J].The Journal of Risk and Insurance,Vol57,1990.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Tong,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Haizhi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2008,“an investigation of the insurance sector's contribution to economic growth”, Doctoral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Disserration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University of Nebraska.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Arena,M.,2006,“Does Insurance Market Activity Promote Economic Growth? A Cross-Country Study for Industrialized and Developing Countries”, World Bank Policy Research Working Paper,4098.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Ward,Damian,Zurbruegg,Ralf.Does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Insurance promote economic growth-evidence from OECD Countries [J]. The Journal of Risk and Insurance, 2000 (4).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Esho,N.,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Kirivsky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A.Ward,D.and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Zurbruegg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Law and the Determinants for Property-Casualty Insurance[J].The Journal of Risk and Insurance, 2004.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Haiss，Kjell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Sümegi.The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relationship between insurance and economic growth in Europe: a theoretical and empirical analysis[J].Empirica,2008(35).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Hansen B E. Threshold Effects in Non-Dynamic Panels: Estimation, Testing, and Inference [J]. Journal of Econometrics, 1999(93).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Lin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Baoqing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Hong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Xixi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Wujiang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Ming. An empirical Analysis of Demand Income Elastic Coefficient of Property Insurance in China [J]. Journal of Finance, 2004(7).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Zhu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Minglai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Lu Yan,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Kui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Cao. The Determinants of Demand for Corporate Insurance in China: Empirical Analysis with Panel Data at Province Level [J].Journal of Finance, 2010(12).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Tian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Ling,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Gao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Jun.Booster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or stabilizer: an empirical analysis on the function of insurance industry to economic growth [J]. Insurance Studies, 2011(3).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[Hu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Hongbing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Cointegration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analysis of the China Insurance Development and Economic Growth [J].Shandong Economy, 2007(6).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Shao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Quanquan.Insurance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Sectors Contribution to Economic Growth in China--A Study Based on Single Equation Estimation and Simultaneous Equation[J].Insurance Studies, 2012(4).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Martin,P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. and G.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Ottaviano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, Growing Locations: Industry Location in a Model of Endogenous Growth[J].European Economic Review, 1999 (2).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Fujita,M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. and J.Thisse,2002</a:t>
            </a:r>
            <a:r>
              <a:rPr lang="zh-CN" altLang="zh-CN" sz="1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Economics of Agglomeration: Cities, Industrial Location and Regional Growth, Cambridge: Cambridge University Press.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Brulhart,M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. and F.Sbergami,2006,Agglomeration and Growth: Empirical Evidence, ETSG Working 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Paper,www.hec.uni.ch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mbrulhart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/papers.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Bautista,A.D.2006,Agglomeration Economies</a:t>
            </a:r>
            <a:r>
              <a:rPr lang="zh-CN" altLang="zh-CN" sz="1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Economic Growth and the New Economic Geography in Mexico, Working Paper, Econ WPA, http: / /129.3.20.41 /ep2 /</a:t>
            </a:r>
            <a:r>
              <a:rPr lang="en-US" altLang="zh-CN" sz="1200" dirty="0" err="1" smtClean="0">
                <a:latin typeface="Times New Roman" pitchFamily="18" charset="0"/>
                <a:cs typeface="Times New Roman" pitchFamily="18" charset="0"/>
              </a:rPr>
              <a:t>urb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/papers /0508.</a:t>
            </a:r>
            <a:endParaRPr lang="zh-CN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Sbergami,F.,2002, Agglomeration and Economic Growth: Some Puzzles, HEI Working Paper, No.2.</a:t>
            </a:r>
          </a:p>
        </p:txBody>
      </p:sp>
    </p:spTree>
    <p:extLst>
      <p:ext uri="{BB962C8B-B14F-4D97-AF65-F5344CB8AC3E}">
        <p14:creationId xmlns:p14="http://schemas.microsoft.com/office/powerpoint/2010/main" val="114157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269" y="0"/>
            <a:ext cx="9144000" cy="11967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056" y="1"/>
            <a:ext cx="2962872" cy="287100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339752" y="3140968"/>
            <a:ext cx="5112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Thank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you for your attention!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3473"/>
            <a:ext cx="9144000" cy="133729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Outline of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Topics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30627" y="1406624"/>
            <a:ext cx="5486535" cy="1115568"/>
            <a:chOff x="-78937" y="-70682"/>
            <a:chExt cx="6261101" cy="1117670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-78937" y="-70682"/>
              <a:ext cx="6261101" cy="1117670"/>
              <a:chOff x="0" y="0"/>
              <a:chExt cx="6260592" cy="1115568"/>
            </a:xfrm>
          </p:grpSpPr>
          <p:pic>
            <p:nvPicPr>
              <p:cNvPr id="12" name="AutoShape 864"/>
              <p:cNvPicPr>
                <a:picLocks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260592" cy="1115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193777" y="185395"/>
                <a:ext cx="5699620" cy="554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CN" sz="2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877818" y="110124"/>
              <a:ext cx="4866446" cy="565454"/>
              <a:chOff x="0" y="0"/>
              <a:chExt cx="2789" cy="333"/>
            </a:xfrm>
          </p:grpSpPr>
          <p:sp>
            <p:nvSpPr>
              <p:cNvPr id="10" name="AutoShape 50"/>
              <p:cNvSpPr>
                <a:spLocks noChangeArrowheads="1"/>
              </p:cNvSpPr>
              <p:nvPr/>
            </p:nvSpPr>
            <p:spPr bwMode="auto">
              <a:xfrm>
                <a:off x="0" y="3"/>
                <a:ext cx="2789" cy="330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342000" tIns="36000" bIns="36000" anchor="ctr"/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CN" sz="2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Introduction</a:t>
                </a:r>
              </a:p>
            </p:txBody>
          </p:sp>
          <p:sp>
            <p:nvSpPr>
              <p:cNvPr id="11" name="AutoShape 51"/>
              <p:cNvSpPr>
                <a:spLocks noChangeArrowheads="1"/>
              </p:cNvSpPr>
              <p:nvPr/>
            </p:nvSpPr>
            <p:spPr bwMode="auto">
              <a:xfrm>
                <a:off x="91" y="0"/>
                <a:ext cx="2611" cy="1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>
                      <a:alpha val="37999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342000" tIns="190800" anchor="ctr"/>
              <a:lstStyle/>
              <a:p>
                <a:pPr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ko-KR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TextBox 47"/>
            <p:cNvSpPr txBox="1">
              <a:spLocks noChangeArrowheads="1"/>
            </p:cNvSpPr>
            <p:nvPr/>
          </p:nvSpPr>
          <p:spPr bwMode="auto">
            <a:xfrm>
              <a:off x="288949" y="23311"/>
              <a:ext cx="474087" cy="709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9pPr>
            </a:lstStyle>
            <a:p>
              <a:pPr eaLnBrk="1" fontAlgn="base" latinLnBrk="1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622710" y="2298499"/>
            <a:ext cx="5502368" cy="1115568"/>
            <a:chOff x="-78937" y="-70682"/>
            <a:chExt cx="6261101" cy="1117670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-78937" y="-70682"/>
              <a:ext cx="6261101" cy="1117670"/>
              <a:chOff x="0" y="0"/>
              <a:chExt cx="6260592" cy="1115568"/>
            </a:xfrm>
          </p:grpSpPr>
          <p:pic>
            <p:nvPicPr>
              <p:cNvPr id="28" name="AutoShape 864"/>
              <p:cNvPicPr>
                <a:picLocks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260592" cy="1115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193777" y="185395"/>
                <a:ext cx="5699620" cy="554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CN" sz="2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877818" y="110124"/>
              <a:ext cx="4866446" cy="565454"/>
              <a:chOff x="0" y="0"/>
              <a:chExt cx="2789" cy="333"/>
            </a:xfrm>
          </p:grpSpPr>
          <p:sp>
            <p:nvSpPr>
              <p:cNvPr id="26" name="AutoShape 50"/>
              <p:cNvSpPr>
                <a:spLocks noChangeArrowheads="1"/>
              </p:cNvSpPr>
              <p:nvPr/>
            </p:nvSpPr>
            <p:spPr bwMode="auto">
              <a:xfrm>
                <a:off x="0" y="3"/>
                <a:ext cx="2789" cy="330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342000" tIns="36000" bIns="36000" anchor="ctr"/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CN" sz="2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Review of Literatures</a:t>
                </a:r>
              </a:p>
            </p:txBody>
          </p:sp>
          <p:sp>
            <p:nvSpPr>
              <p:cNvPr id="27" name="AutoShape 51"/>
              <p:cNvSpPr>
                <a:spLocks noChangeArrowheads="1"/>
              </p:cNvSpPr>
              <p:nvPr/>
            </p:nvSpPr>
            <p:spPr bwMode="auto">
              <a:xfrm>
                <a:off x="91" y="0"/>
                <a:ext cx="2611" cy="1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>
                      <a:alpha val="37999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342000" tIns="190800" anchor="ctr"/>
              <a:lstStyle/>
              <a:p>
                <a:pPr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ko-KR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5" name="TextBox 47"/>
            <p:cNvSpPr txBox="1">
              <a:spLocks noChangeArrowheads="1"/>
            </p:cNvSpPr>
            <p:nvPr/>
          </p:nvSpPr>
          <p:spPr bwMode="auto">
            <a:xfrm>
              <a:off x="285953" y="23311"/>
              <a:ext cx="472723" cy="709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9pPr>
            </a:lstStyle>
            <a:p>
              <a:pPr eaLnBrk="1" fontAlgn="base" latinLnBrk="1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altLang="zh-CN" sz="4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613977" y="4048089"/>
            <a:ext cx="5519835" cy="1115568"/>
            <a:chOff x="-78937" y="-70682"/>
            <a:chExt cx="6261101" cy="1117670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-78937" y="-70682"/>
              <a:ext cx="6261101" cy="1117670"/>
              <a:chOff x="0" y="0"/>
              <a:chExt cx="6260592" cy="1115568"/>
            </a:xfrm>
          </p:grpSpPr>
          <p:pic>
            <p:nvPicPr>
              <p:cNvPr id="38" name="AutoShape 864"/>
              <p:cNvPicPr>
                <a:picLocks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260592" cy="1115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Text Box 5"/>
              <p:cNvSpPr txBox="1">
                <a:spLocks noChangeArrowheads="1"/>
              </p:cNvSpPr>
              <p:nvPr/>
            </p:nvSpPr>
            <p:spPr bwMode="auto">
              <a:xfrm>
                <a:off x="193777" y="185395"/>
                <a:ext cx="5699620" cy="554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CN" sz="2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877818" y="110124"/>
              <a:ext cx="4866446" cy="565454"/>
              <a:chOff x="0" y="0"/>
              <a:chExt cx="2789" cy="333"/>
            </a:xfrm>
          </p:grpSpPr>
          <p:sp>
            <p:nvSpPr>
              <p:cNvPr id="36" name="AutoShape 50"/>
              <p:cNvSpPr>
                <a:spLocks noChangeArrowheads="1"/>
              </p:cNvSpPr>
              <p:nvPr/>
            </p:nvSpPr>
            <p:spPr bwMode="auto">
              <a:xfrm>
                <a:off x="0" y="3"/>
                <a:ext cx="2789" cy="330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342000" tIns="36000" bIns="36000" anchor="ctr"/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CN" sz="2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altLang="zh-CN" sz="2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Empirical Analysis</a:t>
                </a:r>
                <a:endParaRPr lang="en-US" altLang="zh-CN" sz="26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AutoShape 51"/>
              <p:cNvSpPr>
                <a:spLocks noChangeArrowheads="1"/>
              </p:cNvSpPr>
              <p:nvPr/>
            </p:nvSpPr>
            <p:spPr bwMode="auto">
              <a:xfrm>
                <a:off x="91" y="0"/>
                <a:ext cx="2611" cy="1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>
                      <a:alpha val="37999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342000" tIns="190800" anchor="ctr"/>
              <a:lstStyle/>
              <a:p>
                <a:pPr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ko-KR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5" name="TextBox 47"/>
            <p:cNvSpPr txBox="1">
              <a:spLocks noChangeArrowheads="1"/>
            </p:cNvSpPr>
            <p:nvPr/>
          </p:nvSpPr>
          <p:spPr bwMode="auto">
            <a:xfrm>
              <a:off x="285953" y="23311"/>
              <a:ext cx="461125" cy="709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9pPr>
            </a:lstStyle>
            <a:p>
              <a:pPr eaLnBrk="1" fontAlgn="base" latinLnBrk="1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622710" y="3158144"/>
            <a:ext cx="5502368" cy="1115568"/>
            <a:chOff x="65934" y="-70682"/>
            <a:chExt cx="6261101" cy="1117670"/>
          </a:xfrm>
        </p:grpSpPr>
        <p:grpSp>
          <p:nvGrpSpPr>
            <p:cNvPr id="41" name="Group 3"/>
            <p:cNvGrpSpPr>
              <a:grpSpLocks/>
            </p:cNvGrpSpPr>
            <p:nvPr/>
          </p:nvGrpSpPr>
          <p:grpSpPr bwMode="auto">
            <a:xfrm>
              <a:off x="65934" y="-70682"/>
              <a:ext cx="6261101" cy="1117670"/>
              <a:chOff x="144859" y="0"/>
              <a:chExt cx="6260592" cy="1115568"/>
            </a:xfrm>
          </p:grpSpPr>
          <p:pic>
            <p:nvPicPr>
              <p:cNvPr id="46" name="AutoShape 864"/>
              <p:cNvPicPr>
                <a:picLocks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859" y="0"/>
                <a:ext cx="6260592" cy="1115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Text Box 5"/>
              <p:cNvSpPr txBox="1">
                <a:spLocks noChangeArrowheads="1"/>
              </p:cNvSpPr>
              <p:nvPr/>
            </p:nvSpPr>
            <p:spPr bwMode="auto">
              <a:xfrm>
                <a:off x="193777" y="185395"/>
                <a:ext cx="5699620" cy="554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CN" sz="2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2" name="Group 6"/>
            <p:cNvGrpSpPr>
              <a:grpSpLocks/>
            </p:cNvGrpSpPr>
            <p:nvPr/>
          </p:nvGrpSpPr>
          <p:grpSpPr bwMode="auto">
            <a:xfrm>
              <a:off x="989490" y="110124"/>
              <a:ext cx="4866446" cy="565454"/>
              <a:chOff x="64" y="0"/>
              <a:chExt cx="2789" cy="333"/>
            </a:xfrm>
          </p:grpSpPr>
          <p:sp>
            <p:nvSpPr>
              <p:cNvPr id="44" name="AutoShape 50"/>
              <p:cNvSpPr>
                <a:spLocks noChangeArrowheads="1"/>
              </p:cNvSpPr>
              <p:nvPr/>
            </p:nvSpPr>
            <p:spPr bwMode="auto">
              <a:xfrm>
                <a:off x="64" y="3"/>
                <a:ext cx="2789" cy="330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342000" tIns="36000" bIns="36000" anchor="ctr"/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CN" sz="2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Model and Variables</a:t>
                </a:r>
              </a:p>
            </p:txBody>
          </p:sp>
          <p:sp>
            <p:nvSpPr>
              <p:cNvPr id="45" name="AutoShape 51"/>
              <p:cNvSpPr>
                <a:spLocks noChangeArrowheads="1"/>
              </p:cNvSpPr>
              <p:nvPr/>
            </p:nvSpPr>
            <p:spPr bwMode="auto">
              <a:xfrm>
                <a:off x="91" y="0"/>
                <a:ext cx="2611" cy="1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>
                      <a:alpha val="37999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342000" tIns="190800" anchor="ctr"/>
              <a:lstStyle/>
              <a:p>
                <a:pPr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ko-KR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3" name="TextBox 47"/>
            <p:cNvSpPr txBox="1">
              <a:spLocks noChangeArrowheads="1"/>
            </p:cNvSpPr>
            <p:nvPr/>
          </p:nvSpPr>
          <p:spPr bwMode="auto">
            <a:xfrm>
              <a:off x="408551" y="23311"/>
              <a:ext cx="462558" cy="709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9pPr>
            </a:lstStyle>
            <a:p>
              <a:pPr eaLnBrk="1" fontAlgn="base" latinLnBrk="1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altLang="zh-CN" sz="4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8" name="Group 2"/>
          <p:cNvGrpSpPr>
            <a:grpSpLocks/>
          </p:cNvGrpSpPr>
          <p:nvPr/>
        </p:nvGrpSpPr>
        <p:grpSpPr bwMode="auto">
          <a:xfrm>
            <a:off x="613977" y="5764788"/>
            <a:ext cx="5519835" cy="1115568"/>
            <a:chOff x="-78937" y="-70682"/>
            <a:chExt cx="6261101" cy="1117670"/>
          </a:xfrm>
        </p:grpSpPr>
        <p:grpSp>
          <p:nvGrpSpPr>
            <p:cNvPr id="49" name="Group 3"/>
            <p:cNvGrpSpPr>
              <a:grpSpLocks/>
            </p:cNvGrpSpPr>
            <p:nvPr/>
          </p:nvGrpSpPr>
          <p:grpSpPr bwMode="auto">
            <a:xfrm>
              <a:off x="-78937" y="-70682"/>
              <a:ext cx="6261101" cy="1117670"/>
              <a:chOff x="0" y="0"/>
              <a:chExt cx="6260592" cy="1115568"/>
            </a:xfrm>
          </p:grpSpPr>
          <p:pic>
            <p:nvPicPr>
              <p:cNvPr id="54" name="AutoShape 864"/>
              <p:cNvPicPr>
                <a:picLocks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260592" cy="1115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5" name="Text Box 5"/>
              <p:cNvSpPr txBox="1">
                <a:spLocks noChangeArrowheads="1"/>
              </p:cNvSpPr>
              <p:nvPr/>
            </p:nvSpPr>
            <p:spPr bwMode="auto">
              <a:xfrm>
                <a:off x="193777" y="185395"/>
                <a:ext cx="5699620" cy="554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CN" sz="2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0" name="Group 6"/>
            <p:cNvGrpSpPr>
              <a:grpSpLocks/>
            </p:cNvGrpSpPr>
            <p:nvPr/>
          </p:nvGrpSpPr>
          <p:grpSpPr bwMode="auto">
            <a:xfrm>
              <a:off x="877818" y="110124"/>
              <a:ext cx="4866446" cy="565454"/>
              <a:chOff x="0" y="0"/>
              <a:chExt cx="2789" cy="333"/>
            </a:xfrm>
          </p:grpSpPr>
          <p:sp>
            <p:nvSpPr>
              <p:cNvPr id="52" name="AutoShape 50"/>
              <p:cNvSpPr>
                <a:spLocks noChangeArrowheads="1"/>
              </p:cNvSpPr>
              <p:nvPr/>
            </p:nvSpPr>
            <p:spPr bwMode="auto">
              <a:xfrm>
                <a:off x="0" y="3"/>
                <a:ext cx="2789" cy="330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342000" tIns="36000" bIns="36000" anchor="ctr"/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CN" sz="2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Reference</a:t>
                </a:r>
                <a:endParaRPr lang="en-US" altLang="zh-CN" sz="26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AutoShape 51"/>
              <p:cNvSpPr>
                <a:spLocks noChangeArrowheads="1"/>
              </p:cNvSpPr>
              <p:nvPr/>
            </p:nvSpPr>
            <p:spPr bwMode="auto">
              <a:xfrm>
                <a:off x="91" y="0"/>
                <a:ext cx="2611" cy="1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>
                      <a:alpha val="37999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342000" tIns="190800" anchor="ctr"/>
              <a:lstStyle/>
              <a:p>
                <a:pPr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ko-KR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" name="TextBox 47"/>
            <p:cNvSpPr txBox="1">
              <a:spLocks noChangeArrowheads="1"/>
            </p:cNvSpPr>
            <p:nvPr/>
          </p:nvSpPr>
          <p:spPr bwMode="auto">
            <a:xfrm>
              <a:off x="285953" y="23311"/>
              <a:ext cx="467000" cy="709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9pPr>
            </a:lstStyle>
            <a:p>
              <a:pPr eaLnBrk="1" fontAlgn="base" latinLnBrk="1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613409" y="4918795"/>
            <a:ext cx="5520971" cy="1115568"/>
            <a:chOff x="-78937" y="-70682"/>
            <a:chExt cx="6261101" cy="1117670"/>
          </a:xfrm>
        </p:grpSpPr>
        <p:grpSp>
          <p:nvGrpSpPr>
            <p:cNvPr id="57" name="Group 3"/>
            <p:cNvGrpSpPr>
              <a:grpSpLocks/>
            </p:cNvGrpSpPr>
            <p:nvPr/>
          </p:nvGrpSpPr>
          <p:grpSpPr bwMode="auto">
            <a:xfrm>
              <a:off x="-78937" y="-70682"/>
              <a:ext cx="6261101" cy="1117670"/>
              <a:chOff x="0" y="0"/>
              <a:chExt cx="6260592" cy="1115568"/>
            </a:xfrm>
          </p:grpSpPr>
          <p:pic>
            <p:nvPicPr>
              <p:cNvPr id="62" name="AutoShape 864"/>
              <p:cNvPicPr>
                <a:picLocks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260592" cy="11155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" name="Text Box 5"/>
              <p:cNvSpPr txBox="1">
                <a:spLocks noChangeArrowheads="1"/>
              </p:cNvSpPr>
              <p:nvPr/>
            </p:nvSpPr>
            <p:spPr bwMode="auto">
              <a:xfrm>
                <a:off x="193777" y="185395"/>
                <a:ext cx="5699620" cy="5545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7200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ulim" pitchFamily="34" charset="-127"/>
                    <a:ea typeface="Gulim" pitchFamily="34" charset="-127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CN" sz="20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8" name="Group 6"/>
            <p:cNvGrpSpPr>
              <a:grpSpLocks/>
            </p:cNvGrpSpPr>
            <p:nvPr/>
          </p:nvGrpSpPr>
          <p:grpSpPr bwMode="auto">
            <a:xfrm>
              <a:off x="877818" y="110124"/>
              <a:ext cx="4866446" cy="565454"/>
              <a:chOff x="0" y="0"/>
              <a:chExt cx="2789" cy="333"/>
            </a:xfrm>
          </p:grpSpPr>
          <p:sp>
            <p:nvSpPr>
              <p:cNvPr id="60" name="AutoShape 50"/>
              <p:cNvSpPr>
                <a:spLocks noChangeArrowheads="1"/>
              </p:cNvSpPr>
              <p:nvPr/>
            </p:nvSpPr>
            <p:spPr bwMode="auto">
              <a:xfrm>
                <a:off x="0" y="3"/>
                <a:ext cx="2789" cy="330"/>
              </a:xfrm>
              <a:prstGeom prst="roundRect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342000" tIns="36000" bIns="36000" anchor="ctr"/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CN" sz="2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Conclusion and </a:t>
                </a:r>
                <a:r>
                  <a:rPr lang="en-US" altLang="zh-CN" sz="2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Suggestion</a:t>
                </a:r>
                <a:endParaRPr lang="en-US" altLang="zh-CN" sz="26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AutoShape 51"/>
              <p:cNvSpPr>
                <a:spLocks noChangeArrowheads="1"/>
              </p:cNvSpPr>
              <p:nvPr/>
            </p:nvSpPr>
            <p:spPr bwMode="auto">
              <a:xfrm>
                <a:off x="91" y="0"/>
                <a:ext cx="2611" cy="1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FFFFF">
                      <a:alpha val="37999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342000" tIns="190800" anchor="ctr"/>
              <a:lstStyle/>
              <a:p>
                <a:pPr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lang="ko-KR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9" name="TextBox 47"/>
            <p:cNvSpPr txBox="1">
              <a:spLocks noChangeArrowheads="1"/>
            </p:cNvSpPr>
            <p:nvPr/>
          </p:nvSpPr>
          <p:spPr bwMode="auto">
            <a:xfrm>
              <a:off x="285953" y="23311"/>
              <a:ext cx="464630" cy="709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ulim" pitchFamily="34" charset="-127"/>
                  <a:ea typeface="Gulim" pitchFamily="34" charset="-127"/>
                </a:defRPr>
              </a:lvl9pPr>
            </a:lstStyle>
            <a:p>
              <a:pPr eaLnBrk="1" fontAlgn="base" latinLnBrk="1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altLang="zh-CN" sz="4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561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Empirical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nalysis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78411"/>
            <a:ext cx="5629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261609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Data</a:t>
            </a: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0" y="2276872"/>
            <a:ext cx="9110249" cy="3600400"/>
          </a:xfrm>
        </p:spPr>
        <p:txBody>
          <a:bodyPr>
            <a:normAutofit/>
          </a:bodyPr>
          <a:lstStyle/>
          <a:p>
            <a:r>
              <a:rPr lang="en-US" altLang="zh-CN" sz="2600" dirty="0" err="1">
                <a:latin typeface="Times New Roman" pitchFamily="18" charset="0"/>
                <a:cs typeface="Times New Roman" pitchFamily="18" charset="0"/>
              </a:rPr>
              <a:t>Herfindahl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-Hirschman Index (HHI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Panel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Threshold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 marL="0" indent="0">
              <a:buNone/>
            </a:pPr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  tool--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Stata12</a:t>
            </a:r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mpirical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nalysis 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178411"/>
            <a:ext cx="5629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016" y="400109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0" y="2276872"/>
            <a:ext cx="9110249" cy="2520280"/>
          </a:xfrm>
        </p:spPr>
        <p:txBody>
          <a:bodyPr>
            <a:normAutofit/>
          </a:bodyPr>
          <a:lstStyle/>
          <a:p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2007-2012 Yearbook of China Insurance</a:t>
            </a:r>
          </a:p>
          <a:p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2007-2012 Yearbook of China Statistical</a:t>
            </a:r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Analysis </a:t>
            </a:r>
            <a:endParaRPr lang="en-US" altLang="zh-CN" sz="1400" dirty="0" smtClean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324" y="1223382"/>
            <a:ext cx="7934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views of 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foreign scholars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400109"/>
            <a:ext cx="469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insurance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179512" y="2132857"/>
            <a:ext cx="8856984" cy="36724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 industry can promote economic growth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Outreville,Tong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There is a strong causal relationship between the property insurance and economic growth. And the property insurance plays a significant positive role in the economy.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Arena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relationship shows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much difference in different countries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(Ward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al)</a:t>
            </a:r>
          </a:p>
          <a:p>
            <a:pPr algn="just"/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Property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 could promote economic growth, but it has much difference in Western, Eastern and Central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Europe. (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Haiss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Kjell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66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Analysis </a:t>
            </a:r>
            <a:endParaRPr lang="en-US" altLang="zh-CN" sz="1400" dirty="0" smtClean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4324" y="1169551"/>
            <a:ext cx="7934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views of 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domestic scholars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400109"/>
            <a:ext cx="469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insurance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7994" y="1795002"/>
            <a:ext cx="9011344" cy="4874358"/>
          </a:xfrm>
        </p:spPr>
        <p:txBody>
          <a:bodyPr>
            <a:noAutofit/>
          </a:bodyPr>
          <a:lstStyle/>
          <a:p>
            <a:pPr algn="just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development of the insurance industry plays a role in promoting economic growth. (Lin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Baoqing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Zhu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Minglai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zh-CN" alt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Insurance significantly paly a "stabilizer" role in inhibiting economic fluctuations, but the "booster" role in economic growth was not obvious.(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Tian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Ling and 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Gao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Jun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He didn’t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support the viewpoint that the development of insurance will promote economic growth. 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Hu 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Hongbing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effect of non-life insurance industry to economic growth was not steady when we used different estimation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. (Shao 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Quanquan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9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Analysis </a:t>
            </a:r>
            <a:endParaRPr lang="en-US" altLang="zh-CN" sz="1400" dirty="0" smtClean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and Suggestion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4324" y="1169551"/>
            <a:ext cx="7934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 of  Literatures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400109"/>
            <a:ext cx="469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insurance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63700" y="2132856"/>
            <a:ext cx="8656772" cy="4032448"/>
          </a:xfrm>
        </p:spPr>
        <p:txBody>
          <a:bodyPr>
            <a:noAutofit/>
          </a:bodyPr>
          <a:lstStyle/>
          <a:p>
            <a:pPr algn="just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Most of domestic scholars use the smooth transition model, threshold regression methods to analyze the possible non-linear relationship between property insurance and economic growth. However, these problems will affect the accuracy of the conclusions and the acceptable level to a large extent. 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xisting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studies tend to ignore the specific situation of the industrial agglomeration degree in the various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provinces.</a:t>
            </a:r>
          </a:p>
          <a:p>
            <a:pPr algn="just"/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Therefore, it is necessary to discuss this question under the premise of considering the degree of industrial agglomeration.</a:t>
            </a:r>
            <a:endParaRPr lang="zh-CN" altLang="zh-C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0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Suggestion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268760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Fig 1:The HHI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2007 to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2011 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12311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threshold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variable--HHI</a:t>
            </a:r>
            <a:endParaRPr lang="en-US" altLang="zh-CN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Model and Variables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571551"/>
              </p:ext>
            </p:extLst>
          </p:nvPr>
        </p:nvGraphicFramePr>
        <p:xfrm>
          <a:off x="0" y="1840926"/>
          <a:ext cx="8964488" cy="5017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69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and Variables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Empirical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Suggestion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324" y="1169551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997" y="1772816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 threshold panel model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60032" y="12311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kern="100" dirty="0" smtClean="0">
                <a:latin typeface="Times New Roman" pitchFamily="18" charset="0"/>
                <a:cs typeface="Times New Roman" pitchFamily="18" charset="0"/>
              </a:rPr>
              <a:t>threshold variable--H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HI</a:t>
            </a:r>
          </a:p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 and Variables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0759" y="2601154"/>
            <a:ext cx="8177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Multi-threshold panel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表格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64149"/>
                  </p:ext>
                </p:extLst>
              </p:nvPr>
            </p:nvGraphicFramePr>
            <p:xfrm>
              <a:off x="28323" y="3573016"/>
              <a:ext cx="8936165" cy="3133390"/>
            </p:xfrm>
            <a:graphic>
              <a:graphicData uri="http://schemas.openxmlformats.org/drawingml/2006/table">
                <a:tbl>
                  <a:tblPr firstRow="1" firstCol="1" bandRow="1">
                    <a:tableStyleId>{ED083AE6-46FA-4A59-8FB0-9F97EB10719F}</a:tableStyleId>
                  </a:tblPr>
                  <a:tblGrid>
                    <a:gridCol w="784717"/>
                    <a:gridCol w="1343256"/>
                    <a:gridCol w="6808192"/>
                  </a:tblGrid>
                  <a:tr h="255691">
                    <a:tc rowSpan="11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1700" b="0" kern="100" dirty="0" smtClean="0">
                              <a:effectLst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Table 2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700" b="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b="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 region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year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17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∅</m:t>
                                    </m:r>
                                  </m:e>
                                  <m:sub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individual effects of the region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8351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17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𝑔𝑑𝑝</m:t>
                                    </m:r>
                                  </m:e>
                                  <m:sub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𝑖𝑡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dependent variable (economic development)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17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𝑐𝑙𝑎𝑖𝑚</m:t>
                                    </m:r>
                                  </m:e>
                                  <m:sub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𝑖𝑡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independent variables (P&amp;C claims)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511383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17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𝑐𝑜𝑛𝑡𝑟𝑜𝑙</m:t>
                                    </m:r>
                                  </m:e>
                                  <m:sub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𝑖𝑡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 set of controlled </a:t>
                          </a:r>
                          <a:r>
                            <a:rPr lang="en-US" sz="1700" kern="10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variables</a:t>
                          </a:r>
                          <a:r>
                            <a:rPr lang="en-US" sz="1700" kern="100" baseline="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(</a:t>
                          </a:r>
                          <a:r>
                            <a:rPr lang="en-US" sz="1700" kern="10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fixed 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assets investment, education spending, urbanization, openness, etc</a:t>
                          </a:r>
                          <a:r>
                            <a:rPr lang="en-US" sz="1700" kern="10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.)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kern="100">
                                    <a:effectLst/>
                                    <a:latin typeface="Cambria Math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coefficients  of corresponding variables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17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hh𝑖</m:t>
                                    </m:r>
                                  </m:e>
                                  <m:sub>
                                    <m:r>
                                      <a:rPr lang="en-US" sz="1700" kern="100">
                                        <a:effectLst/>
                                        <a:latin typeface="Cambria Math"/>
                                      </a:rPr>
                                      <m:t>𝑖𝑡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 threshold variable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kern="100">
                                    <a:effectLst/>
                                    <a:latin typeface="Cambria Math"/>
                                  </a:rPr>
                                  <m:t>𝛾</m:t>
                                </m:r>
                              </m:oMath>
                            </m:oMathPara>
                          </a14:m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corresponding threshold value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700" kern="100">
                                    <a:effectLst/>
                                    <a:latin typeface="Cambria Math"/>
                                  </a:rPr>
                                  <m:t>𝐼</m:t>
                                </m:r>
                                <m:r>
                                  <a:rPr lang="en-US" sz="1700" kern="100">
                                    <a:effectLst/>
                                    <a:latin typeface="Cambria Math"/>
                                  </a:rPr>
                                  <m:t>(·)</m:t>
                                </m:r>
                              </m:oMath>
                            </m:oMathPara>
                          </a14:m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indicator function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5691">
                    <a:tc vMerge="1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  <a:sym typeface="Symbol"/>
                            </a:rPr>
                            <a:t></a:t>
                          </a:r>
                          <a:r>
                            <a:rPr lang="en-US" sz="1700" kern="100" baseline="-25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it</a:t>
                          </a:r>
                          <a:r>
                            <a:rPr lang="en-US" sz="1700" kern="1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  <a:sym typeface="Symbol"/>
                            </a:rPr>
                            <a:t></a:t>
                          </a:r>
                          <a:r>
                            <a:rPr lang="en-US" sz="1700" kern="1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(0,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  <a:sym typeface="Symbol"/>
                            </a:rPr>
                            <a:t></a:t>
                          </a:r>
                          <a:r>
                            <a:rPr lang="en-US" sz="1700" kern="10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)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 random disturbance term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表格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64149"/>
                  </p:ext>
                </p:extLst>
              </p:nvPr>
            </p:nvGraphicFramePr>
            <p:xfrm>
              <a:off x="28323" y="3573016"/>
              <a:ext cx="8936165" cy="3133390"/>
            </p:xfrm>
            <a:graphic>
              <a:graphicData uri="http://schemas.openxmlformats.org/drawingml/2006/table">
                <a:tbl>
                  <a:tblPr firstRow="1" firstCol="1" bandRow="1">
                    <a:tableStyleId>{ED083AE6-46FA-4A59-8FB0-9F97EB10719F}</a:tableStyleId>
                  </a:tblPr>
                  <a:tblGrid>
                    <a:gridCol w="784717"/>
                    <a:gridCol w="1343256"/>
                    <a:gridCol w="6808192"/>
                  </a:tblGrid>
                  <a:tr h="259080">
                    <a:tc rowSpan="11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1700" b="0" kern="100" dirty="0" smtClean="0">
                              <a:effectLst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Table 2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700" b="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b="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 region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year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223810" r="-507727" b="-9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individual effects of the region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8351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289362" r="-507727" b="-770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dependent variable (economic development)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425581" r="-507727" b="-7418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independent variables (P&amp;C claims)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51816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265882" r="-507727" b="-27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 set of controlled </a:t>
                          </a:r>
                          <a:r>
                            <a:rPr lang="en-US" sz="1700" kern="10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variables</a:t>
                          </a:r>
                          <a:r>
                            <a:rPr lang="en-US" sz="1700" kern="100" baseline="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(</a:t>
                          </a:r>
                          <a:r>
                            <a:rPr lang="en-US" sz="1700" kern="10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fixed 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assets investment, education spending, urbanization, openness, etc</a:t>
                          </a:r>
                          <a:r>
                            <a:rPr lang="en-US" sz="1700" kern="100" dirty="0" smtClean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.)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740476" r="-507727" b="-4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coefficients  of corresponding variables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820930" r="-507727" b="-3465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 threshold variable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942857" r="-507727" b="-25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corresponding threshold value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b">
                        <a:blipFill rotWithShape="1">
                          <a:blip r:embed="rId4"/>
                          <a:stretch>
                            <a:fillRect l="-59091" t="-1018605" r="-507727" b="-14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the indicator function</a:t>
                          </a:r>
                          <a:endParaRPr lang="zh-CN" sz="1700" b="0" kern="10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59080">
                    <a:tc vMerge="1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CN" sz="16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  <a:sym typeface="Symbol"/>
                            </a:rPr>
                            <a:t></a:t>
                          </a:r>
                          <a:r>
                            <a:rPr lang="en-US" sz="1700" kern="100" baseline="-25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it</a:t>
                          </a:r>
                          <a:r>
                            <a:rPr lang="en-US" sz="1700" kern="1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  <a:sym typeface="Symbol"/>
                            </a:rPr>
                            <a:t></a:t>
                          </a:r>
                          <a:r>
                            <a:rPr lang="en-US" sz="1700" kern="1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(0,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  <a:sym typeface="Symbol"/>
                            </a:rPr>
                            <a:t></a:t>
                          </a:r>
                          <a:r>
                            <a:rPr lang="en-US" sz="1700" kern="10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)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700" kern="1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a random disturbance term</a:t>
                          </a:r>
                          <a:endParaRPr lang="zh-CN" sz="1700" b="0" kern="100" dirty="0">
                            <a:effectLst/>
                            <a:latin typeface="Times New Roman" pitchFamily="18" charset="0"/>
                            <a:ea typeface="宋体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b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43019"/>
              </p:ext>
            </p:extLst>
          </p:nvPr>
        </p:nvGraphicFramePr>
        <p:xfrm>
          <a:off x="241786" y="2234481"/>
          <a:ext cx="8001000" cy="348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5" imgW="4305240" imgH="228600" progId="Equation.DSMT4">
                  <p:embed/>
                </p:oleObj>
              </mc:Choice>
              <mc:Fallback>
                <p:oleObj name="Equation" r:id="rId5" imgW="4305240" imgH="2286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86" y="2234481"/>
                        <a:ext cx="8001000" cy="3483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364947"/>
              </p:ext>
            </p:extLst>
          </p:nvPr>
        </p:nvGraphicFramePr>
        <p:xfrm>
          <a:off x="96674" y="3062819"/>
          <a:ext cx="8985250" cy="307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7" imgW="6057720" imgH="228600" progId="Equation.DSMT4">
                  <p:embed/>
                </p:oleObj>
              </mc:Choice>
              <mc:Fallback>
                <p:oleObj name="Equation" r:id="rId7" imgW="6057720" imgH="2286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4" y="3062819"/>
                        <a:ext cx="8985250" cy="3077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69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1585</Words>
  <Application>Microsoft Office PowerPoint</Application>
  <PresentationFormat>全屏显示(4:3)</PresentationFormat>
  <Paragraphs>326</Paragraphs>
  <Slides>16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Office 主题</vt:lpstr>
      <vt:lpstr>Equation</vt:lpstr>
      <vt:lpstr>Relationship between Property insurance and Economic Growth with Different Industry Agglomeration --An Empirical Analysis Based on Panel Threshold Regression</vt:lpstr>
      <vt:lpstr>Outline of Topics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Reference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微软用户</cp:lastModifiedBy>
  <cp:revision>188</cp:revision>
  <dcterms:modified xsi:type="dcterms:W3CDTF">2013-07-19T02:38:44Z</dcterms:modified>
</cp:coreProperties>
</file>