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4"/>
  </p:notesMasterIdLst>
  <p:sldIdLst>
    <p:sldId id="257" r:id="rId4"/>
    <p:sldId id="260" r:id="rId5"/>
    <p:sldId id="261" r:id="rId6"/>
    <p:sldId id="262" r:id="rId7"/>
    <p:sldId id="263" r:id="rId8"/>
    <p:sldId id="264" r:id="rId9"/>
    <p:sldId id="266" r:id="rId10"/>
    <p:sldId id="267" r:id="rId11"/>
    <p:sldId id="268" r:id="rId12"/>
    <p:sldId id="276" r:id="rId13"/>
    <p:sldId id="277" r:id="rId14"/>
    <p:sldId id="278" r:id="rId15"/>
    <p:sldId id="279" r:id="rId16"/>
    <p:sldId id="270" r:id="rId17"/>
    <p:sldId id="271" r:id="rId18"/>
    <p:sldId id="273" r:id="rId19"/>
    <p:sldId id="272" r:id="rId20"/>
    <p:sldId id="274" r:id="rId21"/>
    <p:sldId id="275" r:id="rId22"/>
    <p:sldId id="280"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972" autoAdjust="0"/>
    <p:restoredTop sz="94660"/>
  </p:normalViewPr>
  <p:slideViewPr>
    <p:cSldViewPr>
      <p:cViewPr>
        <p:scale>
          <a:sx n="71" d="100"/>
          <a:sy n="71" d="100"/>
        </p:scale>
        <p:origin x="-1200"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2ED21D-E09E-4126-8C55-7BA997890CA4}" type="datetimeFigureOut">
              <a:rPr lang="zh-CN" altLang="en-US" smtClean="0"/>
              <a:pPr/>
              <a:t>2013-7-19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134A17-781E-4EAC-AA42-B623BB1B327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Only">
    <p:bg>
      <p:bgPr>
        <a:solidFill>
          <a:schemeClr val="accent1">
            <a:lumMod val="20000"/>
            <a:lumOff val="80000"/>
            <a:alpha val="88000"/>
          </a:schemeClr>
        </a:solidFill>
        <a:effectLst/>
      </p:bgPr>
    </p:bg>
    <p:spTree>
      <p:nvGrpSpPr>
        <p:cNvPr id="1" name=""/>
        <p:cNvGrpSpPr/>
        <p:nvPr/>
      </p:nvGrpSpPr>
      <p:grpSpPr>
        <a:xfrm>
          <a:off x="0" y="0"/>
          <a:ext cx="0" cy="0"/>
          <a:chOff x="0" y="0"/>
          <a:chExt cx="0" cy="0"/>
        </a:xfrm>
      </p:grpSpPr>
      <p:sp>
        <p:nvSpPr>
          <p:cNvPr id="4" name="Rectangle 7"/>
          <p:cNvSpPr/>
          <p:nvPr/>
        </p:nvSpPr>
        <p:spPr>
          <a:xfrm>
            <a:off x="0" y="692150"/>
            <a:ext cx="9144000" cy="2159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CN" altLang="en-US"/>
          </a:p>
        </p:txBody>
      </p:sp>
      <p:sp>
        <p:nvSpPr>
          <p:cNvPr id="14" name="Title Placeholder 1"/>
          <p:cNvSpPr>
            <a:spLocks noGrp="1"/>
          </p:cNvSpPr>
          <p:nvPr>
            <p:ph type="title"/>
          </p:nvPr>
        </p:nvSpPr>
        <p:spPr>
          <a:xfrm>
            <a:off x="0" y="130622"/>
            <a:ext cx="9144000" cy="562074"/>
          </a:xfrm>
          <a:prstGeom prst="rect">
            <a:avLst/>
          </a:prstGeom>
          <a:solidFill>
            <a:srgbClr val="0070C0"/>
          </a:solidFill>
        </p:spPr>
        <p:txBody>
          <a:bodyPr rtlCol="0">
            <a:noAutofit/>
          </a:bodyPr>
          <a:lstStyle>
            <a:lvl1pPr algn="l">
              <a:defRPr sz="2800" b="1">
                <a:solidFill>
                  <a:schemeClr val="bg1"/>
                </a:solidFill>
              </a:defRPr>
            </a:lvl1pPr>
          </a:lstStyle>
          <a:p>
            <a:r>
              <a:rPr lang="en-US" altLang="zh-CN" dirty="0" smtClean="0"/>
              <a:t>Click to edit Master title style</a:t>
            </a:r>
            <a:endParaRPr lang="zh-CN" altLang="en-US" dirty="0"/>
          </a:p>
        </p:txBody>
      </p:sp>
      <p:sp>
        <p:nvSpPr>
          <p:cNvPr id="5" name="Footer Placeholder 11"/>
          <p:cNvSpPr>
            <a:spLocks noGrp="1"/>
          </p:cNvSpPr>
          <p:nvPr>
            <p:ph type="ftr" sz="quarter" idx="10"/>
          </p:nvPr>
        </p:nvSpPr>
        <p:spPr>
          <a:xfrm>
            <a:off x="1692275" y="6559550"/>
            <a:ext cx="1736725" cy="268288"/>
          </a:xfrm>
        </p:spPr>
        <p:txBody>
          <a:bodyPr/>
          <a:lstStyle>
            <a:lvl1pPr algn="l">
              <a:defRPr sz="1000">
                <a:solidFill>
                  <a:schemeClr val="bg1"/>
                </a:solidFill>
              </a:defRPr>
            </a:lvl1pPr>
          </a:lstStyle>
          <a:p>
            <a:pPr>
              <a:defRPr/>
            </a:pPr>
            <a:r>
              <a:rPr lang="en-US" altLang="zh-CN"/>
              <a:t>Marketing Intelligence Unit</a:t>
            </a:r>
          </a:p>
        </p:txBody>
      </p:sp>
      <p:sp>
        <p:nvSpPr>
          <p:cNvPr id="6" name="Slide Number Placeholder 12"/>
          <p:cNvSpPr>
            <a:spLocks noGrp="1"/>
          </p:cNvSpPr>
          <p:nvPr>
            <p:ph type="sldNum" sz="quarter" idx="11"/>
          </p:nvPr>
        </p:nvSpPr>
        <p:spPr>
          <a:xfrm>
            <a:off x="6948488" y="158731"/>
            <a:ext cx="2133600" cy="555625"/>
          </a:xfrm>
        </p:spPr>
        <p:txBody>
          <a:bodyPr/>
          <a:lstStyle>
            <a:lvl1pPr>
              <a:defRPr dirty="0" smtClean="0">
                <a:solidFill>
                  <a:schemeClr val="bg1"/>
                </a:solidFill>
                <a:latin typeface="Times New Roman" pitchFamily="18" charset="0"/>
                <a:cs typeface="Times New Roman" pitchFamily="18" charset="0"/>
              </a:defRPr>
            </a:lvl1pPr>
          </a:lstStyle>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a:t>
            </a:fld>
            <a:endParaRPr lang="en-GB" altLang="zh-CN" dirty="0"/>
          </a:p>
        </p:txBody>
      </p:sp>
      <p:pic>
        <p:nvPicPr>
          <p:cNvPr id="7" name="Picture 3"/>
          <p:cNvPicPr>
            <a:picLocks noChangeAspect="1" noChangeArrowheads="1"/>
          </p:cNvPicPr>
          <p:nvPr userDrawn="1"/>
        </p:nvPicPr>
        <p:blipFill>
          <a:blip r:embed="rId2">
            <a:lum bright="31000"/>
          </a:blip>
          <a:srcRect t="11765" b="11763"/>
          <a:stretch>
            <a:fillRect/>
          </a:stretch>
        </p:blipFill>
        <p:spPr bwMode="auto">
          <a:xfrm>
            <a:off x="0" y="5929306"/>
            <a:ext cx="9144000" cy="928694"/>
          </a:xfrm>
          <a:prstGeom prst="rect">
            <a:avLst/>
          </a:prstGeom>
          <a:noFill/>
          <a:ln w="9525">
            <a:noFill/>
            <a:miter lim="800000"/>
            <a:headEnd/>
            <a:tailEnd/>
          </a:ln>
          <a:effectLst/>
        </p:spPr>
      </p:pic>
      <p:sp>
        <p:nvSpPr>
          <p:cNvPr id="8" name="内容占位符 7"/>
          <p:cNvSpPr txBox="1">
            <a:spLocks/>
          </p:cNvSpPr>
          <p:nvPr userDrawn="1"/>
        </p:nvSpPr>
        <p:spPr>
          <a:xfrm>
            <a:off x="428596" y="1071546"/>
            <a:ext cx="822960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2" name="Group 8"/>
          <p:cNvGrpSpPr>
            <a:grpSpLocks/>
          </p:cNvGrpSpPr>
          <p:nvPr/>
        </p:nvGrpSpPr>
        <p:grpSpPr bwMode="auto">
          <a:xfrm>
            <a:off x="-15875" y="0"/>
            <a:ext cx="9155113" cy="6124575"/>
            <a:chOff x="-9" y="0"/>
            <a:chExt cx="5778" cy="3858"/>
          </a:xfrm>
        </p:grpSpPr>
        <p:sp>
          <p:nvSpPr>
            <p:cNvPr id="5" name="Freeform 9" descr="Small grid"/>
            <p:cNvSpPr>
              <a:spLocks/>
            </p:cNvSpPr>
            <p:nvPr userDrawn="1"/>
          </p:nvSpPr>
          <p:spPr bwMode="ltGray">
            <a:xfrm>
              <a:off x="0" y="0"/>
              <a:ext cx="5769" cy="3858"/>
            </a:xfrm>
            <a:custGeom>
              <a:avLst/>
              <a:gdLst>
                <a:gd name="T0" fmla="*/ 0 w 5769"/>
                <a:gd name="T1" fmla="*/ 3026 h 3858"/>
                <a:gd name="T2" fmla="*/ 1984 w 5769"/>
                <a:gd name="T3" fmla="*/ 3803 h 3858"/>
                <a:gd name="T4" fmla="*/ 5769 w 5769"/>
                <a:gd name="T5" fmla="*/ 2377 h 3858"/>
                <a:gd name="T6" fmla="*/ 5769 w 5769"/>
                <a:gd name="T7" fmla="*/ 0 h 3858"/>
                <a:gd name="T8" fmla="*/ 18 w 5769"/>
                <a:gd name="T9" fmla="*/ 0 h 3858"/>
                <a:gd name="T10" fmla="*/ 9 w 5769"/>
                <a:gd name="T11" fmla="*/ 10 h 3858"/>
                <a:gd name="T12" fmla="*/ 0 w 5769"/>
                <a:gd name="T13" fmla="*/ 3026 h 385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69" h="3858">
                  <a:moveTo>
                    <a:pt x="0" y="3026"/>
                  </a:moveTo>
                  <a:cubicBezTo>
                    <a:pt x="70" y="3092"/>
                    <a:pt x="640" y="3748"/>
                    <a:pt x="1984" y="3803"/>
                  </a:cubicBezTo>
                  <a:cubicBezTo>
                    <a:pt x="3328" y="3858"/>
                    <a:pt x="5396" y="2688"/>
                    <a:pt x="5769" y="2377"/>
                  </a:cubicBezTo>
                  <a:lnTo>
                    <a:pt x="5769" y="0"/>
                  </a:lnTo>
                  <a:lnTo>
                    <a:pt x="18" y="0"/>
                  </a:lnTo>
                  <a:lnTo>
                    <a:pt x="9" y="10"/>
                  </a:lnTo>
                  <a:lnTo>
                    <a:pt x="0" y="3026"/>
                  </a:lnTo>
                  <a:close/>
                </a:path>
              </a:pathLst>
            </a:custGeom>
            <a:pattFill prst="smGrid">
              <a:fgClr>
                <a:schemeClr val="bg1"/>
              </a:fgClr>
              <a:bgClr>
                <a:srgbClr val="003D7B"/>
              </a:bgClr>
            </a:pattFill>
            <a:ln w="9525">
              <a:noFill/>
              <a:round/>
              <a:headEnd/>
              <a:tailEnd/>
            </a:ln>
            <a:effectLst/>
          </p:spPr>
          <p:txBody>
            <a:bodyPr/>
            <a:lstStyle/>
            <a:p>
              <a:endParaRPr lang="zh-CN" altLang="en-US"/>
            </a:p>
          </p:txBody>
        </p:sp>
        <p:sp>
          <p:nvSpPr>
            <p:cNvPr id="6" name="Freeform 10"/>
            <p:cNvSpPr>
              <a:spLocks/>
            </p:cNvSpPr>
            <p:nvPr userDrawn="1"/>
          </p:nvSpPr>
          <p:spPr bwMode="ltGray">
            <a:xfrm>
              <a:off x="-9" y="0"/>
              <a:ext cx="5769" cy="3858"/>
            </a:xfrm>
            <a:custGeom>
              <a:avLst/>
              <a:gdLst>
                <a:gd name="T0" fmla="*/ 0 w 5769"/>
                <a:gd name="T1" fmla="*/ 3026 h 3858"/>
                <a:gd name="T2" fmla="*/ 1984 w 5769"/>
                <a:gd name="T3" fmla="*/ 3803 h 3858"/>
                <a:gd name="T4" fmla="*/ 5769 w 5769"/>
                <a:gd name="T5" fmla="*/ 2377 h 3858"/>
                <a:gd name="T6" fmla="*/ 5769 w 5769"/>
                <a:gd name="T7" fmla="*/ 0 h 3858"/>
                <a:gd name="T8" fmla="*/ 18 w 5769"/>
                <a:gd name="T9" fmla="*/ 0 h 3858"/>
                <a:gd name="T10" fmla="*/ 9 w 5769"/>
                <a:gd name="T11" fmla="*/ 10 h 3858"/>
                <a:gd name="T12" fmla="*/ 0 w 5769"/>
                <a:gd name="T13" fmla="*/ 3026 h 3858"/>
              </a:gdLst>
              <a:ahLst/>
              <a:cxnLst>
                <a:cxn ang="0">
                  <a:pos x="T0" y="T1"/>
                </a:cxn>
                <a:cxn ang="0">
                  <a:pos x="T2" y="T3"/>
                </a:cxn>
                <a:cxn ang="0">
                  <a:pos x="T4" y="T5"/>
                </a:cxn>
                <a:cxn ang="0">
                  <a:pos x="T6" y="T7"/>
                </a:cxn>
                <a:cxn ang="0">
                  <a:pos x="T8" y="T9"/>
                </a:cxn>
                <a:cxn ang="0">
                  <a:pos x="T10" y="T11"/>
                </a:cxn>
                <a:cxn ang="0">
                  <a:pos x="T12" y="T13"/>
                </a:cxn>
              </a:cxnLst>
              <a:rect l="0" t="0" r="r" b="b"/>
              <a:pathLst>
                <a:path w="5769" h="3858">
                  <a:moveTo>
                    <a:pt x="0" y="3026"/>
                  </a:moveTo>
                  <a:cubicBezTo>
                    <a:pt x="70" y="3092"/>
                    <a:pt x="640" y="3748"/>
                    <a:pt x="1984" y="3803"/>
                  </a:cubicBezTo>
                  <a:cubicBezTo>
                    <a:pt x="3328" y="3858"/>
                    <a:pt x="5396" y="2688"/>
                    <a:pt x="5769" y="2377"/>
                  </a:cubicBezTo>
                  <a:lnTo>
                    <a:pt x="5769" y="0"/>
                  </a:lnTo>
                  <a:lnTo>
                    <a:pt x="18" y="0"/>
                  </a:lnTo>
                  <a:lnTo>
                    <a:pt x="9" y="10"/>
                  </a:lnTo>
                  <a:lnTo>
                    <a:pt x="0" y="3026"/>
                  </a:lnTo>
                  <a:close/>
                </a:path>
              </a:pathLst>
            </a:custGeom>
            <a:gradFill rotWithShape="0">
              <a:gsLst>
                <a:gs pos="0">
                  <a:schemeClr val="bg1">
                    <a:gamma/>
                    <a:shade val="46275"/>
                    <a:invGamma/>
                    <a:alpha val="44000"/>
                  </a:schemeClr>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endParaRPr lang="zh-CN" altLang="en-US"/>
            </a:p>
          </p:txBody>
        </p:sp>
      </p:grpSp>
      <p:pic>
        <p:nvPicPr>
          <p:cNvPr id="7" name="Picture 19" descr="blue"/>
          <p:cNvPicPr>
            <a:picLocks noChangeAspect="1" noChangeArrowheads="1"/>
          </p:cNvPicPr>
          <p:nvPr userDrawn="1"/>
        </p:nvPicPr>
        <p:blipFill>
          <a:blip r:embed="rId2"/>
          <a:srcRect/>
          <a:stretch>
            <a:fillRect/>
          </a:stretch>
        </p:blipFill>
        <p:spPr bwMode="auto">
          <a:xfrm>
            <a:off x="0" y="4267200"/>
            <a:ext cx="9144000" cy="2600325"/>
          </a:xfrm>
          <a:prstGeom prst="rect">
            <a:avLst/>
          </a:prstGeom>
          <a:noFill/>
          <a:ln w="9525">
            <a:noFill/>
            <a:miter lim="800000"/>
            <a:headEnd/>
            <a:tailEnd/>
          </a:ln>
        </p:spPr>
      </p:pic>
      <p:pic>
        <p:nvPicPr>
          <p:cNvPr id="8" name="图片 14"/>
          <p:cNvPicPr>
            <a:picLocks noChangeAspect="1"/>
          </p:cNvPicPr>
          <p:nvPr userDrawn="1"/>
        </p:nvPicPr>
        <p:blipFill>
          <a:blip r:embed="rId3"/>
          <a:srcRect/>
          <a:stretch>
            <a:fillRect/>
          </a:stretch>
        </p:blipFill>
        <p:spPr bwMode="auto">
          <a:xfrm>
            <a:off x="228600" y="152400"/>
            <a:ext cx="3933825" cy="8382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130425"/>
            <a:ext cx="7772400" cy="1470025"/>
          </a:xfrm>
          <a:effectLst>
            <a:outerShdw dist="53882" dir="2700000" algn="ctr" rotWithShape="0">
              <a:srgbClr val="000000"/>
            </a:outerShdw>
          </a:effectLst>
        </p:spPr>
        <p:txBody>
          <a:bodyPr/>
          <a:lstStyle>
            <a:lvl1pPr>
              <a:defRPr sz="4400"/>
            </a:lvl1pPr>
          </a:lstStyle>
          <a:p>
            <a:pPr lvl="0"/>
            <a:r>
              <a:rPr lang="en-US" altLang="zh-CN" noProof="0" smtClean="0"/>
              <a:t>Click to edit Master title style</a:t>
            </a:r>
          </a:p>
        </p:txBody>
      </p:sp>
      <p:sp>
        <p:nvSpPr>
          <p:cNvPr id="3075" name="Rectangle 3"/>
          <p:cNvSpPr>
            <a:spLocks noGrp="1" noChangeArrowheads="1"/>
          </p:cNvSpPr>
          <p:nvPr>
            <p:ph type="subTitle" idx="1"/>
          </p:nvPr>
        </p:nvSpPr>
        <p:spPr>
          <a:xfrm>
            <a:off x="1295400" y="3886200"/>
            <a:ext cx="6400800" cy="685800"/>
          </a:xfrm>
        </p:spPr>
        <p:txBody>
          <a:bodyPr/>
          <a:lstStyle>
            <a:lvl1pPr marL="0" indent="0" algn="ctr">
              <a:buFontTx/>
              <a:buNone/>
              <a:defRPr sz="2800"/>
            </a:lvl1pPr>
          </a:lstStyle>
          <a:p>
            <a:pPr lvl="0"/>
            <a:r>
              <a:rPr lang="en-US" altLang="zh-CN" noProof="0" smtClean="0"/>
              <a:t>Click to edit Master subtitle style</a:t>
            </a:r>
          </a:p>
        </p:txBody>
      </p:sp>
      <p:sp>
        <p:nvSpPr>
          <p:cNvPr id="9" name="Rectangle 4"/>
          <p:cNvSpPr>
            <a:spLocks noGrp="1" noChangeArrowheads="1"/>
          </p:cNvSpPr>
          <p:nvPr>
            <p:ph type="dt" sz="half" idx="10"/>
          </p:nvPr>
        </p:nvSpPr>
        <p:spPr>
          <a:xfrm>
            <a:off x="457200" y="6553200"/>
            <a:ext cx="2133600" cy="17145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ltLang="zh-CN"/>
          </a:p>
        </p:txBody>
      </p:sp>
      <p:sp>
        <p:nvSpPr>
          <p:cNvPr id="10" name="Rectangle 5"/>
          <p:cNvSpPr>
            <a:spLocks noGrp="1" noChangeArrowheads="1"/>
          </p:cNvSpPr>
          <p:nvPr>
            <p:ph type="ftr" sz="quarter" idx="11"/>
          </p:nvPr>
        </p:nvSpPr>
        <p:spPr>
          <a:xfrm>
            <a:off x="3124200" y="6553200"/>
            <a:ext cx="2895600" cy="17145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ltLang="zh-CN"/>
          </a:p>
        </p:txBody>
      </p:sp>
      <p:sp>
        <p:nvSpPr>
          <p:cNvPr id="11" name="Rectangle 6"/>
          <p:cNvSpPr>
            <a:spLocks noGrp="1" noChangeArrowheads="1"/>
          </p:cNvSpPr>
          <p:nvPr>
            <p:ph type="sldNum" sz="quarter" idx="12"/>
          </p:nvPr>
        </p:nvSpPr>
        <p:spPr>
          <a:xfrm>
            <a:off x="6553200" y="6553200"/>
            <a:ext cx="2133600" cy="17145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fld id="{D58D7DF8-C0E7-427D-9995-F5FCD2353E19}"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B52B590-FCC2-411C-94A2-6F89732993B6}" type="slidenum">
              <a:rPr lang="zh-CN" altLang="en-US"/>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9656283-A5D7-40BC-88D0-C28F9B5D6420}" type="slidenum">
              <a:rPr lang="zh-CN" altLang="en-US"/>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11DE8AD-C1E7-4C52-BA69-9D7FB2F51B70}" type="slidenum">
              <a:rPr lang="zh-CN" altLang="en-US"/>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796667BB-3624-4112-AE7A-7A6F8A551E4A}"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DC41E837-DFAE-4851-96B9-5D71A18CB777}"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B312F917-6BB9-4DFF-96EF-7D627C1B3B57}"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C688A6F-0B83-4270-B35A-401905413451}" type="slidenum">
              <a:rPr lang="zh-CN" altLang="en-US"/>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2D6D4D19-BEEB-4D3B-B6B6-346D86F5CAC5}"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0373079-34DD-4262-BD02-DC85E2819DFE}" type="slidenum">
              <a:rPr lang="zh-CN" altLang="en-US"/>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885696D-FCEE-440F-B93A-E6C654E616CB}" type="slidenum">
              <a:rPr lang="zh-CN" altLang="en-US"/>
              <a:pPr>
                <a:defRPr/>
              </a:pPr>
              <a:t>‹#›</a:t>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62"/>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295400"/>
            <a:ext cx="8229600" cy="4830763"/>
          </a:xfrm>
        </p:spPr>
        <p:txBody>
          <a:bodyPr/>
          <a:lstStyle/>
          <a:p>
            <a:pPr lvl="0"/>
            <a:endParaRPr lang="zh-CN"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639C14A-D0C7-42FA-9DD1-5A19D23260F6}" type="slidenum">
              <a:rPr lang="zh-CN" altLang="en-US"/>
              <a:pPr>
                <a:defRPr/>
              </a:pPr>
              <a:t>‹#›</a:t>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6"/>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1"/>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9"/>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pSp>
        <p:nvGrpSpPr>
          <p:cNvPr id="4" name="Group 7"/>
          <p:cNvGrpSpPr>
            <a:grpSpLocks/>
          </p:cNvGrpSpPr>
          <p:nvPr/>
        </p:nvGrpSpPr>
        <p:grpSpPr bwMode="auto">
          <a:xfrm>
            <a:off x="-11113" y="-22225"/>
            <a:ext cx="9156701" cy="6432550"/>
            <a:chOff x="-9" y="-9"/>
            <a:chExt cx="5778" cy="4038"/>
          </a:xfrm>
        </p:grpSpPr>
        <p:sp>
          <p:nvSpPr>
            <p:cNvPr id="1033" name="Freeform 8" descr="Small grid"/>
            <p:cNvSpPr>
              <a:spLocks/>
            </p:cNvSpPr>
            <p:nvPr userDrawn="1"/>
          </p:nvSpPr>
          <p:spPr bwMode="white">
            <a:xfrm>
              <a:off x="-9" y="-9"/>
              <a:ext cx="5769" cy="4029"/>
            </a:xfrm>
            <a:custGeom>
              <a:avLst/>
              <a:gdLst>
                <a:gd name="T0" fmla="*/ 0 w 5769"/>
                <a:gd name="T1" fmla="*/ 3392 h 4029"/>
                <a:gd name="T2" fmla="*/ 1978 w 5769"/>
                <a:gd name="T3" fmla="*/ 3972 h 4029"/>
                <a:gd name="T4" fmla="*/ 5769 w 5769"/>
                <a:gd name="T5" fmla="*/ 2953 h 4029"/>
                <a:gd name="T6" fmla="*/ 5769 w 5769"/>
                <a:gd name="T7" fmla="*/ 0 h 4029"/>
                <a:gd name="T8" fmla="*/ 9 w 5769"/>
                <a:gd name="T9" fmla="*/ 9 h 4029"/>
                <a:gd name="T10" fmla="*/ 15 w 5769"/>
                <a:gd name="T11" fmla="*/ 19 h 4029"/>
                <a:gd name="T12" fmla="*/ 0 w 5769"/>
                <a:gd name="T13" fmla="*/ 3392 h 40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69" h="4029">
                  <a:moveTo>
                    <a:pt x="0" y="3392"/>
                  </a:moveTo>
                  <a:cubicBezTo>
                    <a:pt x="70" y="3461"/>
                    <a:pt x="642" y="3914"/>
                    <a:pt x="1978" y="3972"/>
                  </a:cubicBezTo>
                  <a:cubicBezTo>
                    <a:pt x="3313" y="4029"/>
                    <a:pt x="5398" y="3277"/>
                    <a:pt x="5769" y="2953"/>
                  </a:cubicBezTo>
                  <a:lnTo>
                    <a:pt x="5769" y="0"/>
                  </a:lnTo>
                  <a:lnTo>
                    <a:pt x="9" y="9"/>
                  </a:lnTo>
                  <a:lnTo>
                    <a:pt x="15" y="19"/>
                  </a:lnTo>
                  <a:lnTo>
                    <a:pt x="0" y="3392"/>
                  </a:lnTo>
                  <a:close/>
                </a:path>
              </a:pathLst>
            </a:custGeom>
            <a:pattFill prst="smGrid">
              <a:fgClr>
                <a:schemeClr val="bg1"/>
              </a:fgClr>
              <a:bgClr>
                <a:srgbClr val="003D7B"/>
              </a:bgClr>
            </a:pattFill>
            <a:ln w="9525">
              <a:noFill/>
              <a:round/>
              <a:headEnd/>
              <a:tailEnd/>
            </a:ln>
            <a:effectLst/>
          </p:spPr>
          <p:txBody>
            <a:bodyPr/>
            <a:lstStyle/>
            <a:p>
              <a:endParaRPr lang="zh-CN" altLang="en-US"/>
            </a:p>
          </p:txBody>
        </p:sp>
        <p:sp>
          <p:nvSpPr>
            <p:cNvPr id="2" name="Freeform 9"/>
            <p:cNvSpPr>
              <a:spLocks/>
            </p:cNvSpPr>
            <p:nvPr userDrawn="1"/>
          </p:nvSpPr>
          <p:spPr bwMode="white">
            <a:xfrm>
              <a:off x="0" y="0"/>
              <a:ext cx="5769" cy="4029"/>
            </a:xfrm>
            <a:custGeom>
              <a:avLst/>
              <a:gdLst>
                <a:gd name="T0" fmla="*/ 0 w 5769"/>
                <a:gd name="T1" fmla="*/ 3392 h 4029"/>
                <a:gd name="T2" fmla="*/ 1978 w 5769"/>
                <a:gd name="T3" fmla="*/ 3972 h 4029"/>
                <a:gd name="T4" fmla="*/ 5769 w 5769"/>
                <a:gd name="T5" fmla="*/ 2953 h 4029"/>
                <a:gd name="T6" fmla="*/ 5769 w 5769"/>
                <a:gd name="T7" fmla="*/ 0 h 4029"/>
                <a:gd name="T8" fmla="*/ 9 w 5769"/>
                <a:gd name="T9" fmla="*/ 9 h 4029"/>
                <a:gd name="T10" fmla="*/ 15 w 5769"/>
                <a:gd name="T11" fmla="*/ 19 h 4029"/>
                <a:gd name="T12" fmla="*/ 0 w 5769"/>
                <a:gd name="T13" fmla="*/ 3392 h 4029"/>
              </a:gdLst>
              <a:ahLst/>
              <a:cxnLst>
                <a:cxn ang="0">
                  <a:pos x="T0" y="T1"/>
                </a:cxn>
                <a:cxn ang="0">
                  <a:pos x="T2" y="T3"/>
                </a:cxn>
                <a:cxn ang="0">
                  <a:pos x="T4" y="T5"/>
                </a:cxn>
                <a:cxn ang="0">
                  <a:pos x="T6" y="T7"/>
                </a:cxn>
                <a:cxn ang="0">
                  <a:pos x="T8" y="T9"/>
                </a:cxn>
                <a:cxn ang="0">
                  <a:pos x="T10" y="T11"/>
                </a:cxn>
                <a:cxn ang="0">
                  <a:pos x="T12" y="T13"/>
                </a:cxn>
              </a:cxnLst>
              <a:rect l="0" t="0" r="r" b="b"/>
              <a:pathLst>
                <a:path w="5769" h="4029">
                  <a:moveTo>
                    <a:pt x="0" y="3392"/>
                  </a:moveTo>
                  <a:cubicBezTo>
                    <a:pt x="70" y="3461"/>
                    <a:pt x="642" y="3914"/>
                    <a:pt x="1978" y="3972"/>
                  </a:cubicBezTo>
                  <a:cubicBezTo>
                    <a:pt x="3313" y="4029"/>
                    <a:pt x="5398" y="3277"/>
                    <a:pt x="5769" y="2953"/>
                  </a:cubicBezTo>
                  <a:lnTo>
                    <a:pt x="5769" y="0"/>
                  </a:lnTo>
                  <a:lnTo>
                    <a:pt x="9" y="9"/>
                  </a:lnTo>
                  <a:lnTo>
                    <a:pt x="15" y="19"/>
                  </a:lnTo>
                  <a:lnTo>
                    <a:pt x="0" y="3392"/>
                  </a:lnTo>
                  <a:close/>
                </a:path>
              </a:pathLst>
            </a:custGeom>
            <a:gradFill rotWithShape="0">
              <a:gsLst>
                <a:gs pos="0">
                  <a:schemeClr val="bg1">
                    <a:gamma/>
                    <a:shade val="46275"/>
                    <a:invGamma/>
                    <a:alpha val="46001"/>
                  </a:schemeClr>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endParaRPr lang="zh-CN" altLang="en-US"/>
            </a:p>
          </p:txBody>
        </p:sp>
      </p:grpSp>
      <p:sp>
        <p:nvSpPr>
          <p:cNvPr id="1027" name="Rectangle 2"/>
          <p:cNvSpPr>
            <a:spLocks noGrp="1" noChangeArrowheads="1"/>
          </p:cNvSpPr>
          <p:nvPr>
            <p:ph type="title"/>
          </p:nvPr>
        </p:nvSpPr>
        <p:spPr bwMode="auto">
          <a:xfrm>
            <a:off x="457200" y="274638"/>
            <a:ext cx="8229600" cy="868362"/>
          </a:xfrm>
          <a:prstGeom prst="rect">
            <a:avLst/>
          </a:prstGeom>
          <a:noFill/>
          <a:ln w="9525">
            <a:noFill/>
            <a:miter lim="800000"/>
            <a:headEnd/>
            <a:tailEnd/>
          </a:ln>
          <a:effectLst>
            <a:outerShdw dist="45791" dir="3378596" algn="ctr" rotWithShape="0">
              <a:srgbClr val="000000"/>
            </a:outerShdw>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8" name="Rectangle 3"/>
          <p:cNvSpPr>
            <a:spLocks noGrp="1" noChangeArrowheads="1"/>
          </p:cNvSpPr>
          <p:nvPr>
            <p:ph type="body" idx="1"/>
          </p:nvPr>
        </p:nvSpPr>
        <p:spPr bwMode="auto">
          <a:xfrm>
            <a:off x="457200" y="1295400"/>
            <a:ext cx="8229600" cy="4830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 name="Rectangle 4"/>
          <p:cNvSpPr>
            <a:spLocks noGrp="1" noChangeArrowheads="1"/>
          </p:cNvSpPr>
          <p:nvPr>
            <p:ph type="dt" sz="half" idx="2"/>
          </p:nvPr>
        </p:nvSpPr>
        <p:spPr bwMode="auto">
          <a:xfrm>
            <a:off x="457200" y="6477000"/>
            <a:ext cx="21336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477000"/>
            <a:ext cx="28956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477000"/>
            <a:ext cx="21336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ea typeface="宋体" pitchFamily="2" charset="-122"/>
              </a:defRPr>
            </a:lvl1pPr>
          </a:lstStyle>
          <a:p>
            <a:pPr>
              <a:defRPr/>
            </a:pPr>
            <a:fld id="{FDE25A8E-8145-4912-A00F-D1C9B33C3981}" type="slidenum">
              <a:rPr lang="zh-CN" altLang="en-US"/>
              <a:pPr>
                <a:defRPr/>
              </a:pPr>
              <a:t>‹#›</a:t>
            </a:fld>
            <a:endParaRPr lang="en-US" altLang="zh-CN"/>
          </a:p>
        </p:txBody>
      </p:sp>
      <p:pic>
        <p:nvPicPr>
          <p:cNvPr id="1032" name="Picture 13" descr="blue"/>
          <p:cNvPicPr>
            <a:picLocks noChangeAspect="1" noChangeArrowheads="1"/>
          </p:cNvPicPr>
          <p:nvPr userDrawn="1"/>
        </p:nvPicPr>
        <p:blipFill>
          <a:blip r:embed="rId14"/>
          <a:srcRect/>
          <a:stretch>
            <a:fillRect/>
          </a:stretch>
        </p:blipFill>
        <p:spPr bwMode="auto">
          <a:xfrm>
            <a:off x="3175" y="5400675"/>
            <a:ext cx="9144000" cy="14573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000" b="1" i="1">
          <a:solidFill>
            <a:schemeClr val="tx2"/>
          </a:solidFill>
          <a:latin typeface="+mj-lt"/>
          <a:ea typeface="+mj-ea"/>
          <a:cs typeface="+mj-cs"/>
        </a:defRPr>
      </a:lvl1pPr>
      <a:lvl2pPr algn="ctr" rtl="0" eaLnBrk="0" fontAlgn="base" hangingPunct="0">
        <a:spcBef>
          <a:spcPct val="0"/>
        </a:spcBef>
        <a:spcAft>
          <a:spcPct val="0"/>
        </a:spcAft>
        <a:defRPr sz="4000" b="1" i="1">
          <a:solidFill>
            <a:schemeClr val="tx2"/>
          </a:solidFill>
          <a:latin typeface="Arial" charset="0"/>
        </a:defRPr>
      </a:lvl2pPr>
      <a:lvl3pPr algn="ctr" rtl="0" eaLnBrk="0" fontAlgn="base" hangingPunct="0">
        <a:spcBef>
          <a:spcPct val="0"/>
        </a:spcBef>
        <a:spcAft>
          <a:spcPct val="0"/>
        </a:spcAft>
        <a:defRPr sz="4000" b="1" i="1">
          <a:solidFill>
            <a:schemeClr val="tx2"/>
          </a:solidFill>
          <a:latin typeface="Arial" charset="0"/>
        </a:defRPr>
      </a:lvl3pPr>
      <a:lvl4pPr algn="ctr" rtl="0" eaLnBrk="0" fontAlgn="base" hangingPunct="0">
        <a:spcBef>
          <a:spcPct val="0"/>
        </a:spcBef>
        <a:spcAft>
          <a:spcPct val="0"/>
        </a:spcAft>
        <a:defRPr sz="4000" b="1" i="1">
          <a:solidFill>
            <a:schemeClr val="tx2"/>
          </a:solidFill>
          <a:latin typeface="Arial" charset="0"/>
        </a:defRPr>
      </a:lvl4pPr>
      <a:lvl5pPr algn="ctr" rtl="0" eaLnBrk="0" fontAlgn="base" hangingPunct="0">
        <a:spcBef>
          <a:spcPct val="0"/>
        </a:spcBef>
        <a:spcAft>
          <a:spcPct val="0"/>
        </a:spcAft>
        <a:defRPr sz="4000" b="1" i="1">
          <a:solidFill>
            <a:schemeClr val="tx2"/>
          </a:solidFill>
          <a:latin typeface="Arial" charset="0"/>
        </a:defRPr>
      </a:lvl5pPr>
      <a:lvl6pPr marL="457200" algn="ctr" rtl="0" fontAlgn="base">
        <a:spcBef>
          <a:spcPct val="0"/>
        </a:spcBef>
        <a:spcAft>
          <a:spcPct val="0"/>
        </a:spcAft>
        <a:defRPr sz="4000" b="1" i="1">
          <a:solidFill>
            <a:schemeClr val="tx2"/>
          </a:solidFill>
          <a:latin typeface="Arial" charset="0"/>
        </a:defRPr>
      </a:lvl6pPr>
      <a:lvl7pPr marL="914400" algn="ctr" rtl="0" fontAlgn="base">
        <a:spcBef>
          <a:spcPct val="0"/>
        </a:spcBef>
        <a:spcAft>
          <a:spcPct val="0"/>
        </a:spcAft>
        <a:defRPr sz="4000" b="1" i="1">
          <a:solidFill>
            <a:schemeClr val="tx2"/>
          </a:solidFill>
          <a:latin typeface="Arial" charset="0"/>
        </a:defRPr>
      </a:lvl7pPr>
      <a:lvl8pPr marL="1371600" algn="ctr" rtl="0" fontAlgn="base">
        <a:spcBef>
          <a:spcPct val="0"/>
        </a:spcBef>
        <a:spcAft>
          <a:spcPct val="0"/>
        </a:spcAft>
        <a:defRPr sz="4000" b="1" i="1">
          <a:solidFill>
            <a:schemeClr val="tx2"/>
          </a:solidFill>
          <a:latin typeface="Arial" charset="0"/>
        </a:defRPr>
      </a:lvl8pPr>
      <a:lvl9pPr marL="1828800" algn="ctr" rtl="0" fontAlgn="base">
        <a:spcBef>
          <a:spcPct val="0"/>
        </a:spcBef>
        <a:spcAft>
          <a:spcPct val="0"/>
        </a:spcAft>
        <a:defRPr sz="4000" b="1" i="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557198" y="2000240"/>
            <a:ext cx="8029604" cy="1470025"/>
          </a:xfrm>
        </p:spPr>
        <p:txBody>
          <a:bodyPr/>
          <a:lstStyle/>
          <a:p>
            <a:pPr eaLnBrk="1" hangingPunct="1"/>
            <a:r>
              <a:rPr lang="zh-CN" altLang="en-US" i="0" dirty="0" smtClean="0">
                <a:ea typeface="宋体" charset="-122"/>
              </a:rPr>
              <a:t>信任与保险购买意愿的实证研究</a:t>
            </a:r>
            <a:endParaRPr lang="en-US" altLang="zh-CN" i="0" dirty="0" smtClean="0">
              <a:ea typeface="宋体" charset="-122"/>
            </a:endParaRPr>
          </a:p>
        </p:txBody>
      </p:sp>
      <p:sp>
        <p:nvSpPr>
          <p:cNvPr id="3075" name="Rectangle 5"/>
          <p:cNvSpPr>
            <a:spLocks noGrp="1" noChangeArrowheads="1"/>
          </p:cNvSpPr>
          <p:nvPr>
            <p:ph type="subTitle" idx="1"/>
          </p:nvPr>
        </p:nvSpPr>
        <p:spPr>
          <a:xfrm>
            <a:off x="1295400" y="3714752"/>
            <a:ext cx="6400800" cy="2143140"/>
          </a:xfrm>
        </p:spPr>
        <p:txBody>
          <a:bodyPr/>
          <a:lstStyle/>
          <a:p>
            <a:pPr eaLnBrk="1" hangingPunct="1"/>
            <a:r>
              <a:rPr lang="zh-CN" altLang="en-US" dirty="0" smtClean="0">
                <a:ea typeface="宋体" charset="-122"/>
              </a:rPr>
              <a:t>郭振华  </a:t>
            </a:r>
            <a:r>
              <a:rPr lang="zh-CN" altLang="en-US" sz="2400" dirty="0" smtClean="0">
                <a:ea typeface="宋体" charset="-122"/>
              </a:rPr>
              <a:t>副教授</a:t>
            </a:r>
            <a:r>
              <a:rPr lang="zh-CN" altLang="en-US" dirty="0" smtClean="0">
                <a:ea typeface="宋体" charset="-122"/>
              </a:rPr>
              <a:t> </a:t>
            </a:r>
            <a:endParaRPr lang="en-US" altLang="zh-CN" dirty="0" smtClean="0">
              <a:ea typeface="宋体" charset="-122"/>
            </a:endParaRPr>
          </a:p>
          <a:p>
            <a:pPr eaLnBrk="1" hangingPunct="1"/>
            <a:r>
              <a:rPr lang="zh-CN" altLang="en-US" dirty="0" smtClean="0">
                <a:ea typeface="宋体" charset="-122"/>
              </a:rPr>
              <a:t>蒋荣江</a:t>
            </a:r>
            <a:endParaRPr lang="en-US" altLang="zh-CN" dirty="0" smtClean="0">
              <a:ea typeface="宋体" charset="-122"/>
            </a:endParaRPr>
          </a:p>
          <a:p>
            <a:pPr eaLnBrk="1" hangingPunct="1"/>
            <a:r>
              <a:rPr lang="zh-CN" altLang="en-US" dirty="0" smtClean="0">
                <a:ea typeface="宋体" charset="-122"/>
              </a:rPr>
              <a:t>上海对外经贸大学</a:t>
            </a:r>
            <a:endParaRPr lang="en-US" altLang="zh-CN" dirty="0" smtClean="0">
              <a:ea typeface="宋体" charset="-122"/>
            </a:endParaRPr>
          </a:p>
          <a:p>
            <a:pPr eaLnBrk="1" hangingPunct="1"/>
            <a:r>
              <a:rPr lang="en-US" altLang="zh-CN" dirty="0" smtClean="0">
                <a:ea typeface="宋体" charset="-122"/>
              </a:rPr>
              <a:t>2013.7.19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p:cNvPicPr>
          <p:nvPr/>
        </p:nvPicPr>
        <p:blipFill>
          <a:blip r:embed="rId2"/>
          <a:srcRect/>
          <a:stretch>
            <a:fillRect/>
          </a:stretch>
        </p:blipFill>
        <p:spPr bwMode="auto">
          <a:xfrm>
            <a:off x="4643438" y="2573340"/>
            <a:ext cx="3859200" cy="2998800"/>
          </a:xfrm>
          <a:prstGeom prst="rect">
            <a:avLst/>
          </a:prstGeom>
          <a:noFill/>
          <a:ln w="9525">
            <a:noFill/>
            <a:miter lim="800000"/>
            <a:headEnd/>
            <a:tailEnd/>
          </a:ln>
        </p:spPr>
      </p:pic>
      <p:sp>
        <p:nvSpPr>
          <p:cNvPr id="2" name="标题 1"/>
          <p:cNvSpPr>
            <a:spLocks noGrp="1"/>
          </p:cNvSpPr>
          <p:nvPr>
            <p:ph type="title"/>
          </p:nvPr>
        </p:nvSpPr>
        <p:spPr/>
        <p:txBody>
          <a:bodyPr/>
          <a:lstStyle/>
          <a:p>
            <a:r>
              <a:rPr lang="en-US" altLang="zh-CN" dirty="0" smtClean="0"/>
              <a:t>4. </a:t>
            </a:r>
            <a:r>
              <a:rPr lang="zh-CN" altLang="en-US" dirty="0" smtClean="0"/>
              <a:t>消费者对保险业信任的调查现状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10</a:t>
            </a:fld>
            <a:endParaRPr lang="en-GB" altLang="zh-CN" dirty="0"/>
          </a:p>
        </p:txBody>
      </p:sp>
      <p:sp>
        <p:nvSpPr>
          <p:cNvPr id="4" name="内容占位符 7"/>
          <p:cNvSpPr txBox="1">
            <a:spLocks/>
          </p:cNvSpPr>
          <p:nvPr/>
        </p:nvSpPr>
        <p:spPr>
          <a:xfrm>
            <a:off x="357158" y="1000108"/>
            <a:ext cx="8143932"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b="1" dirty="0" smtClean="0">
                <a:latin typeface="+mn-ea"/>
                <a:cs typeface="Times New Roman" pitchFamily="18" charset="0"/>
              </a:rPr>
              <a:t>保险公司品牌和声誉基本得到信任</a:t>
            </a:r>
            <a:endParaRPr lang="en-US" altLang="zh-CN" sz="2000" b="1" dirty="0" smtClean="0">
              <a:latin typeface="+mn-ea"/>
              <a:cs typeface="Times New Roman" pitchFamily="18" charset="0"/>
            </a:endParaRPr>
          </a:p>
          <a:p>
            <a:pPr marL="799200" lvl="1" indent="-342000">
              <a:lnSpc>
                <a:spcPct val="120000"/>
              </a:lnSpc>
              <a:spcAft>
                <a:spcPts val="900"/>
              </a:spcAft>
              <a:buFont typeface="Wingdings" pitchFamily="2" charset="2"/>
              <a:buChar char="Ø"/>
            </a:pPr>
            <a:r>
              <a:rPr lang="de-DE" sz="1600" dirty="0" smtClean="0"/>
              <a:t>78.36%</a:t>
            </a:r>
            <a:r>
              <a:rPr lang="zh-CN" altLang="en-US" sz="1600" dirty="0" smtClean="0"/>
              <a:t>的被访者认为有的保险公司品牌和声誉都不错</a:t>
            </a:r>
            <a:endParaRPr lang="en-US" altLang="zh-CN" sz="1600" dirty="0" smtClean="0"/>
          </a:p>
          <a:p>
            <a:pPr marL="799200" lvl="1" indent="-342000">
              <a:lnSpc>
                <a:spcPct val="120000"/>
              </a:lnSpc>
              <a:spcAft>
                <a:spcPts val="900"/>
              </a:spcAft>
              <a:buFont typeface="Wingdings" pitchFamily="2" charset="2"/>
              <a:buChar char="Ø"/>
            </a:pPr>
            <a:r>
              <a:rPr lang="de-DE" sz="1600" dirty="0" smtClean="0"/>
              <a:t>14.77%</a:t>
            </a:r>
            <a:r>
              <a:rPr lang="zh-CN" altLang="en-US" sz="1600" dirty="0" smtClean="0"/>
              <a:t>的被访者认为保险公司经营风险很大</a:t>
            </a:r>
          </a:p>
          <a:p>
            <a:pPr marL="342000" indent="-342000">
              <a:lnSpc>
                <a:spcPct val="120000"/>
              </a:lnSpc>
              <a:spcAft>
                <a:spcPts val="900"/>
              </a:spcAft>
              <a:buFont typeface="Wingdings" pitchFamily="2" charset="2"/>
              <a:buChar char="Ø"/>
            </a:pPr>
            <a:endParaRPr lang="zh-CN" altLang="en-US" sz="2000" dirty="0" smtClean="0">
              <a:latin typeface="Times New Roman" pitchFamily="18" charset="0"/>
              <a:cs typeface="Times New Roman" pitchFamily="18" charset="0"/>
            </a:endParaRPr>
          </a:p>
        </p:txBody>
      </p:sp>
      <p:pic>
        <p:nvPicPr>
          <p:cNvPr id="5" name="图片 4"/>
          <p:cNvPicPr>
            <a:picLocks noChangeAspect="1"/>
          </p:cNvPicPr>
          <p:nvPr/>
        </p:nvPicPr>
        <p:blipFill>
          <a:blip r:embed="rId3"/>
          <a:srcRect/>
          <a:stretch>
            <a:fillRect/>
          </a:stretch>
        </p:blipFill>
        <p:spPr bwMode="auto">
          <a:xfrm>
            <a:off x="642910" y="2571744"/>
            <a:ext cx="3857652" cy="30003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 </a:t>
            </a:r>
            <a:r>
              <a:rPr lang="zh-CN" altLang="en-US" dirty="0" smtClean="0"/>
              <a:t>消费者对保险业信任的调查现状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11</a:t>
            </a:fld>
            <a:endParaRPr lang="en-GB" altLang="zh-CN" dirty="0"/>
          </a:p>
        </p:txBody>
      </p:sp>
      <p:sp>
        <p:nvSpPr>
          <p:cNvPr id="4" name="内容占位符 7"/>
          <p:cNvSpPr txBox="1">
            <a:spLocks/>
          </p:cNvSpPr>
          <p:nvPr/>
        </p:nvSpPr>
        <p:spPr>
          <a:xfrm>
            <a:off x="357158" y="1000108"/>
            <a:ext cx="8143932"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b="1" dirty="0" smtClean="0">
                <a:latin typeface="Times New Roman" pitchFamily="18" charset="0"/>
                <a:cs typeface="Times New Roman" pitchFamily="18" charset="0"/>
              </a:rPr>
              <a:t>大部分消费者对保险产品认识模糊</a:t>
            </a:r>
            <a:endParaRPr lang="en-US" altLang="zh-CN" sz="2000" b="1"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600" dirty="0" smtClean="0">
                <a:latin typeface="Times New Roman" pitchFamily="18" charset="0"/>
                <a:cs typeface="Times New Roman" pitchFamily="18" charset="0"/>
              </a:rPr>
              <a:t>过分注重保险带来的“看得见的”利益</a:t>
            </a:r>
          </a:p>
          <a:p>
            <a:pPr marL="799200" lvl="1" indent="-342000">
              <a:lnSpc>
                <a:spcPct val="120000"/>
              </a:lnSpc>
              <a:spcAft>
                <a:spcPts val="900"/>
              </a:spcAft>
              <a:buFont typeface="Wingdings" pitchFamily="2" charset="2"/>
              <a:buChar char="Ø"/>
            </a:pPr>
            <a:r>
              <a:rPr lang="en-US" altLang="zh-CN" sz="1600" dirty="0" smtClean="0">
                <a:latin typeface="Times New Roman" pitchFamily="18" charset="0"/>
                <a:cs typeface="Times New Roman" pitchFamily="18" charset="0"/>
              </a:rPr>
              <a:t>43.09%</a:t>
            </a:r>
            <a:r>
              <a:rPr lang="zh-CN" altLang="en-US" sz="1600" dirty="0" smtClean="0">
                <a:latin typeface="Times New Roman" pitchFamily="18" charset="0"/>
                <a:cs typeface="Times New Roman" pitchFamily="18" charset="0"/>
              </a:rPr>
              <a:t>的被访者表示不清楚，</a:t>
            </a:r>
            <a:r>
              <a:rPr lang="en-US" altLang="zh-CN" sz="1600" dirty="0" smtClean="0">
                <a:latin typeface="Times New Roman" pitchFamily="18" charset="0"/>
                <a:cs typeface="Times New Roman" pitchFamily="18" charset="0"/>
              </a:rPr>
              <a:t>9.46%</a:t>
            </a:r>
            <a:r>
              <a:rPr lang="zh-CN" altLang="en-US" sz="1600" dirty="0" smtClean="0">
                <a:latin typeface="Times New Roman" pitchFamily="18" charset="0"/>
                <a:cs typeface="Times New Roman" pitchFamily="18" charset="0"/>
              </a:rPr>
              <a:t>的被访者同意“保险本身就是骗人”</a:t>
            </a:r>
            <a:endParaRPr lang="en-US" altLang="zh-CN" sz="1600" dirty="0" smtClean="0">
              <a:latin typeface="Times New Roman" pitchFamily="18" charset="0"/>
              <a:cs typeface="Times New Roman" pitchFamily="18" charset="0"/>
            </a:endParaRPr>
          </a:p>
        </p:txBody>
      </p:sp>
      <p:pic>
        <p:nvPicPr>
          <p:cNvPr id="5" name="图片 4"/>
          <p:cNvPicPr/>
          <p:nvPr/>
        </p:nvPicPr>
        <p:blipFill>
          <a:blip r:embed="rId2"/>
          <a:srcRect/>
          <a:stretch>
            <a:fillRect/>
          </a:stretch>
        </p:blipFill>
        <p:spPr bwMode="auto">
          <a:xfrm>
            <a:off x="2284436" y="2573340"/>
            <a:ext cx="3859200" cy="299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 </a:t>
            </a:r>
            <a:r>
              <a:rPr lang="zh-CN" altLang="en-US" dirty="0" smtClean="0"/>
              <a:t>消费者对保险业信任的调查现状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12</a:t>
            </a:fld>
            <a:endParaRPr lang="en-GB" altLang="zh-CN" dirty="0"/>
          </a:p>
        </p:txBody>
      </p:sp>
      <p:sp>
        <p:nvSpPr>
          <p:cNvPr id="4" name="内容占位符 7"/>
          <p:cNvSpPr txBox="1">
            <a:spLocks/>
          </p:cNvSpPr>
          <p:nvPr/>
        </p:nvSpPr>
        <p:spPr>
          <a:xfrm>
            <a:off x="357158" y="1071546"/>
            <a:ext cx="8143932"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b="1" dirty="0" smtClean="0">
                <a:latin typeface="Times New Roman" pitchFamily="18" charset="0"/>
                <a:cs typeface="Times New Roman" pitchFamily="18" charset="0"/>
              </a:rPr>
              <a:t>消费者不能明确判断销售员的专业性</a:t>
            </a:r>
            <a:endParaRPr lang="en-US" altLang="zh-CN" sz="2000" b="1" dirty="0" smtClean="0">
              <a:latin typeface="Times New Roman" pitchFamily="18" charset="0"/>
              <a:cs typeface="Times New Roman" pitchFamily="18" charset="0"/>
            </a:endParaRPr>
          </a:p>
          <a:p>
            <a:pPr marL="799200" lvl="1" indent="-342000">
              <a:lnSpc>
                <a:spcPct val="120000"/>
              </a:lnSpc>
              <a:spcAft>
                <a:spcPts val="600"/>
              </a:spcAft>
              <a:buFont typeface="Wingdings" pitchFamily="2" charset="2"/>
              <a:buChar char="Ø"/>
            </a:pPr>
            <a:r>
              <a:rPr lang="zh-CN" altLang="en-US" sz="1600" dirty="0" smtClean="0">
                <a:latin typeface="Times New Roman" pitchFamily="18" charset="0"/>
                <a:cs typeface="Times New Roman" pitchFamily="18" charset="0"/>
              </a:rPr>
              <a:t>消费者保险知识</a:t>
            </a:r>
            <a:r>
              <a:rPr lang="zh-CN" altLang="en-US" sz="1600" dirty="0" smtClean="0">
                <a:latin typeface="Times New Roman" pitchFamily="18" charset="0"/>
                <a:cs typeface="Times New Roman" pitchFamily="18" charset="0"/>
              </a:rPr>
              <a:t>相对较少</a:t>
            </a:r>
            <a:endParaRPr lang="en-US" altLang="zh-CN" sz="1600" dirty="0" smtClean="0">
              <a:latin typeface="Times New Roman" pitchFamily="18" charset="0"/>
              <a:cs typeface="Times New Roman" pitchFamily="18" charset="0"/>
            </a:endParaRPr>
          </a:p>
          <a:p>
            <a:pPr marL="799200" lvl="1" indent="-342000">
              <a:lnSpc>
                <a:spcPct val="120000"/>
              </a:lnSpc>
              <a:spcAft>
                <a:spcPts val="600"/>
              </a:spcAft>
              <a:buFont typeface="Wingdings" pitchFamily="2" charset="2"/>
              <a:buChar char="Ø"/>
            </a:pPr>
            <a:r>
              <a:rPr lang="en-US" altLang="zh-CN" sz="1600" dirty="0" smtClean="0">
                <a:latin typeface="Times New Roman" pitchFamily="18" charset="0"/>
                <a:cs typeface="Times New Roman" pitchFamily="18" charset="0"/>
              </a:rPr>
              <a:t>75.46%</a:t>
            </a:r>
            <a:r>
              <a:rPr lang="zh-CN" altLang="en-US" sz="1600" dirty="0" smtClean="0">
                <a:latin typeface="Times New Roman" pitchFamily="18" charset="0"/>
                <a:cs typeface="Times New Roman" pitchFamily="18" charset="0"/>
              </a:rPr>
              <a:t>的被访</a:t>
            </a:r>
            <a:r>
              <a:rPr lang="zh-CN" altLang="en-US" sz="1600" dirty="0" smtClean="0">
                <a:latin typeface="Times New Roman" pitchFamily="18" charset="0"/>
                <a:cs typeface="Times New Roman" pitchFamily="18" charset="0"/>
              </a:rPr>
              <a:t>者相信销售</a:t>
            </a:r>
            <a:r>
              <a:rPr lang="zh-CN" altLang="en-US" sz="1600" dirty="0" smtClean="0">
                <a:latin typeface="Times New Roman" pitchFamily="18" charset="0"/>
                <a:cs typeface="Times New Roman" pitchFamily="18" charset="0"/>
              </a:rPr>
              <a:t>员专业知识丰富，但</a:t>
            </a:r>
            <a:r>
              <a:rPr lang="en-US" altLang="zh-CN" sz="1600" dirty="0" smtClean="0">
                <a:latin typeface="Times New Roman" pitchFamily="18" charset="0"/>
                <a:cs typeface="Times New Roman" pitchFamily="18" charset="0"/>
              </a:rPr>
              <a:t>40.82%</a:t>
            </a:r>
            <a:r>
              <a:rPr lang="zh-CN" altLang="en-US" sz="1600" dirty="0" smtClean="0">
                <a:latin typeface="Times New Roman" pitchFamily="18" charset="0"/>
                <a:cs typeface="Times New Roman" pitchFamily="18" charset="0"/>
              </a:rPr>
              <a:t>的被访者不清楚销售员是否能切实考虑客户需求。</a:t>
            </a:r>
            <a:endParaRPr lang="en-US" altLang="zh-CN" sz="1600"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600" dirty="0" smtClean="0"/>
              <a:t>约有</a:t>
            </a:r>
            <a:r>
              <a:rPr lang="de-DE" sz="1600" dirty="0" smtClean="0"/>
              <a:t>35%</a:t>
            </a:r>
            <a:r>
              <a:rPr lang="zh-CN" altLang="en-US" sz="1600" dirty="0" smtClean="0"/>
              <a:t>的被访</a:t>
            </a:r>
            <a:r>
              <a:rPr lang="zh-CN" altLang="en-US" sz="1600" dirty="0" smtClean="0"/>
              <a:t>者认为</a:t>
            </a:r>
            <a:r>
              <a:rPr lang="zh-CN" altLang="en-US" sz="1600" dirty="0" smtClean="0"/>
              <a:t>销售员在销售过程中会夸大保险产品的好处，而有</a:t>
            </a:r>
            <a:r>
              <a:rPr lang="de-DE" sz="1600" dirty="0" smtClean="0"/>
              <a:t>55.84%</a:t>
            </a:r>
            <a:r>
              <a:rPr lang="zh-CN" altLang="en-US" sz="1600" dirty="0" smtClean="0"/>
              <a:t>的被访者无法做出判断。</a:t>
            </a:r>
            <a:endParaRPr lang="zh-CN" altLang="en-US" sz="1600" dirty="0" smtClean="0">
              <a:latin typeface="Times New Roman" pitchFamily="18" charset="0"/>
              <a:cs typeface="Times New Roman" pitchFamily="18" charset="0"/>
            </a:endParaRPr>
          </a:p>
        </p:txBody>
      </p:sp>
      <p:pic>
        <p:nvPicPr>
          <p:cNvPr id="6" name="图片 5"/>
          <p:cNvPicPr>
            <a:picLocks noChangeAspect="1"/>
          </p:cNvPicPr>
          <p:nvPr/>
        </p:nvPicPr>
        <p:blipFill>
          <a:blip r:embed="rId2"/>
          <a:srcRect/>
          <a:stretch>
            <a:fillRect/>
          </a:stretch>
        </p:blipFill>
        <p:spPr bwMode="auto">
          <a:xfrm>
            <a:off x="6000760" y="3286124"/>
            <a:ext cx="2916000" cy="2405700"/>
          </a:xfrm>
          <a:prstGeom prst="rect">
            <a:avLst/>
          </a:prstGeom>
          <a:noFill/>
          <a:ln w="9525">
            <a:noFill/>
            <a:miter lim="800000"/>
            <a:headEnd/>
            <a:tailEnd/>
          </a:ln>
        </p:spPr>
      </p:pic>
      <p:pic>
        <p:nvPicPr>
          <p:cNvPr id="7" name="图片 6"/>
          <p:cNvPicPr>
            <a:picLocks noChangeAspect="1"/>
          </p:cNvPicPr>
          <p:nvPr/>
        </p:nvPicPr>
        <p:blipFill>
          <a:blip r:embed="rId3"/>
          <a:srcRect/>
          <a:stretch>
            <a:fillRect/>
          </a:stretch>
        </p:blipFill>
        <p:spPr bwMode="auto">
          <a:xfrm>
            <a:off x="142844" y="3286124"/>
            <a:ext cx="2916000" cy="2404420"/>
          </a:xfrm>
          <a:prstGeom prst="rect">
            <a:avLst/>
          </a:prstGeom>
          <a:noFill/>
          <a:ln w="9525">
            <a:noFill/>
            <a:miter lim="800000"/>
            <a:headEnd/>
            <a:tailEnd/>
          </a:ln>
        </p:spPr>
      </p:pic>
      <p:pic>
        <p:nvPicPr>
          <p:cNvPr id="8" name="图片 7"/>
          <p:cNvPicPr>
            <a:picLocks noChangeAspect="1"/>
          </p:cNvPicPr>
          <p:nvPr/>
        </p:nvPicPr>
        <p:blipFill>
          <a:blip r:embed="rId4"/>
          <a:srcRect/>
          <a:stretch>
            <a:fillRect/>
          </a:stretch>
        </p:blipFill>
        <p:spPr bwMode="auto">
          <a:xfrm>
            <a:off x="3071802" y="3286124"/>
            <a:ext cx="2916000" cy="240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 </a:t>
            </a:r>
            <a:r>
              <a:rPr lang="zh-CN" altLang="en-US" dirty="0" smtClean="0"/>
              <a:t>消费者对保险业信任的调查现状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13</a:t>
            </a:fld>
            <a:endParaRPr lang="en-GB" altLang="zh-CN" dirty="0"/>
          </a:p>
        </p:txBody>
      </p:sp>
      <p:sp>
        <p:nvSpPr>
          <p:cNvPr id="4" name="内容占位符 7"/>
          <p:cNvSpPr txBox="1">
            <a:spLocks/>
          </p:cNvSpPr>
          <p:nvPr/>
        </p:nvSpPr>
        <p:spPr>
          <a:xfrm>
            <a:off x="357158" y="1071546"/>
            <a:ext cx="8143932"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b="1" dirty="0" smtClean="0">
                <a:latin typeface="Times New Roman" pitchFamily="18" charset="0"/>
                <a:cs typeface="Times New Roman" pitchFamily="18" charset="0"/>
              </a:rPr>
              <a:t>理赔服务的易得性是消费者关注的重点</a:t>
            </a:r>
            <a:endParaRPr lang="en-US" altLang="zh-CN" sz="2000" b="1"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de-DE" sz="1600" dirty="0" smtClean="0"/>
              <a:t>63.79%</a:t>
            </a:r>
            <a:r>
              <a:rPr lang="zh-CN" altLang="en-US" sz="1600" dirty="0" smtClean="0"/>
              <a:t>的被访者同意或者非常同意“买保险容易理赔难”，</a:t>
            </a:r>
            <a:r>
              <a:rPr lang="en-US" altLang="zh-CN" sz="1600" dirty="0" smtClean="0"/>
              <a:t>25.62%</a:t>
            </a:r>
            <a:r>
              <a:rPr lang="zh-CN" altLang="en-US" sz="1600" dirty="0" smtClean="0"/>
              <a:t>明确反对“法院会为自己主持公道”。整体信任度较低。</a:t>
            </a:r>
            <a:endParaRPr lang="en-US" altLang="zh-CN" sz="1600" dirty="0" smtClean="0"/>
          </a:p>
          <a:p>
            <a:pPr marL="342000" indent="-342000">
              <a:lnSpc>
                <a:spcPct val="120000"/>
              </a:lnSpc>
              <a:spcAft>
                <a:spcPts val="900"/>
              </a:spcAft>
              <a:buFont typeface="Wingdings" pitchFamily="2" charset="2"/>
              <a:buChar char="Ø"/>
            </a:pPr>
            <a:endParaRPr lang="zh-CN" altLang="en-US" sz="2000" dirty="0" smtClean="0">
              <a:latin typeface="Times New Roman" pitchFamily="18" charset="0"/>
              <a:cs typeface="Times New Roman" pitchFamily="18" charset="0"/>
            </a:endParaRPr>
          </a:p>
        </p:txBody>
      </p:sp>
      <p:pic>
        <p:nvPicPr>
          <p:cNvPr id="5" name="图片 4"/>
          <p:cNvPicPr/>
          <p:nvPr/>
        </p:nvPicPr>
        <p:blipFill>
          <a:blip r:embed="rId2"/>
          <a:srcRect/>
          <a:stretch>
            <a:fillRect/>
          </a:stretch>
        </p:blipFill>
        <p:spPr bwMode="auto">
          <a:xfrm>
            <a:off x="642910" y="2573340"/>
            <a:ext cx="3859200" cy="2998800"/>
          </a:xfrm>
          <a:prstGeom prst="rect">
            <a:avLst/>
          </a:prstGeom>
          <a:noFill/>
          <a:ln w="9525">
            <a:noFill/>
            <a:miter lim="800000"/>
            <a:headEnd/>
            <a:tailEnd/>
          </a:ln>
        </p:spPr>
      </p:pic>
      <p:pic>
        <p:nvPicPr>
          <p:cNvPr id="6" name="图片 5"/>
          <p:cNvPicPr/>
          <p:nvPr/>
        </p:nvPicPr>
        <p:blipFill>
          <a:blip r:embed="rId3"/>
          <a:srcRect/>
          <a:stretch>
            <a:fillRect/>
          </a:stretch>
        </p:blipFill>
        <p:spPr bwMode="auto">
          <a:xfrm>
            <a:off x="4641890" y="2573340"/>
            <a:ext cx="3859200" cy="299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 </a:t>
            </a:r>
            <a:r>
              <a:rPr lang="zh-CN" altLang="en-US" dirty="0" smtClean="0"/>
              <a:t>数据处理与变量设定</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latin typeface="Times New Roman" pitchFamily="18" charset="0"/>
                <a:cs typeface="Times New Roman" pitchFamily="18" charset="0"/>
              </a:rPr>
              <a:t>www.suibe.edu.cn</a:t>
            </a:r>
            <a:br>
              <a:rPr lang="en-GB" altLang="zh-CN" dirty="0" smtClean="0">
                <a:latin typeface="Times New Roman" pitchFamily="18" charset="0"/>
                <a:cs typeface="Times New Roman" pitchFamily="18" charset="0"/>
              </a:rPr>
            </a:br>
            <a:r>
              <a:rPr lang="en-GB" altLang="zh-CN" dirty="0" smtClean="0">
                <a:latin typeface="Times New Roman" pitchFamily="18" charset="0"/>
                <a:cs typeface="Times New Roman" pitchFamily="18" charset="0"/>
              </a:rPr>
              <a:t> </a:t>
            </a:r>
            <a:r>
              <a:rPr lang="en-GB" altLang="zh-CN" dirty="0" smtClean="0">
                <a:solidFill>
                  <a:schemeClr val="bg2"/>
                </a:solidFill>
                <a:latin typeface="Times New Roman" pitchFamily="18" charset="0"/>
                <a:cs typeface="Times New Roman" pitchFamily="18" charset="0"/>
              </a:rPr>
              <a:t>page </a:t>
            </a:r>
            <a:fld id="{093F9990-7F24-4002-9802-346D6840197D}" type="slidenum">
              <a:rPr lang="en-GB" altLang="zh-CN" smtClean="0">
                <a:solidFill>
                  <a:schemeClr val="bg2"/>
                </a:solidFill>
                <a:latin typeface="Times New Roman" pitchFamily="18" charset="0"/>
                <a:cs typeface="Times New Roman" pitchFamily="18" charset="0"/>
              </a:rPr>
              <a:pPr>
                <a:defRPr/>
              </a:pPr>
              <a:t>14</a:t>
            </a:fld>
            <a:endParaRPr lang="en-GB" altLang="zh-CN" dirty="0">
              <a:latin typeface="Times New Roman" pitchFamily="18" charset="0"/>
              <a:cs typeface="Times New Roman" pitchFamily="18" charset="0"/>
            </a:endParaRPr>
          </a:p>
        </p:txBody>
      </p:sp>
      <p:sp>
        <p:nvSpPr>
          <p:cNvPr id="4" name="内容占位符 7"/>
          <p:cNvSpPr txBox="1">
            <a:spLocks/>
          </p:cNvSpPr>
          <p:nvPr/>
        </p:nvSpPr>
        <p:spPr>
          <a:xfrm>
            <a:off x="357158" y="1071546"/>
            <a:ext cx="8358246" cy="4525963"/>
          </a:xfrm>
          <a:prstGeom prst="rect">
            <a:avLst/>
          </a:prstGeom>
        </p:spPr>
        <p:txBody>
          <a:bodyPr/>
          <a:lstStyle/>
          <a:p>
            <a:pPr marL="342000" indent="-342000">
              <a:lnSpc>
                <a:spcPct val="120000"/>
              </a:lnSpc>
              <a:spcAft>
                <a:spcPts val="9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a:t>
            </a:r>
            <a:r>
              <a:rPr lang="zh-CN" altLang="en-US" sz="2000" dirty="0" smtClean="0">
                <a:latin typeface="Times New Roman" pitchFamily="18" charset="0"/>
                <a:cs typeface="Times New Roman" pitchFamily="18" charset="0"/>
              </a:rPr>
              <a:t>）因变量</a:t>
            </a:r>
            <a:endParaRPr lang="en-US" altLang="zh-CN" sz="2000" dirty="0" smtClean="0">
              <a:latin typeface="Times New Roman" pitchFamily="18" charset="0"/>
              <a:cs typeface="Times New Roman" pitchFamily="18" charset="0"/>
            </a:endParaRPr>
          </a:p>
          <a:p>
            <a:pPr indent="457200">
              <a:lnSpc>
                <a:spcPct val="120000"/>
              </a:lnSpc>
              <a:spcAft>
                <a:spcPts val="900"/>
              </a:spcAft>
              <a:buNone/>
            </a:pPr>
            <a:r>
              <a:rPr lang="zh-CN" altLang="en-US" sz="2000" dirty="0" smtClean="0">
                <a:latin typeface="Times New Roman" pitchFamily="18" charset="0"/>
                <a:cs typeface="Times New Roman" pitchFamily="18" charset="0"/>
              </a:rPr>
              <a:t>本文以重大疾病保险为例，问卷中通过“您现在打算为自己购买重大疾病保险吗？”这一问题来测量消费者的保险购买意愿，设计了“坚决不买”“没打算要买”“倾向于买，但还没有最后拿定主意”“决定要买，但还没有签保险合同”“已经购买”五个选项。</a:t>
            </a:r>
            <a:endParaRPr lang="en-US" altLang="zh-CN" sz="2000" dirty="0" smtClean="0">
              <a:latin typeface="Times New Roman" pitchFamily="18" charset="0"/>
              <a:cs typeface="Times New Roman" pitchFamily="18" charset="0"/>
            </a:endParaRPr>
          </a:p>
          <a:p>
            <a:pPr>
              <a:lnSpc>
                <a:spcPct val="120000"/>
              </a:lnSpc>
              <a:spcAft>
                <a:spcPts val="900"/>
              </a:spcAft>
              <a:buNone/>
            </a:pPr>
            <a:endParaRPr lang="zh-CN" altLang="en-US" sz="2000"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428729" y="3714752"/>
          <a:ext cx="6286545" cy="1428759"/>
        </p:xfrm>
        <a:graphic>
          <a:graphicData uri="http://schemas.openxmlformats.org/drawingml/2006/table">
            <a:tbl>
              <a:tblPr firstRow="1" bandRow="1">
                <a:tableStyleId>{5C22544A-7EE6-4342-B048-85BDC9FD1C3A}</a:tableStyleId>
              </a:tblPr>
              <a:tblGrid>
                <a:gridCol w="1257309"/>
                <a:gridCol w="1257309"/>
                <a:gridCol w="1257309"/>
                <a:gridCol w="1257309"/>
                <a:gridCol w="1257309"/>
              </a:tblGrid>
              <a:tr h="476253">
                <a:tc gridSpan="5">
                  <a:txBody>
                    <a:bodyPr/>
                    <a:lstStyle/>
                    <a:p>
                      <a:pPr algn="ctr"/>
                      <a:r>
                        <a:rPr lang="en-US" altLang="zh-CN" dirty="0" smtClean="0"/>
                        <a:t>Q</a:t>
                      </a:r>
                      <a:r>
                        <a:rPr lang="zh-CN" altLang="en-US" dirty="0" smtClean="0"/>
                        <a:t>：</a:t>
                      </a:r>
                      <a:r>
                        <a:rPr lang="zh-CN" altLang="en-US" dirty="0" smtClean="0">
                          <a:latin typeface="Times New Roman" pitchFamily="18" charset="0"/>
                          <a:cs typeface="Times New Roman" pitchFamily="18" charset="0"/>
                        </a:rPr>
                        <a:t>您现在打算为自己购买重大疾病保险吗？</a:t>
                      </a:r>
                      <a:endParaRPr lang="zh-CN" altLang="en-US" dirty="0"/>
                    </a:p>
                  </a:txBody>
                  <a:tcPr anchor="ct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r>
              <a:tr h="476253">
                <a:tc>
                  <a:txBody>
                    <a:bodyPr/>
                    <a:lstStyle/>
                    <a:p>
                      <a:pPr algn="ctr"/>
                      <a:r>
                        <a:rPr lang="zh-CN" altLang="en-US" dirty="0" smtClean="0"/>
                        <a:t>坚决不买</a:t>
                      </a:r>
                      <a:endParaRPr lang="zh-CN" altLang="en-US" dirty="0"/>
                    </a:p>
                  </a:txBody>
                  <a:tcPr anchor="ctr"/>
                </a:tc>
                <a:tc>
                  <a:txBody>
                    <a:bodyPr/>
                    <a:lstStyle/>
                    <a:p>
                      <a:pPr algn="ctr"/>
                      <a:r>
                        <a:rPr lang="zh-CN" altLang="en-US" dirty="0" smtClean="0"/>
                        <a:t>没打算买</a:t>
                      </a:r>
                      <a:endParaRPr lang="zh-CN" altLang="en-US" dirty="0"/>
                    </a:p>
                  </a:txBody>
                  <a:tcPr anchor="ctr"/>
                </a:tc>
                <a:tc>
                  <a:txBody>
                    <a:bodyPr/>
                    <a:lstStyle/>
                    <a:p>
                      <a:pPr algn="ctr"/>
                      <a:r>
                        <a:rPr lang="zh-CN" altLang="en-US" dirty="0" smtClean="0"/>
                        <a:t>倾向于买</a:t>
                      </a:r>
                      <a:endParaRPr lang="zh-CN" altLang="en-US" dirty="0"/>
                    </a:p>
                  </a:txBody>
                  <a:tcPr anchor="ctr"/>
                </a:tc>
                <a:tc>
                  <a:txBody>
                    <a:bodyPr/>
                    <a:lstStyle/>
                    <a:p>
                      <a:pPr algn="ctr"/>
                      <a:r>
                        <a:rPr lang="zh-CN" altLang="en-US" dirty="0" smtClean="0"/>
                        <a:t>决定要买</a:t>
                      </a:r>
                      <a:endParaRPr lang="zh-CN" altLang="en-US" dirty="0"/>
                    </a:p>
                  </a:txBody>
                  <a:tcPr anchor="ctr"/>
                </a:tc>
                <a:tc>
                  <a:txBody>
                    <a:bodyPr/>
                    <a:lstStyle/>
                    <a:p>
                      <a:pPr algn="ctr"/>
                      <a:r>
                        <a:rPr lang="zh-CN" altLang="en-US" dirty="0" smtClean="0"/>
                        <a:t>已经购买</a:t>
                      </a:r>
                      <a:endParaRPr lang="zh-CN" altLang="en-US" dirty="0"/>
                    </a:p>
                  </a:txBody>
                  <a:tcPr anchor="ctr"/>
                </a:tc>
              </a:tr>
              <a:tr h="476253">
                <a:tc>
                  <a:txBody>
                    <a:bodyPr/>
                    <a:lstStyle/>
                    <a:p>
                      <a:pPr algn="ctr"/>
                      <a:r>
                        <a:rPr lang="en-US" altLang="zh-CN" dirty="0" smtClean="0"/>
                        <a:t>2.0%</a:t>
                      </a:r>
                      <a:endParaRPr lang="zh-CN" altLang="en-US" dirty="0"/>
                    </a:p>
                  </a:txBody>
                  <a:tcPr anchor="ctr"/>
                </a:tc>
                <a:tc>
                  <a:txBody>
                    <a:bodyPr/>
                    <a:lstStyle/>
                    <a:p>
                      <a:pPr algn="ctr"/>
                      <a:r>
                        <a:rPr lang="en-US" altLang="zh-CN" dirty="0" smtClean="0"/>
                        <a:t>20.9%</a:t>
                      </a:r>
                      <a:endParaRPr lang="zh-CN" altLang="en-US" dirty="0"/>
                    </a:p>
                  </a:txBody>
                  <a:tcPr anchor="ctr"/>
                </a:tc>
                <a:tc>
                  <a:txBody>
                    <a:bodyPr/>
                    <a:lstStyle/>
                    <a:p>
                      <a:pPr algn="ctr"/>
                      <a:r>
                        <a:rPr lang="en-US" altLang="zh-CN" dirty="0" smtClean="0"/>
                        <a:t>12.3%</a:t>
                      </a:r>
                      <a:endParaRPr lang="zh-CN" altLang="en-US" dirty="0"/>
                    </a:p>
                  </a:txBody>
                  <a:tcPr anchor="ctr"/>
                </a:tc>
                <a:tc>
                  <a:txBody>
                    <a:bodyPr/>
                    <a:lstStyle/>
                    <a:p>
                      <a:pPr algn="ctr"/>
                      <a:r>
                        <a:rPr lang="en-US" altLang="zh-CN" dirty="0" smtClean="0"/>
                        <a:t>14.7%</a:t>
                      </a:r>
                      <a:endParaRPr lang="zh-CN" altLang="en-US" dirty="0"/>
                    </a:p>
                  </a:txBody>
                  <a:tcPr anchor="ctr"/>
                </a:tc>
                <a:tc>
                  <a:txBody>
                    <a:bodyPr/>
                    <a:lstStyle/>
                    <a:p>
                      <a:pPr algn="ctr"/>
                      <a:r>
                        <a:rPr lang="en-US" altLang="zh-CN" dirty="0" smtClean="0"/>
                        <a:t>50.1%</a:t>
                      </a:r>
                      <a:endParaRPr lang="zh-CN" altLang="en-US" dirty="0"/>
                    </a:p>
                  </a:txBody>
                  <a:tcPr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 </a:t>
            </a:r>
            <a:r>
              <a:rPr lang="zh-CN" altLang="en-US" dirty="0" smtClean="0"/>
              <a:t>数据处理与变量设定</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15</a:t>
            </a:fld>
            <a:endParaRPr lang="en-GB" altLang="zh-CN" dirty="0"/>
          </a:p>
        </p:txBody>
      </p:sp>
      <p:sp>
        <p:nvSpPr>
          <p:cNvPr id="4" name="内容占位符 7"/>
          <p:cNvSpPr txBox="1">
            <a:spLocks/>
          </p:cNvSpPr>
          <p:nvPr/>
        </p:nvSpPr>
        <p:spPr>
          <a:xfrm>
            <a:off x="357158" y="1071546"/>
            <a:ext cx="8072494" cy="4525963"/>
          </a:xfrm>
          <a:prstGeom prst="rect">
            <a:avLst/>
          </a:prstGeom>
        </p:spPr>
        <p:txBody>
          <a:bodyPr/>
          <a:lstStyle/>
          <a:p>
            <a:pPr marL="342000" indent="-342000">
              <a:lnSpc>
                <a:spcPct val="120000"/>
              </a:lnSpc>
              <a:spcAft>
                <a:spcPts val="6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2</a:t>
            </a:r>
            <a:r>
              <a:rPr lang="zh-CN" altLang="en-US" sz="2000" dirty="0" smtClean="0">
                <a:latin typeface="Times New Roman" pitchFamily="18" charset="0"/>
                <a:cs typeface="Times New Roman" pitchFamily="18" charset="0"/>
              </a:rPr>
              <a:t>）自变量</a:t>
            </a:r>
            <a:endParaRPr lang="en-US" altLang="zh-CN" sz="2000" dirty="0" smtClean="0">
              <a:latin typeface="Times New Roman" pitchFamily="18" charset="0"/>
              <a:cs typeface="Times New Roman" pitchFamily="18" charset="0"/>
            </a:endParaRPr>
          </a:p>
          <a:p>
            <a:pPr indent="457200">
              <a:lnSpc>
                <a:spcPct val="120000"/>
              </a:lnSpc>
              <a:spcAft>
                <a:spcPts val="900"/>
              </a:spcAft>
              <a:buNone/>
            </a:pPr>
            <a:r>
              <a:rPr lang="zh-CN" altLang="en-US" sz="2000" dirty="0" smtClean="0">
                <a:latin typeface="Times New Roman" pitchFamily="18" charset="0"/>
                <a:cs typeface="Times New Roman" pitchFamily="18" charset="0"/>
              </a:rPr>
              <a:t>本文从保险行业信任、保险公司信任、保险产品信任、保险销售人员信任以及理赔服务信任等</a:t>
            </a:r>
            <a:r>
              <a:rPr lang="en-US" altLang="zh-CN" sz="2000" dirty="0" smtClean="0">
                <a:latin typeface="Times New Roman" pitchFamily="18" charset="0"/>
                <a:cs typeface="Times New Roman" pitchFamily="18" charset="0"/>
              </a:rPr>
              <a:t>5</a:t>
            </a:r>
            <a:r>
              <a:rPr lang="zh-CN" altLang="en-US" sz="2000" dirty="0" smtClean="0">
                <a:latin typeface="Times New Roman" pitchFamily="18" charset="0"/>
                <a:cs typeface="Times New Roman" pitchFamily="18" charset="0"/>
              </a:rPr>
              <a:t>个方面进行测量并设计了问卷。</a:t>
            </a:r>
            <a:endParaRPr lang="en-US" altLang="zh-CN" sz="2000" dirty="0" smtClean="0">
              <a:latin typeface="Times New Roman" pitchFamily="18" charset="0"/>
              <a:cs typeface="Times New Roman" pitchFamily="18" charset="0"/>
            </a:endParaRPr>
          </a:p>
          <a:p>
            <a:pPr indent="457200">
              <a:lnSpc>
                <a:spcPct val="120000"/>
              </a:lnSpc>
              <a:spcAft>
                <a:spcPts val="900"/>
              </a:spcAft>
              <a:buNone/>
            </a:pPr>
            <a:r>
              <a:rPr lang="zh-CN" altLang="en-US" sz="2000" dirty="0" smtClean="0">
                <a:latin typeface="Times New Roman" pitchFamily="18" charset="0"/>
                <a:cs typeface="Times New Roman" pitchFamily="18" charset="0"/>
              </a:rPr>
              <a:t>问卷采用李克特</a:t>
            </a:r>
            <a:r>
              <a:rPr lang="en-US" altLang="zh-CN" sz="2000" dirty="0" smtClean="0">
                <a:latin typeface="Times New Roman" pitchFamily="18" charset="0"/>
                <a:cs typeface="Times New Roman" pitchFamily="18" charset="0"/>
              </a:rPr>
              <a:t>5</a:t>
            </a:r>
            <a:r>
              <a:rPr lang="zh-CN" altLang="en-US" sz="2000" dirty="0" smtClean="0">
                <a:latin typeface="Times New Roman" pitchFamily="18" charset="0"/>
                <a:cs typeface="Times New Roman" pitchFamily="18" charset="0"/>
              </a:rPr>
              <a:t>点量表法，从“非常反对”“反对”“不清楚”“同意”“非常同意”分别赋值</a:t>
            </a:r>
            <a:r>
              <a:rPr lang="en-US" altLang="zh-CN" sz="2000" dirty="0" smtClean="0">
                <a:latin typeface="Times New Roman" pitchFamily="18" charset="0"/>
                <a:cs typeface="Times New Roman" pitchFamily="18" charset="0"/>
              </a:rPr>
              <a:t>1</a:t>
            </a:r>
            <a:r>
              <a:rPr lang="zh-CN" altLang="en-US" sz="2000" dirty="0" smtClean="0">
                <a:latin typeface="Times New Roman" pitchFamily="18" charset="0"/>
                <a:cs typeface="Times New Roman" pitchFamily="18" charset="0"/>
              </a:rPr>
              <a:t>到</a:t>
            </a:r>
            <a:r>
              <a:rPr lang="en-US" altLang="zh-CN" sz="2000" dirty="0" smtClean="0">
                <a:latin typeface="Times New Roman" pitchFamily="18" charset="0"/>
                <a:cs typeface="Times New Roman" pitchFamily="18" charset="0"/>
              </a:rPr>
              <a:t>5</a:t>
            </a:r>
            <a:r>
              <a:rPr lang="zh-CN" altLang="en-US" sz="2000" dirty="0" smtClean="0">
                <a:latin typeface="Times New Roman" pitchFamily="18" charset="0"/>
                <a:cs typeface="Times New Roman" pitchFamily="18" charset="0"/>
              </a:rPr>
              <a:t>分。</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3</a:t>
            </a:r>
            <a:r>
              <a:rPr lang="zh-CN" altLang="en-US" sz="2000" dirty="0" smtClean="0">
                <a:latin typeface="Times New Roman" pitchFamily="18" charset="0"/>
                <a:cs typeface="Times New Roman" pitchFamily="18" charset="0"/>
              </a:rPr>
              <a:t>）控制变量</a:t>
            </a:r>
            <a:endParaRPr lang="en-US" altLang="zh-CN" sz="2000" dirty="0" smtClean="0">
              <a:latin typeface="Times New Roman" pitchFamily="18" charset="0"/>
              <a:cs typeface="Times New Roman" pitchFamily="18" charset="0"/>
            </a:endParaRPr>
          </a:p>
          <a:p>
            <a:pPr indent="457200">
              <a:lnSpc>
                <a:spcPct val="120000"/>
              </a:lnSpc>
              <a:spcAft>
                <a:spcPts val="900"/>
              </a:spcAft>
              <a:buNone/>
            </a:pPr>
            <a:r>
              <a:rPr lang="zh-CN" altLang="en-US" sz="2000" dirty="0" smtClean="0">
                <a:latin typeface="Times New Roman" pitchFamily="18" charset="0"/>
                <a:cs typeface="Times New Roman" pitchFamily="18" charset="0"/>
              </a:rPr>
              <a:t>传统理论认为个体的金融决策行为与人口统计学、社会经济学等很多因素相关。消费者的保险购买意愿也与性别、年龄、婚姻、职业、经济状况等个体特征相关</a:t>
            </a:r>
            <a:r>
              <a:rPr lang="zh-CN" altLang="en-US" sz="1400" i="1" dirty="0" smtClean="0">
                <a:latin typeface="Times New Roman" pitchFamily="18" charset="0"/>
                <a:ea typeface="Dotum" pitchFamily="34" charset="-127"/>
                <a:cs typeface="Times New Roman" pitchFamily="18" charset="0"/>
              </a:rPr>
              <a:t>（</a:t>
            </a:r>
            <a:r>
              <a:rPr lang="en-US" sz="1400" i="1" dirty="0" smtClean="0">
                <a:latin typeface="Times New Roman" pitchFamily="18" charset="0"/>
                <a:cs typeface="Times New Roman" pitchFamily="18" charset="0"/>
              </a:rPr>
              <a:t>Burnett &amp; Palmer,1984</a:t>
            </a:r>
            <a:r>
              <a:rPr lang="zh-CN" altLang="en-US" sz="1400" i="1"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Truett,1990</a:t>
            </a:r>
            <a:r>
              <a:rPr lang="zh-CN" altLang="en-US" sz="1400" i="1" dirty="0" smtClean="0">
                <a:latin typeface="Times New Roman" pitchFamily="18" charset="0"/>
                <a:cs typeface="Times New Roman" pitchFamily="18" charset="0"/>
              </a:rPr>
              <a:t>；</a:t>
            </a:r>
            <a:r>
              <a:rPr lang="en-US" sz="1400" i="1" dirty="0" err="1" smtClean="0">
                <a:latin typeface="Times New Roman" pitchFamily="18" charset="0"/>
                <a:cs typeface="Times New Roman" pitchFamily="18" charset="0"/>
              </a:rPr>
              <a:t>Gertler</a:t>
            </a:r>
            <a:r>
              <a:rPr lang="en-US" sz="1400" i="1" dirty="0" smtClean="0">
                <a:latin typeface="Times New Roman" pitchFamily="18" charset="0"/>
                <a:cs typeface="Times New Roman" pitchFamily="18" charset="0"/>
              </a:rPr>
              <a:t> &amp; Sturm,1997</a:t>
            </a:r>
            <a:r>
              <a:rPr lang="zh-CN" altLang="en-US" sz="1400" i="1"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Kent,2001</a:t>
            </a:r>
            <a:r>
              <a:rPr lang="zh-CN" altLang="en-US" sz="1400" i="1"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Liu &amp; Chen,2002</a:t>
            </a:r>
            <a:r>
              <a:rPr lang="zh-CN" altLang="en-US" sz="1400" i="1" dirty="0" smtClean="0">
                <a:latin typeface="Times New Roman" pitchFamily="18" charset="0"/>
                <a:cs typeface="Times New Roman" pitchFamily="18" charset="0"/>
              </a:rPr>
              <a:t>；卓志，</a:t>
            </a:r>
            <a:r>
              <a:rPr lang="en-US" sz="1400" i="1" dirty="0" smtClean="0">
                <a:latin typeface="Times New Roman" pitchFamily="18" charset="0"/>
                <a:cs typeface="Times New Roman" pitchFamily="18" charset="0"/>
              </a:rPr>
              <a:t>2001</a:t>
            </a:r>
            <a:r>
              <a:rPr lang="zh-CN" altLang="en-US" sz="1400" i="1" dirty="0" smtClean="0">
                <a:latin typeface="Times New Roman" pitchFamily="18" charset="0"/>
                <a:cs typeface="Times New Roman" pitchFamily="18" charset="0"/>
              </a:rPr>
              <a:t>；何兴强、李涛，</a:t>
            </a:r>
            <a:r>
              <a:rPr lang="en-US" sz="1400" i="1" dirty="0" smtClean="0">
                <a:latin typeface="Times New Roman" pitchFamily="18" charset="0"/>
                <a:cs typeface="Times New Roman" pitchFamily="18" charset="0"/>
              </a:rPr>
              <a:t>2009</a:t>
            </a:r>
            <a:r>
              <a:rPr lang="zh-CN" altLang="en-US" sz="1400" i="1" dirty="0" smtClean="0">
                <a:latin typeface="Times New Roman" pitchFamily="18" charset="0"/>
                <a:cs typeface="Times New Roman" pitchFamily="18" charset="0"/>
              </a:rPr>
              <a:t>；徐强，</a:t>
            </a:r>
            <a:r>
              <a:rPr lang="en-US" sz="1400" i="1" dirty="0" smtClean="0">
                <a:latin typeface="Times New Roman" pitchFamily="18" charset="0"/>
                <a:cs typeface="Times New Roman" pitchFamily="18" charset="0"/>
              </a:rPr>
              <a:t>2012</a:t>
            </a:r>
            <a:r>
              <a:rPr lang="zh-CN" altLang="en-US" sz="1400" i="1"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a:t>
            </a:r>
            <a:endParaRPr lang="en-US" altLang="zh-CN" sz="2000" dirty="0" smtClean="0">
              <a:latin typeface="Times New Roman" pitchFamily="18" charset="0"/>
              <a:cs typeface="Times New Roman" pitchFamily="18" charset="0"/>
            </a:endParaRPr>
          </a:p>
          <a:p>
            <a:pPr indent="457200">
              <a:lnSpc>
                <a:spcPct val="120000"/>
              </a:lnSpc>
              <a:spcAft>
                <a:spcPts val="900"/>
              </a:spcAft>
              <a:buNone/>
            </a:pPr>
            <a:r>
              <a:rPr lang="zh-CN" altLang="en-US" sz="2000" dirty="0" smtClean="0">
                <a:latin typeface="Times New Roman" pitchFamily="18" charset="0"/>
                <a:cs typeface="Times New Roman" pitchFamily="18" charset="0"/>
              </a:rPr>
              <a:t>因此，本文将人口统计特征作为基本的控制变量考虑到模型中。</a:t>
            </a:r>
            <a:endParaRPr lang="en-US" altLang="zh-CN" sz="2000" dirty="0" smtClean="0">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88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71414"/>
            <a:ext cx="8258204" cy="357190"/>
          </a:xfrm>
        </p:spPr>
        <p:txBody>
          <a:bodyPr>
            <a:noAutofit/>
          </a:bodyPr>
          <a:lstStyle/>
          <a:p>
            <a:pPr indent="0">
              <a:buNone/>
            </a:pPr>
            <a:r>
              <a:rPr lang="zh-CN" altLang="en-US" sz="1800" dirty="0" smtClean="0"/>
              <a:t>变量的符号、赋值信息</a:t>
            </a:r>
            <a:endParaRPr lang="en-US" altLang="zh-CN" sz="1800" dirty="0" smtClean="0"/>
          </a:p>
        </p:txBody>
      </p:sp>
      <p:graphicFrame>
        <p:nvGraphicFramePr>
          <p:cNvPr id="4" name="表格 3"/>
          <p:cNvGraphicFramePr>
            <a:graphicFrameLocks noGrp="1"/>
          </p:cNvGraphicFramePr>
          <p:nvPr/>
        </p:nvGraphicFramePr>
        <p:xfrm>
          <a:off x="928662" y="500042"/>
          <a:ext cx="7286676" cy="6099413"/>
        </p:xfrm>
        <a:graphic>
          <a:graphicData uri="http://schemas.openxmlformats.org/drawingml/2006/table">
            <a:tbl>
              <a:tblPr/>
              <a:tblGrid>
                <a:gridCol w="428628"/>
                <a:gridCol w="857256"/>
                <a:gridCol w="1214446"/>
                <a:gridCol w="3429024"/>
                <a:gridCol w="571504"/>
                <a:gridCol w="785818"/>
              </a:tblGrid>
              <a:tr h="296077">
                <a:tc>
                  <a:txBody>
                    <a:bodyPr/>
                    <a:lstStyle/>
                    <a:p>
                      <a:endParaRPr lang="zh-CN" sz="1400" kern="100" dirty="0">
                        <a:latin typeface="Calibri"/>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变量符号</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变量含义</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赋值</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均值</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标准差</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2006">
                <a:tc>
                  <a:txBody>
                    <a:bodyPr/>
                    <a:lstStyle/>
                    <a:p>
                      <a:pPr algn="ctr">
                        <a:spcAft>
                          <a:spcPts val="0"/>
                        </a:spcAft>
                      </a:pPr>
                      <a:r>
                        <a:rPr lang="en-US" sz="1400" kern="100" dirty="0" err="1">
                          <a:latin typeface="宋体"/>
                          <a:ea typeface="宋体"/>
                        </a:rPr>
                        <a:t>因变量</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rPr>
                        <a:t>Y</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保险购买意愿</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0=“</a:t>
                      </a:r>
                      <a:r>
                        <a:rPr lang="zh-CN" sz="1400" kern="100" dirty="0">
                          <a:latin typeface="Times New Roman"/>
                          <a:ea typeface="宋体"/>
                        </a:rPr>
                        <a:t>坚决不买</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1=“</a:t>
                      </a:r>
                      <a:r>
                        <a:rPr lang="zh-CN" sz="1400" kern="100" dirty="0">
                          <a:latin typeface="Times New Roman"/>
                          <a:ea typeface="宋体"/>
                        </a:rPr>
                        <a:t>没打算买</a:t>
                      </a:r>
                      <a:r>
                        <a:rPr lang="de-DE" sz="1400" kern="100" dirty="0">
                          <a:latin typeface="Times New Roman"/>
                          <a:ea typeface="宋体"/>
                        </a:rPr>
                        <a:t>”</a:t>
                      </a:r>
                      <a:r>
                        <a:rPr lang="zh-CN" sz="1400" kern="100" dirty="0" smtClean="0">
                          <a:latin typeface="Times New Roman"/>
                          <a:ea typeface="宋体"/>
                        </a:rPr>
                        <a:t>，</a:t>
                      </a:r>
                    </a:p>
                    <a:p>
                      <a:pPr>
                        <a:spcAft>
                          <a:spcPts val="0"/>
                        </a:spcAft>
                      </a:pPr>
                      <a:r>
                        <a:rPr lang="de-DE" sz="1400" kern="100" dirty="0" smtClean="0">
                          <a:latin typeface="Times New Roman"/>
                          <a:ea typeface="宋体"/>
                        </a:rPr>
                        <a:t>2=“</a:t>
                      </a:r>
                      <a:r>
                        <a:rPr lang="zh-CN" sz="1400" kern="100" dirty="0" smtClean="0">
                          <a:latin typeface="Times New Roman"/>
                          <a:ea typeface="宋体"/>
                        </a:rPr>
                        <a:t>倾向于买</a:t>
                      </a:r>
                      <a:r>
                        <a:rPr lang="de-DE" sz="1400" kern="100" dirty="0" smtClean="0">
                          <a:latin typeface="Times New Roman"/>
                          <a:ea typeface="宋体"/>
                        </a:rPr>
                        <a:t>”</a:t>
                      </a:r>
                      <a:r>
                        <a:rPr lang="zh-CN" sz="1400" kern="100" dirty="0" smtClean="0">
                          <a:latin typeface="Times New Roman"/>
                          <a:ea typeface="宋体"/>
                        </a:rPr>
                        <a:t>，</a:t>
                      </a:r>
                      <a:r>
                        <a:rPr lang="de-DE" sz="1400" kern="100" dirty="0" smtClean="0">
                          <a:latin typeface="Times New Roman"/>
                          <a:ea typeface="宋体"/>
                        </a:rPr>
                        <a:t>3=“</a:t>
                      </a:r>
                      <a:r>
                        <a:rPr lang="zh-CN" sz="1400" kern="100" dirty="0" smtClean="0">
                          <a:latin typeface="Times New Roman"/>
                          <a:ea typeface="宋体"/>
                        </a:rPr>
                        <a:t>决定要买</a:t>
                      </a:r>
                      <a:r>
                        <a:rPr lang="de-DE" sz="1400" kern="100" dirty="0" smtClean="0">
                          <a:latin typeface="Times New Roman"/>
                          <a:ea typeface="宋体"/>
                        </a:rPr>
                        <a:t>”</a:t>
                      </a:r>
                      <a:r>
                        <a:rPr lang="zh-CN" sz="1400" kern="100" dirty="0" smtClean="0">
                          <a:latin typeface="Times New Roman"/>
                          <a:ea typeface="宋体"/>
                        </a:rPr>
                        <a:t>，</a:t>
                      </a:r>
                    </a:p>
                    <a:p>
                      <a:pPr>
                        <a:spcAft>
                          <a:spcPts val="0"/>
                        </a:spcAft>
                      </a:pPr>
                      <a:r>
                        <a:rPr lang="de-DE" sz="1400" kern="100" dirty="0" smtClean="0">
                          <a:latin typeface="Times New Roman"/>
                          <a:ea typeface="宋体"/>
                        </a:rPr>
                        <a:t>4=“</a:t>
                      </a:r>
                      <a:r>
                        <a:rPr lang="en-US" sz="1400" kern="100" dirty="0" err="1" smtClean="0">
                          <a:latin typeface="宋体"/>
                          <a:ea typeface="宋体"/>
                        </a:rPr>
                        <a:t>已经购买</a:t>
                      </a:r>
                      <a:r>
                        <a:rPr lang="de-DE" sz="1400" kern="100" dirty="0" smtClean="0">
                          <a:latin typeface="Times New Roman"/>
                          <a:ea typeface="宋体"/>
                        </a:rPr>
                        <a:t>”</a:t>
                      </a:r>
                      <a:r>
                        <a:rPr lang="zh-CN" sz="1400" kern="100" dirty="0" smtClean="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2.90</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1.276</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rowSpan="5">
                  <a:txBody>
                    <a:bodyPr/>
                    <a:lstStyle/>
                    <a:p>
                      <a:pPr algn="ctr">
                        <a:spcAft>
                          <a:spcPts val="0"/>
                        </a:spcAft>
                      </a:pPr>
                      <a:r>
                        <a:rPr lang="en-US" sz="1400" kern="100">
                          <a:latin typeface="宋体"/>
                          <a:ea typeface="宋体"/>
                        </a:rPr>
                        <a:t>自变量</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X1</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行业信任</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spcAft>
                          <a:spcPts val="0"/>
                        </a:spcAft>
                      </a:pPr>
                      <a:r>
                        <a:rPr lang="zh-CN" sz="1400" kern="100" dirty="0">
                          <a:latin typeface="Times New Roman"/>
                          <a:ea typeface="宋体"/>
                        </a:rPr>
                        <a:t>问卷采用李克特</a:t>
                      </a:r>
                      <a:r>
                        <a:rPr lang="de-DE" sz="1400" kern="100" dirty="0">
                          <a:latin typeface="Times New Roman"/>
                          <a:ea typeface="宋体"/>
                        </a:rPr>
                        <a:t>5</a:t>
                      </a:r>
                      <a:r>
                        <a:rPr lang="zh-CN" sz="1400" kern="100" dirty="0">
                          <a:latin typeface="Times New Roman"/>
                          <a:ea typeface="宋体"/>
                        </a:rPr>
                        <a:t>点量表，得分由低到高分别为</a:t>
                      </a:r>
                      <a:r>
                        <a:rPr lang="de-DE" sz="1400" kern="100" dirty="0">
                          <a:latin typeface="Times New Roman"/>
                          <a:ea typeface="宋体"/>
                        </a:rPr>
                        <a:t>1</a:t>
                      </a:r>
                      <a:r>
                        <a:rPr lang="zh-CN" sz="1400" kern="100" dirty="0">
                          <a:latin typeface="Times New Roman"/>
                          <a:ea typeface="宋体"/>
                        </a:rPr>
                        <a:t>到</a:t>
                      </a:r>
                      <a:r>
                        <a:rPr lang="de-DE" sz="1400" kern="100" dirty="0">
                          <a:latin typeface="Times New Roman"/>
                          <a:ea typeface="宋体"/>
                        </a:rPr>
                        <a:t>5</a:t>
                      </a:r>
                      <a:r>
                        <a:rPr lang="zh-CN" sz="1400" kern="100" dirty="0">
                          <a:latin typeface="Times New Roman"/>
                          <a:ea typeface="宋体"/>
                        </a:rPr>
                        <a:t>分。部分反向题已经重新反向赋值。因此最终得分越高，信任程度也越高。</a:t>
                      </a: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3.54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0.560</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vMerge="1">
                  <a:txBody>
                    <a:bodyPr/>
                    <a:lstStyle/>
                    <a:p>
                      <a:endParaRPr lang="zh-CN" altLang="en-US"/>
                    </a:p>
                  </a:txBody>
                  <a:tcPr/>
                </a:tc>
                <a:tc>
                  <a:txBody>
                    <a:bodyPr/>
                    <a:lstStyle/>
                    <a:p>
                      <a:pPr algn="ctr">
                        <a:spcAft>
                          <a:spcPts val="0"/>
                        </a:spcAft>
                      </a:pPr>
                      <a:r>
                        <a:rPr lang="de-DE" sz="1400" kern="100">
                          <a:latin typeface="Times New Roman"/>
                          <a:ea typeface="宋体"/>
                        </a:rPr>
                        <a:t>X2</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公司信任</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a:spcAft>
                          <a:spcPts val="0"/>
                        </a:spcAft>
                      </a:pPr>
                      <a:r>
                        <a:rPr lang="de-DE" sz="1400" kern="100">
                          <a:latin typeface="Times New Roman"/>
                          <a:ea typeface="宋体"/>
                        </a:rPr>
                        <a:t>3.62</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0.573</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vMerge="1">
                  <a:txBody>
                    <a:bodyPr/>
                    <a:lstStyle/>
                    <a:p>
                      <a:endParaRPr lang="zh-CN" altLang="en-US"/>
                    </a:p>
                  </a:txBody>
                  <a:tcPr/>
                </a:tc>
                <a:tc>
                  <a:txBody>
                    <a:bodyPr/>
                    <a:lstStyle/>
                    <a:p>
                      <a:pPr algn="ctr">
                        <a:spcAft>
                          <a:spcPts val="0"/>
                        </a:spcAft>
                      </a:pPr>
                      <a:r>
                        <a:rPr lang="de-DE" sz="1400" kern="100">
                          <a:latin typeface="Times New Roman"/>
                          <a:ea typeface="宋体"/>
                        </a:rPr>
                        <a:t>X3</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产品信任</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a:spcAft>
                          <a:spcPts val="0"/>
                        </a:spcAft>
                      </a:pPr>
                      <a:r>
                        <a:rPr lang="de-DE" sz="1400" kern="100">
                          <a:latin typeface="Times New Roman"/>
                          <a:ea typeface="宋体"/>
                        </a:rPr>
                        <a:t>3.39</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0.711</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vMerge="1">
                  <a:txBody>
                    <a:bodyPr/>
                    <a:lstStyle/>
                    <a:p>
                      <a:endParaRPr lang="zh-CN" altLang="en-US"/>
                    </a:p>
                  </a:txBody>
                  <a:tcPr/>
                </a:tc>
                <a:tc>
                  <a:txBody>
                    <a:bodyPr/>
                    <a:lstStyle/>
                    <a:p>
                      <a:pPr algn="ctr">
                        <a:spcAft>
                          <a:spcPts val="0"/>
                        </a:spcAft>
                      </a:pPr>
                      <a:r>
                        <a:rPr lang="de-DE" sz="1400" kern="100">
                          <a:latin typeface="Times New Roman"/>
                          <a:ea typeface="宋体"/>
                        </a:rPr>
                        <a:t>X4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销售人员信任</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a:spcAft>
                          <a:spcPts val="0"/>
                        </a:spcAft>
                      </a:pPr>
                      <a:r>
                        <a:rPr lang="de-DE" sz="1400" kern="100">
                          <a:latin typeface="Times New Roman"/>
                          <a:ea typeface="宋体"/>
                        </a:rPr>
                        <a:t>3.35</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0.644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63">
                <a:tc vMerge="1">
                  <a:txBody>
                    <a:bodyPr/>
                    <a:lstStyle/>
                    <a:p>
                      <a:endParaRPr lang="zh-CN" altLang="en-US"/>
                    </a:p>
                  </a:txBody>
                  <a:tcPr/>
                </a:tc>
                <a:tc>
                  <a:txBody>
                    <a:bodyPr/>
                    <a:lstStyle/>
                    <a:p>
                      <a:pPr algn="ctr">
                        <a:spcAft>
                          <a:spcPts val="0"/>
                        </a:spcAft>
                      </a:pPr>
                      <a:r>
                        <a:rPr lang="de-DE" sz="1400" kern="100">
                          <a:latin typeface="Times New Roman"/>
                          <a:ea typeface="宋体"/>
                        </a:rPr>
                        <a:t>X5</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理赔服务信任</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a:spcAft>
                          <a:spcPts val="0"/>
                        </a:spcAft>
                      </a:pPr>
                      <a:r>
                        <a:rPr lang="de-DE" sz="1400" kern="100">
                          <a:latin typeface="Times New Roman"/>
                          <a:ea typeface="宋体"/>
                        </a:rPr>
                        <a:t>2.63</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0.465</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rowSpan="6">
                  <a:txBody>
                    <a:bodyPr/>
                    <a:lstStyle/>
                    <a:p>
                      <a:pPr algn="ctr">
                        <a:spcAft>
                          <a:spcPts val="0"/>
                        </a:spcAft>
                      </a:pPr>
                      <a:r>
                        <a:rPr lang="en-US" sz="1400" kern="100">
                          <a:latin typeface="宋体"/>
                          <a:ea typeface="宋体"/>
                        </a:rPr>
                        <a:t>控制变量</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Gender</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性别</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0=“</a:t>
                      </a:r>
                      <a:r>
                        <a:rPr lang="en-US" sz="1400" kern="100" dirty="0">
                          <a:latin typeface="宋体"/>
                          <a:ea typeface="宋体"/>
                        </a:rPr>
                        <a:t>女</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1=“</a:t>
                      </a:r>
                      <a:r>
                        <a:rPr lang="en-US" sz="1400" kern="100" dirty="0">
                          <a:latin typeface="宋体"/>
                          <a:ea typeface="宋体"/>
                        </a:rPr>
                        <a:t>男</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0.44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0.497</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vMerge="1">
                  <a:txBody>
                    <a:bodyPr/>
                    <a:lstStyle/>
                    <a:p>
                      <a:endParaRPr lang="zh-CN" altLang="en-US"/>
                    </a:p>
                  </a:txBody>
                  <a:tcPr/>
                </a:tc>
                <a:tc>
                  <a:txBody>
                    <a:bodyPr/>
                    <a:lstStyle/>
                    <a:p>
                      <a:pPr algn="ctr">
                        <a:spcAft>
                          <a:spcPts val="0"/>
                        </a:spcAft>
                      </a:pPr>
                      <a:r>
                        <a:rPr lang="de-DE" sz="1400" kern="100">
                          <a:latin typeface="Times New Roman"/>
                          <a:ea typeface="宋体"/>
                        </a:rPr>
                        <a:t>Age</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年龄</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1=“18-24</a:t>
                      </a:r>
                      <a:r>
                        <a:rPr lang="zh-CN" sz="1400" kern="100" dirty="0">
                          <a:latin typeface="Times New Roman"/>
                          <a:ea typeface="宋体"/>
                        </a:rPr>
                        <a:t>岁</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2=“25-34</a:t>
                      </a:r>
                      <a:r>
                        <a:rPr lang="zh-CN" sz="1400" kern="100" dirty="0">
                          <a:latin typeface="Times New Roman"/>
                          <a:ea typeface="宋体"/>
                        </a:rPr>
                        <a:t>岁</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3=“35-44</a:t>
                      </a:r>
                      <a:r>
                        <a:rPr lang="zh-CN" sz="1400" kern="100" dirty="0">
                          <a:latin typeface="Times New Roman"/>
                          <a:ea typeface="宋体"/>
                        </a:rPr>
                        <a:t>岁</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4=“45-54</a:t>
                      </a:r>
                      <a:r>
                        <a:rPr lang="zh-CN" sz="1400" kern="100" dirty="0">
                          <a:latin typeface="Times New Roman"/>
                          <a:ea typeface="宋体"/>
                        </a:rPr>
                        <a:t>岁</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5=“55-64</a:t>
                      </a:r>
                      <a:r>
                        <a:rPr lang="zh-CN" sz="1400" kern="100" dirty="0">
                          <a:latin typeface="Times New Roman"/>
                          <a:ea typeface="宋体"/>
                        </a:rPr>
                        <a:t>岁</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3.14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0.865</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077">
                <a:tc vMerge="1">
                  <a:txBody>
                    <a:bodyPr/>
                    <a:lstStyle/>
                    <a:p>
                      <a:endParaRPr lang="zh-CN" altLang="en-US"/>
                    </a:p>
                  </a:txBody>
                  <a:tcPr/>
                </a:tc>
                <a:tc>
                  <a:txBody>
                    <a:bodyPr/>
                    <a:lstStyle/>
                    <a:p>
                      <a:pPr algn="ctr">
                        <a:spcAft>
                          <a:spcPts val="0"/>
                        </a:spcAft>
                      </a:pPr>
                      <a:r>
                        <a:rPr lang="de-DE" sz="1400" kern="100">
                          <a:latin typeface="Times New Roman"/>
                          <a:ea typeface="宋体"/>
                        </a:rPr>
                        <a:t>Marriage</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婚姻状况</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0=“</a:t>
                      </a:r>
                      <a:r>
                        <a:rPr lang="en-US" sz="1400" kern="100" dirty="0" err="1">
                          <a:latin typeface="宋体"/>
                          <a:ea typeface="宋体"/>
                        </a:rPr>
                        <a:t>未婚</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1=“</a:t>
                      </a:r>
                      <a:r>
                        <a:rPr lang="en-US" sz="1400" kern="100" dirty="0" err="1">
                          <a:latin typeface="宋体"/>
                          <a:ea typeface="宋体"/>
                        </a:rPr>
                        <a:t>已婚</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0.90</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0.298</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9605">
                <a:tc vMerge="1">
                  <a:txBody>
                    <a:bodyPr/>
                    <a:lstStyle/>
                    <a:p>
                      <a:endParaRPr lang="zh-CN" altLang="en-US"/>
                    </a:p>
                  </a:txBody>
                  <a:tcPr/>
                </a:tc>
                <a:tc>
                  <a:txBody>
                    <a:bodyPr/>
                    <a:lstStyle/>
                    <a:p>
                      <a:pPr algn="ctr">
                        <a:spcAft>
                          <a:spcPts val="0"/>
                        </a:spcAft>
                      </a:pPr>
                      <a:r>
                        <a:rPr lang="de-DE" sz="1400" kern="100">
                          <a:latin typeface="Times New Roman"/>
                          <a:ea typeface="宋体"/>
                        </a:rPr>
                        <a:t>Education</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教育程度</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1=“</a:t>
                      </a:r>
                      <a:r>
                        <a:rPr lang="zh-CN" sz="1400" kern="100" dirty="0">
                          <a:latin typeface="Times New Roman"/>
                          <a:ea typeface="宋体"/>
                        </a:rPr>
                        <a:t>初中及以下</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2=“</a:t>
                      </a:r>
                      <a:r>
                        <a:rPr lang="zh-CN" sz="1400" kern="100" dirty="0">
                          <a:latin typeface="Times New Roman"/>
                          <a:ea typeface="宋体"/>
                        </a:rPr>
                        <a:t>高中或中专</a:t>
                      </a:r>
                      <a:r>
                        <a:rPr lang="de-DE" sz="1400" kern="100" dirty="0">
                          <a:latin typeface="Times New Roman"/>
                          <a:ea typeface="宋体"/>
                        </a:rPr>
                        <a:t>”</a:t>
                      </a:r>
                      <a:r>
                        <a:rPr lang="zh-CN" sz="1400" kern="100" dirty="0">
                          <a:latin typeface="Times New Roman"/>
                          <a:ea typeface="宋体"/>
                        </a:rPr>
                        <a:t>，</a:t>
                      </a:r>
                    </a:p>
                    <a:p>
                      <a:pPr>
                        <a:spcAft>
                          <a:spcPts val="0"/>
                        </a:spcAft>
                      </a:pPr>
                      <a:r>
                        <a:rPr lang="de-DE" sz="1400" kern="100" dirty="0">
                          <a:latin typeface="Times New Roman"/>
                          <a:ea typeface="宋体"/>
                        </a:rPr>
                        <a:t>3=“</a:t>
                      </a:r>
                      <a:r>
                        <a:rPr lang="zh-CN" sz="1400" kern="100" dirty="0">
                          <a:latin typeface="Times New Roman"/>
                          <a:ea typeface="宋体"/>
                        </a:rPr>
                        <a:t>大专</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4=“</a:t>
                      </a:r>
                      <a:r>
                        <a:rPr lang="zh-CN" sz="1400" kern="100" dirty="0">
                          <a:latin typeface="Times New Roman"/>
                          <a:ea typeface="宋体"/>
                        </a:rPr>
                        <a:t>本科</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5=“</a:t>
                      </a:r>
                      <a:r>
                        <a:rPr lang="zh-CN" sz="1400" kern="100" dirty="0">
                          <a:latin typeface="Times New Roman"/>
                          <a:ea typeface="宋体"/>
                        </a:rPr>
                        <a:t>研究生</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3.27</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0.874</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000">
                <a:tc vMerge="1">
                  <a:txBody>
                    <a:bodyPr/>
                    <a:lstStyle/>
                    <a:p>
                      <a:endParaRPr lang="zh-CN" altLang="en-US"/>
                    </a:p>
                  </a:txBody>
                  <a:tcPr/>
                </a:tc>
                <a:tc>
                  <a:txBody>
                    <a:bodyPr/>
                    <a:lstStyle/>
                    <a:p>
                      <a:pPr algn="ctr">
                        <a:spcAft>
                          <a:spcPts val="0"/>
                        </a:spcAft>
                      </a:pPr>
                      <a:r>
                        <a:rPr lang="de-DE" sz="1400" kern="100">
                          <a:latin typeface="Times New Roman"/>
                          <a:ea typeface="宋体"/>
                        </a:rPr>
                        <a:t>Career</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宋体"/>
                          <a:ea typeface="宋体"/>
                        </a:rPr>
                        <a:t>职业</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1=“</a:t>
                      </a:r>
                      <a:r>
                        <a:rPr lang="zh-CN" sz="1400" kern="100" dirty="0">
                          <a:latin typeface="Times New Roman"/>
                          <a:ea typeface="宋体"/>
                        </a:rPr>
                        <a:t>公务员</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2=“</a:t>
                      </a:r>
                      <a:r>
                        <a:rPr lang="zh-CN" sz="1400" kern="100" dirty="0">
                          <a:latin typeface="Times New Roman"/>
                          <a:ea typeface="宋体"/>
                        </a:rPr>
                        <a:t>事业单位职工</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3=“</a:t>
                      </a:r>
                      <a:r>
                        <a:rPr lang="zh-CN" sz="1400" kern="100" dirty="0">
                          <a:latin typeface="Times New Roman"/>
                          <a:ea typeface="宋体"/>
                        </a:rPr>
                        <a:t>企业职员</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4=“</a:t>
                      </a:r>
                      <a:r>
                        <a:rPr lang="zh-CN" sz="1400" kern="100" dirty="0">
                          <a:latin typeface="Times New Roman"/>
                          <a:ea typeface="宋体"/>
                        </a:rPr>
                        <a:t>私营企业主</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5=“</a:t>
                      </a:r>
                      <a:r>
                        <a:rPr lang="zh-CN" sz="1400" kern="100" dirty="0">
                          <a:latin typeface="Times New Roman"/>
                          <a:ea typeface="宋体"/>
                        </a:rPr>
                        <a:t>个体工商户</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6=“</a:t>
                      </a:r>
                      <a:r>
                        <a:rPr lang="zh-CN" sz="1400" kern="100" dirty="0">
                          <a:latin typeface="Times New Roman"/>
                          <a:ea typeface="宋体"/>
                        </a:rPr>
                        <a:t>学生</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7=“</a:t>
                      </a:r>
                      <a:r>
                        <a:rPr lang="zh-CN" sz="1400" kern="100" dirty="0">
                          <a:latin typeface="Times New Roman"/>
                          <a:ea typeface="宋体"/>
                        </a:rPr>
                        <a:t>自由职业者</a:t>
                      </a:r>
                      <a:r>
                        <a:rPr lang="de-DE" sz="1400" kern="100" dirty="0">
                          <a:latin typeface="Times New Roman"/>
                          <a:ea typeface="宋体"/>
                        </a:rPr>
                        <a:t>”</a:t>
                      </a:r>
                      <a:r>
                        <a:rPr lang="zh-CN" sz="1400" kern="100" dirty="0">
                          <a:latin typeface="Times New Roman"/>
                          <a:ea typeface="宋体"/>
                        </a:rPr>
                        <a:t>，</a:t>
                      </a:r>
                      <a:r>
                        <a:rPr lang="de-DE" sz="1400" kern="100" dirty="0">
                          <a:latin typeface="Times New Roman"/>
                          <a:ea typeface="宋体"/>
                        </a:rPr>
                        <a:t>8=“</a:t>
                      </a:r>
                      <a:r>
                        <a:rPr lang="zh-CN" sz="1400" kern="100" dirty="0">
                          <a:latin typeface="Times New Roman"/>
                          <a:ea typeface="宋体"/>
                        </a:rPr>
                        <a:t>农民</a:t>
                      </a:r>
                      <a:r>
                        <a:rPr lang="de-DE" sz="1400" kern="100" dirty="0">
                          <a:latin typeface="Times New Roman"/>
                          <a:ea typeface="宋体"/>
                        </a:rPr>
                        <a:t>,</a:t>
                      </a:r>
                      <a:r>
                        <a:rPr lang="zh-CN" sz="1400" kern="100" dirty="0">
                          <a:latin typeface="Times New Roman"/>
                          <a:ea typeface="宋体"/>
                        </a:rPr>
                        <a:t>外来务工人员</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3.55</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a:latin typeface="Times New Roman"/>
                          <a:ea typeface="宋体"/>
                        </a:rPr>
                        <a:t>1.619</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000">
                <a:tc vMerge="1">
                  <a:txBody>
                    <a:bodyPr/>
                    <a:lstStyle/>
                    <a:p>
                      <a:endParaRPr lang="zh-CN" altLang="en-US"/>
                    </a:p>
                  </a:txBody>
                  <a:tcPr/>
                </a:tc>
                <a:tc>
                  <a:txBody>
                    <a:bodyPr/>
                    <a:lstStyle/>
                    <a:p>
                      <a:pPr algn="ctr">
                        <a:spcAft>
                          <a:spcPts val="0"/>
                        </a:spcAft>
                      </a:pPr>
                      <a:r>
                        <a:rPr lang="de-DE" sz="1400" kern="100">
                          <a:latin typeface="Times New Roman"/>
                          <a:ea typeface="宋体"/>
                        </a:rPr>
                        <a:t>Salary</a:t>
                      </a:r>
                      <a:endParaRPr lang="zh-CN" sz="1400" kern="10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err="1">
                          <a:latin typeface="宋体"/>
                          <a:ea typeface="宋体"/>
                        </a:rPr>
                        <a:t>月收入</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400" kern="100" dirty="0">
                          <a:latin typeface="Times New Roman"/>
                          <a:ea typeface="宋体"/>
                        </a:rPr>
                        <a:t>1=“2000</a:t>
                      </a:r>
                      <a:r>
                        <a:rPr lang="en-US" sz="1400" kern="100" dirty="0" err="1">
                          <a:latin typeface="宋体"/>
                          <a:ea typeface="宋体"/>
                        </a:rPr>
                        <a:t>元以下</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2=“2001-4000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3=“4001-6000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4=“6001-8000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5=“8001-10000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6=“10001-15000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7=“15001-20000</a:t>
                      </a:r>
                      <a:r>
                        <a:rPr lang="en-US" sz="1400" kern="100" dirty="0">
                          <a:latin typeface="宋体"/>
                          <a:ea typeface="宋体"/>
                        </a:rPr>
                        <a:t>元</a:t>
                      </a:r>
                      <a:r>
                        <a:rPr lang="de-DE" sz="1400" kern="100" dirty="0">
                          <a:latin typeface="Times New Roman"/>
                          <a:ea typeface="宋体"/>
                        </a:rPr>
                        <a:t>”</a:t>
                      </a:r>
                      <a:r>
                        <a:rPr lang="en-US" sz="1400" kern="100" dirty="0">
                          <a:latin typeface="宋体"/>
                          <a:ea typeface="宋体"/>
                        </a:rPr>
                        <a:t>，</a:t>
                      </a:r>
                      <a:r>
                        <a:rPr lang="de-DE" sz="1400" kern="100" dirty="0">
                          <a:latin typeface="Times New Roman"/>
                          <a:ea typeface="宋体"/>
                        </a:rPr>
                        <a:t>8=“20001</a:t>
                      </a:r>
                      <a:r>
                        <a:rPr lang="en-US" sz="1400" kern="100" dirty="0" err="1">
                          <a:latin typeface="宋体"/>
                          <a:ea typeface="宋体"/>
                        </a:rPr>
                        <a:t>元以上</a:t>
                      </a:r>
                      <a:r>
                        <a:rPr lang="de-DE" sz="1400" kern="100" dirty="0">
                          <a:latin typeface="Times New Roman"/>
                          <a:ea typeface="宋体"/>
                        </a:rPr>
                        <a:t>”</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rPr>
                        <a:t>2.94</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rPr>
                        <a:t>1.194</a:t>
                      </a:r>
                      <a:endParaRPr lang="zh-CN" sz="1400" kern="100" dirty="0">
                        <a:latin typeface="Times New Roman"/>
                        <a:ea typeface="宋体"/>
                      </a:endParaRPr>
                    </a:p>
                  </a:txBody>
                  <a:tcPr marL="42888" marR="428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6. </a:t>
            </a:r>
            <a:r>
              <a:rPr lang="zh-CN" altLang="en-US" dirty="0" smtClean="0"/>
              <a:t>信任与保险购买意愿的实证研究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17</a:t>
            </a:fld>
            <a:endParaRPr lang="en-GB" altLang="zh-CN" dirty="0"/>
          </a:p>
        </p:txBody>
      </p:sp>
      <p:sp>
        <p:nvSpPr>
          <p:cNvPr id="4" name="内容占位符 7"/>
          <p:cNvSpPr txBox="1">
            <a:spLocks/>
          </p:cNvSpPr>
          <p:nvPr/>
        </p:nvSpPr>
        <p:spPr>
          <a:xfrm>
            <a:off x="357158" y="1071546"/>
            <a:ext cx="8072494" cy="4525963"/>
          </a:xfrm>
          <a:prstGeom prst="rect">
            <a:avLst/>
          </a:prstGeom>
        </p:spPr>
        <p:txBody>
          <a:bodyPr/>
          <a:lstStyle/>
          <a:p>
            <a:pPr marL="342000">
              <a:lnSpc>
                <a:spcPct val="120000"/>
              </a:lnSpc>
              <a:spcAft>
                <a:spcPts val="6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a:t>
            </a:r>
            <a:r>
              <a:rPr lang="zh-CN" altLang="en-US" sz="2000" dirty="0" smtClean="0">
                <a:latin typeface="Times New Roman" pitchFamily="18" charset="0"/>
                <a:cs typeface="Times New Roman" pitchFamily="18" charset="0"/>
              </a:rPr>
              <a:t>）有序</a:t>
            </a:r>
            <a:r>
              <a:rPr lang="en-US" altLang="zh-CN" sz="2000" dirty="0" smtClean="0">
                <a:latin typeface="Times New Roman" pitchFamily="18" charset="0"/>
                <a:cs typeface="Times New Roman" pitchFamily="18" charset="0"/>
              </a:rPr>
              <a:t>Logistic</a:t>
            </a:r>
            <a:r>
              <a:rPr lang="zh-CN" altLang="en-US" sz="2000" dirty="0" smtClean="0">
                <a:latin typeface="Times New Roman" pitchFamily="18" charset="0"/>
                <a:cs typeface="Times New Roman" pitchFamily="18" charset="0"/>
              </a:rPr>
              <a:t>回归模型</a:t>
            </a:r>
            <a:endParaRPr lang="en-US" altLang="zh-CN" sz="2000" dirty="0" smtClean="0">
              <a:latin typeface="Times New Roman" pitchFamily="18" charset="0"/>
              <a:cs typeface="Times New Roman" pitchFamily="18" charset="0"/>
            </a:endParaRPr>
          </a:p>
          <a:p>
            <a:pPr marL="342000">
              <a:lnSpc>
                <a:spcPct val="120000"/>
              </a:lnSpc>
              <a:spcAft>
                <a:spcPts val="600"/>
              </a:spcAft>
            </a:pPr>
            <a:r>
              <a:rPr lang="en-US" altLang="zh-CN" sz="2000" dirty="0" smtClean="0">
                <a:latin typeface="Times New Roman" pitchFamily="18" charset="0"/>
                <a:cs typeface="Times New Roman" pitchFamily="18" charset="0"/>
              </a:rPr>
              <a:t>Logistic</a:t>
            </a:r>
            <a:r>
              <a:rPr lang="zh-CN" altLang="en-US" sz="2000" dirty="0" smtClean="0">
                <a:latin typeface="Times New Roman" pitchFamily="18" charset="0"/>
                <a:cs typeface="Times New Roman" pitchFamily="18" charset="0"/>
              </a:rPr>
              <a:t>回归是用来预测二分类因变量事件发生概率的常用统计方法。如果因变量的水平数大于</a:t>
            </a:r>
            <a:r>
              <a:rPr lang="en-US" altLang="zh-CN" sz="2000" dirty="0" smtClean="0">
                <a:latin typeface="Times New Roman" pitchFamily="18" charset="0"/>
                <a:cs typeface="Times New Roman" pitchFamily="18" charset="0"/>
              </a:rPr>
              <a:t>2</a:t>
            </a:r>
            <a:r>
              <a:rPr lang="zh-CN" altLang="en-US" sz="2000" dirty="0" smtClean="0">
                <a:latin typeface="Times New Roman" pitchFamily="18" charset="0"/>
                <a:cs typeface="Times New Roman" pitchFamily="18" charset="0"/>
              </a:rPr>
              <a:t>，且水平数之间存在等级关系时，即因变量为有序数据，可以通过有序</a:t>
            </a:r>
            <a:r>
              <a:rPr lang="en-US" altLang="zh-CN" sz="2000" dirty="0" smtClean="0">
                <a:latin typeface="Times New Roman" pitchFamily="18" charset="0"/>
                <a:cs typeface="Times New Roman" pitchFamily="18" charset="0"/>
              </a:rPr>
              <a:t>Logistic</a:t>
            </a:r>
            <a:r>
              <a:rPr lang="zh-CN" altLang="en-US" sz="2000" dirty="0" smtClean="0">
                <a:latin typeface="Times New Roman" pitchFamily="18" charset="0"/>
                <a:cs typeface="Times New Roman" pitchFamily="18" charset="0"/>
              </a:rPr>
              <a:t>回归</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Ordinal Logistic Regression</a:t>
            </a:r>
            <a:r>
              <a:rPr lang="zh-CN" altLang="en-US" sz="1600"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模型进行分析。</a:t>
            </a:r>
            <a:endParaRPr lang="en-US" altLang="zh-CN" sz="2000" dirty="0" smtClean="0">
              <a:latin typeface="Times New Roman" pitchFamily="18" charset="0"/>
              <a:cs typeface="Times New Roman" pitchFamily="18" charset="0"/>
            </a:endParaRPr>
          </a:p>
        </p:txBody>
      </p:sp>
      <p:graphicFrame>
        <p:nvGraphicFramePr>
          <p:cNvPr id="15361" name="Object 1"/>
          <p:cNvGraphicFramePr>
            <a:graphicFrameLocks noChangeAspect="1"/>
          </p:cNvGraphicFramePr>
          <p:nvPr/>
        </p:nvGraphicFramePr>
        <p:xfrm>
          <a:off x="785786" y="3286124"/>
          <a:ext cx="7491412" cy="1000125"/>
        </p:xfrm>
        <a:graphic>
          <a:graphicData uri="http://schemas.openxmlformats.org/presentationml/2006/ole">
            <p:oleObj spid="_x0000_s15361" name="公式" r:id="rId3" imgW="3632200" imgH="533400" progId="Equation.3">
              <p:embed/>
            </p:oleObj>
          </a:graphicData>
        </a:graphic>
      </p:graphicFrame>
      <p:graphicFrame>
        <p:nvGraphicFramePr>
          <p:cNvPr id="15362" name="Object 2"/>
          <p:cNvGraphicFramePr>
            <a:graphicFrameLocks noChangeAspect="1"/>
          </p:cNvGraphicFramePr>
          <p:nvPr/>
        </p:nvGraphicFramePr>
        <p:xfrm>
          <a:off x="1214414" y="4500570"/>
          <a:ext cx="6808788" cy="857250"/>
        </p:xfrm>
        <a:graphic>
          <a:graphicData uri="http://schemas.openxmlformats.org/presentationml/2006/ole">
            <p:oleObj spid="_x0000_s15362" name="公式" r:id="rId4" imgW="3708400" imgH="46990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6. </a:t>
            </a:r>
            <a:r>
              <a:rPr lang="zh-CN" altLang="en-US" dirty="0" smtClean="0"/>
              <a:t>信任与保险购买意愿的实证研究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18</a:t>
            </a:fld>
            <a:endParaRPr lang="en-GB" altLang="zh-CN" dirty="0"/>
          </a:p>
        </p:txBody>
      </p:sp>
      <p:graphicFrame>
        <p:nvGraphicFramePr>
          <p:cNvPr id="4" name="表格 3"/>
          <p:cNvGraphicFramePr>
            <a:graphicFrameLocks noGrp="1"/>
          </p:cNvGraphicFramePr>
          <p:nvPr/>
        </p:nvGraphicFramePr>
        <p:xfrm>
          <a:off x="1500166" y="1357298"/>
          <a:ext cx="5838864" cy="5295798"/>
        </p:xfrm>
        <a:graphic>
          <a:graphicData uri="http://schemas.openxmlformats.org/drawingml/2006/table">
            <a:tbl>
              <a:tblPr/>
              <a:tblGrid>
                <a:gridCol w="900000"/>
                <a:gridCol w="828000"/>
                <a:gridCol w="648000"/>
                <a:gridCol w="993264"/>
                <a:gridCol w="828000"/>
                <a:gridCol w="648000"/>
                <a:gridCol w="993600"/>
              </a:tblGrid>
              <a:tr h="236120">
                <a:tc rowSpan="2">
                  <a:txBody>
                    <a:bodyPr/>
                    <a:lstStyle/>
                    <a:p>
                      <a:pPr algn="ctr"/>
                      <a:endParaRPr lang="zh-CN" sz="1400" kern="100" dirty="0">
                        <a:latin typeface="Calibri"/>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3">
                  <a:txBody>
                    <a:bodyPr/>
                    <a:lstStyle/>
                    <a:p>
                      <a:pPr algn="ctr">
                        <a:spcAft>
                          <a:spcPts val="0"/>
                        </a:spcAft>
                      </a:pPr>
                      <a:r>
                        <a:rPr lang="en-US" sz="1400" kern="100" dirty="0" err="1">
                          <a:latin typeface="宋体"/>
                          <a:ea typeface="宋体"/>
                          <a:cs typeface="Times New Roman"/>
                        </a:rPr>
                        <a:t>模型</a:t>
                      </a:r>
                      <a:r>
                        <a:rPr lang="de-DE" sz="1400" kern="100" dirty="0">
                          <a:latin typeface="Times New Roman"/>
                          <a:ea typeface="宋体"/>
                          <a:cs typeface="Times New Roman"/>
                        </a:rPr>
                        <a:t>(1)</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400" kern="100" dirty="0" err="1">
                          <a:latin typeface="宋体"/>
                          <a:ea typeface="宋体"/>
                          <a:cs typeface="Times New Roman"/>
                        </a:rPr>
                        <a:t>模型</a:t>
                      </a:r>
                      <a:r>
                        <a:rPr lang="de-DE" sz="1400" kern="100" dirty="0">
                          <a:latin typeface="Times New Roman"/>
                          <a:ea typeface="宋体"/>
                          <a:cs typeface="Times New Roman"/>
                        </a:rPr>
                        <a:t>(2)</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337278">
                <a:tc vMerge="1">
                  <a:txBody>
                    <a:bodyPr/>
                    <a:lstStyle/>
                    <a:p>
                      <a:endParaRPr lang="zh-CN" altLang="en-US"/>
                    </a:p>
                  </a:txBody>
                  <a:tcPr/>
                </a:tc>
                <a:tc>
                  <a:txBody>
                    <a:bodyPr/>
                    <a:lstStyle/>
                    <a:p>
                      <a:pPr algn="ctr">
                        <a:spcAft>
                          <a:spcPts val="0"/>
                        </a:spcAft>
                      </a:pPr>
                      <a:r>
                        <a:rPr lang="de-DE" sz="1400" kern="100" dirty="0">
                          <a:latin typeface="Times New Roman"/>
                          <a:ea typeface="宋体"/>
                          <a:cs typeface="Times New Roman"/>
                        </a:rPr>
                        <a:t>B</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smtClean="0">
                          <a:latin typeface="Times New Roman"/>
                          <a:ea typeface="宋体"/>
                          <a:cs typeface="Times New Roman"/>
                        </a:rPr>
                        <a:t>S.E.</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a:latin typeface="Times New Roman"/>
                          <a:ea typeface="宋体"/>
                          <a:cs typeface="Times New Roman"/>
                        </a:rPr>
                        <a:t>EXP</a:t>
                      </a:r>
                      <a:r>
                        <a:rPr lang="en-US" sz="1400" kern="100" dirty="0">
                          <a:latin typeface="宋体"/>
                          <a:ea typeface="宋体"/>
                          <a:cs typeface="Times New Roman"/>
                        </a:rPr>
                        <a:t>（</a:t>
                      </a:r>
                      <a:r>
                        <a:rPr lang="de-DE" sz="1400" kern="100" dirty="0">
                          <a:latin typeface="Times New Roman"/>
                          <a:ea typeface="宋体"/>
                          <a:cs typeface="Times New Roman"/>
                        </a:rPr>
                        <a:t>B</a:t>
                      </a:r>
                      <a:r>
                        <a:rPr lang="en-US" sz="1400" kern="100" dirty="0">
                          <a:latin typeface="宋体"/>
                          <a:ea typeface="宋体"/>
                          <a:cs typeface="Times New Roman"/>
                        </a:rPr>
                        <a:t>）</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a:latin typeface="Times New Roman"/>
                          <a:ea typeface="宋体"/>
                          <a:cs typeface="Times New Roman"/>
                        </a:rPr>
                        <a:t>B</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cs typeface="Times New Roman"/>
                        </a:rPr>
                        <a:t>S.E.</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cs typeface="Times New Roman"/>
                        </a:rPr>
                        <a:t>EXP</a:t>
                      </a:r>
                      <a:r>
                        <a:rPr lang="en-US" sz="1400" kern="100" dirty="0">
                          <a:latin typeface="宋体"/>
                          <a:ea typeface="宋体"/>
                          <a:cs typeface="Times New Roman"/>
                        </a:rPr>
                        <a:t>（</a:t>
                      </a:r>
                      <a:r>
                        <a:rPr lang="de-DE" sz="1400" kern="100" dirty="0">
                          <a:latin typeface="Times New Roman"/>
                          <a:ea typeface="宋体"/>
                          <a:cs typeface="Times New Roman"/>
                        </a:rPr>
                        <a:t>B</a:t>
                      </a:r>
                      <a:r>
                        <a:rPr lang="en-US" sz="1400" kern="100" dirty="0">
                          <a:latin typeface="宋体"/>
                          <a:ea typeface="宋体"/>
                          <a:cs typeface="Times New Roman"/>
                        </a:rPr>
                        <a:t>）</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95150">
                <a:tc>
                  <a:txBody>
                    <a:bodyPr/>
                    <a:lstStyle/>
                    <a:p>
                      <a:pPr algn="ctr">
                        <a:spcAft>
                          <a:spcPts val="0"/>
                        </a:spcAft>
                      </a:pPr>
                      <a:r>
                        <a:rPr lang="de-DE" sz="1400" kern="100" dirty="0">
                          <a:latin typeface="Times New Roman"/>
                          <a:ea typeface="宋体"/>
                          <a:cs typeface="Times New Roman"/>
                        </a:rPr>
                        <a:t>X1</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spcAft>
                          <a:spcPts val="0"/>
                        </a:spcAft>
                      </a:pPr>
                      <a:r>
                        <a:rPr lang="de-DE" sz="1400" kern="100">
                          <a:latin typeface="Times New Roman"/>
                          <a:ea typeface="宋体"/>
                          <a:cs typeface="Times New Roman"/>
                        </a:rPr>
                        <a:t>.173</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spcAft>
                          <a:spcPts val="0"/>
                        </a:spcAft>
                      </a:pPr>
                      <a:r>
                        <a:rPr lang="de-DE" sz="1400" kern="100">
                          <a:latin typeface="Times New Roman"/>
                          <a:ea typeface="宋体"/>
                          <a:cs typeface="Times New Roman"/>
                        </a:rPr>
                        <a:t>.124</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solidFill>
                      <a:srgbClr val="FFC000"/>
                    </a:solidFill>
                  </a:tcPr>
                </a:tc>
                <a:tc>
                  <a:txBody>
                    <a:bodyPr/>
                    <a:lstStyle/>
                    <a:p>
                      <a:pPr algn="ctr">
                        <a:spcAft>
                          <a:spcPts val="0"/>
                        </a:spcAft>
                      </a:pPr>
                      <a:r>
                        <a:rPr lang="de-DE" sz="1400" kern="100" dirty="0">
                          <a:latin typeface="Times New Roman"/>
                          <a:ea typeface="宋体"/>
                          <a:cs typeface="Times New Roman"/>
                        </a:rPr>
                        <a:t>1.189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solidFill>
                      <a:srgbClr val="FFC000"/>
                    </a:solidFill>
                  </a:tcPr>
                </a:tc>
              </a:tr>
              <a:tr h="295150">
                <a:tc>
                  <a:txBody>
                    <a:bodyPr/>
                    <a:lstStyle/>
                    <a:p>
                      <a:pPr algn="ctr">
                        <a:spcAft>
                          <a:spcPts val="0"/>
                        </a:spcAft>
                      </a:pPr>
                      <a:r>
                        <a:rPr lang="de-DE" sz="1400" kern="100" dirty="0">
                          <a:latin typeface="Times New Roman"/>
                          <a:ea typeface="宋体"/>
                          <a:cs typeface="Times New Roman"/>
                        </a:rPr>
                        <a:t>X2</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endParaRPr lang="zh-CN" sz="1400" kern="100" dirty="0">
                        <a:latin typeface="Calibri"/>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.766</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.117</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2.152</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X3</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solidFill>
                      <a:srgbClr val="FFC000"/>
                    </a:solidFill>
                  </a:tcPr>
                </a:tc>
                <a:tc>
                  <a:txBody>
                    <a:bodyPr/>
                    <a:lstStyle/>
                    <a:p>
                      <a:pPr algn="ctr">
                        <a:spcAft>
                          <a:spcPts val="0"/>
                        </a:spcAft>
                      </a:pPr>
                      <a:r>
                        <a:rPr lang="de-DE" sz="1400" kern="100" dirty="0">
                          <a:latin typeface="Times New Roman"/>
                          <a:ea typeface="宋体"/>
                          <a:cs typeface="Times New Roman"/>
                        </a:rPr>
                        <a:t>.134</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a:spcAft>
                          <a:spcPts val="0"/>
                        </a:spcAft>
                      </a:pPr>
                      <a:r>
                        <a:rPr lang="de-DE" sz="1400" kern="100" dirty="0">
                          <a:latin typeface="Times New Roman"/>
                          <a:ea typeface="宋体"/>
                          <a:cs typeface="Times New Roman"/>
                        </a:rPr>
                        <a:t>.080</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a:spcAft>
                          <a:spcPts val="0"/>
                        </a:spcAft>
                      </a:pPr>
                      <a:r>
                        <a:rPr lang="de-DE" sz="1400" kern="100" dirty="0">
                          <a:latin typeface="Times New Roman"/>
                          <a:ea typeface="宋体"/>
                          <a:cs typeface="Times New Roman"/>
                        </a:rPr>
                        <a:t>1.144</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solidFill>
                      <a:srgbClr val="FFC000"/>
                    </a:solidFill>
                  </a:tcPr>
                </a:tc>
              </a:tr>
              <a:tr h="295150">
                <a:tc>
                  <a:txBody>
                    <a:bodyPr/>
                    <a:lstStyle/>
                    <a:p>
                      <a:pPr algn="ctr">
                        <a:spcAft>
                          <a:spcPts val="0"/>
                        </a:spcAft>
                      </a:pPr>
                      <a:r>
                        <a:rPr lang="de-DE" sz="1400" kern="100" dirty="0">
                          <a:latin typeface="Times New Roman"/>
                          <a:ea typeface="宋体"/>
                          <a:cs typeface="Times New Roman"/>
                        </a:rPr>
                        <a:t>X4</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endParaRPr lang="zh-CN" sz="1400" kern="100" dirty="0">
                        <a:latin typeface="Calibri"/>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.301</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.105</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1.351</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X5</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endParaRPr lang="zh-CN" sz="1400" kern="100" dirty="0">
                        <a:latin typeface="Calibri"/>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endParaRPr lang="zh-CN" sz="1400" kern="100" dirty="0">
                        <a:latin typeface="Calibri"/>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.764</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.114</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2.147</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gender</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-.360</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.103</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0.698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-.268</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.106</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0.765</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age</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.287</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.069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1.332</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.254</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.071</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1.289</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marriage</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1.381</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.190</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3.979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1.013</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.198</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2.754</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career</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-.273</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.037</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0.761</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-.252</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.038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0.777</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education</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.432</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.086</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1.540</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.331</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.089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1.392</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a:latin typeface="Times New Roman"/>
                          <a:ea typeface="宋体"/>
                          <a:cs typeface="Times New Roman"/>
                        </a:rPr>
                        <a:t>salary</a:t>
                      </a:r>
                      <a:endParaRPr lang="zh-CN" sz="1400" kern="10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latinLnBrk="1">
                        <a:spcAft>
                          <a:spcPts val="0"/>
                        </a:spcAft>
                      </a:pPr>
                      <a:r>
                        <a:rPr lang="de-DE" sz="1400" kern="100">
                          <a:latin typeface="Times New Roman"/>
                          <a:ea typeface="宋体"/>
                          <a:cs typeface="Times New Roman"/>
                        </a:rPr>
                        <a:t>.163</a:t>
                      </a:r>
                      <a:r>
                        <a:rPr lang="de-DE" sz="1400" kern="100" baseline="30000">
                          <a:latin typeface="Times New Roman"/>
                          <a:ea typeface="宋体"/>
                          <a:cs typeface="Times New Roman"/>
                        </a:rPr>
                        <a:t>*** </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a:latin typeface="Times New Roman"/>
                          <a:ea typeface="宋体"/>
                          <a:cs typeface="Times New Roman"/>
                        </a:rPr>
                        <a:t>.057</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1.177</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.174</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.060</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1.190</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a:latin typeface="Times New Roman"/>
                          <a:ea typeface="宋体"/>
                          <a:cs typeface="Times New Roman"/>
                        </a:rPr>
                        <a:t>[Y1=0]</a:t>
                      </a:r>
                      <a:endParaRPr lang="zh-CN" sz="1400" kern="10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-1.666</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a:latin typeface="Times New Roman"/>
                          <a:ea typeface="宋体"/>
                          <a:cs typeface="Times New Roman"/>
                        </a:rPr>
                        <a:t>.435</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0.189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4.232</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.618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68.885</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a:latin typeface="Times New Roman"/>
                          <a:ea typeface="宋体"/>
                          <a:cs typeface="Times New Roman"/>
                        </a:rPr>
                        <a:t>[Y1=1]</a:t>
                      </a:r>
                      <a:endParaRPr lang="zh-CN" sz="1400" kern="10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1.465</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a:latin typeface="Times New Roman"/>
                          <a:ea typeface="宋体"/>
                          <a:cs typeface="Times New Roman"/>
                        </a:rPr>
                        <a:t>.404</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4.328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a:latin typeface="Times New Roman"/>
                          <a:ea typeface="宋体"/>
                          <a:cs typeface="Times New Roman"/>
                        </a:rPr>
                        <a:t>7.584</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.621</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1966.058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a:latin typeface="Times New Roman"/>
                          <a:ea typeface="宋体"/>
                          <a:cs typeface="Times New Roman"/>
                        </a:rPr>
                        <a:t>[Y1=2]</a:t>
                      </a:r>
                      <a:endParaRPr lang="zh-CN" sz="1400" kern="10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a:noFill/>
                    </a:lnB>
                  </a:tcPr>
                </a:tc>
                <a:tc>
                  <a:txBody>
                    <a:bodyPr/>
                    <a:lstStyle/>
                    <a:p>
                      <a:pPr algn="ctr">
                        <a:spcAft>
                          <a:spcPts val="0"/>
                        </a:spcAft>
                      </a:pPr>
                      <a:r>
                        <a:rPr lang="de-DE" sz="1400" kern="100">
                          <a:latin typeface="Times New Roman"/>
                          <a:ea typeface="宋体"/>
                          <a:cs typeface="Times New Roman"/>
                        </a:rPr>
                        <a:t>2.227</a:t>
                      </a:r>
                      <a:r>
                        <a:rPr lang="de-DE" sz="1400" kern="100" baseline="30000">
                          <a:latin typeface="Times New Roman"/>
                          <a:ea typeface="宋体"/>
                          <a:cs typeface="Times New Roman"/>
                        </a:rPr>
                        <a:t>***</a:t>
                      </a:r>
                      <a:endParaRPr lang="zh-CN" sz="1400" kern="10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a:latin typeface="Times New Roman"/>
                          <a:ea typeface="宋体"/>
                          <a:cs typeface="Times New Roman"/>
                        </a:rPr>
                        <a:t>.406</a:t>
                      </a:r>
                      <a:endParaRPr lang="zh-CN" sz="1400" kern="10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9.272</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noFill/>
                  </a:tcPr>
                </a:tc>
                <a:tc>
                  <a:txBody>
                    <a:bodyPr/>
                    <a:lstStyle/>
                    <a:p>
                      <a:pPr algn="ctr">
                        <a:spcAft>
                          <a:spcPts val="0"/>
                        </a:spcAft>
                      </a:pPr>
                      <a:r>
                        <a:rPr lang="de-DE" sz="1400" kern="100" dirty="0">
                          <a:latin typeface="Times New Roman"/>
                          <a:ea typeface="宋体"/>
                          <a:cs typeface="Times New Roman"/>
                        </a:rPr>
                        <a:t>8.451</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.628</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de-DE" sz="1400" kern="100" dirty="0">
                          <a:latin typeface="Times New Roman"/>
                          <a:ea typeface="宋体"/>
                          <a:cs typeface="Times New Roman"/>
                        </a:rPr>
                        <a:t>4680.701</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a:noFill/>
                    </a:lnB>
                  </a:tcPr>
                </a:tc>
              </a:tr>
              <a:tr h="295150">
                <a:tc>
                  <a:txBody>
                    <a:bodyPr/>
                    <a:lstStyle/>
                    <a:p>
                      <a:pPr algn="ctr">
                        <a:spcAft>
                          <a:spcPts val="0"/>
                        </a:spcAft>
                      </a:pPr>
                      <a:r>
                        <a:rPr lang="de-DE" sz="1400" kern="100" dirty="0">
                          <a:latin typeface="Times New Roman"/>
                          <a:ea typeface="宋体"/>
                          <a:cs typeface="Times New Roman"/>
                        </a:rPr>
                        <a:t>[Y1=3]</a:t>
                      </a:r>
                      <a:endParaRPr lang="zh-CN" sz="1400" kern="100" dirty="0">
                        <a:latin typeface="Times New Roman"/>
                        <a:ea typeface="宋体"/>
                        <a:cs typeface="Times New Roman"/>
                      </a:endParaRPr>
                    </a:p>
                  </a:txBody>
                  <a:tcPr marL="61002" marR="61002" marT="0" marB="0" anchor="ctr">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cs typeface="Times New Roman"/>
                        </a:rPr>
                        <a:t>2.970</a:t>
                      </a:r>
                      <a:r>
                        <a:rPr lang="de-DE" sz="1400" kern="100" baseline="30000" dirty="0">
                          <a:latin typeface="Times New Roman"/>
                          <a:ea typeface="宋体"/>
                          <a:cs typeface="Times New Roman"/>
                        </a:rPr>
                        <a:t>***</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a:latin typeface="Times New Roman"/>
                          <a:ea typeface="宋体"/>
                          <a:cs typeface="Times New Roman"/>
                        </a:rPr>
                        <a:t>.409</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a:latin typeface="Times New Roman"/>
                          <a:ea typeface="宋体"/>
                          <a:cs typeface="Times New Roman"/>
                        </a:rPr>
                        <a:t>19.492</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noFill/>
                  </a:tcPr>
                </a:tc>
                <a:tc>
                  <a:txBody>
                    <a:bodyPr/>
                    <a:lstStyle/>
                    <a:p>
                      <a:pPr algn="ctr">
                        <a:spcAft>
                          <a:spcPts val="0"/>
                        </a:spcAft>
                      </a:pPr>
                      <a:r>
                        <a:rPr lang="de-DE" sz="1400" kern="100" dirty="0">
                          <a:latin typeface="Times New Roman"/>
                          <a:ea typeface="宋体"/>
                          <a:cs typeface="Times New Roman"/>
                        </a:rPr>
                        <a:t>9.268</a:t>
                      </a:r>
                      <a:endParaRPr lang="zh-CN" sz="1400" kern="100" dirty="0">
                        <a:latin typeface="Times New Roman"/>
                        <a:ea typeface="宋体"/>
                        <a:cs typeface="Times New Roman"/>
                      </a:endParaRPr>
                    </a:p>
                  </a:txBody>
                  <a:tcPr marL="61002" marR="61002"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a:spcAft>
                          <a:spcPts val="0"/>
                        </a:spcAft>
                      </a:pPr>
                      <a:r>
                        <a:rPr lang="de-DE" sz="1400" kern="100" dirty="0">
                          <a:latin typeface="Times New Roman"/>
                          <a:ea typeface="宋体"/>
                          <a:cs typeface="Times New Roman"/>
                        </a:rPr>
                        <a:t>.635</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a:spcAft>
                          <a:spcPts val="0"/>
                        </a:spcAft>
                      </a:pPr>
                      <a:r>
                        <a:rPr lang="de-DE" sz="1400" kern="100" dirty="0" smtClean="0">
                          <a:latin typeface="Times New Roman"/>
                          <a:ea typeface="宋体"/>
                          <a:cs typeface="Times New Roman"/>
                        </a:rPr>
                        <a:t>10598.612</a:t>
                      </a: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r>
              <a:tr h="295150">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smtClean="0">
                          <a:latin typeface="Times New Roman"/>
                          <a:ea typeface="+mn-ea"/>
                        </a:rPr>
                        <a:t>注：</a:t>
                      </a:r>
                      <a:r>
                        <a:rPr lang="de-DE" sz="1400" baseline="30000" dirty="0" smtClean="0">
                          <a:latin typeface="Times New Roman"/>
                          <a:ea typeface="宋体"/>
                        </a:rPr>
                        <a:t>*</a:t>
                      </a:r>
                      <a:r>
                        <a:rPr lang="zh-CN" altLang="en-US" sz="1400" dirty="0" smtClean="0">
                          <a:latin typeface="Times New Roman"/>
                          <a:ea typeface="+mn-ea"/>
                        </a:rPr>
                        <a:t>表示</a:t>
                      </a:r>
                      <a:r>
                        <a:rPr lang="en-US" altLang="zh-CN" sz="1400" dirty="0" smtClean="0">
                          <a:latin typeface="Times New Roman"/>
                          <a:ea typeface="+mn-ea"/>
                        </a:rPr>
                        <a:t>p&lt;0.1</a:t>
                      </a:r>
                      <a:r>
                        <a:rPr lang="de-DE" sz="1400" dirty="0" smtClean="0">
                          <a:latin typeface="Times New Roman"/>
                          <a:ea typeface="宋体"/>
                        </a:rPr>
                        <a:t> </a:t>
                      </a:r>
                      <a:r>
                        <a:rPr lang="zh-CN" altLang="en-US" sz="1400" dirty="0" smtClean="0">
                          <a:latin typeface="Times New Roman"/>
                          <a:ea typeface="+mn-ea"/>
                        </a:rPr>
                        <a:t>，</a:t>
                      </a:r>
                      <a:r>
                        <a:rPr lang="de-DE" sz="1400" baseline="30000" dirty="0" smtClean="0">
                          <a:latin typeface="Times New Roman"/>
                          <a:ea typeface="宋体"/>
                        </a:rPr>
                        <a:t>**</a:t>
                      </a:r>
                      <a:r>
                        <a:rPr lang="zh-CN" altLang="en-US" sz="1400" dirty="0" smtClean="0">
                          <a:latin typeface="Times New Roman"/>
                          <a:ea typeface="+mn-ea"/>
                        </a:rPr>
                        <a:t>表示</a:t>
                      </a:r>
                      <a:r>
                        <a:rPr lang="en-US" altLang="zh-CN" sz="1400" dirty="0" smtClean="0">
                          <a:latin typeface="Times New Roman"/>
                          <a:ea typeface="+mn-ea"/>
                        </a:rPr>
                        <a:t>p&lt;0.05</a:t>
                      </a:r>
                      <a:r>
                        <a:rPr lang="de-DE" sz="1400" dirty="0" smtClean="0">
                          <a:latin typeface="Times New Roman"/>
                          <a:ea typeface="宋体"/>
                        </a:rPr>
                        <a:t> </a:t>
                      </a:r>
                      <a:r>
                        <a:rPr lang="zh-CN" altLang="en-US" sz="1400" dirty="0" smtClean="0">
                          <a:latin typeface="Times New Roman"/>
                          <a:ea typeface="+mn-ea"/>
                        </a:rPr>
                        <a:t>，</a:t>
                      </a:r>
                      <a:r>
                        <a:rPr lang="de-DE" sz="1400" baseline="30000" dirty="0" smtClean="0">
                          <a:latin typeface="Times New Roman"/>
                          <a:ea typeface="宋体"/>
                        </a:rPr>
                        <a:t>***</a:t>
                      </a:r>
                      <a:r>
                        <a:rPr lang="zh-CN" altLang="en-US" sz="1400" dirty="0" smtClean="0">
                          <a:latin typeface="Times New Roman"/>
                          <a:ea typeface="+mn-ea"/>
                        </a:rPr>
                        <a:t>表示</a:t>
                      </a:r>
                      <a:r>
                        <a:rPr lang="de-DE" sz="1400" dirty="0" smtClean="0">
                          <a:latin typeface="Times New Roman"/>
                          <a:ea typeface="宋体"/>
                        </a:rPr>
                        <a:t> p&lt;0.01</a:t>
                      </a:r>
                      <a:r>
                        <a:rPr lang="zh-CN" altLang="en-US" sz="1400" dirty="0" smtClean="0">
                          <a:latin typeface="Times New Roman"/>
                          <a:ea typeface="+mn-ea"/>
                        </a:rPr>
                        <a:t>，</a:t>
                      </a:r>
                      <a:r>
                        <a:rPr lang="de-DE" sz="1400" i="1" dirty="0" smtClean="0">
                          <a:latin typeface="Times New Roman"/>
                          <a:ea typeface="宋体"/>
                        </a:rPr>
                        <a:t>p</a:t>
                      </a:r>
                      <a:r>
                        <a:rPr lang="zh-CN" altLang="en-US" sz="1400" dirty="0" smtClean="0">
                          <a:latin typeface="Times New Roman"/>
                          <a:ea typeface="+mn-ea"/>
                        </a:rPr>
                        <a:t>为伴随概率。</a:t>
                      </a:r>
                    </a:p>
                  </a:txBody>
                  <a:tcPr marL="61002" marR="61002" marT="0" marB="0" anchor="b">
                    <a:lnL>
                      <a:noFill/>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hMerge="1">
                  <a:txBody>
                    <a:bodyPr/>
                    <a:lstStyle/>
                    <a:p>
                      <a:pPr algn="ctr">
                        <a:spcAft>
                          <a:spcPts val="0"/>
                        </a:spcAft>
                      </a:pPr>
                      <a:endParaRPr lang="zh-CN" sz="1400" kern="100" dirty="0">
                        <a:latin typeface="Times New Roman"/>
                        <a:ea typeface="宋体"/>
                        <a:cs typeface="Times New Roman"/>
                      </a:endParaRPr>
                    </a:p>
                  </a:txBody>
                  <a:tcPr marL="61002" marR="61002" marT="0" marB="0" anchor="ctr">
                    <a:lnL w="12700" cap="flat" cmpd="sng" algn="ctr">
                      <a:solidFill>
                        <a:srgbClr val="000000"/>
                      </a:solidFill>
                      <a:prstDash val="solid"/>
                      <a:round/>
                      <a:headEnd type="none" w="med" len="med"/>
                      <a:tailEnd type="none" w="med" len="med"/>
                    </a:lnL>
                    <a:lnR>
                      <a:noFill/>
                    </a:lnR>
                    <a:lnT>
                      <a:noFill/>
                    </a:lnT>
                    <a:lnB w="19050" cap="flat" cmpd="sng" algn="ctr">
                      <a:noFill/>
                      <a:prstDash val="solid"/>
                      <a:round/>
                      <a:headEnd type="none" w="med" len="med"/>
                      <a:tailEnd type="none" w="med" len="med"/>
                    </a:lnB>
                  </a:tcPr>
                </a:tc>
              </a:tr>
            </a:tbl>
          </a:graphicData>
        </a:graphic>
      </p:graphicFrame>
      <p:sp>
        <p:nvSpPr>
          <p:cNvPr id="5" name="内容占位符 7"/>
          <p:cNvSpPr txBox="1">
            <a:spLocks/>
          </p:cNvSpPr>
          <p:nvPr/>
        </p:nvSpPr>
        <p:spPr>
          <a:xfrm>
            <a:off x="357158" y="857232"/>
            <a:ext cx="8072494" cy="4525963"/>
          </a:xfrm>
          <a:prstGeom prst="rect">
            <a:avLst/>
          </a:prstGeom>
        </p:spPr>
        <p:txBody>
          <a:bodyPr/>
          <a:lstStyle/>
          <a:p>
            <a:pPr marL="342000">
              <a:lnSpc>
                <a:spcPct val="120000"/>
              </a:lnSpc>
              <a:spcAft>
                <a:spcPts val="6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2</a:t>
            </a:r>
            <a:r>
              <a:rPr lang="zh-CN" altLang="en-US" sz="2000" dirty="0" smtClean="0">
                <a:latin typeface="Times New Roman" pitchFamily="18" charset="0"/>
                <a:cs typeface="Times New Roman" pitchFamily="18" charset="0"/>
              </a:rPr>
              <a:t>）实证结果</a:t>
            </a:r>
            <a:endParaRPr lang="en-US" altLang="zh-CN"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6. </a:t>
            </a:r>
            <a:r>
              <a:rPr lang="zh-CN" altLang="en-US" dirty="0" smtClean="0"/>
              <a:t>信任与保险购买意愿的实证研究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a:t>上海对外经贸大学</a:t>
            </a:r>
            <a:endParaRPr lang="en-GB" altLang="zh-CN"/>
          </a:p>
          <a:p>
            <a:pPr>
              <a:defRPr/>
            </a:pPr>
            <a:r>
              <a:rPr lang="en-GB" altLang="zh-CN" smtClean="0"/>
              <a:t>www.suibe.edu.cn</a:t>
            </a:r>
            <a:br>
              <a:rPr lang="en-GB" altLang="zh-CN" smtClean="0"/>
            </a:br>
            <a:r>
              <a:rPr lang="en-GB" altLang="zh-CN" smtClean="0"/>
              <a:t> </a:t>
            </a:r>
            <a:r>
              <a:rPr lang="en-GB" altLang="zh-CN" smtClean="0">
                <a:solidFill>
                  <a:schemeClr val="bg2"/>
                </a:solidFill>
              </a:rPr>
              <a:t>page </a:t>
            </a:r>
            <a:fld id="{093F9990-7F24-4002-9802-346D6840197D}" type="slidenum">
              <a:rPr lang="en-GB" altLang="zh-CN" smtClean="0">
                <a:solidFill>
                  <a:schemeClr val="bg2"/>
                </a:solidFill>
              </a:rPr>
              <a:pPr>
                <a:defRPr/>
              </a:pPr>
              <a:t>19</a:t>
            </a:fld>
            <a:endParaRPr lang="en-GB" altLang="zh-CN" dirty="0"/>
          </a:p>
        </p:txBody>
      </p:sp>
      <p:sp>
        <p:nvSpPr>
          <p:cNvPr id="4" name="内容占位符 7"/>
          <p:cNvSpPr txBox="1">
            <a:spLocks/>
          </p:cNvSpPr>
          <p:nvPr/>
        </p:nvSpPr>
        <p:spPr>
          <a:xfrm>
            <a:off x="357158" y="785794"/>
            <a:ext cx="8286808" cy="4857784"/>
          </a:xfrm>
          <a:prstGeom prst="rect">
            <a:avLst/>
          </a:prstGeom>
        </p:spPr>
        <p:txBody>
          <a:bodyPr/>
          <a:lstStyle/>
          <a:p>
            <a:pPr marL="342000">
              <a:spcAft>
                <a:spcPts val="600"/>
              </a:spcAft>
              <a:buNone/>
            </a:pP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3</a:t>
            </a:r>
            <a:r>
              <a:rPr lang="zh-CN" altLang="en-US" sz="2000" dirty="0" smtClean="0">
                <a:latin typeface="Times New Roman" pitchFamily="18" charset="0"/>
                <a:cs typeface="Times New Roman" pitchFamily="18" charset="0"/>
              </a:rPr>
              <a:t>）结果分析</a:t>
            </a:r>
            <a:endParaRPr lang="en-US" altLang="zh-CN" sz="2000" dirty="0" smtClean="0">
              <a:latin typeface="Times New Roman" pitchFamily="18" charset="0"/>
              <a:cs typeface="Times New Roman" pitchFamily="18" charset="0"/>
            </a:endParaRPr>
          </a:p>
          <a:p>
            <a:pPr>
              <a:lnSpc>
                <a:spcPct val="120000"/>
              </a:lnSpc>
              <a:spcAft>
                <a:spcPts val="600"/>
              </a:spcAft>
              <a:buFont typeface="Wingdings" pitchFamily="2" charset="2"/>
              <a:buChar char="Ø"/>
            </a:pPr>
            <a:r>
              <a:rPr lang="zh-CN" altLang="en-US" dirty="0" smtClean="0"/>
              <a:t>保险公司信任、保险销售人员信任、理赔服务信任对消费者的保险购买意愿存在正效应。</a:t>
            </a:r>
            <a:endParaRPr lang="en-US" altLang="zh-CN" dirty="0" smtClean="0"/>
          </a:p>
          <a:p>
            <a:pPr lvl="1">
              <a:lnSpc>
                <a:spcPct val="120000"/>
              </a:lnSpc>
              <a:spcAft>
                <a:spcPts val="600"/>
              </a:spcAft>
              <a:buFont typeface="Wingdings" pitchFamily="2" charset="2"/>
              <a:buChar char="Ø"/>
            </a:pPr>
            <a:r>
              <a:rPr lang="zh-CN" altLang="en-US" sz="1600" dirty="0" smtClean="0"/>
              <a:t>消费者对保险公司品牌和声誉越认可、对销售人员的专业服务技能越满意以及对保险公司会提供及时、公正的理赔服务越信任，其保险购买意愿也会越强烈。</a:t>
            </a:r>
          </a:p>
          <a:p>
            <a:pPr>
              <a:lnSpc>
                <a:spcPct val="120000"/>
              </a:lnSpc>
              <a:spcAft>
                <a:spcPts val="600"/>
              </a:spcAft>
              <a:buFont typeface="Wingdings" pitchFamily="2" charset="2"/>
              <a:buChar char="Ø"/>
            </a:pPr>
            <a:r>
              <a:rPr lang="zh-CN" altLang="en-US" dirty="0" smtClean="0"/>
              <a:t>按影响程度排序分别是保险公司信任、理赔服务信任和保险销售人员信任。</a:t>
            </a:r>
            <a:endParaRPr lang="en-US" altLang="zh-CN" dirty="0" smtClean="0"/>
          </a:p>
          <a:p>
            <a:pPr lvl="1">
              <a:lnSpc>
                <a:spcPct val="120000"/>
              </a:lnSpc>
              <a:spcAft>
                <a:spcPts val="600"/>
              </a:spcAft>
              <a:buFont typeface="Wingdings" pitchFamily="2" charset="2"/>
              <a:buChar char="Ø"/>
            </a:pPr>
            <a:r>
              <a:rPr lang="zh-CN" altLang="en-US" sz="1600" dirty="0" smtClean="0"/>
              <a:t>保险公司的品牌和声誉是消费者做出保险购买决策时最重要的考虑因素。它反映了消费者关于该公司过去行为可信任程度的信息，支撑了当前未进入消费者的信任。</a:t>
            </a:r>
            <a:endParaRPr lang="en-US" altLang="zh-CN" sz="1600" dirty="0" smtClean="0"/>
          </a:p>
          <a:p>
            <a:pPr>
              <a:lnSpc>
                <a:spcPct val="120000"/>
              </a:lnSpc>
              <a:spcAft>
                <a:spcPts val="600"/>
              </a:spcAft>
              <a:buFont typeface="Wingdings" pitchFamily="2" charset="2"/>
              <a:buChar char="Ø"/>
            </a:pPr>
            <a:r>
              <a:rPr lang="zh-CN" altLang="en-US" dirty="0" smtClean="0"/>
              <a:t>行业信任和产品信任未通过</a:t>
            </a:r>
            <a:r>
              <a:rPr lang="en-US" altLang="zh-CN" dirty="0" smtClean="0"/>
              <a:t>0.05</a:t>
            </a:r>
            <a:r>
              <a:rPr lang="zh-CN" altLang="en-US" dirty="0" smtClean="0"/>
              <a:t>显著性检验，认为对消费者的保险购买意愿统计上没有显著影响。</a:t>
            </a:r>
            <a:endParaRPr lang="en-US" altLang="zh-CN" dirty="0" smtClean="0"/>
          </a:p>
          <a:p>
            <a:pPr>
              <a:lnSpc>
                <a:spcPct val="120000"/>
              </a:lnSpc>
              <a:buFont typeface="Wingdings" pitchFamily="2" charset="2"/>
              <a:buChar char="Ø"/>
            </a:pPr>
            <a:r>
              <a:rPr lang="zh-CN" altLang="en-US" dirty="0" smtClean="0"/>
              <a:t>考察人口统计变量：</a:t>
            </a:r>
            <a:endParaRPr lang="en-US" altLang="zh-CN" dirty="0" smtClean="0"/>
          </a:p>
          <a:p>
            <a:pPr lvl="1">
              <a:lnSpc>
                <a:spcPct val="120000"/>
              </a:lnSpc>
              <a:buFont typeface="Wingdings" pitchFamily="2" charset="2"/>
              <a:buChar char="Ø"/>
            </a:pPr>
            <a:r>
              <a:rPr lang="zh-CN" altLang="en-US" sz="1600" dirty="0" smtClean="0"/>
              <a:t>女性比男性的保险购买意愿强烈；</a:t>
            </a:r>
            <a:endParaRPr lang="en-US" altLang="zh-CN" sz="1600" dirty="0" smtClean="0"/>
          </a:p>
          <a:p>
            <a:pPr lvl="1">
              <a:lnSpc>
                <a:spcPct val="120000"/>
              </a:lnSpc>
              <a:buFont typeface="Wingdings" pitchFamily="2" charset="2"/>
              <a:buChar char="Ø"/>
            </a:pPr>
            <a:r>
              <a:rPr lang="zh-CN" altLang="en-US" sz="1600" dirty="0" smtClean="0"/>
              <a:t>婚姻与年龄的增加会促进消费者对保险产品的购买；</a:t>
            </a:r>
            <a:endParaRPr lang="en-US" altLang="zh-CN" sz="1600" dirty="0" smtClean="0"/>
          </a:p>
          <a:p>
            <a:pPr lvl="1">
              <a:lnSpc>
                <a:spcPct val="120000"/>
              </a:lnSpc>
              <a:buFont typeface="Wingdings" pitchFamily="2" charset="2"/>
              <a:buChar char="Ø"/>
            </a:pPr>
            <a:r>
              <a:rPr lang="zh-CN" altLang="en-US" sz="1600" dirty="0" smtClean="0"/>
              <a:t>受教育程度、收入水平的提高也均会增加消费者保险购买的可能性。</a:t>
            </a:r>
            <a:endParaRPr lang="en-US" altLang="zh-CN" sz="1600" dirty="0" smtClean="0"/>
          </a:p>
          <a:p>
            <a:pPr lvl="1">
              <a:lnSpc>
                <a:spcPct val="120000"/>
              </a:lnSpc>
              <a:buFont typeface="Wingdings" pitchFamily="2" charset="2"/>
              <a:buChar char="Ø"/>
            </a:pPr>
            <a:r>
              <a:rPr lang="zh-CN" altLang="en-US" sz="1600" dirty="0" smtClean="0"/>
              <a:t>“职业”变量的系数为负：工作稳定者比工作不稳定者保险意愿更强烈</a:t>
            </a:r>
          </a:p>
          <a:p>
            <a:pPr marL="342000">
              <a:lnSpc>
                <a:spcPct val="120000"/>
              </a:lnSpc>
              <a:spcAft>
                <a:spcPts val="600"/>
              </a:spcAft>
              <a:buNone/>
            </a:pPr>
            <a:endParaRPr lang="en-US" altLang="zh-CN" sz="2000" dirty="0" smtClean="0">
              <a:latin typeface="Times New Roman" pitchFamily="18" charset="0"/>
              <a:cs typeface="Times New Roman" pitchFamily="18" charset="0"/>
            </a:endParaRPr>
          </a:p>
          <a:p>
            <a:pPr marL="342000">
              <a:lnSpc>
                <a:spcPct val="120000"/>
              </a:lnSpc>
              <a:spcAft>
                <a:spcPts val="600"/>
              </a:spcAft>
              <a:buNone/>
            </a:pPr>
            <a:endParaRPr lang="en-US" altLang="zh-CN"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88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2</a:t>
            </a:fld>
            <a:endParaRPr lang="en-GB" altLang="zh-CN" dirty="0"/>
          </a:p>
        </p:txBody>
      </p:sp>
      <p:sp>
        <p:nvSpPr>
          <p:cNvPr id="9" name="内容占位符 7"/>
          <p:cNvSpPr txBox="1">
            <a:spLocks/>
          </p:cNvSpPr>
          <p:nvPr/>
        </p:nvSpPr>
        <p:spPr>
          <a:xfrm>
            <a:off x="785786" y="1071546"/>
            <a:ext cx="787241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r>
              <a:rPr kumimoji="0" lang="en-US" altLang="zh-CN" sz="3200" b="0" i="0" u="none" strike="noStrike" kern="1200" cap="none" spc="0" normalizeH="0" noProof="0" dirty="0" smtClean="0">
                <a:ln>
                  <a:noFill/>
                </a:ln>
                <a:solidFill>
                  <a:schemeClr val="tx1"/>
                </a:solidFill>
                <a:effectLst/>
                <a:uLnTx/>
                <a:uFillTx/>
                <a:latin typeface="+mn-lt"/>
                <a:ea typeface="+mn-ea"/>
                <a:cs typeface="+mn-cs"/>
              </a:rPr>
              <a:t>1. </a:t>
            </a:r>
            <a:r>
              <a:rPr kumimoji="0" lang="zh-CN" altLang="en-US" sz="3200" b="0" i="0" u="none" strike="noStrike" kern="1200" cap="none" spc="0" normalizeH="0" noProof="0" dirty="0" smtClean="0">
                <a:ln>
                  <a:noFill/>
                </a:ln>
                <a:solidFill>
                  <a:schemeClr val="tx1"/>
                </a:solidFill>
                <a:effectLst/>
                <a:uLnTx/>
                <a:uFillTx/>
                <a:latin typeface="+mn-lt"/>
                <a:ea typeface="+mn-ea"/>
                <a:cs typeface="+mn-cs"/>
              </a:rPr>
              <a:t>引言</a:t>
            </a:r>
            <a:endParaRPr kumimoji="0" lang="en-US" altLang="zh-CN" sz="32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tabLst/>
              <a:defRPr/>
            </a:pPr>
            <a:r>
              <a:rPr lang="en-US" altLang="zh-CN" sz="3200" baseline="0" dirty="0" smtClean="0"/>
              <a:t>2. </a:t>
            </a:r>
            <a:r>
              <a:rPr lang="zh-CN" altLang="en-US" sz="3200" baseline="0" dirty="0" smtClean="0"/>
              <a:t>文献综述</a:t>
            </a:r>
            <a:endParaRPr lang="en-US" altLang="zh-CN" sz="3200" baseline="0" dirty="0" smtClean="0"/>
          </a:p>
          <a:p>
            <a:pPr marL="514350" marR="0" lvl="0" indent="-514350" algn="l" defTabSz="914400" rtl="0" eaLnBrk="1" fontAlgn="auto" latinLnBrk="0" hangingPunct="1">
              <a:lnSpc>
                <a:spcPct val="100000"/>
              </a:lnSpc>
              <a:spcBef>
                <a:spcPct val="20000"/>
              </a:spcBef>
              <a:spcAft>
                <a:spcPts val="0"/>
              </a:spcAft>
              <a:buClrTx/>
              <a:buSzTx/>
              <a:tabLst/>
              <a:defRPr/>
            </a:pPr>
            <a:r>
              <a:rPr kumimoji="0" lang="en-US" altLang="zh-CN" sz="3200" b="0" i="0" u="none" strike="noStrike" kern="1200" cap="none" spc="0" normalizeH="0" noProof="0" dirty="0" smtClean="0">
                <a:ln>
                  <a:noFill/>
                </a:ln>
                <a:solidFill>
                  <a:schemeClr val="tx1"/>
                </a:solidFill>
                <a:effectLst/>
                <a:uLnTx/>
                <a:uFillTx/>
                <a:latin typeface="+mn-lt"/>
                <a:ea typeface="+mn-ea"/>
                <a:cs typeface="+mn-cs"/>
              </a:rPr>
              <a:t>3. </a:t>
            </a:r>
            <a:r>
              <a:rPr kumimoji="0" lang="zh-CN" altLang="en-US" sz="3200" b="0" i="0" u="none" strike="noStrike" kern="1200" cap="none" spc="0" normalizeH="0" noProof="0" dirty="0" smtClean="0">
                <a:ln>
                  <a:noFill/>
                </a:ln>
                <a:solidFill>
                  <a:schemeClr val="tx1"/>
                </a:solidFill>
                <a:effectLst/>
                <a:uLnTx/>
                <a:uFillTx/>
                <a:latin typeface="+mn-lt"/>
                <a:ea typeface="+mn-ea"/>
                <a:cs typeface="+mn-cs"/>
              </a:rPr>
              <a:t>问卷调查及样本特征</a:t>
            </a:r>
            <a:endParaRPr kumimoji="0" lang="en-US" altLang="zh-CN" sz="3200" b="0" i="0" u="none" strike="noStrike" kern="1200" cap="none" spc="0" normalizeH="0" noProof="0" dirty="0" smtClean="0">
              <a:ln>
                <a:noFill/>
              </a:ln>
              <a:solidFill>
                <a:schemeClr val="tx1"/>
              </a:solidFill>
              <a:effectLst/>
              <a:uLnTx/>
              <a:uFillTx/>
              <a:latin typeface="+mn-lt"/>
              <a:ea typeface="+mn-ea"/>
              <a:cs typeface="+mn-cs"/>
            </a:endParaRPr>
          </a:p>
          <a:p>
            <a:pPr marL="514350" lvl="0" indent="-514350">
              <a:spcBef>
                <a:spcPct val="20000"/>
              </a:spcBef>
            </a:pPr>
            <a:r>
              <a:rPr lang="en-US" altLang="zh-CN" sz="3200" baseline="0" dirty="0" smtClean="0"/>
              <a:t>4. </a:t>
            </a:r>
            <a:r>
              <a:rPr lang="zh-CN" altLang="en-US" sz="3200" baseline="0" dirty="0" smtClean="0"/>
              <a:t>消费者对保险业信任</a:t>
            </a:r>
            <a:r>
              <a:rPr lang="zh-CN" altLang="en-US" sz="3200" dirty="0" smtClean="0"/>
              <a:t>的</a:t>
            </a:r>
            <a:r>
              <a:rPr lang="zh-CN" altLang="en-US" sz="3200" baseline="0" dirty="0" smtClean="0"/>
              <a:t>调查现状</a:t>
            </a:r>
            <a:endParaRPr lang="en-US" altLang="zh-CN" sz="3200" baseline="0" dirty="0" smtClean="0"/>
          </a:p>
          <a:p>
            <a:pPr marL="514350" marR="0" lvl="0" indent="-514350" algn="l" defTabSz="914400" rtl="0" eaLnBrk="1" fontAlgn="auto" latinLnBrk="0" hangingPunct="1">
              <a:lnSpc>
                <a:spcPct val="100000"/>
              </a:lnSpc>
              <a:spcBef>
                <a:spcPct val="20000"/>
              </a:spcBef>
              <a:spcAft>
                <a:spcPts val="0"/>
              </a:spcAft>
              <a:buClrTx/>
              <a:buSzTx/>
              <a:tabLst/>
              <a:defRPr/>
            </a:pPr>
            <a:r>
              <a:rPr kumimoji="0" lang="en-US" altLang="zh-CN" sz="3200" b="0" i="0" u="none" strike="noStrike" kern="1200" cap="none" spc="0" normalizeH="0" noProof="0" dirty="0" smtClean="0">
                <a:ln>
                  <a:noFill/>
                </a:ln>
                <a:solidFill>
                  <a:schemeClr val="tx1"/>
                </a:solidFill>
                <a:effectLst/>
                <a:uLnTx/>
                <a:uFillTx/>
                <a:latin typeface="+mn-lt"/>
                <a:ea typeface="+mn-ea"/>
                <a:cs typeface="+mn-cs"/>
              </a:rPr>
              <a:t>5. </a:t>
            </a:r>
            <a:r>
              <a:rPr kumimoji="0" lang="zh-CN" altLang="en-US" sz="3200" b="0" i="0" u="none" strike="noStrike" kern="1200" cap="none" spc="0" normalizeH="0" noProof="0" dirty="0" smtClean="0">
                <a:ln>
                  <a:noFill/>
                </a:ln>
                <a:solidFill>
                  <a:schemeClr val="tx1"/>
                </a:solidFill>
                <a:effectLst/>
                <a:uLnTx/>
                <a:uFillTx/>
                <a:latin typeface="+mn-lt"/>
                <a:ea typeface="+mn-ea"/>
                <a:cs typeface="+mn-cs"/>
              </a:rPr>
              <a:t>数据处理与变量设定</a:t>
            </a:r>
            <a:endParaRPr kumimoji="0" lang="en-US" altLang="zh-CN" sz="32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tabLst/>
              <a:defRPr/>
            </a:pPr>
            <a:r>
              <a:rPr lang="en-US" altLang="zh-CN" sz="3200" baseline="0" dirty="0" smtClean="0"/>
              <a:t>6. </a:t>
            </a:r>
            <a:r>
              <a:rPr lang="zh-CN" altLang="en-US" sz="3200" baseline="0" dirty="0" smtClean="0"/>
              <a:t>信任与保险购买意愿的实证研究</a:t>
            </a:r>
            <a:endParaRPr lang="en-US" altLang="zh-CN" sz="3200" baseline="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571472" y="1857364"/>
            <a:ext cx="8029604" cy="1470025"/>
          </a:xfrm>
        </p:spPr>
        <p:txBody>
          <a:bodyPr/>
          <a:lstStyle/>
          <a:p>
            <a:pPr eaLnBrk="1" hangingPunct="1"/>
            <a:r>
              <a:rPr lang="zh-CN" altLang="en-US" dirty="0" smtClean="0">
                <a:ea typeface="宋体" charset="-122"/>
              </a:rPr>
              <a:t>谢   谢</a:t>
            </a:r>
            <a:endParaRPr lang="en-US" altLang="zh-CN" dirty="0" smtClean="0">
              <a:ea typeface="宋体" charset="-122"/>
            </a:endParaRPr>
          </a:p>
        </p:txBody>
      </p:sp>
      <p:sp>
        <p:nvSpPr>
          <p:cNvPr id="3" name="矩形 2"/>
          <p:cNvSpPr/>
          <p:nvPr/>
        </p:nvSpPr>
        <p:spPr>
          <a:xfrm>
            <a:off x="2214546" y="3714752"/>
            <a:ext cx="4572000" cy="1388906"/>
          </a:xfrm>
          <a:prstGeom prst="rect">
            <a:avLst/>
          </a:prstGeom>
        </p:spPr>
        <p:txBody>
          <a:bodyPr>
            <a:spAutoFit/>
          </a:bodyPr>
          <a:lstStyle/>
          <a:p>
            <a:pPr algn="ctr">
              <a:lnSpc>
                <a:spcPct val="120000"/>
              </a:lnSpc>
            </a:pPr>
            <a:r>
              <a:rPr lang="en-US" altLang="zh-CN" spc="300" dirty="0" smtClean="0">
                <a:ea typeface="宋体" charset="-122"/>
              </a:rPr>
              <a:t>[</a:t>
            </a:r>
            <a:r>
              <a:rPr lang="zh-CN" altLang="en-US" spc="300" dirty="0" smtClean="0">
                <a:ea typeface="宋体" charset="-122"/>
              </a:rPr>
              <a:t>信任与保险购买意愿的实证研究</a:t>
            </a:r>
            <a:r>
              <a:rPr lang="en-US" altLang="zh-CN" spc="300" dirty="0" smtClean="0">
                <a:ea typeface="宋体" charset="-122"/>
              </a:rPr>
              <a:t>]</a:t>
            </a:r>
          </a:p>
          <a:p>
            <a:pPr algn="ctr">
              <a:lnSpc>
                <a:spcPct val="120000"/>
              </a:lnSpc>
            </a:pPr>
            <a:r>
              <a:rPr lang="zh-CN" altLang="en-US" dirty="0" smtClean="0">
                <a:ea typeface="宋体" charset="-122"/>
              </a:rPr>
              <a:t>郭振华   </a:t>
            </a:r>
            <a:r>
              <a:rPr lang="en-US" altLang="zh-CN" sz="1600" i="1" dirty="0" smtClean="0">
                <a:latin typeface="Times New Roman" pitchFamily="18" charset="0"/>
                <a:ea typeface="宋体" charset="-122"/>
                <a:cs typeface="Times New Roman" pitchFamily="18" charset="0"/>
              </a:rPr>
              <a:t>zhenhuaguo888@163.com</a:t>
            </a:r>
          </a:p>
          <a:p>
            <a:pPr algn="ctr">
              <a:lnSpc>
                <a:spcPct val="120000"/>
              </a:lnSpc>
            </a:pPr>
            <a:r>
              <a:rPr lang="zh-CN" altLang="en-US" dirty="0" smtClean="0">
                <a:ea typeface="宋体" charset="-122"/>
              </a:rPr>
              <a:t>蒋荣江     </a:t>
            </a:r>
            <a:r>
              <a:rPr lang="en-US" altLang="zh-CN" sz="1600" i="1" dirty="0" smtClean="0">
                <a:latin typeface="Times New Roman" pitchFamily="18" charset="0"/>
                <a:ea typeface="宋体" charset="-122"/>
                <a:cs typeface="Times New Roman" pitchFamily="18" charset="0"/>
              </a:rPr>
              <a:t>roger_cheung@163.com</a:t>
            </a:r>
          </a:p>
          <a:p>
            <a:pPr algn="ctr">
              <a:lnSpc>
                <a:spcPct val="120000"/>
              </a:lnSpc>
            </a:pPr>
            <a:r>
              <a:rPr lang="zh-CN" altLang="en-US" dirty="0" smtClean="0">
                <a:ea typeface="宋体" charset="-122"/>
              </a:rPr>
              <a:t>上海对外经贸大学</a:t>
            </a:r>
            <a:endParaRPr lang="en-US" altLang="zh-CN" dirty="0" smtClean="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 </a:t>
            </a:r>
            <a:r>
              <a:rPr lang="zh-CN" altLang="en-US" dirty="0" smtClean="0"/>
              <a:t>引言</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3</a:t>
            </a:fld>
            <a:endParaRPr lang="en-GB" altLang="zh-CN" dirty="0"/>
          </a:p>
        </p:txBody>
      </p:sp>
      <p:sp>
        <p:nvSpPr>
          <p:cNvPr id="4" name="内容占位符 7"/>
          <p:cNvSpPr txBox="1">
            <a:spLocks/>
          </p:cNvSpPr>
          <p:nvPr/>
        </p:nvSpPr>
        <p:spPr>
          <a:xfrm>
            <a:off x="428596" y="1071546"/>
            <a:ext cx="822960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内容占位符 7"/>
          <p:cNvSpPr txBox="1">
            <a:spLocks/>
          </p:cNvSpPr>
          <p:nvPr/>
        </p:nvSpPr>
        <p:spPr>
          <a:xfrm>
            <a:off x="357158" y="1071546"/>
            <a:ext cx="8301038" cy="4786346"/>
          </a:xfrm>
          <a:prstGeom prst="rect">
            <a:avLst/>
          </a:prstGeom>
        </p:spPr>
        <p:txBody>
          <a:bodyPr/>
          <a:lstStyle/>
          <a:p>
            <a:pPr>
              <a:lnSpc>
                <a:spcPct val="120000"/>
              </a:lnSpc>
              <a:spcBef>
                <a:spcPts val="600"/>
              </a:spcBef>
              <a:spcAft>
                <a:spcPts val="600"/>
              </a:spcAft>
              <a:buFont typeface="Wingdings" pitchFamily="2" charset="2"/>
              <a:buChar char="Ø"/>
            </a:pPr>
            <a:r>
              <a:rPr lang="zh-CN" altLang="en-US" sz="2000" dirty="0" smtClean="0">
                <a:latin typeface="Times New Roman" pitchFamily="18" charset="0"/>
                <a:cs typeface="Times New Roman" pitchFamily="18" charset="0"/>
              </a:rPr>
              <a:t>金融交易的特点：当前资金与未来某个特定时间、特定地点、特定状态下回报承诺的转换。</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lang="zh-CN" altLang="en-US" sz="2000" dirty="0" smtClean="0">
                <a:latin typeface="Times New Roman" pitchFamily="18" charset="0"/>
                <a:cs typeface="Times New Roman" pitchFamily="18" charset="0"/>
              </a:rPr>
              <a:t>与其他金融契约一样，保险合同也是“信用密集型”契约，都是用当前的资金投入换取未来的回报承诺。</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lang="zh-CN" altLang="en-US" sz="2000" dirty="0" smtClean="0">
                <a:latin typeface="Times New Roman" pitchFamily="18" charset="0"/>
                <a:cs typeface="Times New Roman" pitchFamily="18" charset="0"/>
              </a:rPr>
              <a:t>信任</a:t>
            </a:r>
            <a:r>
              <a:rPr lang="zh-CN" altLang="en-US" sz="2000" dirty="0" smtClean="0">
                <a:latin typeface="Times New Roman" pitchFamily="18" charset="0"/>
                <a:cs typeface="Times New Roman" pitchFamily="18" charset="0"/>
              </a:rPr>
              <a:t>（或信用</a:t>
            </a:r>
            <a:r>
              <a:rPr lang="zh-CN" altLang="en-US" sz="2000" dirty="0" smtClean="0">
                <a:latin typeface="Times New Roman" pitchFamily="18" charset="0"/>
                <a:cs typeface="Times New Roman" pitchFamily="18" charset="0"/>
              </a:rPr>
              <a:t>）是促成金融交易的决定性因素之一。</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lang="zh-CN" altLang="en-US" sz="2000" dirty="0" smtClean="0">
                <a:latin typeface="Times New Roman" pitchFamily="18" charset="0"/>
                <a:cs typeface="Times New Roman" pitchFamily="18" charset="0"/>
              </a:rPr>
              <a:t>信任存在于一方认为交易方是可靠和诚实的时候，信任度的高低取决于从历史经验中获得的关于交易方提供的产品或服务承诺的兑现程度。</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lang="en-US" sz="2000" i="1" dirty="0" smtClean="0">
                <a:latin typeface="Times New Roman" pitchFamily="18" charset="0"/>
                <a:cs typeface="Times New Roman" pitchFamily="18" charset="0"/>
              </a:rPr>
              <a:t>Coleman</a:t>
            </a:r>
            <a:r>
              <a:rPr lang="zh-CN" altLang="en-US"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1990</a:t>
            </a:r>
            <a:r>
              <a:rPr lang="zh-CN" altLang="en-US" sz="2000" i="1"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把信任（</a:t>
            </a:r>
            <a:r>
              <a:rPr lang="en-US" sz="2000" dirty="0" smtClean="0">
                <a:latin typeface="Times New Roman" pitchFamily="18" charset="0"/>
                <a:cs typeface="Times New Roman" pitchFamily="18" charset="0"/>
              </a:rPr>
              <a:t>Trust</a:t>
            </a:r>
            <a:r>
              <a:rPr lang="zh-CN" altLang="en-US" sz="2000" dirty="0" smtClean="0">
                <a:latin typeface="Times New Roman" pitchFamily="18" charset="0"/>
                <a:cs typeface="Times New Roman" pitchFamily="18" charset="0"/>
              </a:rPr>
              <a:t>）定义为一种行为：如果个体自愿地把资源</a:t>
            </a:r>
            <a:r>
              <a:rPr lang="zh-CN" altLang="en-US" sz="2000" dirty="0" smtClean="0">
                <a:latin typeface="Times New Roman" pitchFamily="18" charset="0"/>
                <a:cs typeface="Times New Roman" pitchFamily="18" charset="0"/>
              </a:rPr>
              <a:t>（如资金</a:t>
            </a:r>
            <a:r>
              <a:rPr lang="zh-CN" altLang="en-US" sz="2000" dirty="0" smtClean="0">
                <a:latin typeface="Times New Roman" pitchFamily="18" charset="0"/>
                <a:cs typeface="Times New Roman" pitchFamily="18" charset="0"/>
              </a:rPr>
              <a:t>）交给另一方处理，而没有任何法律承诺，那么信任就产生了。</a:t>
            </a:r>
            <a:r>
              <a:rPr lang="en-US" sz="2000" i="1" dirty="0" err="1" smtClean="0">
                <a:latin typeface="Times New Roman" pitchFamily="18" charset="0"/>
                <a:cs typeface="Times New Roman" pitchFamily="18" charset="0"/>
              </a:rPr>
              <a:t>Guiso</a:t>
            </a:r>
            <a:r>
              <a:rPr lang="zh-CN" altLang="en-US" sz="2000" i="1" dirty="0" smtClean="0">
                <a:latin typeface="Times New Roman" pitchFamily="18" charset="0"/>
                <a:cs typeface="Times New Roman" pitchFamily="18" charset="0"/>
              </a:rPr>
              <a:t>等</a:t>
            </a:r>
            <a:r>
              <a:rPr lang="en-US" sz="2000" i="1" dirty="0" smtClean="0">
                <a:latin typeface="Times New Roman" pitchFamily="18" charset="0"/>
                <a:cs typeface="Times New Roman" pitchFamily="18" charset="0"/>
              </a:rPr>
              <a:t>(2008)</a:t>
            </a:r>
            <a:r>
              <a:rPr lang="zh-CN" altLang="en-US" sz="2000" dirty="0" smtClean="0">
                <a:latin typeface="Times New Roman" pitchFamily="18" charset="0"/>
                <a:cs typeface="Times New Roman" pitchFamily="18" charset="0"/>
              </a:rPr>
              <a:t>认为“信任是个体关于被欺骗可能的一个主观概率”，也即“主观概率”越低</a:t>
            </a:r>
            <a:r>
              <a:rPr lang="zh-CN" altLang="en-US" sz="2000" dirty="0" smtClean="0">
                <a:latin typeface="Times New Roman" pitchFamily="18" charset="0"/>
                <a:cs typeface="Times New Roman" pitchFamily="18" charset="0"/>
              </a:rPr>
              <a:t>，信任</a:t>
            </a:r>
            <a:r>
              <a:rPr lang="zh-CN" altLang="en-US" sz="2000" dirty="0" smtClean="0">
                <a:latin typeface="Times New Roman" pitchFamily="18" charset="0"/>
                <a:cs typeface="Times New Roman" pitchFamily="18" charset="0"/>
              </a:rPr>
              <a:t>程度越高。</a:t>
            </a:r>
            <a:endParaRPr kumimoji="0" lang="zh-CN" altLang="en-US" sz="20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 </a:t>
            </a:r>
            <a:r>
              <a:rPr lang="zh-CN" altLang="en-US" dirty="0" smtClean="0"/>
              <a:t>引言</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4</a:t>
            </a:fld>
            <a:endParaRPr lang="en-GB" altLang="zh-CN" dirty="0"/>
          </a:p>
        </p:txBody>
      </p:sp>
      <p:sp>
        <p:nvSpPr>
          <p:cNvPr id="4" name="内容占位符 7"/>
          <p:cNvSpPr txBox="1">
            <a:spLocks/>
          </p:cNvSpPr>
          <p:nvPr/>
        </p:nvSpPr>
        <p:spPr>
          <a:xfrm>
            <a:off x="428596" y="1071546"/>
            <a:ext cx="822960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内容占位符 7"/>
          <p:cNvSpPr txBox="1">
            <a:spLocks/>
          </p:cNvSpPr>
          <p:nvPr/>
        </p:nvSpPr>
        <p:spPr>
          <a:xfrm>
            <a:off x="357158" y="1071546"/>
            <a:ext cx="8301038" cy="4525963"/>
          </a:xfrm>
          <a:prstGeom prst="rect">
            <a:avLst/>
          </a:prstGeom>
        </p:spPr>
        <p:txBody>
          <a:bodyPr/>
          <a:lstStyle/>
          <a:p>
            <a:pPr>
              <a:lnSpc>
                <a:spcPct val="120000"/>
              </a:lnSpc>
              <a:spcBef>
                <a:spcPts val="600"/>
              </a:spcBef>
              <a:spcAft>
                <a:spcPts val="600"/>
              </a:spcAft>
              <a:buFont typeface="Wingdings" pitchFamily="2" charset="2"/>
              <a:buChar char="Ø"/>
            </a:pPr>
            <a:r>
              <a:rPr lang="zh-CN" altLang="en-US" sz="2000" dirty="0" smtClean="0">
                <a:latin typeface="Times New Roman" pitchFamily="18" charset="0"/>
                <a:cs typeface="Times New Roman" pitchFamily="18" charset="0"/>
              </a:rPr>
              <a:t>在这基础上，</a:t>
            </a:r>
            <a:r>
              <a:rPr lang="en-US" altLang="zh-CN" sz="2000" i="1" dirty="0" err="1" smtClean="0">
                <a:latin typeface="Times New Roman" pitchFamily="18" charset="0"/>
                <a:cs typeface="Times New Roman" pitchFamily="18" charset="0"/>
              </a:rPr>
              <a:t>Gusio</a:t>
            </a:r>
            <a:r>
              <a:rPr lang="zh-CN" altLang="en-US" sz="2000" i="1"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2012</a:t>
            </a:r>
            <a:r>
              <a:rPr lang="zh-CN" altLang="en-US" sz="2000" i="1"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把信任定义为“允许他人管理部分资源的授权行为”，这部分资源的实际所有者即表示出了信任。这种信任行为的产生不仅受到被授权人的可信度影响，也受到授信方承担风险意愿的影响。</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kumimoji="0" lang="zh-CN" alt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关系营销理论认为</a:t>
            </a:r>
            <a:r>
              <a:rPr lang="zh-CN" altLang="en-US" sz="2000" dirty="0" smtClean="0">
                <a:latin typeface="Times New Roman" pitchFamily="18" charset="0"/>
                <a:cs typeface="Times New Roman" pitchFamily="18" charset="0"/>
              </a:rPr>
              <a:t>，当交易的风险或者不确定性较高时，尤其是在交易双方存在信息不对称或者某一方缺乏相关知识时，信任就显得尤为重要。</a:t>
            </a:r>
            <a:endParaRPr lang="en-US" altLang="zh-CN" sz="2000" dirty="0" smtClean="0">
              <a:latin typeface="Times New Roman" pitchFamily="18" charset="0"/>
              <a:cs typeface="Times New Roman" pitchFamily="18" charset="0"/>
            </a:endParaRPr>
          </a:p>
          <a:p>
            <a:pPr>
              <a:lnSpc>
                <a:spcPct val="120000"/>
              </a:lnSpc>
              <a:spcBef>
                <a:spcPts val="600"/>
              </a:spcBef>
              <a:spcAft>
                <a:spcPts val="600"/>
              </a:spcAft>
              <a:buFont typeface="Wingdings" pitchFamily="2" charset="2"/>
              <a:buChar char="Ø"/>
            </a:pPr>
            <a:r>
              <a:rPr kumimoji="0" lang="zh-CN" alt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信任是双向的，主要从两个方面影响保险市场和交易双方。</a:t>
            </a:r>
            <a:endParaRPr kumimoji="0" lang="en-US" altLang="zh-CN"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lvl="1">
              <a:lnSpc>
                <a:spcPct val="120000"/>
              </a:lnSpc>
              <a:buSzPct val="122000"/>
              <a:buFont typeface="Arial" pitchFamily="34" charset="0"/>
              <a:buChar cha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影响保险公司提供保险产品和服务的意愿。</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lvl="1">
              <a:lnSpc>
                <a:spcPct val="120000"/>
              </a:lnSpc>
              <a:buSzPct val="122000"/>
            </a:pPr>
            <a:r>
              <a:rPr lang="en-US" altLang="zh-CN" dirty="0" smtClean="0"/>
              <a:t>          </a:t>
            </a:r>
            <a:r>
              <a:rPr lang="zh-CN" altLang="en-US" dirty="0" smtClean="0"/>
              <a:t>如实告知、逆选择、道德风险</a:t>
            </a:r>
            <a:endParaRPr kumimoji="0" lang="en-US" altLang="zh-CN" b="0" i="0" u="none" strike="noStrike" kern="1200" cap="none" spc="0" normalizeH="0" baseline="0" noProof="0" dirty="0" smtClean="0">
              <a:ln>
                <a:noFill/>
              </a:ln>
              <a:solidFill>
                <a:schemeClr val="tx1"/>
              </a:solidFill>
              <a:effectLst/>
              <a:uLnTx/>
              <a:uFillTx/>
              <a:latin typeface="+mn-lt"/>
              <a:ea typeface="+mn-ea"/>
              <a:cs typeface="+mn-cs"/>
            </a:endParaRPr>
          </a:p>
          <a:p>
            <a:pPr lvl="1">
              <a:lnSpc>
                <a:spcPct val="120000"/>
              </a:lnSpc>
              <a:spcBef>
                <a:spcPts val="600"/>
              </a:spcBef>
              <a:buSzPct val="122000"/>
              <a:buFont typeface="Arial" pitchFamily="34" charset="0"/>
              <a:buChar char="•"/>
            </a:pPr>
            <a:r>
              <a:rPr lang="zh-CN" altLang="en-US" sz="2000" dirty="0" smtClean="0"/>
              <a:t>影响消费者的保险购买意愿。</a:t>
            </a:r>
            <a:endParaRPr lang="en-US" altLang="zh-CN" sz="2000" dirty="0" smtClean="0"/>
          </a:p>
          <a:p>
            <a:pPr lvl="1">
              <a:lnSpc>
                <a:spcPct val="120000"/>
              </a:lnSpc>
              <a:buSzPct val="122000"/>
            </a:pPr>
            <a:r>
              <a:rPr lang="zh-CN" altLang="en-US" dirty="0" smtClean="0">
                <a:latin typeface="+mn-ea"/>
              </a:rPr>
              <a:t>    保险合同的特殊性、长期性、专业性</a:t>
            </a:r>
            <a:endParaRPr lang="en-US" altLang="zh-CN" dirty="0" smtClean="0">
              <a:latin typeface="+mn-ea"/>
            </a:endParaRPr>
          </a:p>
          <a:p>
            <a:pPr>
              <a:lnSpc>
                <a:spcPct val="120000"/>
              </a:lnSpc>
              <a:buSzPct val="122000"/>
            </a:pPr>
            <a:endParaRPr lang="zh-CN"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 </a:t>
            </a:r>
            <a:r>
              <a:rPr lang="zh-CN" altLang="en-US" dirty="0" smtClean="0"/>
              <a:t>文献综述</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5</a:t>
            </a:fld>
            <a:endParaRPr lang="en-GB" altLang="zh-CN" dirty="0"/>
          </a:p>
        </p:txBody>
      </p:sp>
      <p:sp>
        <p:nvSpPr>
          <p:cNvPr id="4" name="内容占位符 7"/>
          <p:cNvSpPr txBox="1">
            <a:spLocks/>
          </p:cNvSpPr>
          <p:nvPr/>
        </p:nvSpPr>
        <p:spPr>
          <a:xfrm>
            <a:off x="428596" y="1071546"/>
            <a:ext cx="822960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内容占位符 7"/>
          <p:cNvSpPr txBox="1">
            <a:spLocks/>
          </p:cNvSpPr>
          <p:nvPr/>
        </p:nvSpPr>
        <p:spPr>
          <a:xfrm>
            <a:off x="357158" y="1000108"/>
            <a:ext cx="8358246" cy="5072098"/>
          </a:xfrm>
          <a:prstGeom prst="rect">
            <a:avLst/>
          </a:prstGeom>
        </p:spPr>
        <p:txBody>
          <a:bodyPr/>
          <a:lstStyle/>
          <a:p>
            <a:pPr marL="342000" indent="-342000">
              <a:lnSpc>
                <a:spcPct val="120000"/>
              </a:lnSpc>
              <a:spcAft>
                <a:spcPts val="600"/>
              </a:spcAft>
              <a:buNone/>
            </a:pPr>
            <a:r>
              <a:rPr lang="en-US" altLang="zh-CN" sz="2000" b="1" i="1" dirty="0" err="1" smtClean="0">
                <a:latin typeface="Times New Roman" pitchFamily="18" charset="0"/>
                <a:cs typeface="Times New Roman" pitchFamily="18" charset="0"/>
              </a:rPr>
              <a:t>Guiso</a:t>
            </a:r>
            <a:r>
              <a:rPr lang="en-US" altLang="zh-CN" sz="2000" b="1" i="1" dirty="0" smtClean="0">
                <a:latin typeface="Times New Roman" pitchFamily="18" charset="0"/>
                <a:cs typeface="Times New Roman" pitchFamily="18" charset="0"/>
              </a:rPr>
              <a:t> et al.(2004)</a:t>
            </a:r>
            <a:r>
              <a:rPr lang="zh-CN" altLang="en-US" sz="2000" dirty="0" smtClean="0">
                <a:latin typeface="Times New Roman" pitchFamily="18" charset="0"/>
                <a:cs typeface="Times New Roman" pitchFamily="18" charset="0"/>
              </a:rPr>
              <a:t>认为较高的社会资本会产生群体间较高的信任，并用意大利的数据证实了社会资本对金融发展的促进作用。</a:t>
            </a:r>
            <a:endParaRPr lang="en-US" altLang="zh-CN" sz="2000" dirty="0" smtClean="0">
              <a:latin typeface="Times New Roman" pitchFamily="18" charset="0"/>
              <a:cs typeface="Times New Roman" pitchFamily="18" charset="0"/>
            </a:endParaRPr>
          </a:p>
          <a:p>
            <a:pPr marL="342000" indent="-342000">
              <a:lnSpc>
                <a:spcPct val="120000"/>
              </a:lnSpc>
              <a:spcAft>
                <a:spcPts val="600"/>
              </a:spcAft>
              <a:buNone/>
            </a:pPr>
            <a:r>
              <a:rPr lang="en-US" altLang="zh-CN" sz="2000" b="1" i="1" dirty="0" err="1" smtClean="0">
                <a:latin typeface="Times New Roman" pitchFamily="18" charset="0"/>
                <a:cs typeface="Times New Roman" pitchFamily="18" charset="0"/>
              </a:rPr>
              <a:t>Guiso</a:t>
            </a:r>
            <a:r>
              <a:rPr lang="en-US" altLang="zh-CN" sz="2000" b="1" i="1" dirty="0" smtClean="0">
                <a:latin typeface="Times New Roman" pitchFamily="18" charset="0"/>
                <a:cs typeface="Times New Roman" pitchFamily="18" charset="0"/>
              </a:rPr>
              <a:t> et al.(2008)</a:t>
            </a:r>
            <a:r>
              <a:rPr lang="zh-CN" altLang="en-US" sz="2000" dirty="0" smtClean="0">
                <a:latin typeface="Times New Roman" pitchFamily="18" charset="0"/>
                <a:cs typeface="Times New Roman" pitchFamily="18" charset="0"/>
              </a:rPr>
              <a:t>研究了信任对股市参与的影响，文章证实了整体较高信任水平的个体不仅会投资更多股票，也更可能持有一张保单。这是第一篇证明信任与保险之间存在实证联系的文章。</a:t>
            </a:r>
            <a:endParaRPr lang="en-US" altLang="zh-CN" sz="2000" dirty="0" smtClean="0">
              <a:latin typeface="Times New Roman" pitchFamily="18" charset="0"/>
              <a:cs typeface="Times New Roman" pitchFamily="18" charset="0"/>
            </a:endParaRPr>
          </a:p>
          <a:p>
            <a:pPr marL="342000" indent="-342000">
              <a:lnSpc>
                <a:spcPct val="120000"/>
              </a:lnSpc>
              <a:buNone/>
            </a:pPr>
            <a:r>
              <a:rPr lang="en-US" altLang="zh-CN" sz="2000" b="1" i="1" dirty="0" smtClean="0">
                <a:latin typeface="Times New Roman" pitchFamily="18" charset="0"/>
                <a:cs typeface="Times New Roman" pitchFamily="18" charset="0"/>
              </a:rPr>
              <a:t>Cole et al.(2009)</a:t>
            </a:r>
            <a:r>
              <a:rPr lang="zh-CN" altLang="en-US" sz="2000" dirty="0" smtClean="0"/>
              <a:t>在印度某地区进行了一项关于保险销售的现场实验，证实了信任对保险需求具有显著影响，信任缺乏是制约保险需求的重要非价格因素。</a:t>
            </a:r>
            <a:endParaRPr lang="en-US" altLang="zh-CN" sz="2000" dirty="0" smtClean="0"/>
          </a:p>
          <a:p>
            <a:pPr marL="342000" indent="-342000">
              <a:lnSpc>
                <a:spcPct val="120000"/>
              </a:lnSpc>
            </a:pPr>
            <a:r>
              <a:rPr lang="en-US" altLang="zh-CN" sz="2000" b="1" i="1" dirty="0" err="1" smtClean="0">
                <a:latin typeface="Times New Roman" pitchFamily="18" charset="0"/>
                <a:cs typeface="Times New Roman" pitchFamily="18" charset="0"/>
              </a:rPr>
              <a:t>Guiso</a:t>
            </a:r>
            <a:r>
              <a:rPr lang="zh-CN" altLang="en-US" sz="2000" b="1" i="1" dirty="0" smtClean="0">
                <a:latin typeface="Times New Roman" pitchFamily="18" charset="0"/>
                <a:cs typeface="Times New Roman" pitchFamily="18" charset="0"/>
              </a:rPr>
              <a:t>（</a:t>
            </a:r>
            <a:r>
              <a:rPr lang="en-US" altLang="zh-CN" sz="2000" b="1" i="1" dirty="0" smtClean="0">
                <a:latin typeface="Times New Roman" pitchFamily="18" charset="0"/>
                <a:cs typeface="Times New Roman" pitchFamily="18" charset="0"/>
              </a:rPr>
              <a:t>2012</a:t>
            </a:r>
            <a:r>
              <a:rPr lang="zh-CN" altLang="en-US" sz="2000" b="1" i="1"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通过分析部分意大利小企业家的保险行为，证明了信任对保险需求具有正向作用，两者存在显著的经济上相关</a:t>
            </a:r>
            <a:r>
              <a:rPr lang="zh-CN" altLang="en-US" sz="2000" dirty="0" smtClean="0">
                <a:latin typeface="Times New Roman" pitchFamily="18" charset="0"/>
                <a:cs typeface="Times New Roman" pitchFamily="18" charset="0"/>
              </a:rPr>
              <a:t>。保险公司的行为会影响消费者的满意度进而影响其是否倾向于信任</a:t>
            </a:r>
            <a:r>
              <a:rPr lang="zh-CN" altLang="en-US" sz="2000" dirty="0" smtClean="0">
                <a:latin typeface="Times New Roman" pitchFamily="18" charset="0"/>
                <a:cs typeface="Times New Roman" pitchFamily="18" charset="0"/>
              </a:rPr>
              <a:t>保险公司</a:t>
            </a:r>
            <a:r>
              <a:rPr lang="zh-CN" altLang="en-US" sz="2000" dirty="0" smtClean="0">
                <a:latin typeface="Times New Roman" pitchFamily="18" charset="0"/>
                <a:cs typeface="Times New Roman" pitchFamily="18" charset="0"/>
              </a:rPr>
              <a:t>；</a:t>
            </a:r>
            <a:r>
              <a:rPr lang="zh-CN" altLang="en-US" sz="2000" dirty="0" smtClean="0">
                <a:latin typeface="Times New Roman" pitchFamily="18" charset="0"/>
                <a:cs typeface="Times New Roman" pitchFamily="18" charset="0"/>
              </a:rPr>
              <a:t>在</a:t>
            </a:r>
            <a:r>
              <a:rPr lang="zh-CN" altLang="en-US" sz="2000" dirty="0" smtClean="0">
                <a:latin typeface="Times New Roman" pitchFamily="18" charset="0"/>
                <a:cs typeface="Times New Roman" pitchFamily="18" charset="0"/>
              </a:rPr>
              <a:t>高信任环境中，保险业也可能更加</a:t>
            </a:r>
            <a:r>
              <a:rPr lang="zh-CN" altLang="en-US" sz="2000" dirty="0" smtClean="0">
                <a:latin typeface="Times New Roman" pitchFamily="18" charset="0"/>
                <a:cs typeface="Times New Roman" pitchFamily="18" charset="0"/>
              </a:rPr>
              <a:t>繁荣。</a:t>
            </a:r>
            <a:endParaRPr lang="en-US" altLang="zh-CN" sz="2000" dirty="0" smtClean="0">
              <a:latin typeface="Times New Roman" pitchFamily="18" charset="0"/>
              <a:cs typeface="Times New Roman" pitchFamily="18" charset="0"/>
            </a:endParaRPr>
          </a:p>
          <a:p>
            <a:pPr marL="342000" indent="-342000">
              <a:lnSpc>
                <a:spcPct val="120000"/>
              </a:lnSpc>
              <a:buNone/>
            </a:pPr>
            <a:endParaRPr kumimoji="0" lang="zh-CN" altLang="en-US" sz="20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 </a:t>
            </a:r>
            <a:r>
              <a:rPr lang="zh-CN" altLang="en-US" dirty="0" smtClean="0"/>
              <a:t>文献综述</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6</a:t>
            </a:fld>
            <a:endParaRPr lang="en-GB" altLang="zh-CN" dirty="0"/>
          </a:p>
        </p:txBody>
      </p:sp>
      <p:sp>
        <p:nvSpPr>
          <p:cNvPr id="4" name="内容占位符 7"/>
          <p:cNvSpPr txBox="1">
            <a:spLocks/>
          </p:cNvSpPr>
          <p:nvPr/>
        </p:nvSpPr>
        <p:spPr>
          <a:xfrm>
            <a:off x="428596" y="1071546"/>
            <a:ext cx="8229600" cy="4525963"/>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内容占位符 7"/>
          <p:cNvSpPr txBox="1">
            <a:spLocks/>
          </p:cNvSpPr>
          <p:nvPr/>
        </p:nvSpPr>
        <p:spPr>
          <a:xfrm>
            <a:off x="357158" y="1071546"/>
            <a:ext cx="8301038" cy="4525963"/>
          </a:xfrm>
          <a:prstGeom prst="rect">
            <a:avLst/>
          </a:prstGeom>
        </p:spPr>
        <p:txBody>
          <a:bodyPr/>
          <a:lstStyle/>
          <a:p>
            <a:pPr marL="342000" indent="-342000">
              <a:lnSpc>
                <a:spcPct val="120000"/>
              </a:lnSpc>
              <a:spcAft>
                <a:spcPts val="900"/>
              </a:spcAft>
              <a:buNone/>
            </a:pPr>
            <a:r>
              <a:rPr lang="zh-CN" altLang="en-US" b="1" i="1" dirty="0" smtClean="0">
                <a:latin typeface="Times New Roman" pitchFamily="18" charset="0"/>
                <a:cs typeface="Times New Roman" pitchFamily="18" charset="0"/>
              </a:rPr>
              <a:t>张里程等（</a:t>
            </a:r>
            <a:r>
              <a:rPr lang="en-US" altLang="zh-CN" b="1" i="1" dirty="0" smtClean="0">
                <a:latin typeface="Times New Roman" pitchFamily="18" charset="0"/>
                <a:cs typeface="Times New Roman" pitchFamily="18" charset="0"/>
              </a:rPr>
              <a:t>2004</a:t>
            </a:r>
            <a:r>
              <a:rPr lang="zh-CN" altLang="en-US" b="1" i="1" dirty="0" smtClean="0">
                <a:latin typeface="Times New Roman" pitchFamily="18" charset="0"/>
                <a:cs typeface="Times New Roman" pitchFamily="18" charset="0"/>
              </a:rPr>
              <a:t>）、何兴强和李涛（</a:t>
            </a:r>
            <a:r>
              <a:rPr lang="en-US" altLang="zh-CN" b="1" i="1" dirty="0" smtClean="0">
                <a:latin typeface="Times New Roman" pitchFamily="18" charset="0"/>
                <a:cs typeface="Times New Roman" pitchFamily="18" charset="0"/>
              </a:rPr>
              <a:t>2009</a:t>
            </a:r>
            <a:r>
              <a:rPr lang="zh-CN" altLang="en-US" b="1" i="1"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都利用调查数据，从社会资本角度检验了信任对商业保险购买的影响，较高的社会资本水平意味着较高程度的信任，社会资本促进了消费者的参保意愿。</a:t>
            </a:r>
            <a:endParaRPr lang="en-US" altLang="zh-CN" dirty="0" smtClean="0">
              <a:latin typeface="Times New Roman" pitchFamily="18" charset="0"/>
              <a:cs typeface="Times New Roman" pitchFamily="18" charset="0"/>
            </a:endParaRPr>
          </a:p>
          <a:p>
            <a:pPr marL="342000" indent="-342000">
              <a:lnSpc>
                <a:spcPct val="120000"/>
              </a:lnSpc>
              <a:spcAft>
                <a:spcPts val="900"/>
              </a:spcAft>
            </a:pPr>
            <a:r>
              <a:rPr lang="zh-CN" altLang="en-US" b="1" i="1" dirty="0" smtClean="0">
                <a:latin typeface="Times New Roman" pitchFamily="18" charset="0"/>
                <a:cs typeface="Times New Roman" pitchFamily="18" charset="0"/>
              </a:rPr>
              <a:t>赵汴和邬金涛（</a:t>
            </a:r>
            <a:r>
              <a:rPr lang="en-US" altLang="zh-CN" b="1" i="1" dirty="0" smtClean="0">
                <a:latin typeface="Times New Roman" pitchFamily="18" charset="0"/>
                <a:cs typeface="Times New Roman" pitchFamily="18" charset="0"/>
              </a:rPr>
              <a:t>2007</a:t>
            </a:r>
            <a:r>
              <a:rPr lang="zh-CN" altLang="en-US" b="1" i="1"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把信任分为认知信任和情感信任两个层面，从服务提供者的专业水平、产品的绩效、公司的信誉、满意和共同的价值观等角度分析了保险消费者的信任形成机制，并利用调查数据验证了信任是影响保险交易双方关系的关键因素。</a:t>
            </a:r>
            <a:endParaRPr lang="en-US" altLang="zh-CN" dirty="0" smtClean="0">
              <a:latin typeface="Times New Roman" pitchFamily="18" charset="0"/>
              <a:cs typeface="Times New Roman" pitchFamily="18" charset="0"/>
            </a:endParaRPr>
          </a:p>
          <a:p>
            <a:pPr marL="342000" indent="-342000">
              <a:lnSpc>
                <a:spcPct val="120000"/>
              </a:lnSpc>
              <a:spcAft>
                <a:spcPts val="900"/>
              </a:spcAft>
            </a:pPr>
            <a:r>
              <a:rPr lang="zh-CN" altLang="en-US" b="1" i="1" dirty="0" smtClean="0">
                <a:latin typeface="Times New Roman" pitchFamily="18" charset="0"/>
                <a:cs typeface="Times New Roman" pitchFamily="18" charset="0"/>
              </a:rPr>
              <a:t>朱劲松和董华（</a:t>
            </a:r>
            <a:r>
              <a:rPr lang="en-US" altLang="zh-CN" b="1" i="1" dirty="0" smtClean="0">
                <a:latin typeface="Times New Roman" pitchFamily="18" charset="0"/>
                <a:cs typeface="Times New Roman" pitchFamily="18" charset="0"/>
              </a:rPr>
              <a:t>2009</a:t>
            </a:r>
            <a:r>
              <a:rPr lang="zh-CN" altLang="en-US" b="1" i="1"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以问卷调查数据为基础，发现制约保险购买的因素按影响力度排序依次是理赔公正性、收入、服务水平、保险意识、保险熟悉程度和保险公司经营安全性。</a:t>
            </a:r>
            <a:endParaRPr lang="en-US" altLang="zh-CN" dirty="0" smtClean="0">
              <a:latin typeface="Times New Roman" pitchFamily="18" charset="0"/>
              <a:cs typeface="Times New Roman" pitchFamily="18" charset="0"/>
            </a:endParaRPr>
          </a:p>
          <a:p>
            <a:pPr marL="342000" indent="-342000">
              <a:lnSpc>
                <a:spcPct val="120000"/>
              </a:lnSpc>
              <a:spcAft>
                <a:spcPts val="900"/>
              </a:spcAft>
            </a:pPr>
            <a:r>
              <a:rPr lang="zh-CN" altLang="en-US" b="1" i="1" dirty="0" smtClean="0">
                <a:latin typeface="Times New Roman" pitchFamily="18" charset="0"/>
                <a:cs typeface="Times New Roman" pitchFamily="18" charset="0"/>
              </a:rPr>
              <a:t>吴玉锋（</a:t>
            </a:r>
            <a:r>
              <a:rPr lang="en-US" altLang="zh-CN" b="1" i="1" dirty="0" smtClean="0">
                <a:latin typeface="Times New Roman" pitchFamily="18" charset="0"/>
                <a:cs typeface="Times New Roman" pitchFamily="18" charset="0"/>
              </a:rPr>
              <a:t>2011</a:t>
            </a:r>
            <a:r>
              <a:rPr lang="zh-CN" altLang="en-US" b="1" i="1"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运用山东、陕西的调查数据，从信任视角分析了农民对新型农村社会养老保险的参保意愿。在控制了个体、家庭、地区等层面变量后，研究结果证实了信任不仅降低了信息的搜寻成本，还提高了农民的保险参加意愿。</a:t>
            </a:r>
          </a:p>
          <a:p>
            <a:pPr marL="342000" indent="-342000">
              <a:lnSpc>
                <a:spcPct val="120000"/>
              </a:lnSpc>
              <a:spcAft>
                <a:spcPts val="900"/>
              </a:spcAft>
            </a:pPr>
            <a:endParaRPr lang="en-US" altLang="zh-CN" sz="2000" dirty="0" smtClean="0">
              <a:latin typeface="Times New Roman" pitchFamily="18" charset="0"/>
              <a:cs typeface="Times New Roman" pitchFamily="18" charset="0"/>
            </a:endParaRPr>
          </a:p>
          <a:p>
            <a:pPr marL="342000" indent="-342000">
              <a:lnSpc>
                <a:spcPct val="120000"/>
              </a:lnSpc>
              <a:spcAft>
                <a:spcPts val="900"/>
              </a:spcAft>
            </a:pPr>
            <a:endParaRPr lang="zh-CN" altLang="en-US" sz="2000" dirty="0" smtClean="0">
              <a:latin typeface="Times New Roman" pitchFamily="18" charset="0"/>
              <a:cs typeface="Times New Roman" pitchFamily="18" charset="0"/>
            </a:endParaRPr>
          </a:p>
          <a:p>
            <a:pPr marL="342000" indent="-342000">
              <a:lnSpc>
                <a:spcPct val="120000"/>
              </a:lnSpc>
              <a:spcAft>
                <a:spcPts val="900"/>
              </a:spcAft>
              <a:buNone/>
            </a:pPr>
            <a:endParaRPr lang="zh-CN" alt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 </a:t>
            </a:r>
            <a:r>
              <a:rPr lang="zh-CN" altLang="en-US" dirty="0" smtClean="0"/>
              <a:t>问卷调查及样本特征</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7</a:t>
            </a:fld>
            <a:endParaRPr lang="en-GB" altLang="zh-CN" dirty="0"/>
          </a:p>
        </p:txBody>
      </p:sp>
      <p:sp>
        <p:nvSpPr>
          <p:cNvPr id="4" name="内容占位符 7"/>
          <p:cNvSpPr txBox="1">
            <a:spLocks/>
          </p:cNvSpPr>
          <p:nvPr/>
        </p:nvSpPr>
        <p:spPr>
          <a:xfrm>
            <a:off x="357158" y="1071546"/>
            <a:ext cx="8215370"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dirty="0" smtClean="0">
                <a:latin typeface="Times New Roman" pitchFamily="18" charset="0"/>
                <a:cs typeface="Times New Roman" pitchFamily="18" charset="0"/>
              </a:rPr>
              <a:t>上海市居民人身保险消费行为问卷调查</a:t>
            </a:r>
            <a:endParaRPr lang="en-US" altLang="zh-CN" sz="2000" dirty="0" smtClean="0">
              <a:latin typeface="Times New Roman" pitchFamily="18" charset="0"/>
              <a:cs typeface="Times New Roman" pitchFamily="18" charset="0"/>
            </a:endParaRPr>
          </a:p>
          <a:p>
            <a:pPr marL="342000" indent="-342000">
              <a:lnSpc>
                <a:spcPct val="120000"/>
              </a:lnSpc>
              <a:spcAft>
                <a:spcPts val="900"/>
              </a:spcAft>
              <a:buFont typeface="Wingdings" pitchFamily="2" charset="2"/>
              <a:buChar char="Ø"/>
            </a:pPr>
            <a:r>
              <a:rPr lang="zh-CN" altLang="en-US" sz="2000" dirty="0" smtClean="0">
                <a:latin typeface="Times New Roman" pitchFamily="18" charset="0"/>
                <a:cs typeface="Times New Roman" pitchFamily="18" charset="0"/>
              </a:rPr>
              <a:t>完成</a:t>
            </a:r>
            <a:r>
              <a:rPr lang="en-US" altLang="zh-CN" sz="2000" dirty="0" smtClean="0">
                <a:latin typeface="Times New Roman" pitchFamily="18" charset="0"/>
                <a:cs typeface="Times New Roman" pitchFamily="18" charset="0"/>
              </a:rPr>
              <a:t>1800</a:t>
            </a:r>
            <a:r>
              <a:rPr lang="zh-CN" altLang="en-US" sz="2000" dirty="0" smtClean="0">
                <a:latin typeface="Times New Roman" pitchFamily="18" charset="0"/>
                <a:cs typeface="Times New Roman" pitchFamily="18" charset="0"/>
              </a:rPr>
              <a:t>余次现场问卷，在剔除填写错误或者不完整的问卷后，共收回有效问卷</a:t>
            </a:r>
            <a:r>
              <a:rPr lang="en-US" altLang="zh-CN" sz="2000" dirty="0" smtClean="0">
                <a:latin typeface="Times New Roman" pitchFamily="18" charset="0"/>
                <a:cs typeface="Times New Roman" pitchFamily="18" charset="0"/>
              </a:rPr>
              <a:t>1585</a:t>
            </a:r>
            <a:r>
              <a:rPr lang="zh-CN" altLang="en-US" sz="2000" dirty="0" smtClean="0">
                <a:latin typeface="Times New Roman" pitchFamily="18" charset="0"/>
                <a:cs typeface="Times New Roman" pitchFamily="18" charset="0"/>
              </a:rPr>
              <a:t>份。</a:t>
            </a:r>
            <a:endParaRPr lang="en-US" altLang="zh-CN" sz="2000" dirty="0" smtClean="0">
              <a:latin typeface="Times New Roman" pitchFamily="18" charset="0"/>
              <a:cs typeface="Times New Roman" pitchFamily="18" charset="0"/>
            </a:endParaRPr>
          </a:p>
          <a:p>
            <a:pPr marL="342000" indent="-342000">
              <a:lnSpc>
                <a:spcPct val="120000"/>
              </a:lnSpc>
              <a:spcAft>
                <a:spcPts val="900"/>
              </a:spcAft>
              <a:buFont typeface="Wingdings" pitchFamily="2" charset="2"/>
              <a:buChar char="Ø"/>
            </a:pPr>
            <a:endParaRPr lang="en-US" altLang="zh-CN" sz="2000" dirty="0" smtClean="0">
              <a:latin typeface="Times New Roman" pitchFamily="18" charset="0"/>
              <a:cs typeface="Times New Roman" pitchFamily="18" charset="0"/>
            </a:endParaRPr>
          </a:p>
          <a:p>
            <a:pPr marL="342000" indent="-342000">
              <a:lnSpc>
                <a:spcPct val="120000"/>
              </a:lnSpc>
              <a:spcAft>
                <a:spcPts val="900"/>
              </a:spcAft>
              <a:buFont typeface="Wingdings" pitchFamily="2" charset="2"/>
              <a:buChar char="Ø"/>
            </a:pPr>
            <a:r>
              <a:rPr lang="zh-CN" altLang="en-US" sz="2000" dirty="0" smtClean="0">
                <a:latin typeface="Times New Roman" pitchFamily="18" charset="0"/>
                <a:cs typeface="Times New Roman" pitchFamily="18" charset="0"/>
              </a:rPr>
              <a:t>问卷信度分析</a:t>
            </a:r>
            <a:endParaRPr lang="en-US" altLang="zh-CN" sz="2000"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900" dirty="0" smtClean="0">
                <a:latin typeface="Times New Roman" pitchFamily="18" charset="0"/>
                <a:cs typeface="Times New Roman" pitchFamily="18" charset="0"/>
              </a:rPr>
              <a:t>信度分析是为了测验量表所得结果的稳定性及一致性，常用的检验指标为</a:t>
            </a:r>
            <a:r>
              <a:rPr lang="en-US" altLang="zh-CN" sz="1900" dirty="0" err="1" smtClean="0">
                <a:latin typeface="Times New Roman" pitchFamily="18" charset="0"/>
                <a:cs typeface="Times New Roman" pitchFamily="18" charset="0"/>
              </a:rPr>
              <a:t>Cronbach</a:t>
            </a:r>
            <a:r>
              <a:rPr lang="en-US" altLang="zh-CN" sz="1900" dirty="0" smtClean="0">
                <a:latin typeface="Times New Roman" pitchFamily="18" charset="0"/>
                <a:cs typeface="Times New Roman" pitchFamily="18" charset="0"/>
              </a:rPr>
              <a:t>-α</a:t>
            </a:r>
            <a:r>
              <a:rPr lang="zh-CN" altLang="en-US" sz="1900" dirty="0" smtClean="0">
                <a:latin typeface="Times New Roman" pitchFamily="18" charset="0"/>
                <a:cs typeface="Times New Roman" pitchFamily="18" charset="0"/>
              </a:rPr>
              <a:t>系数</a:t>
            </a:r>
            <a:r>
              <a:rPr lang="zh-CN" altLang="en-US" sz="1900" dirty="0" smtClean="0">
                <a:latin typeface="Times New Roman" pitchFamily="18" charset="0"/>
                <a:cs typeface="Times New Roman" pitchFamily="18" charset="0"/>
              </a:rPr>
              <a:t>。</a:t>
            </a:r>
            <a:r>
              <a:rPr lang="zh-CN" altLang="en-US" sz="1900" dirty="0" smtClean="0">
                <a:latin typeface="Times New Roman" pitchFamily="18" charset="0"/>
                <a:cs typeface="Times New Roman" pitchFamily="18" charset="0"/>
              </a:rPr>
              <a:t>一般</a:t>
            </a:r>
            <a:r>
              <a:rPr lang="zh-CN" altLang="en-US" sz="1900" dirty="0" smtClean="0">
                <a:latin typeface="Times New Roman" pitchFamily="18" charset="0"/>
                <a:cs typeface="Times New Roman" pitchFamily="18" charset="0"/>
              </a:rPr>
              <a:t>认为</a:t>
            </a:r>
            <a:r>
              <a:rPr lang="en-US" altLang="zh-CN" sz="1900" dirty="0" smtClean="0">
                <a:latin typeface="Times New Roman" pitchFamily="18" charset="0"/>
                <a:cs typeface="Times New Roman" pitchFamily="18" charset="0"/>
              </a:rPr>
              <a:t>α</a:t>
            </a:r>
            <a:r>
              <a:rPr lang="zh-CN" altLang="en-US" sz="1900" dirty="0" smtClean="0">
                <a:latin typeface="Times New Roman" pitchFamily="18" charset="0"/>
                <a:cs typeface="Times New Roman" pitchFamily="18" charset="0"/>
              </a:rPr>
              <a:t>系数需</a:t>
            </a:r>
            <a:r>
              <a:rPr lang="en-US" altLang="zh-CN" sz="1900" dirty="0" smtClean="0">
                <a:latin typeface="Times New Roman" pitchFamily="18" charset="0"/>
                <a:cs typeface="Times New Roman" pitchFamily="18" charset="0"/>
              </a:rPr>
              <a:t>0.50</a:t>
            </a:r>
            <a:r>
              <a:rPr lang="zh-CN" altLang="en-US" sz="1900" dirty="0" smtClean="0">
                <a:latin typeface="Times New Roman" pitchFamily="18" charset="0"/>
                <a:cs typeface="Times New Roman" pitchFamily="18" charset="0"/>
              </a:rPr>
              <a:t>以上，而</a:t>
            </a:r>
            <a:r>
              <a:rPr lang="en-US" altLang="zh-CN" sz="1900" dirty="0" smtClean="0">
                <a:latin typeface="Times New Roman" pitchFamily="18" charset="0"/>
                <a:cs typeface="Times New Roman" pitchFamily="18" charset="0"/>
              </a:rPr>
              <a:t>0.70</a:t>
            </a:r>
            <a:r>
              <a:rPr lang="zh-CN" altLang="en-US" sz="1900" dirty="0" smtClean="0">
                <a:latin typeface="Times New Roman" pitchFamily="18" charset="0"/>
                <a:cs typeface="Times New Roman" pitchFamily="18" charset="0"/>
              </a:rPr>
              <a:t>以上较佳。</a:t>
            </a:r>
            <a:endParaRPr lang="en-US" altLang="zh-CN" sz="1900"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900" dirty="0" smtClean="0">
                <a:latin typeface="Times New Roman" pitchFamily="18" charset="0"/>
                <a:cs typeface="Times New Roman" pitchFamily="18" charset="0"/>
              </a:rPr>
              <a:t>本文所涉及的信任量表</a:t>
            </a:r>
            <a:r>
              <a:rPr lang="zh-CN" altLang="en-US" sz="1900" dirty="0" smtClean="0">
                <a:latin typeface="Times New Roman" pitchFamily="18" charset="0"/>
                <a:cs typeface="Times New Roman" pitchFamily="18" charset="0"/>
              </a:rPr>
              <a:t>的</a:t>
            </a:r>
            <a:r>
              <a:rPr lang="en-US" altLang="zh-CN" sz="1900" b="1" dirty="0" err="1" smtClean="0">
                <a:latin typeface="Times New Roman" pitchFamily="18" charset="0"/>
                <a:cs typeface="Times New Roman" pitchFamily="18" charset="0"/>
              </a:rPr>
              <a:t>Cronbach</a:t>
            </a:r>
            <a:r>
              <a:rPr lang="en-US" altLang="zh-CN" sz="1900" b="1" dirty="0" smtClean="0">
                <a:latin typeface="Times New Roman" pitchFamily="18" charset="0"/>
                <a:cs typeface="Times New Roman" pitchFamily="18" charset="0"/>
              </a:rPr>
              <a:t>-α</a:t>
            </a:r>
            <a:r>
              <a:rPr lang="zh-CN" altLang="en-US" sz="1900" b="1" dirty="0" smtClean="0">
                <a:latin typeface="Times New Roman" pitchFamily="18" charset="0"/>
                <a:cs typeface="Times New Roman" pitchFamily="18" charset="0"/>
              </a:rPr>
              <a:t>系数为</a:t>
            </a:r>
            <a:r>
              <a:rPr lang="en-US" altLang="zh-CN" sz="1900" b="1" dirty="0" smtClean="0">
                <a:latin typeface="Times New Roman" pitchFamily="18" charset="0"/>
                <a:cs typeface="Times New Roman" pitchFamily="18" charset="0"/>
              </a:rPr>
              <a:t>0.731</a:t>
            </a:r>
            <a:r>
              <a:rPr lang="zh-CN" altLang="en-US" sz="1900" dirty="0" smtClean="0">
                <a:latin typeface="Times New Roman" pitchFamily="18" charset="0"/>
                <a:cs typeface="Times New Roman" pitchFamily="18" charset="0"/>
              </a:rPr>
              <a:t>。</a:t>
            </a:r>
          </a:p>
          <a:p>
            <a:pPr marL="342000" indent="-342000">
              <a:lnSpc>
                <a:spcPct val="120000"/>
              </a:lnSpc>
              <a:spcAft>
                <a:spcPts val="900"/>
              </a:spcAft>
              <a:buFont typeface="Wingdings" pitchFamily="2" charset="2"/>
              <a:buChar char="Ø"/>
            </a:pPr>
            <a:endParaRPr lang="en-US" altLang="zh-CN" sz="2000" dirty="0" smtClean="0">
              <a:latin typeface="Times New Roman" pitchFamily="18" charset="0"/>
              <a:cs typeface="Times New Roman" pitchFamily="18" charset="0"/>
            </a:endParaRPr>
          </a:p>
          <a:p>
            <a:pPr marL="342000" indent="-342000">
              <a:lnSpc>
                <a:spcPct val="120000"/>
              </a:lnSpc>
              <a:spcAft>
                <a:spcPts val="900"/>
              </a:spcAft>
              <a:buNone/>
            </a:pPr>
            <a:endParaRPr lang="zh-CN" alt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88000"/>
          </a:schemeClr>
        </a:solidFill>
        <a:effectLst/>
      </p:bgPr>
    </p:bg>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920232" y="428604"/>
          <a:ext cx="7303537" cy="6286389"/>
        </p:xfrm>
        <a:graphic>
          <a:graphicData uri="http://schemas.openxmlformats.org/drawingml/2006/table">
            <a:tbl>
              <a:tblPr/>
              <a:tblGrid>
                <a:gridCol w="1143008"/>
                <a:gridCol w="1080000"/>
                <a:gridCol w="1080000"/>
                <a:gridCol w="1840529"/>
                <a:gridCol w="1080000"/>
                <a:gridCol w="1080000"/>
              </a:tblGrid>
              <a:tr h="442914">
                <a:tc>
                  <a:txBody>
                    <a:bodyPr/>
                    <a:lstStyle/>
                    <a:p>
                      <a:endParaRPr lang="zh-CN" sz="1400" kern="100" dirty="0">
                        <a:latin typeface="Calibri"/>
                      </a:endParaRPr>
                    </a:p>
                  </a:txBody>
                  <a:tcPr marL="56883" marR="56883"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sz="1400" kern="0" dirty="0">
                          <a:latin typeface="Times New Roman"/>
                          <a:ea typeface="宋体"/>
                          <a:cs typeface="Times New Roman"/>
                        </a:rPr>
                        <a:t>人</a:t>
                      </a:r>
                      <a:r>
                        <a:rPr lang="zh-CN" sz="1400" kern="0" dirty="0">
                          <a:latin typeface="Calibri"/>
                          <a:ea typeface="Times New Roman"/>
                          <a:cs typeface="Times New Roman"/>
                        </a:rPr>
                        <a:t> </a:t>
                      </a:r>
                      <a:r>
                        <a:rPr lang="zh-CN" altLang="en-US" sz="1400" kern="0" dirty="0" smtClean="0">
                          <a:latin typeface="Times New Roman"/>
                          <a:ea typeface="+mn-ea"/>
                          <a:cs typeface="Times New Roman"/>
                        </a:rPr>
                        <a:t>数（位）</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kern="0" dirty="0" smtClean="0">
                          <a:latin typeface="Times New Roman"/>
                          <a:ea typeface="+mn-ea"/>
                          <a:cs typeface="Times New Roman"/>
                        </a:rPr>
                        <a:t>比重（</a:t>
                      </a:r>
                      <a:r>
                        <a:rPr lang="en-US" sz="1400" kern="0" dirty="0" smtClean="0">
                          <a:latin typeface="Times New Roman"/>
                          <a:ea typeface="宋体"/>
                          <a:cs typeface="Times New Roman"/>
                        </a:rPr>
                        <a:t>%</a:t>
                      </a:r>
                      <a:r>
                        <a:rPr lang="zh-CN" altLang="en-US" sz="1400" kern="0" dirty="0" smtClean="0">
                          <a:latin typeface="Times New Roman"/>
                          <a:ea typeface="+mn-ea"/>
                          <a:cs typeface="Times New Roman"/>
                        </a:rPr>
                        <a:t>）</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400" kern="100" dirty="0">
                        <a:latin typeface="Calibri"/>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sz="1400" kern="0" dirty="0">
                          <a:latin typeface="Times New Roman"/>
                          <a:ea typeface="宋体"/>
                          <a:cs typeface="Times New Roman"/>
                        </a:rPr>
                        <a:t>人</a:t>
                      </a:r>
                      <a:r>
                        <a:rPr lang="zh-CN" sz="1400" kern="0" dirty="0">
                          <a:latin typeface="Calibri"/>
                          <a:ea typeface="Times New Roman"/>
                          <a:cs typeface="Times New Roman"/>
                        </a:rPr>
                        <a:t> </a:t>
                      </a:r>
                      <a:r>
                        <a:rPr lang="zh-CN" altLang="en-US" sz="1400" kern="0" dirty="0" smtClean="0">
                          <a:latin typeface="Times New Roman"/>
                          <a:ea typeface="+mn-ea"/>
                          <a:cs typeface="Times New Roman"/>
                        </a:rPr>
                        <a:t>数（位）</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kern="0" dirty="0" smtClean="0">
                          <a:latin typeface="Times New Roman"/>
                          <a:ea typeface="+mn-ea"/>
                          <a:cs typeface="Times New Roman"/>
                        </a:rPr>
                        <a:t>比重（</a:t>
                      </a:r>
                      <a:r>
                        <a:rPr lang="en-US" sz="1400" kern="0" dirty="0" smtClean="0">
                          <a:latin typeface="Times New Roman"/>
                          <a:ea typeface="宋体"/>
                          <a:cs typeface="Times New Roman"/>
                        </a:rPr>
                        <a:t>%</a:t>
                      </a:r>
                      <a:r>
                        <a:rPr lang="zh-CN" altLang="en-US" sz="1400" kern="0" dirty="0" smtClean="0">
                          <a:latin typeface="Times New Roman"/>
                          <a:ea typeface="+mn-ea"/>
                          <a:cs typeface="Times New Roman"/>
                        </a:rPr>
                        <a:t>）</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595">
                <a:tc>
                  <a:txBody>
                    <a:bodyPr/>
                    <a:lstStyle/>
                    <a:p>
                      <a:pPr algn="just">
                        <a:spcAft>
                          <a:spcPts val="0"/>
                        </a:spcAft>
                      </a:pPr>
                      <a:r>
                        <a:rPr lang="zh-CN" sz="1400" kern="0" dirty="0">
                          <a:latin typeface="Times New Roman"/>
                          <a:ea typeface="宋体"/>
                          <a:cs typeface="Times New Roman"/>
                        </a:rPr>
                        <a:t>性别</a:t>
                      </a:r>
                      <a:endParaRPr lang="zh-CN" sz="1400" kern="100" dirty="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spcAft>
                          <a:spcPts val="0"/>
                        </a:spcAft>
                      </a:pPr>
                      <a:r>
                        <a:rPr lang="zh-CN" sz="1400" kern="0" dirty="0">
                          <a:latin typeface="Times New Roman"/>
                          <a:ea typeface="宋体"/>
                          <a:cs typeface="Times New Roman"/>
                        </a:rPr>
                        <a:t>　</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just">
                        <a:spcAft>
                          <a:spcPts val="0"/>
                        </a:spcAft>
                      </a:pPr>
                      <a:r>
                        <a:rPr lang="zh-CN" sz="1400" kern="0" dirty="0">
                          <a:latin typeface="Times New Roman"/>
                          <a:ea typeface="宋体"/>
                          <a:cs typeface="Times New Roman"/>
                        </a:rPr>
                        <a:t>职业</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spcAft>
                          <a:spcPts val="0"/>
                        </a:spcAft>
                      </a:pPr>
                      <a:r>
                        <a:rPr lang="zh-CN" sz="1400" kern="0" dirty="0">
                          <a:latin typeface="Times New Roman"/>
                          <a:ea typeface="宋体"/>
                          <a:cs typeface="Times New Roman"/>
                        </a:rPr>
                        <a:t>　</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r>
              <a:tr h="308595">
                <a:tc>
                  <a:txBody>
                    <a:bodyPr/>
                    <a:lstStyle/>
                    <a:p>
                      <a:pPr indent="133350" algn="just">
                        <a:spcAft>
                          <a:spcPts val="0"/>
                        </a:spcAft>
                      </a:pPr>
                      <a:r>
                        <a:rPr lang="zh-CN" sz="1400" kern="0" dirty="0">
                          <a:latin typeface="Times New Roman"/>
                          <a:ea typeface="宋体"/>
                          <a:cs typeface="Times New Roman"/>
                        </a:rPr>
                        <a:t>男</a:t>
                      </a:r>
                      <a:endParaRPr lang="zh-CN" sz="1400" kern="100" dirty="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705</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44.5</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a:latin typeface="Times New Roman"/>
                          <a:ea typeface="宋体"/>
                          <a:cs typeface="Times New Roman"/>
                        </a:rPr>
                        <a:t>公务员</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30</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1.9</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女</a:t>
                      </a:r>
                      <a:r>
                        <a:rPr lang="zh-CN" sz="1400" kern="0">
                          <a:latin typeface="Calibri"/>
                          <a:ea typeface="Times New Roman"/>
                          <a:cs typeface="Times New Roman"/>
                        </a:rPr>
                        <a:t> </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880</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55.5</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a:latin typeface="Times New Roman"/>
                          <a:ea typeface="宋体"/>
                          <a:cs typeface="Times New Roman"/>
                        </a:rPr>
                        <a:t>事业单位职工</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249</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15.7</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algn="just">
                        <a:spcAft>
                          <a:spcPts val="0"/>
                        </a:spcAft>
                      </a:pPr>
                      <a:r>
                        <a:rPr lang="zh-CN" sz="1400" kern="0">
                          <a:latin typeface="Times New Roman"/>
                          <a:ea typeface="宋体"/>
                          <a:cs typeface="Times New Roman"/>
                        </a:rPr>
                        <a:t>年龄</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dirty="0">
                          <a:latin typeface="Times New Roman"/>
                          <a:ea typeface="宋体"/>
                          <a:cs typeface="Times New Roman"/>
                        </a:rPr>
                        <a:t>　</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dirty="0">
                          <a:latin typeface="Times New Roman"/>
                          <a:ea typeface="宋体"/>
                          <a:cs typeface="Times New Roman"/>
                        </a:rPr>
                        <a:t>　</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a:latin typeface="Times New Roman"/>
                          <a:ea typeface="宋体"/>
                          <a:cs typeface="Times New Roman"/>
                        </a:rPr>
                        <a:t>企业职员</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913</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57.6</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en-US" sz="1400" kern="0">
                          <a:latin typeface="Times New Roman"/>
                          <a:ea typeface="宋体"/>
                          <a:cs typeface="Times New Roman"/>
                        </a:rPr>
                        <a:t>18-24</a:t>
                      </a:r>
                      <a:r>
                        <a:rPr lang="zh-CN" sz="1400" kern="0">
                          <a:latin typeface="Times New Roman"/>
                          <a:ea typeface="宋体"/>
                          <a:cs typeface="Times New Roman"/>
                        </a:rPr>
                        <a:t>岁</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35</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2.2</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a:latin typeface="Times New Roman"/>
                          <a:ea typeface="宋体"/>
                          <a:cs typeface="Times New Roman"/>
                        </a:rPr>
                        <a:t>私营企业主</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17</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1.1</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en-US" sz="1400" kern="0">
                          <a:latin typeface="Times New Roman"/>
                          <a:ea typeface="宋体"/>
                          <a:cs typeface="Times New Roman"/>
                        </a:rPr>
                        <a:t>25-34</a:t>
                      </a:r>
                      <a:r>
                        <a:rPr lang="zh-CN" sz="1400" kern="0">
                          <a:latin typeface="Times New Roman"/>
                          <a:ea typeface="宋体"/>
                          <a:cs typeface="Times New Roman"/>
                        </a:rPr>
                        <a:t>岁</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349</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22.0</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dirty="0">
                          <a:latin typeface="Times New Roman"/>
                          <a:ea typeface="宋体"/>
                          <a:cs typeface="Times New Roman"/>
                        </a:rPr>
                        <a:t>个体工商户</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207</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13.1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en-US" sz="1400" kern="0">
                          <a:latin typeface="Times New Roman"/>
                          <a:ea typeface="宋体"/>
                          <a:cs typeface="Times New Roman"/>
                        </a:rPr>
                        <a:t>35-44</a:t>
                      </a:r>
                      <a:r>
                        <a:rPr lang="zh-CN" sz="1400" kern="0">
                          <a:latin typeface="Times New Roman"/>
                          <a:ea typeface="宋体"/>
                          <a:cs typeface="Times New Roman"/>
                        </a:rPr>
                        <a:t>岁</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605</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38.2</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dirty="0">
                          <a:latin typeface="Times New Roman"/>
                          <a:ea typeface="宋体"/>
                          <a:cs typeface="Times New Roman"/>
                        </a:rPr>
                        <a:t>学生</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12</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0.8</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en-US" sz="1400" kern="0">
                          <a:latin typeface="Times New Roman"/>
                          <a:ea typeface="宋体"/>
                          <a:cs typeface="Times New Roman"/>
                        </a:rPr>
                        <a:t>45-54</a:t>
                      </a:r>
                      <a:r>
                        <a:rPr lang="zh-CN" sz="1400" kern="0">
                          <a:latin typeface="Times New Roman"/>
                          <a:ea typeface="宋体"/>
                          <a:cs typeface="Times New Roman"/>
                        </a:rPr>
                        <a:t>岁</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552</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34.8</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dirty="0">
                          <a:latin typeface="Times New Roman"/>
                          <a:ea typeface="宋体"/>
                          <a:cs typeface="Times New Roman"/>
                        </a:rPr>
                        <a:t>自由职业者</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68</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4.3</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404850">
                <a:tc>
                  <a:txBody>
                    <a:bodyPr/>
                    <a:lstStyle/>
                    <a:p>
                      <a:pPr indent="133350" algn="just">
                        <a:spcAft>
                          <a:spcPts val="0"/>
                        </a:spcAft>
                      </a:pPr>
                      <a:r>
                        <a:rPr lang="en-US" sz="1400" kern="0">
                          <a:latin typeface="Times New Roman"/>
                          <a:ea typeface="宋体"/>
                          <a:cs typeface="Times New Roman"/>
                        </a:rPr>
                        <a:t>55-64</a:t>
                      </a:r>
                      <a:r>
                        <a:rPr lang="zh-CN" sz="1400" kern="0">
                          <a:latin typeface="Times New Roman"/>
                          <a:ea typeface="宋体"/>
                          <a:cs typeface="Times New Roman"/>
                        </a:rPr>
                        <a:t>岁</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44</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2.8</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zh-CN" sz="1400" kern="0" dirty="0">
                          <a:latin typeface="Times New Roman"/>
                          <a:ea typeface="宋体"/>
                          <a:cs typeface="Times New Roman"/>
                        </a:rPr>
                        <a:t>农民</a:t>
                      </a:r>
                      <a:r>
                        <a:rPr lang="en-US" sz="1400" kern="0" dirty="0">
                          <a:latin typeface="Times New Roman"/>
                          <a:ea typeface="宋体"/>
                          <a:cs typeface="Times New Roman"/>
                        </a:rPr>
                        <a:t>,</a:t>
                      </a:r>
                      <a:r>
                        <a:rPr lang="zh-CN" sz="1400" kern="0" dirty="0">
                          <a:latin typeface="Times New Roman"/>
                          <a:ea typeface="宋体"/>
                          <a:cs typeface="Times New Roman"/>
                        </a:rPr>
                        <a:t>外来务工人员</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89</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5.6</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algn="just">
                        <a:spcAft>
                          <a:spcPts val="0"/>
                        </a:spcAft>
                      </a:pPr>
                      <a:r>
                        <a:rPr lang="zh-CN" sz="1400" kern="0">
                          <a:latin typeface="Times New Roman"/>
                          <a:ea typeface="宋体"/>
                          <a:cs typeface="Times New Roman"/>
                        </a:rPr>
                        <a:t>婚姻状况</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zh-CN" sz="1400" kern="0" dirty="0">
                          <a:latin typeface="Times New Roman"/>
                          <a:ea typeface="宋体"/>
                          <a:cs typeface="Times New Roman"/>
                        </a:rPr>
                        <a:t>收入</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未婚</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156</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9.8</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dirty="0">
                          <a:latin typeface="Times New Roman"/>
                          <a:ea typeface="宋体"/>
                          <a:cs typeface="Times New Roman"/>
                        </a:rPr>
                        <a:t>2000</a:t>
                      </a:r>
                      <a:r>
                        <a:rPr lang="zh-CN" sz="1400" kern="0" dirty="0">
                          <a:latin typeface="Times New Roman"/>
                          <a:ea typeface="宋体"/>
                          <a:cs typeface="Times New Roman"/>
                        </a:rPr>
                        <a:t>元以下</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96</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6.1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已婚</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1429</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90.2</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dirty="0">
                          <a:latin typeface="Times New Roman"/>
                          <a:ea typeface="宋体"/>
                          <a:cs typeface="Times New Roman"/>
                        </a:rPr>
                        <a:t>2001-4000</a:t>
                      </a:r>
                      <a:r>
                        <a:rPr lang="zh-CN" sz="1400" kern="0" dirty="0">
                          <a:latin typeface="Times New Roman"/>
                          <a:ea typeface="宋体"/>
                          <a:cs typeface="Times New Roman"/>
                        </a:rPr>
                        <a:t>元</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548</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34.6</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algn="just">
                        <a:spcAft>
                          <a:spcPts val="0"/>
                        </a:spcAft>
                      </a:pPr>
                      <a:r>
                        <a:rPr lang="zh-CN" sz="1400" kern="0">
                          <a:latin typeface="Times New Roman"/>
                          <a:ea typeface="宋体"/>
                          <a:cs typeface="Times New Roman"/>
                        </a:rPr>
                        <a:t>受教育程度</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zh-CN" sz="1400" kern="0">
                          <a:latin typeface="Times New Roman"/>
                          <a:ea typeface="宋体"/>
                          <a:cs typeface="Times New Roman"/>
                        </a:rPr>
                        <a:t>　</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dirty="0">
                          <a:latin typeface="Times New Roman"/>
                          <a:ea typeface="宋体"/>
                          <a:cs typeface="Times New Roman"/>
                        </a:rPr>
                        <a:t>4001-6000</a:t>
                      </a:r>
                      <a:r>
                        <a:rPr lang="zh-CN" sz="1400" kern="0" dirty="0">
                          <a:latin typeface="Times New Roman"/>
                          <a:ea typeface="宋体"/>
                          <a:cs typeface="Times New Roman"/>
                        </a:rPr>
                        <a:t>元</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498</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31.4</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404850">
                <a:tc>
                  <a:txBody>
                    <a:bodyPr/>
                    <a:lstStyle/>
                    <a:p>
                      <a:pPr indent="133350" algn="just">
                        <a:spcAft>
                          <a:spcPts val="0"/>
                        </a:spcAft>
                      </a:pPr>
                      <a:r>
                        <a:rPr lang="zh-CN" sz="1400" kern="0">
                          <a:latin typeface="Times New Roman"/>
                          <a:ea typeface="宋体"/>
                          <a:cs typeface="Times New Roman"/>
                        </a:rPr>
                        <a:t>初中及以下</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34</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2.1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dirty="0">
                          <a:latin typeface="Times New Roman"/>
                          <a:ea typeface="宋体"/>
                          <a:cs typeface="Times New Roman"/>
                        </a:rPr>
                        <a:t>6001-8000</a:t>
                      </a:r>
                      <a:r>
                        <a:rPr lang="zh-CN" sz="1400" kern="0" dirty="0">
                          <a:latin typeface="Times New Roman"/>
                          <a:ea typeface="宋体"/>
                          <a:cs typeface="Times New Roman"/>
                        </a:rPr>
                        <a:t>元</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320</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20.2</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404850">
                <a:tc>
                  <a:txBody>
                    <a:bodyPr/>
                    <a:lstStyle/>
                    <a:p>
                      <a:pPr indent="133350" algn="just">
                        <a:spcAft>
                          <a:spcPts val="0"/>
                        </a:spcAft>
                      </a:pPr>
                      <a:r>
                        <a:rPr lang="zh-CN" sz="1400" kern="0">
                          <a:latin typeface="Times New Roman"/>
                          <a:ea typeface="宋体"/>
                          <a:cs typeface="Times New Roman"/>
                        </a:rPr>
                        <a:t>高中或中专</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255</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16.1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dirty="0">
                          <a:latin typeface="Times New Roman"/>
                          <a:ea typeface="宋体"/>
                          <a:cs typeface="Times New Roman"/>
                        </a:rPr>
                        <a:t>8001-10000</a:t>
                      </a:r>
                      <a:r>
                        <a:rPr lang="zh-CN" sz="1400" kern="0" dirty="0">
                          <a:latin typeface="Times New Roman"/>
                          <a:ea typeface="宋体"/>
                          <a:cs typeface="Times New Roman"/>
                        </a:rPr>
                        <a:t>元</a:t>
                      </a:r>
                      <a:endParaRPr lang="zh-CN" sz="1400" kern="100" dirty="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75</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4.7</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大专</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634</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40.0</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a:latin typeface="Times New Roman"/>
                          <a:ea typeface="宋体"/>
                          <a:cs typeface="Times New Roman"/>
                        </a:rPr>
                        <a:t>10001-15000</a:t>
                      </a:r>
                      <a:r>
                        <a:rPr lang="zh-CN" sz="1400" kern="0">
                          <a:latin typeface="Times New Roman"/>
                          <a:ea typeface="宋体"/>
                          <a:cs typeface="Times New Roman"/>
                        </a:rPr>
                        <a:t>元</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25</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1.6</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本科</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571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a:latin typeface="Times New Roman"/>
                          <a:ea typeface="宋体"/>
                          <a:cs typeface="Times New Roman"/>
                        </a:rPr>
                        <a:t>36.0</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a:noFill/>
                    </a:lnB>
                  </a:tcPr>
                </a:tc>
                <a:tc>
                  <a:txBody>
                    <a:bodyPr/>
                    <a:lstStyle/>
                    <a:p>
                      <a:pPr indent="133350" algn="just">
                        <a:spcAft>
                          <a:spcPts val="0"/>
                        </a:spcAft>
                      </a:pPr>
                      <a:r>
                        <a:rPr lang="en-US" sz="1400" kern="0">
                          <a:latin typeface="Times New Roman"/>
                          <a:ea typeface="宋体"/>
                          <a:cs typeface="Times New Roman"/>
                        </a:rPr>
                        <a:t>15001-20000</a:t>
                      </a:r>
                      <a:r>
                        <a:rPr lang="zh-CN" sz="1400" kern="0">
                          <a:latin typeface="Times New Roman"/>
                          <a:ea typeface="宋体"/>
                          <a:cs typeface="Times New Roman"/>
                        </a:rPr>
                        <a:t>元</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10</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400" kern="0" dirty="0">
                          <a:latin typeface="Times New Roman"/>
                          <a:ea typeface="宋体"/>
                          <a:cs typeface="Times New Roman"/>
                        </a:rPr>
                        <a:t>0.6</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a:noFill/>
                    </a:lnB>
                  </a:tcPr>
                </a:tc>
              </a:tr>
              <a:tr h="308595">
                <a:tc>
                  <a:txBody>
                    <a:bodyPr/>
                    <a:lstStyle/>
                    <a:p>
                      <a:pPr indent="133350" algn="just">
                        <a:spcAft>
                          <a:spcPts val="0"/>
                        </a:spcAft>
                      </a:pPr>
                      <a:r>
                        <a:rPr lang="zh-CN" sz="1400" kern="0">
                          <a:latin typeface="Times New Roman"/>
                          <a:ea typeface="宋体"/>
                          <a:cs typeface="Times New Roman"/>
                        </a:rPr>
                        <a:t>研究生</a:t>
                      </a:r>
                      <a:endParaRPr lang="zh-CN" sz="1400" kern="100">
                        <a:latin typeface="Calibri"/>
                        <a:ea typeface="宋体"/>
                        <a:cs typeface="Times New Roman"/>
                      </a:endParaRPr>
                    </a:p>
                  </a:txBody>
                  <a:tcPr marL="56883" marR="56883" marT="0" marB="0" anchor="ctr">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a:latin typeface="Times New Roman"/>
                          <a:ea typeface="宋体"/>
                          <a:cs typeface="Times New Roman"/>
                        </a:rPr>
                        <a:t>91</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a:latin typeface="Times New Roman"/>
                          <a:ea typeface="宋体"/>
                          <a:cs typeface="Times New Roman"/>
                        </a:rPr>
                        <a:t>5.7</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indent="133350" algn="just">
                        <a:spcAft>
                          <a:spcPts val="0"/>
                        </a:spcAft>
                      </a:pPr>
                      <a:r>
                        <a:rPr lang="en-US" sz="1400" kern="0">
                          <a:latin typeface="Times New Roman"/>
                          <a:ea typeface="宋体"/>
                          <a:cs typeface="Times New Roman"/>
                        </a:rPr>
                        <a:t>20001</a:t>
                      </a:r>
                      <a:r>
                        <a:rPr lang="zh-CN" sz="1400" kern="0">
                          <a:latin typeface="Times New Roman"/>
                          <a:ea typeface="宋体"/>
                          <a:cs typeface="Times New Roman"/>
                        </a:rPr>
                        <a:t>元以上</a:t>
                      </a:r>
                      <a:endParaRPr lang="zh-CN" sz="1400" kern="100">
                        <a:latin typeface="Calibri"/>
                        <a:ea typeface="宋体"/>
                        <a:cs typeface="Times New Roman"/>
                      </a:endParaRPr>
                    </a:p>
                  </a:txBody>
                  <a:tcPr marL="56883" marR="5688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a:latin typeface="Times New Roman"/>
                          <a:ea typeface="宋体"/>
                          <a:cs typeface="Times New Roman"/>
                        </a:rPr>
                        <a:t>13</a:t>
                      </a:r>
                      <a:endParaRPr lang="zh-CN" sz="1400" kern="10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a:latin typeface="Times New Roman"/>
                          <a:ea typeface="宋体"/>
                          <a:cs typeface="Times New Roman"/>
                        </a:rPr>
                        <a:t>0.8</a:t>
                      </a:r>
                      <a:endParaRPr lang="zh-CN" sz="1400" kern="100" dirty="0">
                        <a:latin typeface="Calibri"/>
                        <a:ea typeface="宋体"/>
                        <a:cs typeface="Times New Roman"/>
                      </a:endParaRPr>
                    </a:p>
                  </a:txBody>
                  <a:tcPr marL="56883" marR="56883" marT="0" marB="0" anchor="ctr">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3679025" y="71414"/>
            <a:ext cx="1107289" cy="369332"/>
          </a:xfrm>
          <a:prstGeom prst="rect">
            <a:avLst/>
          </a:prstGeom>
          <a:noFill/>
        </p:spPr>
        <p:txBody>
          <a:bodyPr wrap="square" rtlCol="0">
            <a:spAutoFit/>
          </a:bodyPr>
          <a:lstStyle/>
          <a:p>
            <a:r>
              <a:rPr lang="zh-CN" altLang="en-US" dirty="0" smtClean="0"/>
              <a:t>样本特征</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p:nvPr/>
        </p:nvPicPr>
        <p:blipFill>
          <a:blip r:embed="rId2"/>
          <a:srcRect/>
          <a:stretch>
            <a:fillRect/>
          </a:stretch>
        </p:blipFill>
        <p:spPr bwMode="auto">
          <a:xfrm>
            <a:off x="641362" y="2571744"/>
            <a:ext cx="3859200" cy="2998800"/>
          </a:xfrm>
          <a:prstGeom prst="rect">
            <a:avLst/>
          </a:prstGeom>
          <a:noFill/>
          <a:ln w="9525">
            <a:noFill/>
            <a:miter lim="800000"/>
            <a:headEnd/>
            <a:tailEnd/>
          </a:ln>
        </p:spPr>
      </p:pic>
      <p:pic>
        <p:nvPicPr>
          <p:cNvPr id="6" name="图片 5"/>
          <p:cNvPicPr/>
          <p:nvPr/>
        </p:nvPicPr>
        <p:blipFill>
          <a:blip r:embed="rId3"/>
          <a:srcRect/>
          <a:stretch>
            <a:fillRect/>
          </a:stretch>
        </p:blipFill>
        <p:spPr bwMode="auto">
          <a:xfrm>
            <a:off x="4641890" y="2573340"/>
            <a:ext cx="3859200" cy="2998800"/>
          </a:xfrm>
          <a:prstGeom prst="rect">
            <a:avLst/>
          </a:prstGeom>
          <a:noFill/>
          <a:ln w="9525">
            <a:noFill/>
            <a:miter lim="800000"/>
            <a:headEnd/>
            <a:tailEnd/>
          </a:ln>
        </p:spPr>
      </p:pic>
      <p:sp>
        <p:nvSpPr>
          <p:cNvPr id="2" name="标题 1"/>
          <p:cNvSpPr>
            <a:spLocks noGrp="1"/>
          </p:cNvSpPr>
          <p:nvPr>
            <p:ph type="title"/>
          </p:nvPr>
        </p:nvSpPr>
        <p:spPr/>
        <p:txBody>
          <a:bodyPr/>
          <a:lstStyle/>
          <a:p>
            <a:r>
              <a:rPr lang="en-US" altLang="zh-CN" dirty="0" smtClean="0"/>
              <a:t>4. </a:t>
            </a:r>
            <a:r>
              <a:rPr lang="zh-CN" altLang="en-US" dirty="0" smtClean="0"/>
              <a:t>消费者对保险业信任的调查现状</a:t>
            </a:r>
            <a:endParaRPr lang="zh-CN" altLang="en-US" dirty="0"/>
          </a:p>
        </p:txBody>
      </p:sp>
      <p:sp>
        <p:nvSpPr>
          <p:cNvPr id="3" name="灯片编号占位符 2"/>
          <p:cNvSpPr>
            <a:spLocks noGrp="1"/>
          </p:cNvSpPr>
          <p:nvPr>
            <p:ph type="sldNum" sz="quarter" idx="11"/>
          </p:nvPr>
        </p:nvSpPr>
        <p:spPr/>
        <p:txBody>
          <a:bodyPr/>
          <a:lstStyle/>
          <a:p>
            <a:pPr>
              <a:defRPr/>
            </a:pPr>
            <a:r>
              <a:rPr lang="zh-CN" altLang="en-US" dirty="0"/>
              <a:t>上海对外经贸大学</a:t>
            </a:r>
            <a:endParaRPr lang="en-GB" altLang="zh-CN" dirty="0"/>
          </a:p>
          <a:p>
            <a:pPr>
              <a:defRPr/>
            </a:pPr>
            <a:r>
              <a:rPr lang="en-GB" altLang="zh-CN" dirty="0" smtClean="0"/>
              <a:t>www.suibe.edu.cn</a:t>
            </a:r>
            <a:br>
              <a:rPr lang="en-GB" altLang="zh-CN" dirty="0" smtClean="0"/>
            </a:br>
            <a:r>
              <a:rPr lang="en-GB" altLang="zh-CN" dirty="0" smtClean="0"/>
              <a:t> </a:t>
            </a:r>
            <a:r>
              <a:rPr lang="en-GB" altLang="zh-CN" dirty="0" smtClean="0">
                <a:solidFill>
                  <a:schemeClr val="bg2"/>
                </a:solidFill>
              </a:rPr>
              <a:t>page </a:t>
            </a:r>
            <a:fld id="{093F9990-7F24-4002-9802-346D6840197D}" type="slidenum">
              <a:rPr lang="en-GB" altLang="zh-CN" smtClean="0">
                <a:solidFill>
                  <a:schemeClr val="bg2"/>
                </a:solidFill>
              </a:rPr>
              <a:pPr>
                <a:defRPr/>
              </a:pPr>
              <a:t>9</a:t>
            </a:fld>
            <a:endParaRPr lang="en-GB" altLang="zh-CN" dirty="0"/>
          </a:p>
        </p:txBody>
      </p:sp>
      <p:sp>
        <p:nvSpPr>
          <p:cNvPr id="4" name="内容占位符 7"/>
          <p:cNvSpPr txBox="1">
            <a:spLocks/>
          </p:cNvSpPr>
          <p:nvPr/>
        </p:nvSpPr>
        <p:spPr>
          <a:xfrm>
            <a:off x="357158" y="1000108"/>
            <a:ext cx="8143932" cy="4525963"/>
          </a:xfrm>
          <a:prstGeom prst="rect">
            <a:avLst/>
          </a:prstGeom>
        </p:spPr>
        <p:txBody>
          <a:bodyPr/>
          <a:lstStyle/>
          <a:p>
            <a:pPr marL="342000" indent="-342000">
              <a:lnSpc>
                <a:spcPct val="120000"/>
              </a:lnSpc>
              <a:spcAft>
                <a:spcPts val="900"/>
              </a:spcAft>
              <a:buFont typeface="Wingdings" pitchFamily="2" charset="2"/>
              <a:buChar char="Ø"/>
            </a:pPr>
            <a:r>
              <a:rPr lang="zh-CN" altLang="en-US" sz="2000" b="1" dirty="0" smtClean="0">
                <a:latin typeface="Times New Roman" pitchFamily="18" charset="0"/>
                <a:cs typeface="Times New Roman" pitchFamily="18" charset="0"/>
              </a:rPr>
              <a:t>消费者认可保险行业的重要性</a:t>
            </a:r>
            <a:endParaRPr lang="en-US" altLang="zh-CN" sz="2000" b="1"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600" dirty="0" smtClean="0">
                <a:latin typeface="Times New Roman" pitchFamily="18" charset="0"/>
                <a:cs typeface="Times New Roman" pitchFamily="18" charset="0"/>
              </a:rPr>
              <a:t>约</a:t>
            </a:r>
            <a:r>
              <a:rPr lang="en-US" altLang="zh-CN" sz="1600" dirty="0" smtClean="0">
                <a:latin typeface="Times New Roman" pitchFamily="18" charset="0"/>
                <a:cs typeface="Times New Roman" pitchFamily="18" charset="0"/>
              </a:rPr>
              <a:t>87.76%</a:t>
            </a:r>
            <a:r>
              <a:rPr lang="zh-CN" altLang="en-US" sz="1600" dirty="0" smtClean="0">
                <a:latin typeface="Times New Roman" pitchFamily="18" charset="0"/>
                <a:cs typeface="Times New Roman" pitchFamily="18" charset="0"/>
              </a:rPr>
              <a:t>的被访者认为保险公司是重要的金融机构，值得信赖。</a:t>
            </a:r>
            <a:endParaRPr lang="en-US" altLang="zh-CN" sz="1600" dirty="0" smtClean="0">
              <a:latin typeface="Times New Roman" pitchFamily="18" charset="0"/>
              <a:cs typeface="Times New Roman" pitchFamily="18" charset="0"/>
            </a:endParaRPr>
          </a:p>
          <a:p>
            <a:pPr marL="799200" lvl="1" indent="-342000">
              <a:lnSpc>
                <a:spcPct val="120000"/>
              </a:lnSpc>
              <a:spcAft>
                <a:spcPts val="900"/>
              </a:spcAft>
              <a:buFont typeface="Wingdings" pitchFamily="2" charset="2"/>
              <a:buChar char="Ø"/>
            </a:pPr>
            <a:r>
              <a:rPr lang="zh-CN" altLang="en-US" sz="1600" dirty="0" smtClean="0"/>
              <a:t>消费者对于保险行业本身的重要性较为认可，信任度较高。</a:t>
            </a:r>
          </a:p>
          <a:p>
            <a:pPr marL="799200" lvl="1" indent="-342000">
              <a:lnSpc>
                <a:spcPct val="120000"/>
              </a:lnSpc>
              <a:spcAft>
                <a:spcPts val="900"/>
              </a:spcAft>
              <a:buFont typeface="Wingdings" pitchFamily="2" charset="2"/>
              <a:buChar char="Ø"/>
            </a:pPr>
            <a:endParaRPr lang="zh-CN" alt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68.9"/>
</p:tagLst>
</file>

<file path=ppt/tags/tag2.xml><?xml version="1.0" encoding="utf-8"?>
<p:tagLst xmlns:a="http://schemas.openxmlformats.org/drawingml/2006/main" xmlns:r="http://schemas.openxmlformats.org/officeDocument/2006/relationships" xmlns:p="http://schemas.openxmlformats.org/presentationml/2006/main">
  <p:tag name="TIMING" val="|98"/>
</p:tagLst>
</file>

<file path=ppt/tags/tag3.xml><?xml version="1.0" encoding="utf-8"?>
<p:tagLst xmlns:a="http://schemas.openxmlformats.org/drawingml/2006/main" xmlns:r="http://schemas.openxmlformats.org/officeDocument/2006/relationships" xmlns:p="http://schemas.openxmlformats.org/presentationml/2006/main">
  <p:tag name="TIMING" val="|5.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mple_dark">
  <a:themeElements>
    <a:clrScheme name="sample_dark 3">
      <a:dk1>
        <a:srgbClr val="281472"/>
      </a:dk1>
      <a:lt1>
        <a:srgbClr val="FFFFFF"/>
      </a:lt1>
      <a:dk2>
        <a:srgbClr val="2B64D5"/>
      </a:dk2>
      <a:lt2>
        <a:srgbClr val="F0F7BD"/>
      </a:lt2>
      <a:accent1>
        <a:srgbClr val="B2B838"/>
      </a:accent1>
      <a:accent2>
        <a:srgbClr val="E68B30"/>
      </a:accent2>
      <a:accent3>
        <a:srgbClr val="ACB8E7"/>
      </a:accent3>
      <a:accent4>
        <a:srgbClr val="DADADA"/>
      </a:accent4>
      <a:accent5>
        <a:srgbClr val="D5D8AE"/>
      </a:accent5>
      <a:accent6>
        <a:srgbClr val="D07D2A"/>
      </a:accent6>
      <a:hlink>
        <a:srgbClr val="3FB180"/>
      </a:hlink>
      <a:folHlink>
        <a:srgbClr val="3BA7E3"/>
      </a:folHlink>
    </a:clrScheme>
    <a:fontScheme name="sample_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_dark 1">
        <a:dk1>
          <a:srgbClr val="000066"/>
        </a:dk1>
        <a:lt1>
          <a:srgbClr val="FFFFFF"/>
        </a:lt1>
        <a:dk2>
          <a:srgbClr val="006699"/>
        </a:dk2>
        <a:lt2>
          <a:srgbClr val="EEE378"/>
        </a:lt2>
        <a:accent1>
          <a:srgbClr val="69C828"/>
        </a:accent1>
        <a:accent2>
          <a:srgbClr val="E68B30"/>
        </a:accent2>
        <a:accent3>
          <a:srgbClr val="AAB8CA"/>
        </a:accent3>
        <a:accent4>
          <a:srgbClr val="DADADA"/>
        </a:accent4>
        <a:accent5>
          <a:srgbClr val="B9E0AC"/>
        </a:accent5>
        <a:accent6>
          <a:srgbClr val="D07D2A"/>
        </a:accent6>
        <a:hlink>
          <a:srgbClr val="0FAAE1"/>
        </a:hlink>
        <a:folHlink>
          <a:srgbClr val="547FEA"/>
        </a:folHlink>
      </a:clrScheme>
      <a:clrMap bg1="dk2" tx1="lt1" bg2="dk1" tx2="lt2" accent1="accent1" accent2="accent2" accent3="accent3" accent4="accent4" accent5="accent5" accent6="accent6" hlink="hlink" folHlink="folHlink"/>
    </a:extraClrScheme>
    <a:extraClrScheme>
      <a:clrScheme name="sample_dark 2">
        <a:dk1>
          <a:srgbClr val="0F4334"/>
        </a:dk1>
        <a:lt1>
          <a:srgbClr val="FFFFFF"/>
        </a:lt1>
        <a:dk2>
          <a:srgbClr val="2C7F92"/>
        </a:dk2>
        <a:lt2>
          <a:srgbClr val="F0F7BD"/>
        </a:lt2>
        <a:accent1>
          <a:srgbClr val="B2B838"/>
        </a:accent1>
        <a:accent2>
          <a:srgbClr val="E68B30"/>
        </a:accent2>
        <a:accent3>
          <a:srgbClr val="ACC0C7"/>
        </a:accent3>
        <a:accent4>
          <a:srgbClr val="DADADA"/>
        </a:accent4>
        <a:accent5>
          <a:srgbClr val="D5D8AE"/>
        </a:accent5>
        <a:accent6>
          <a:srgbClr val="D07D2A"/>
        </a:accent6>
        <a:hlink>
          <a:srgbClr val="3FB180"/>
        </a:hlink>
        <a:folHlink>
          <a:srgbClr val="3BA7E3"/>
        </a:folHlink>
      </a:clrScheme>
      <a:clrMap bg1="dk2" tx1="lt1" bg2="dk1" tx2="lt2" accent1="accent1" accent2="accent2" accent3="accent3" accent4="accent4" accent5="accent5" accent6="accent6" hlink="hlink" folHlink="folHlink"/>
    </a:extraClrScheme>
    <a:extraClrScheme>
      <a:clrScheme name="sample_dark 3">
        <a:dk1>
          <a:srgbClr val="281472"/>
        </a:dk1>
        <a:lt1>
          <a:srgbClr val="FFFFFF"/>
        </a:lt1>
        <a:dk2>
          <a:srgbClr val="2B64D5"/>
        </a:dk2>
        <a:lt2>
          <a:srgbClr val="F0F7BD"/>
        </a:lt2>
        <a:accent1>
          <a:srgbClr val="B2B838"/>
        </a:accent1>
        <a:accent2>
          <a:srgbClr val="E68B30"/>
        </a:accent2>
        <a:accent3>
          <a:srgbClr val="ACB8E7"/>
        </a:accent3>
        <a:accent4>
          <a:srgbClr val="DADADA"/>
        </a:accent4>
        <a:accent5>
          <a:srgbClr val="D5D8AE"/>
        </a:accent5>
        <a:accent6>
          <a:srgbClr val="D07D2A"/>
        </a:accent6>
        <a:hlink>
          <a:srgbClr val="3FB180"/>
        </a:hlink>
        <a:folHlink>
          <a:srgbClr val="3BA7E3"/>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2507</Words>
  <PresentationFormat>全屏显示(4:3)</PresentationFormat>
  <Paragraphs>419</Paragraphs>
  <Slides>20</Slides>
  <Notes>0</Notes>
  <HiddenSlides>0</HiddenSlides>
  <MMClips>0</MMClips>
  <ScaleCrop>false</ScaleCrop>
  <HeadingPairs>
    <vt:vector size="6" baseType="variant">
      <vt:variant>
        <vt:lpstr>主题</vt:lpstr>
      </vt:variant>
      <vt:variant>
        <vt:i4>3</vt:i4>
      </vt:variant>
      <vt:variant>
        <vt:lpstr>嵌入 OLE 服务器</vt:lpstr>
      </vt:variant>
      <vt:variant>
        <vt:i4>1</vt:i4>
      </vt:variant>
      <vt:variant>
        <vt:lpstr>幻灯片标题</vt:lpstr>
      </vt:variant>
      <vt:variant>
        <vt:i4>20</vt:i4>
      </vt:variant>
    </vt:vector>
  </HeadingPairs>
  <TitlesOfParts>
    <vt:vector size="24" baseType="lpstr">
      <vt:lpstr>Office 主题</vt:lpstr>
      <vt:lpstr>sample_dark</vt:lpstr>
      <vt:lpstr>1_Office 主题</vt:lpstr>
      <vt:lpstr>公式</vt:lpstr>
      <vt:lpstr>信任与保险购买意愿的实证研究</vt:lpstr>
      <vt:lpstr>Content</vt:lpstr>
      <vt:lpstr>1. 引言</vt:lpstr>
      <vt:lpstr>1. 引言</vt:lpstr>
      <vt:lpstr>2. 文献综述</vt:lpstr>
      <vt:lpstr>2. 文献综述</vt:lpstr>
      <vt:lpstr>3. 问卷调查及样本特征</vt:lpstr>
      <vt:lpstr>幻灯片 8</vt:lpstr>
      <vt:lpstr>4. 消费者对保险业信任的调查现状</vt:lpstr>
      <vt:lpstr>4. 消费者对保险业信任的调查现状</vt:lpstr>
      <vt:lpstr>4. 消费者对保险业信任的调查现状</vt:lpstr>
      <vt:lpstr>4. 消费者对保险业信任的调查现状</vt:lpstr>
      <vt:lpstr>4. 消费者对保险业信任的调查现状</vt:lpstr>
      <vt:lpstr>5. 数据处理与变量设定</vt:lpstr>
      <vt:lpstr>5. 数据处理与变量设定</vt:lpstr>
      <vt:lpstr>幻灯片 16</vt:lpstr>
      <vt:lpstr>6. 信任与保险购买意愿的实证研究</vt:lpstr>
      <vt:lpstr>6. 信任与保险购买意愿的实证研究</vt:lpstr>
      <vt:lpstr>6. 信任与保险购买意愿的实证研究</vt:lpstr>
      <vt:lpstr>谢   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PowerPoint Template ]</dc:title>
  <cp:lastModifiedBy>nxtjy</cp:lastModifiedBy>
  <cp:revision>54</cp:revision>
  <dcterms:modified xsi:type="dcterms:W3CDTF">2013-07-19T03:23:55Z</dcterms:modified>
</cp:coreProperties>
</file>