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3" r:id="rId5"/>
    <p:sldId id="284" r:id="rId6"/>
    <p:sldId id="259" r:id="rId7"/>
    <p:sldId id="260" r:id="rId8"/>
    <p:sldId id="261" r:id="rId9"/>
    <p:sldId id="262" r:id="rId10"/>
    <p:sldId id="264" r:id="rId11"/>
    <p:sldId id="265" r:id="rId12"/>
    <p:sldId id="266" r:id="rId13"/>
    <p:sldId id="268" r:id="rId14"/>
    <p:sldId id="270" r:id="rId15"/>
    <p:sldId id="271" r:id="rId16"/>
    <p:sldId id="285" r:id="rId17"/>
    <p:sldId id="269" r:id="rId18"/>
    <p:sldId id="267" r:id="rId19"/>
    <p:sldId id="272" r:id="rId20"/>
    <p:sldId id="273" r:id="rId21"/>
    <p:sldId id="274" r:id="rId22"/>
    <p:sldId id="275" r:id="rId23"/>
    <p:sldId id="276" r:id="rId24"/>
    <p:sldId id="278" r:id="rId25"/>
    <p:sldId id="280" r:id="rId26"/>
    <p:sldId id="287" r:id="rId27"/>
    <p:sldId id="281" r:id="rId28"/>
    <p:sldId id="282" r:id="rId29"/>
    <p:sldId id="286" r:id="rId30"/>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F9FB"/>
  </p:clrMru>
</p:presentationPr>
</file>

<file path=ppt/tableStyles.xml><?xml version="1.0" encoding="utf-8"?>
<a:tblStyleLst xmlns:a="http://schemas.openxmlformats.org/drawingml/2006/main" def="{5C22544A-7EE6-4342-B048-85BDC9FD1C3A}">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9599" autoAdjust="0"/>
    <p:restoredTop sz="91351" autoAdjust="0"/>
  </p:normalViewPr>
  <p:slideViewPr>
    <p:cSldViewPr>
      <p:cViewPr>
        <p:scale>
          <a:sx n="70" d="100"/>
          <a:sy n="70" d="100"/>
        </p:scale>
        <p:origin x="-1830" y="-3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bg>
      <p:bgRef idx="1003">
        <a:schemeClr val="bg1"/>
      </p:bgRef>
    </p:bg>
    <p:spTree>
      <p:nvGrpSpPr>
        <p:cNvPr id="1" name=""/>
        <p:cNvGrpSpPr/>
        <p:nvPr/>
      </p:nvGrpSpPr>
      <p:grpSpPr>
        <a:xfrm>
          <a:off x="0" y="0"/>
          <a:ext cx="0" cy="0"/>
          <a:chOff x="0" y="0"/>
          <a:chExt cx="0" cy="0"/>
        </a:xfrm>
      </p:grpSpPr>
      <p:sp>
        <p:nvSpPr>
          <p:cNvPr id="12" name="矩形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圆角矩形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副标题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zh-CN" altLang="en-US" smtClean="0"/>
              <a:t>单击此处编辑母版副标题样式</a:t>
            </a:r>
            <a:endParaRPr kumimoji="0" lang="en-US"/>
          </a:p>
        </p:txBody>
      </p:sp>
      <p:sp>
        <p:nvSpPr>
          <p:cNvPr id="28" name="日期占位符 27"/>
          <p:cNvSpPr>
            <a:spLocks noGrp="1"/>
          </p:cNvSpPr>
          <p:nvPr>
            <p:ph type="dt" sz="half" idx="10"/>
          </p:nvPr>
        </p:nvSpPr>
        <p:spPr/>
        <p:txBody>
          <a:bodyPr/>
          <a:lstStyle/>
          <a:p>
            <a:fld id="{530820CF-B880-4189-942D-D702A7CBA730}" type="datetimeFigureOut">
              <a:rPr lang="zh-CN" altLang="en-US" smtClean="0"/>
              <a:pPr/>
              <a:t>2013/7/18</a:t>
            </a:fld>
            <a:endParaRPr lang="zh-CN" altLang="en-US"/>
          </a:p>
        </p:txBody>
      </p:sp>
      <p:sp>
        <p:nvSpPr>
          <p:cNvPr id="17" name="页脚占位符 16"/>
          <p:cNvSpPr>
            <a:spLocks noGrp="1"/>
          </p:cNvSpPr>
          <p:nvPr>
            <p:ph type="ftr" sz="quarter" idx="11"/>
          </p:nvPr>
        </p:nvSpPr>
        <p:spPr/>
        <p:txBody>
          <a:bodyPr/>
          <a:lstStyle/>
          <a:p>
            <a:endParaRPr lang="zh-CN" altLang="en-US"/>
          </a:p>
        </p:txBody>
      </p:sp>
      <p:sp>
        <p:nvSpPr>
          <p:cNvPr id="29" name="灯片编号占位符 28"/>
          <p:cNvSpPr>
            <a:spLocks noGrp="1"/>
          </p:cNvSpPr>
          <p:nvPr>
            <p:ph type="sldNum" sz="quarter" idx="12"/>
          </p:nvPr>
        </p:nvSpPr>
        <p:spPr/>
        <p:txBody>
          <a:bodyPr lIns="0" tIns="0" rIns="0" bIns="0">
            <a:noAutofit/>
          </a:bodyPr>
          <a:lstStyle>
            <a:lvl1pPr>
              <a:defRPr sz="1400">
                <a:solidFill>
                  <a:srgbClr val="FFFFFF"/>
                </a:solidFill>
              </a:defRPr>
            </a:lvl1pPr>
          </a:lstStyle>
          <a:p>
            <a:fld id="{0C913308-F349-4B6D-A68A-DD1791B4A57B}" type="slidenum">
              <a:rPr lang="zh-CN" altLang="en-US" smtClean="0"/>
              <a:pPr/>
              <a:t>‹#›</a:t>
            </a:fld>
            <a:endParaRPr lang="zh-CN" altLang="en-US"/>
          </a:p>
        </p:txBody>
      </p:sp>
      <p:sp>
        <p:nvSpPr>
          <p:cNvPr id="7" name="矩形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矩形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矩形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标题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zh-CN" altLang="en-US" smtClean="0"/>
              <a:t>单击此处编辑母版标题样式</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41"/>
            <a:ext cx="2011680" cy="5851525"/>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914400" y="274640"/>
            <a:ext cx="5562600" cy="5851525"/>
          </a:xfrm>
        </p:spPr>
        <p:txBody>
          <a:bodyPr vert="eaVert"/>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8" name="内容占位符 7"/>
          <p:cNvSpPr>
            <a:spLocks noGrp="1"/>
          </p:cNvSpPr>
          <p:nvPr>
            <p:ph sz="quarter" idx="1"/>
          </p:nvPr>
        </p:nvSpPr>
        <p:spPr>
          <a:xfrm>
            <a:off x="914400" y="1447800"/>
            <a:ext cx="777240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节标题">
    <p:bg>
      <p:bgRef idx="1003">
        <a:schemeClr val="bg1"/>
      </p:bgRef>
    </p:bg>
    <p:spTree>
      <p:nvGrpSpPr>
        <p:cNvPr id="1" name=""/>
        <p:cNvGrpSpPr/>
        <p:nvPr/>
      </p:nvGrpSpPr>
      <p:grpSpPr>
        <a:xfrm>
          <a:off x="0" y="0"/>
          <a:ext cx="0" cy="0"/>
          <a:chOff x="0" y="0"/>
          <a:chExt cx="0" cy="0"/>
        </a:xfrm>
      </p:grpSpPr>
      <p:sp>
        <p:nvSpPr>
          <p:cNvPr id="11" name="矩形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圆角矩形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722313" y="952500"/>
            <a:ext cx="7772400" cy="1362075"/>
          </a:xfrm>
        </p:spPr>
        <p:txBody>
          <a:bodyPr anchor="b" anchorCtr="0"/>
          <a:lstStyle>
            <a:lvl1pPr algn="l">
              <a:buNone/>
              <a:defRPr sz="4000" b="0" cap="none"/>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2013/7/18</a:t>
            </a:fld>
            <a:endParaRPr lang="zh-CN" altLang="en-US"/>
          </a:p>
        </p:txBody>
      </p:sp>
      <p:sp>
        <p:nvSpPr>
          <p:cNvPr id="5" name="页脚占位符 4"/>
          <p:cNvSpPr>
            <a:spLocks noGrp="1"/>
          </p:cNvSpPr>
          <p:nvPr>
            <p:ph type="ftr" sz="quarter" idx="11"/>
          </p:nvPr>
        </p:nvSpPr>
        <p:spPr>
          <a:xfrm>
            <a:off x="800100" y="6172200"/>
            <a:ext cx="4000500" cy="457200"/>
          </a:xfrm>
        </p:spPr>
        <p:txBody>
          <a:bodyPr/>
          <a:lstStyle/>
          <a:p>
            <a:endParaRPr lang="zh-CN" altLang="en-US"/>
          </a:p>
        </p:txBody>
      </p:sp>
      <p:sp>
        <p:nvSpPr>
          <p:cNvPr id="7" name="矩形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矩形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矩形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灯片编号占位符 5"/>
          <p:cNvSpPr>
            <a:spLocks noGrp="1"/>
          </p:cNvSpPr>
          <p:nvPr>
            <p:ph type="sldNum" sz="quarter" idx="12"/>
          </p:nvPr>
        </p:nvSpPr>
        <p:spPr>
          <a:xfrm>
            <a:off x="146304" y="6208776"/>
            <a:ext cx="457200" cy="457200"/>
          </a:xfrm>
        </p:spPr>
        <p:txBody>
          <a:bodyPr/>
          <a:lstStyle/>
          <a:p>
            <a:fld id="{0C913308-F349-4B6D-A68A-DD1791B4A57B}" type="slidenum">
              <a:rPr lang="zh-CN" altLang="en-US" smtClean="0"/>
              <a:pPr/>
              <a:t>‹#›</a:t>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9" name="内容占位符 8"/>
          <p:cNvSpPr>
            <a:spLocks noGrp="1"/>
          </p:cNvSpPr>
          <p:nvPr>
            <p:ph sz="quarter" idx="1"/>
          </p:nvPr>
        </p:nvSpPr>
        <p:spPr>
          <a:xfrm>
            <a:off x="914400" y="1447800"/>
            <a:ext cx="374904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1" name="内容占位符 10"/>
          <p:cNvSpPr>
            <a:spLocks noGrp="1"/>
          </p:cNvSpPr>
          <p:nvPr>
            <p:ph sz="quarter" idx="2"/>
          </p:nvPr>
        </p:nvSpPr>
        <p:spPr>
          <a:xfrm>
            <a:off x="4933950" y="1447800"/>
            <a:ext cx="3749040" cy="45720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914400" y="273050"/>
            <a:ext cx="7772400" cy="1143000"/>
          </a:xfrm>
        </p:spPr>
        <p:txBody>
          <a:bodyPr anchor="b" anchorCtr="0"/>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4" name="文本占位符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zh-CN" altLang="en-US" smtClean="0"/>
              <a:t>单击此处编辑母版文本样式</a:t>
            </a:r>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2013/7/18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1" name="内容占位符 10"/>
          <p:cNvSpPr>
            <a:spLocks noGrp="1"/>
          </p:cNvSpPr>
          <p:nvPr>
            <p:ph sz="half" idx="2"/>
          </p:nvPr>
        </p:nvSpPr>
        <p:spPr>
          <a:xfrm>
            <a:off x="914400" y="2247900"/>
            <a:ext cx="3733800" cy="38862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
        <p:nvSpPr>
          <p:cNvPr id="13" name="内容占位符 12"/>
          <p:cNvSpPr>
            <a:spLocks noGrp="1"/>
          </p:cNvSpPr>
          <p:nvPr>
            <p:ph sz="half" idx="4"/>
          </p:nvPr>
        </p:nvSpPr>
        <p:spPr>
          <a:xfrm>
            <a:off x="4953000" y="2247900"/>
            <a:ext cx="3733800" cy="38862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2013/7/18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2013/7/18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圆角矩形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标题 1"/>
          <p:cNvSpPr>
            <a:spLocks noGrp="1"/>
          </p:cNvSpPr>
          <p:nvPr>
            <p:ph type="title"/>
          </p:nvPr>
        </p:nvSpPr>
        <p:spPr>
          <a:xfrm>
            <a:off x="914400" y="273050"/>
            <a:ext cx="7772400" cy="1143000"/>
          </a:xfrm>
        </p:spPr>
        <p:txBody>
          <a:bodyPr anchor="b" anchorCtr="0"/>
          <a:lstStyle>
            <a:lvl1pPr algn="l">
              <a:buNone/>
              <a:defRPr sz="4000" b="0"/>
            </a:lvl1pPr>
          </a:lstStyle>
          <a:p>
            <a:r>
              <a:rPr kumimoji="0" lang="zh-CN" altLang="en-US" smtClean="0"/>
              <a:t>单击此处编辑母版标题样式</a:t>
            </a:r>
            <a:endParaRPr kumimoji="0" lang="en-US"/>
          </a:p>
        </p:txBody>
      </p:sp>
      <p:sp>
        <p:nvSpPr>
          <p:cNvPr id="3" name="文本占位符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
        <p:nvSpPr>
          <p:cNvPr id="11" name="内容占位符 10"/>
          <p:cNvSpPr>
            <a:spLocks noGrp="1"/>
          </p:cNvSpPr>
          <p:nvPr>
            <p:ph sz="quarter" idx="1"/>
          </p:nvPr>
        </p:nvSpPr>
        <p:spPr>
          <a:xfrm>
            <a:off x="2971800" y="1600200"/>
            <a:ext cx="5715000" cy="4495800"/>
          </a:xfrm>
        </p:spPr>
        <p:txBody>
          <a:bodyPr vert="horz"/>
          <a:lstStyle/>
          <a:p>
            <a:pPr lvl="0" eaLnBrk="1" latinLnBrk="0" hangingPunct="1"/>
            <a:r>
              <a:rPr lang="zh-CN" altLang="en-US" smtClean="0"/>
              <a:t>单击此处编辑母版文本样式</a:t>
            </a:r>
          </a:p>
          <a:p>
            <a:pPr lvl="1" eaLnBrk="1" latinLnBrk="0" hangingPunct="1"/>
            <a:r>
              <a:rPr lang="zh-CN" altLang="en-US" smtClean="0"/>
              <a:t>第二级</a:t>
            </a:r>
          </a:p>
          <a:p>
            <a:pPr lvl="2" eaLnBrk="1" latinLnBrk="0" hangingPunct="1"/>
            <a:r>
              <a:rPr lang="zh-CN" altLang="en-US" smtClean="0"/>
              <a:t>第三级</a:t>
            </a:r>
          </a:p>
          <a:p>
            <a:pPr lvl="3" eaLnBrk="1" latinLnBrk="0" hangingPunct="1"/>
            <a:r>
              <a:rPr lang="zh-CN" altLang="en-US" smtClean="0"/>
              <a:t>第四级</a:t>
            </a:r>
          </a:p>
          <a:p>
            <a:pPr lvl="4" eaLnBrk="1" latinLnBrk="0" hangingPunct="1"/>
            <a:r>
              <a:rPr lang="zh-CN" altLang="en-US" smtClean="0"/>
              <a:t>第五级</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zh-CN" altLang="en-US" smtClean="0"/>
              <a:t>单击此处编辑母版标题样式</a:t>
            </a:r>
            <a:endParaRPr kumimoji="0" lang="en-US"/>
          </a:p>
        </p:txBody>
      </p:sp>
      <p:sp>
        <p:nvSpPr>
          <p:cNvPr id="4" name="文本占位符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2013/7/18</a:t>
            </a:fld>
            <a:endParaRPr lang="zh-CN" altLang="en-US"/>
          </a:p>
        </p:txBody>
      </p:sp>
      <p:sp>
        <p:nvSpPr>
          <p:cNvPr id="6" name="页脚占位符 5"/>
          <p:cNvSpPr>
            <a:spLocks noGrp="1"/>
          </p:cNvSpPr>
          <p:nvPr>
            <p:ph type="ftr" sz="quarter" idx="11"/>
          </p:nvPr>
        </p:nvSpPr>
        <p:spPr>
          <a:xfrm>
            <a:off x="914400" y="6172200"/>
            <a:ext cx="3886200" cy="457200"/>
          </a:xfrm>
        </p:spPr>
        <p:txBody>
          <a:bodyPr/>
          <a:lstStyle/>
          <a:p>
            <a:endParaRPr lang="zh-CN" altLang="en-US"/>
          </a:p>
        </p:txBody>
      </p:sp>
      <p:sp>
        <p:nvSpPr>
          <p:cNvPr id="7" name="灯片编号占位符 6"/>
          <p:cNvSpPr>
            <a:spLocks noGrp="1"/>
          </p:cNvSpPr>
          <p:nvPr>
            <p:ph type="sldNum" sz="quarter" idx="12"/>
          </p:nvPr>
        </p:nvSpPr>
        <p:spPr>
          <a:xfrm>
            <a:off x="146304" y="6208776"/>
            <a:ext cx="457200" cy="457200"/>
          </a:xfrm>
        </p:spPr>
        <p:txBody>
          <a:bodyPr/>
          <a:lstStyle/>
          <a:p>
            <a:fld id="{0C913308-F349-4B6D-A68A-DD1791B4A57B}" type="slidenum">
              <a:rPr lang="zh-CN" altLang="en-US" smtClean="0"/>
              <a:pPr/>
              <a:t>‹#›</a:t>
            </a:fld>
            <a:endParaRPr lang="zh-CN" altLang="en-US"/>
          </a:p>
        </p:txBody>
      </p:sp>
      <p:sp>
        <p:nvSpPr>
          <p:cNvPr id="11" name="矩形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矩形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矩形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图片占位符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zh-CN" altLang="en-US" smtClean="0"/>
              <a:t>单击图标添加图片</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矩形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圆角矩形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标题占位符 21"/>
          <p:cNvSpPr>
            <a:spLocks noGrp="1"/>
          </p:cNvSpPr>
          <p:nvPr>
            <p:ph type="title"/>
          </p:nvPr>
        </p:nvSpPr>
        <p:spPr>
          <a:xfrm>
            <a:off x="914400" y="274638"/>
            <a:ext cx="7772400" cy="1143000"/>
          </a:xfrm>
          <a:prstGeom prst="rect">
            <a:avLst/>
          </a:prstGeom>
        </p:spPr>
        <p:txBody>
          <a:bodyPr bIns="91440" anchor="b" anchorCtr="0">
            <a:normAutofit/>
          </a:bodyPr>
          <a:lstStyle/>
          <a:p>
            <a:r>
              <a:rPr kumimoji="0" lang="zh-CN" altLang="en-US" smtClean="0"/>
              <a:t>单击此处编辑母版标题样式</a:t>
            </a:r>
            <a:endParaRPr kumimoji="0" lang="en-US"/>
          </a:p>
        </p:txBody>
      </p:sp>
      <p:sp>
        <p:nvSpPr>
          <p:cNvPr id="13" name="文本占位符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zh-CN" altLang="en-US" smtClean="0"/>
              <a:t>单击此处编辑母版文本样式</a:t>
            </a:r>
          </a:p>
          <a:p>
            <a:pPr lvl="1" eaLnBrk="1" latinLnBrk="0" hangingPunct="1"/>
            <a:r>
              <a:rPr kumimoji="0" lang="zh-CN" altLang="en-US" smtClean="0"/>
              <a:t>第二级</a:t>
            </a:r>
          </a:p>
          <a:p>
            <a:pPr lvl="2" eaLnBrk="1" latinLnBrk="0" hangingPunct="1"/>
            <a:r>
              <a:rPr kumimoji="0" lang="zh-CN" altLang="en-US" smtClean="0"/>
              <a:t>第三级</a:t>
            </a:r>
          </a:p>
          <a:p>
            <a:pPr lvl="3" eaLnBrk="1" latinLnBrk="0" hangingPunct="1"/>
            <a:r>
              <a:rPr kumimoji="0" lang="zh-CN" altLang="en-US" smtClean="0"/>
              <a:t>第四级</a:t>
            </a:r>
          </a:p>
          <a:p>
            <a:pPr lvl="4" eaLnBrk="1" latinLnBrk="0" hangingPunct="1"/>
            <a:r>
              <a:rPr kumimoji="0" lang="zh-CN" altLang="en-US" smtClean="0"/>
              <a:t>第五级</a:t>
            </a:r>
            <a:endParaRPr kumimoji="0" lang="en-US"/>
          </a:p>
        </p:txBody>
      </p:sp>
      <p:sp>
        <p:nvSpPr>
          <p:cNvPr id="14" name="日期占位符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30820CF-B880-4189-942D-D702A7CBA730}" type="datetimeFigureOut">
              <a:rPr lang="zh-CN" altLang="en-US" smtClean="0"/>
              <a:pPr/>
              <a:t>2013/7/18</a:t>
            </a:fld>
            <a:endParaRPr lang="zh-CN" altLang="en-US"/>
          </a:p>
        </p:txBody>
      </p:sp>
      <p:sp>
        <p:nvSpPr>
          <p:cNvPr id="3" name="页脚占位符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zh-CN" altLang="en-US"/>
          </a:p>
        </p:txBody>
      </p:sp>
      <p:sp>
        <p:nvSpPr>
          <p:cNvPr id="23" name="灯片编号占位符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副标题 2"/>
          <p:cNvSpPr>
            <a:spLocks noGrp="1"/>
          </p:cNvSpPr>
          <p:nvPr>
            <p:ph type="subTitle" idx="1"/>
          </p:nvPr>
        </p:nvSpPr>
        <p:spPr/>
        <p:txBody>
          <a:bodyPr>
            <a:normAutofit fontScale="92500" lnSpcReduction="20000"/>
          </a:bodyPr>
          <a:lstStyle/>
          <a:p>
            <a:endParaRPr lang="en-US" altLang="zh-CN" sz="2800" dirty="0" smtClean="0"/>
          </a:p>
          <a:p>
            <a:r>
              <a:rPr lang="en-US" altLang="zh-CN" sz="2400" b="1" dirty="0" smtClean="0"/>
              <a:t>TIAN Ling</a:t>
            </a:r>
            <a:r>
              <a:rPr lang="zh-CN" altLang="en-US" sz="2400" b="1" dirty="0" smtClean="0"/>
              <a:t>（田玲） </a:t>
            </a:r>
            <a:r>
              <a:rPr lang="en-US" altLang="zh-CN" sz="2400" b="1" dirty="0" smtClean="0"/>
              <a:t>YAO </a:t>
            </a:r>
            <a:r>
              <a:rPr lang="en-US" altLang="zh-CN" sz="2400" b="1" dirty="0" err="1" smtClean="0"/>
              <a:t>Peng</a:t>
            </a:r>
            <a:r>
              <a:rPr lang="zh-CN" altLang="en-US" sz="2400" b="1" dirty="0" smtClean="0"/>
              <a:t>（姚鹏）</a:t>
            </a:r>
            <a:r>
              <a:rPr lang="zh-CN" altLang="en-US" sz="2800" dirty="0" smtClean="0"/>
              <a:t>*</a:t>
            </a:r>
            <a:endParaRPr lang="en-US" altLang="zh-CN" sz="2800" dirty="0" smtClean="0"/>
          </a:p>
          <a:p>
            <a:endParaRPr lang="en-US" altLang="zh-CN" sz="2800" dirty="0" smtClean="0"/>
          </a:p>
          <a:p>
            <a:r>
              <a:rPr lang="zh-CN" altLang="en-US" sz="2800" dirty="0" smtClean="0"/>
              <a:t>武汉大学</a:t>
            </a:r>
            <a:endParaRPr lang="zh-CN" altLang="en-US" sz="2800" dirty="0"/>
          </a:p>
        </p:txBody>
      </p:sp>
      <p:sp>
        <p:nvSpPr>
          <p:cNvPr id="2" name="标题 1"/>
          <p:cNvSpPr>
            <a:spLocks noGrp="1"/>
          </p:cNvSpPr>
          <p:nvPr>
            <p:ph type="ctrTitle"/>
          </p:nvPr>
        </p:nvSpPr>
        <p:spPr>
          <a:xfrm>
            <a:off x="457200" y="857232"/>
            <a:ext cx="8229600" cy="2643206"/>
          </a:xfrm>
        </p:spPr>
        <p:txBody>
          <a:bodyPr>
            <a:normAutofit/>
          </a:bodyPr>
          <a:lstStyle/>
          <a:p>
            <a:r>
              <a:rPr lang="en-US" b="1" dirty="0" smtClean="0"/>
              <a:t/>
            </a:r>
            <a:br>
              <a:rPr lang="en-US" b="1" dirty="0" smtClean="0"/>
            </a:br>
            <a:r>
              <a:rPr lang="zh-CN" altLang="en-US" b="1" dirty="0" smtClean="0"/>
              <a:t>风险感知影响投保行为吗？</a:t>
            </a:r>
            <a:r>
              <a:rPr altLang="zh-CN" b="1" dirty="0" smtClean="0"/>
              <a:t/>
            </a:r>
            <a:br>
              <a:rPr altLang="zh-CN" b="1" dirty="0" smtClean="0"/>
            </a:br>
            <a:r>
              <a:rPr lang="zh-CN" altLang="en-US" b="1" dirty="0" smtClean="0"/>
              <a:t>基于理论与研究方法的探讨</a:t>
            </a:r>
            <a:r>
              <a:rPr lang="zh-CN" altLang="en-US" dirty="0" smtClean="0"/>
              <a:t/>
            </a:r>
            <a:br>
              <a:rPr lang="zh-CN" altLang="en-US" dirty="0" smtClean="0"/>
            </a:b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785786" y="214290"/>
            <a:ext cx="7772400" cy="3571900"/>
          </a:xfrm>
        </p:spPr>
        <p:txBody>
          <a:bodyPr/>
          <a:lstStyle/>
          <a:p>
            <a:r>
              <a:rPr lang="zh-CN" altLang="en-US" b="1" dirty="0" smtClean="0"/>
              <a:t>环节二：心理决策过程（</a:t>
            </a:r>
            <a:r>
              <a:rPr lang="en-US" altLang="zh-CN" b="1" dirty="0" smtClean="0"/>
              <a:t>1</a:t>
            </a:r>
            <a:r>
              <a:rPr lang="zh-CN" altLang="en-US" b="1" dirty="0" smtClean="0"/>
              <a:t>）</a:t>
            </a:r>
            <a:endParaRPr lang="en-US" altLang="zh-CN" b="1" dirty="0" smtClean="0"/>
          </a:p>
          <a:p>
            <a:endParaRPr lang="en-US" altLang="zh-CN" dirty="0" smtClean="0"/>
          </a:p>
          <a:p>
            <a:pPr lvl="1"/>
            <a:r>
              <a:rPr lang="zh-CN" altLang="en-US" dirty="0" smtClean="0"/>
              <a:t>事前决策：人们必须</a:t>
            </a:r>
            <a:r>
              <a:rPr lang="zh-CN" altLang="en-US" dirty="0" smtClean="0">
                <a:solidFill>
                  <a:srgbClr val="FF0000"/>
                </a:solidFill>
              </a:rPr>
              <a:t>接触到</a:t>
            </a:r>
            <a:r>
              <a:rPr lang="zh-CN" altLang="en-US" dirty="0" smtClean="0"/>
              <a:t>并且能够</a:t>
            </a:r>
            <a:r>
              <a:rPr lang="zh-CN" altLang="en-US" dirty="0" smtClean="0">
                <a:solidFill>
                  <a:srgbClr val="FF0000"/>
                </a:solidFill>
              </a:rPr>
              <a:t>准确理解</a:t>
            </a:r>
            <a:r>
              <a:rPr lang="zh-CN" altLang="en-US" dirty="0" smtClean="0"/>
              <a:t>信息的含义</a:t>
            </a:r>
            <a:endParaRPr lang="en-US" altLang="zh-CN" dirty="0" smtClean="0"/>
          </a:p>
          <a:p>
            <a:endParaRPr lang="en-US" altLang="zh-CN" dirty="0" smtClean="0"/>
          </a:p>
          <a:p>
            <a:pPr>
              <a:buNone/>
            </a:pPr>
            <a:endParaRPr lang="en-US" altLang="zh-CN" dirty="0" smtClean="0"/>
          </a:p>
          <a:p>
            <a:endParaRPr lang="zh-CN" altLang="en-US" dirty="0"/>
          </a:p>
        </p:txBody>
      </p:sp>
      <p:pic>
        <p:nvPicPr>
          <p:cNvPr id="2050" name="Picture 2"/>
          <p:cNvPicPr>
            <a:picLocks noChangeAspect="1" noChangeArrowheads="1"/>
          </p:cNvPicPr>
          <p:nvPr/>
        </p:nvPicPr>
        <p:blipFill>
          <a:blip r:embed="rId2"/>
          <a:srcRect/>
          <a:stretch>
            <a:fillRect/>
          </a:stretch>
        </p:blipFill>
        <p:spPr bwMode="auto">
          <a:xfrm>
            <a:off x="714348" y="2500306"/>
            <a:ext cx="7072619" cy="3314705"/>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785786" y="214290"/>
            <a:ext cx="7772400" cy="3571900"/>
          </a:xfrm>
        </p:spPr>
        <p:txBody>
          <a:bodyPr>
            <a:normAutofit/>
          </a:bodyPr>
          <a:lstStyle/>
          <a:p>
            <a:r>
              <a:rPr lang="zh-CN" altLang="en-US" b="1" dirty="0" smtClean="0"/>
              <a:t>环节二：心理决策过程（</a:t>
            </a:r>
            <a:r>
              <a:rPr lang="en-US" altLang="zh-CN" b="1" dirty="0" smtClean="0"/>
              <a:t>2</a:t>
            </a:r>
            <a:r>
              <a:rPr lang="zh-CN" altLang="en-US" b="1" dirty="0" smtClean="0"/>
              <a:t>）</a:t>
            </a:r>
            <a:endParaRPr lang="en-US" altLang="zh-CN" b="1" dirty="0" smtClean="0"/>
          </a:p>
          <a:p>
            <a:endParaRPr lang="en-US" altLang="zh-CN" dirty="0" smtClean="0"/>
          </a:p>
          <a:p>
            <a:pPr lvl="1"/>
            <a:r>
              <a:rPr lang="zh-CN" altLang="en-US" dirty="0" smtClean="0"/>
              <a:t>感知过程：不同个体对于同一威胁的感知不尽相同。</a:t>
            </a:r>
            <a:endParaRPr lang="en-US" altLang="zh-CN" dirty="0" smtClean="0"/>
          </a:p>
          <a:p>
            <a:pPr lvl="2"/>
            <a:r>
              <a:rPr lang="zh-CN" altLang="en-US" dirty="0" smtClean="0"/>
              <a:t>环境威胁感知：发生概率和结果的感知</a:t>
            </a:r>
            <a:endParaRPr lang="en-US" altLang="zh-CN" dirty="0" smtClean="0"/>
          </a:p>
          <a:p>
            <a:pPr lvl="2"/>
            <a:r>
              <a:rPr lang="zh-CN" altLang="en-US" dirty="0" smtClean="0"/>
              <a:t>灾害应对行为的感知：个人对于某一目标的感受相较于个人对于某一目标将要采取行动的感受是不一样的，后者更具有指导意义（</a:t>
            </a:r>
            <a:r>
              <a:rPr lang="en-US" dirty="0" err="1" smtClean="0"/>
              <a:t>Fishbein</a:t>
            </a:r>
            <a:r>
              <a:rPr lang="en-US" dirty="0" smtClean="0"/>
              <a:t> et al. 1975</a:t>
            </a:r>
            <a:r>
              <a:rPr lang="zh-CN" altLang="en-US" dirty="0" smtClean="0"/>
              <a:t>）</a:t>
            </a:r>
            <a:endParaRPr lang="en-US" altLang="zh-CN" dirty="0" smtClean="0"/>
          </a:p>
          <a:p>
            <a:pPr lvl="2"/>
            <a:r>
              <a:rPr lang="zh-CN" altLang="en-US" dirty="0" smtClean="0"/>
              <a:t>对于社会责任者的感知：各个主体对于社会机关、群体的救助信任度</a:t>
            </a:r>
            <a:r>
              <a:rPr lang="en-US" dirty="0" smtClean="0"/>
              <a:t>(French and Raven, 1959)</a:t>
            </a:r>
            <a:endParaRPr lang="en-US" altLang="zh-CN" dirty="0" smtClean="0"/>
          </a:p>
          <a:p>
            <a:endParaRPr lang="en-US" altLang="zh-CN" dirty="0" smtClean="0"/>
          </a:p>
          <a:p>
            <a:pPr>
              <a:buNone/>
            </a:pPr>
            <a:endParaRPr lang="en-US" altLang="zh-CN" dirty="0" smtClean="0"/>
          </a:p>
          <a:p>
            <a:endParaRPr lang="zh-CN" altLang="en-US" dirty="0"/>
          </a:p>
        </p:txBody>
      </p:sp>
      <p:pic>
        <p:nvPicPr>
          <p:cNvPr id="3075" name="Picture 3"/>
          <p:cNvPicPr>
            <a:picLocks noChangeAspect="1" noChangeArrowheads="1"/>
          </p:cNvPicPr>
          <p:nvPr/>
        </p:nvPicPr>
        <p:blipFill>
          <a:blip r:embed="rId2"/>
          <a:srcRect/>
          <a:stretch>
            <a:fillRect/>
          </a:stretch>
        </p:blipFill>
        <p:spPr bwMode="auto">
          <a:xfrm>
            <a:off x="1285852" y="3571876"/>
            <a:ext cx="6621174" cy="3100391"/>
          </a:xfrm>
          <a:prstGeom prst="rect">
            <a:avLst/>
          </a:prstGeom>
          <a:noFill/>
          <a:ln w="9525">
            <a:noFill/>
            <a:miter lim="800000"/>
            <a:headEnd/>
            <a:tailEnd/>
          </a:ln>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785786" y="214290"/>
            <a:ext cx="7772400" cy="3571900"/>
          </a:xfrm>
        </p:spPr>
        <p:txBody>
          <a:bodyPr>
            <a:normAutofit/>
          </a:bodyPr>
          <a:lstStyle/>
          <a:p>
            <a:r>
              <a:rPr lang="zh-CN" altLang="en-US" b="1" dirty="0" smtClean="0"/>
              <a:t>环节二：心理决策过程（</a:t>
            </a:r>
            <a:r>
              <a:rPr lang="en-US" altLang="zh-CN" b="1" dirty="0" smtClean="0"/>
              <a:t>3</a:t>
            </a:r>
            <a:r>
              <a:rPr lang="zh-CN" altLang="en-US" b="1" dirty="0" smtClean="0"/>
              <a:t>）</a:t>
            </a:r>
            <a:endParaRPr lang="en-US" altLang="zh-CN" b="1" dirty="0" smtClean="0"/>
          </a:p>
          <a:p>
            <a:endParaRPr lang="en-US" altLang="zh-CN" dirty="0" smtClean="0"/>
          </a:p>
          <a:p>
            <a:pPr lvl="1"/>
            <a:r>
              <a:rPr lang="zh-CN" altLang="en-US" dirty="0" smtClean="0"/>
              <a:t>风险防范行为决策：个人想要将自身的认知转换为最终的行动，还需要最终的风险防范行为决策过程。</a:t>
            </a:r>
            <a:endParaRPr lang="en-US" altLang="zh-CN" dirty="0" smtClean="0"/>
          </a:p>
          <a:p>
            <a:pPr lvl="1"/>
            <a:r>
              <a:rPr lang="zh-CN" altLang="en-US" dirty="0" smtClean="0"/>
              <a:t>包含了</a:t>
            </a:r>
            <a:r>
              <a:rPr lang="zh-CN" altLang="en-US" b="1" dirty="0" smtClean="0"/>
              <a:t>风险认知、风险评估、防范行为寻找、防范行为评估和防范行为</a:t>
            </a:r>
            <a:r>
              <a:rPr lang="zh-CN" altLang="en-US" dirty="0" smtClean="0"/>
              <a:t>实施这几个决策环节，</a:t>
            </a:r>
            <a:r>
              <a:rPr lang="zh-CN" altLang="en-US" b="1" dirty="0" smtClean="0"/>
              <a:t>附属</a:t>
            </a:r>
            <a:r>
              <a:rPr lang="zh-CN" altLang="en-US" dirty="0" smtClean="0"/>
              <a:t>有</a:t>
            </a:r>
            <a:r>
              <a:rPr lang="zh-CN" altLang="en-US" b="1" dirty="0" smtClean="0"/>
              <a:t>信息需求评估、沟通行为评估和沟通行为实施</a:t>
            </a:r>
            <a:r>
              <a:rPr lang="zh-CN" altLang="en-US" dirty="0" smtClean="0"/>
              <a:t>三个辅助环节。</a:t>
            </a:r>
            <a:endParaRPr lang="en-US" altLang="zh-CN" dirty="0" smtClean="0"/>
          </a:p>
          <a:p>
            <a:pPr>
              <a:buNone/>
            </a:pPr>
            <a:endParaRPr lang="en-US" altLang="zh-CN" dirty="0" smtClean="0"/>
          </a:p>
          <a:p>
            <a:endParaRPr lang="zh-CN" altLang="en-US" dirty="0"/>
          </a:p>
        </p:txBody>
      </p:sp>
      <p:pic>
        <p:nvPicPr>
          <p:cNvPr id="4098" name="Picture 2"/>
          <p:cNvPicPr>
            <a:picLocks noChangeAspect="1" noChangeArrowheads="1"/>
          </p:cNvPicPr>
          <p:nvPr/>
        </p:nvPicPr>
        <p:blipFill>
          <a:blip r:embed="rId2"/>
          <a:srcRect/>
          <a:stretch>
            <a:fillRect/>
          </a:stretch>
        </p:blipFill>
        <p:spPr bwMode="auto">
          <a:xfrm>
            <a:off x="1571604" y="3500438"/>
            <a:ext cx="6309205" cy="2976565"/>
          </a:xfrm>
          <a:prstGeom prst="rect">
            <a:avLst/>
          </a:prstGeom>
          <a:noFill/>
          <a:ln w="9525">
            <a:noFill/>
            <a:miter lim="800000"/>
            <a:headEnd/>
            <a:tailEnd/>
          </a:ln>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785786" y="214290"/>
            <a:ext cx="7772400" cy="2500330"/>
          </a:xfrm>
        </p:spPr>
        <p:txBody>
          <a:bodyPr>
            <a:normAutofit/>
          </a:bodyPr>
          <a:lstStyle/>
          <a:p>
            <a:r>
              <a:rPr lang="zh-CN" altLang="en-US" b="1" dirty="0" smtClean="0"/>
              <a:t>环节三：防范行为实施</a:t>
            </a:r>
            <a:endParaRPr lang="en-US" altLang="zh-CN" b="1" dirty="0" smtClean="0"/>
          </a:p>
          <a:p>
            <a:endParaRPr lang="en-US" altLang="zh-CN" dirty="0" smtClean="0"/>
          </a:p>
          <a:p>
            <a:pPr lvl="1"/>
            <a:r>
              <a:rPr lang="zh-CN" altLang="en-US" dirty="0" smtClean="0"/>
              <a:t>信息搜寻</a:t>
            </a:r>
            <a:endParaRPr lang="en-US" altLang="zh-CN" dirty="0" smtClean="0"/>
          </a:p>
          <a:p>
            <a:pPr lvl="1"/>
            <a:r>
              <a:rPr lang="zh-CN" altLang="en-US" dirty="0" smtClean="0"/>
              <a:t>防范行为（投保）</a:t>
            </a:r>
            <a:endParaRPr lang="en-US" altLang="zh-CN" dirty="0" smtClean="0"/>
          </a:p>
          <a:p>
            <a:pPr lvl="1"/>
            <a:r>
              <a:rPr lang="zh-CN" altLang="en-US" dirty="0" smtClean="0"/>
              <a:t>情感处理</a:t>
            </a:r>
            <a:endParaRPr lang="en-US" altLang="zh-CN" dirty="0" smtClean="0"/>
          </a:p>
          <a:p>
            <a:endParaRPr lang="zh-CN" altLang="en-US" dirty="0"/>
          </a:p>
        </p:txBody>
      </p:sp>
      <p:pic>
        <p:nvPicPr>
          <p:cNvPr id="5122" name="Picture 2"/>
          <p:cNvPicPr>
            <a:picLocks noChangeAspect="1" noChangeArrowheads="1"/>
          </p:cNvPicPr>
          <p:nvPr/>
        </p:nvPicPr>
        <p:blipFill>
          <a:blip r:embed="rId2"/>
          <a:srcRect/>
          <a:stretch>
            <a:fillRect/>
          </a:stretch>
        </p:blipFill>
        <p:spPr bwMode="auto">
          <a:xfrm>
            <a:off x="1000100" y="3000372"/>
            <a:ext cx="6644598" cy="3052765"/>
          </a:xfrm>
          <a:prstGeom prst="rect">
            <a:avLst/>
          </a:prstGeom>
          <a:noFill/>
          <a:ln w="9525">
            <a:noFill/>
            <a:miter lim="800000"/>
            <a:headEnd/>
            <a:tailEnd/>
          </a:ln>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785786" y="214290"/>
            <a:ext cx="7772400" cy="3571900"/>
          </a:xfrm>
        </p:spPr>
        <p:txBody>
          <a:bodyPr>
            <a:normAutofit/>
          </a:bodyPr>
          <a:lstStyle/>
          <a:p>
            <a:r>
              <a:rPr lang="zh-CN" altLang="en-US" b="1" dirty="0" smtClean="0"/>
              <a:t>阻碍</a:t>
            </a:r>
            <a:r>
              <a:rPr lang="en-US" altLang="zh-CN" b="1" dirty="0" smtClean="0"/>
              <a:t>/</a:t>
            </a:r>
            <a:r>
              <a:rPr lang="zh-CN" altLang="en-US" b="1" dirty="0" smtClean="0"/>
              <a:t>促进环节</a:t>
            </a:r>
            <a:endParaRPr lang="en-US" altLang="zh-CN" b="1" dirty="0" smtClean="0"/>
          </a:p>
          <a:p>
            <a:endParaRPr lang="en-US" altLang="zh-CN" dirty="0" smtClean="0"/>
          </a:p>
          <a:p>
            <a:pPr lvl="1"/>
            <a:r>
              <a:rPr lang="zh-CN" altLang="en-US" dirty="0" smtClean="0"/>
              <a:t>缺乏理想的撤离地点和撤离路径，行动就会难以进行防范行为</a:t>
            </a:r>
            <a:endParaRPr lang="en-US" altLang="zh-CN" dirty="0" smtClean="0"/>
          </a:p>
          <a:p>
            <a:pPr lvl="1"/>
            <a:r>
              <a:rPr lang="zh-CN" altLang="en-US" dirty="0" smtClean="0"/>
              <a:t>如果个体缺乏相应的交通工具，则很难在短时间内撤离到安全的地点</a:t>
            </a:r>
            <a:endParaRPr lang="en-US" altLang="zh-CN" dirty="0" smtClean="0"/>
          </a:p>
          <a:p>
            <a:pPr lvl="1"/>
            <a:r>
              <a:rPr lang="zh-CN" altLang="en-US" dirty="0" smtClean="0"/>
              <a:t>如果投保手续较复杂，个人将放弃投保</a:t>
            </a:r>
            <a:endParaRPr lang="zh-CN" altLang="en-US" dirty="0"/>
          </a:p>
        </p:txBody>
      </p:sp>
      <p:pic>
        <p:nvPicPr>
          <p:cNvPr id="6146" name="Picture 2"/>
          <p:cNvPicPr>
            <a:picLocks noChangeAspect="1" noChangeArrowheads="1"/>
          </p:cNvPicPr>
          <p:nvPr/>
        </p:nvPicPr>
        <p:blipFill>
          <a:blip r:embed="rId2"/>
          <a:srcRect/>
          <a:stretch>
            <a:fillRect/>
          </a:stretch>
        </p:blipFill>
        <p:spPr bwMode="auto">
          <a:xfrm>
            <a:off x="1000100" y="3500438"/>
            <a:ext cx="6985696" cy="3221798"/>
          </a:xfrm>
          <a:prstGeom prst="rect">
            <a:avLst/>
          </a:prstGeom>
          <a:noFill/>
          <a:ln w="9525">
            <a:noFill/>
            <a:miter lim="800000"/>
            <a:headEnd/>
            <a:tailEnd/>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785786" y="214290"/>
            <a:ext cx="7772400" cy="3571900"/>
          </a:xfrm>
        </p:spPr>
        <p:txBody>
          <a:bodyPr>
            <a:normAutofit/>
          </a:bodyPr>
          <a:lstStyle/>
          <a:p>
            <a:r>
              <a:rPr lang="zh-CN" altLang="en-US" b="1" dirty="0" smtClean="0"/>
              <a:t>环节四：反馈</a:t>
            </a:r>
            <a:endParaRPr lang="en-US" altLang="zh-CN" b="1" dirty="0" smtClean="0"/>
          </a:p>
          <a:p>
            <a:endParaRPr lang="en-US" altLang="zh-CN" dirty="0" smtClean="0"/>
          </a:p>
          <a:p>
            <a:pPr lvl="1"/>
            <a:r>
              <a:rPr lang="zh-CN" altLang="en-US" dirty="0" smtClean="0"/>
              <a:t>反馈过程往往起始于</a:t>
            </a:r>
            <a:r>
              <a:rPr lang="zh-CN" altLang="en-US" dirty="0" smtClean="0">
                <a:solidFill>
                  <a:srgbClr val="FF0000"/>
                </a:solidFill>
              </a:rPr>
              <a:t>灾害发生伊始</a:t>
            </a:r>
            <a:r>
              <a:rPr lang="zh-CN" altLang="en-US" dirty="0" smtClean="0"/>
              <a:t>，这时候个体要想方设法确认他们所获得警告信息的准确性。</a:t>
            </a:r>
            <a:endParaRPr lang="zh-CN" altLang="en-US" dirty="0"/>
          </a:p>
        </p:txBody>
      </p:sp>
      <p:pic>
        <p:nvPicPr>
          <p:cNvPr id="7170" name="Picture 2"/>
          <p:cNvPicPr>
            <a:picLocks noChangeAspect="1" noChangeArrowheads="1"/>
          </p:cNvPicPr>
          <p:nvPr/>
        </p:nvPicPr>
        <p:blipFill>
          <a:blip r:embed="rId2"/>
          <a:srcRect/>
          <a:stretch>
            <a:fillRect/>
          </a:stretch>
        </p:blipFill>
        <p:spPr bwMode="auto">
          <a:xfrm>
            <a:off x="1142976" y="2714620"/>
            <a:ext cx="6810916" cy="3105153"/>
          </a:xfrm>
          <a:prstGeom prst="rect">
            <a:avLst/>
          </a:prstGeom>
          <a:noFill/>
          <a:ln w="9525">
            <a:noFill/>
            <a:miter lim="800000"/>
            <a:headEnd/>
            <a:tailEnd/>
          </a:ln>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研究设计</a:t>
            </a:r>
            <a:endParaRPr lang="zh-CN" altLang="en-US" dirty="0"/>
          </a:p>
        </p:txBody>
      </p:sp>
      <p:sp>
        <p:nvSpPr>
          <p:cNvPr id="3" name="内容占位符 2"/>
          <p:cNvSpPr>
            <a:spLocks noGrp="1"/>
          </p:cNvSpPr>
          <p:nvPr>
            <p:ph sz="quarter" idx="1"/>
          </p:nvPr>
        </p:nvSpPr>
        <p:spPr>
          <a:xfrm>
            <a:off x="928662" y="1643050"/>
            <a:ext cx="7772400" cy="623878"/>
          </a:xfrm>
        </p:spPr>
        <p:txBody>
          <a:bodyPr/>
          <a:lstStyle/>
          <a:p>
            <a:pPr>
              <a:buNone/>
            </a:pPr>
            <a:r>
              <a:rPr lang="zh-CN" altLang="en-US" dirty="0" smtClean="0"/>
              <a:t>研究各个环节的相关性</a:t>
            </a:r>
            <a:endParaRPr lang="zh-CN" altLang="en-US" dirty="0"/>
          </a:p>
        </p:txBody>
      </p:sp>
      <p:pic>
        <p:nvPicPr>
          <p:cNvPr id="8194" name="Picture 2"/>
          <p:cNvPicPr>
            <a:picLocks noChangeAspect="1" noChangeArrowheads="1"/>
          </p:cNvPicPr>
          <p:nvPr/>
        </p:nvPicPr>
        <p:blipFill>
          <a:blip r:embed="rId2"/>
          <a:srcRect/>
          <a:stretch>
            <a:fillRect/>
          </a:stretch>
        </p:blipFill>
        <p:spPr bwMode="auto">
          <a:xfrm>
            <a:off x="1285852" y="2500306"/>
            <a:ext cx="6483385" cy="2981327"/>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研究设计（</a:t>
            </a:r>
            <a:r>
              <a:rPr lang="en-US" altLang="zh-CN" dirty="0" err="1" smtClean="0"/>
              <a:t>Terpstra</a:t>
            </a:r>
            <a:r>
              <a:rPr lang="en-US" altLang="zh-CN" dirty="0" smtClean="0"/>
              <a:t> et al.2012</a:t>
            </a:r>
            <a:r>
              <a:rPr lang="zh-CN" altLang="en-US" dirty="0" smtClean="0"/>
              <a:t>）</a:t>
            </a:r>
            <a:endParaRPr lang="zh-CN" altLang="en-US" dirty="0"/>
          </a:p>
        </p:txBody>
      </p:sp>
      <p:graphicFrame>
        <p:nvGraphicFramePr>
          <p:cNvPr id="4" name="内容占位符 3"/>
          <p:cNvGraphicFramePr>
            <a:graphicFrameLocks noGrp="1"/>
          </p:cNvGraphicFramePr>
          <p:nvPr>
            <p:ph sz="quarter" idx="1"/>
          </p:nvPr>
        </p:nvGraphicFramePr>
        <p:xfrm>
          <a:off x="928662" y="1571612"/>
          <a:ext cx="7358114" cy="4795716"/>
        </p:xfrm>
        <a:graphic>
          <a:graphicData uri="http://schemas.openxmlformats.org/drawingml/2006/table">
            <a:tbl>
              <a:tblPr>
                <a:tableStyleId>{69CF1AB2-1976-4502-BF36-3FF5EA218861}</a:tableStyleId>
              </a:tblPr>
              <a:tblGrid>
                <a:gridCol w="1455384"/>
                <a:gridCol w="5902730"/>
              </a:tblGrid>
              <a:tr h="290855">
                <a:tc>
                  <a:txBody>
                    <a:bodyPr/>
                    <a:lstStyle/>
                    <a:p>
                      <a:pPr indent="266700" algn="ctr">
                        <a:lnSpc>
                          <a:spcPct val="150000"/>
                        </a:lnSpc>
                        <a:spcAft>
                          <a:spcPts val="0"/>
                        </a:spcAft>
                      </a:pPr>
                      <a:r>
                        <a:rPr lang="zh-CN" sz="1800" kern="100" dirty="0"/>
                        <a:t>环节</a:t>
                      </a:r>
                      <a:endParaRPr lang="zh-CN" sz="1800" kern="100" dirty="0">
                        <a:latin typeface="Calibri"/>
                        <a:ea typeface="宋体"/>
                        <a:cs typeface="Times New Roman"/>
                      </a:endParaRPr>
                    </a:p>
                  </a:txBody>
                  <a:tcPr marL="68580" marR="68580" marT="0" marB="0"/>
                </a:tc>
                <a:tc>
                  <a:txBody>
                    <a:bodyPr/>
                    <a:lstStyle/>
                    <a:p>
                      <a:pPr indent="266700" algn="ctr">
                        <a:lnSpc>
                          <a:spcPct val="150000"/>
                        </a:lnSpc>
                        <a:spcAft>
                          <a:spcPts val="0"/>
                        </a:spcAft>
                      </a:pPr>
                      <a:r>
                        <a:rPr lang="zh-CN" sz="1800" kern="100"/>
                        <a:t>假设</a:t>
                      </a:r>
                      <a:endParaRPr lang="zh-CN" sz="1800" kern="100">
                        <a:latin typeface="Calibri"/>
                        <a:ea typeface="宋体"/>
                        <a:cs typeface="Times New Roman"/>
                      </a:endParaRPr>
                    </a:p>
                  </a:txBody>
                  <a:tcPr marL="68580" marR="68580" marT="0" marB="0"/>
                </a:tc>
              </a:tr>
              <a:tr h="581709">
                <a:tc>
                  <a:txBody>
                    <a:bodyPr/>
                    <a:lstStyle/>
                    <a:p>
                      <a:pPr indent="266700" algn="ctr">
                        <a:lnSpc>
                          <a:spcPct val="150000"/>
                        </a:lnSpc>
                        <a:spcAft>
                          <a:spcPts val="0"/>
                        </a:spcAft>
                      </a:pPr>
                      <a:r>
                        <a:rPr lang="en-US" sz="1800" kern="100" dirty="0"/>
                        <a:t>1</a:t>
                      </a:r>
                      <a:endParaRPr lang="zh-CN" sz="1800" kern="100" dirty="0">
                        <a:latin typeface="Calibri"/>
                        <a:ea typeface="宋体"/>
                        <a:cs typeface="Times New Roman"/>
                      </a:endParaRPr>
                    </a:p>
                  </a:txBody>
                  <a:tcPr marL="68580" marR="68580" marT="0" marB="0">
                    <a:solidFill>
                      <a:srgbClr val="E3F9FB"/>
                    </a:solidFill>
                  </a:tcPr>
                </a:tc>
                <a:tc>
                  <a:txBody>
                    <a:bodyPr/>
                    <a:lstStyle/>
                    <a:p>
                      <a:pPr indent="266700" algn="ctr">
                        <a:lnSpc>
                          <a:spcPct val="150000"/>
                        </a:lnSpc>
                        <a:spcAft>
                          <a:spcPts val="0"/>
                        </a:spcAft>
                      </a:pPr>
                      <a:r>
                        <a:rPr lang="en-US" sz="1800" kern="100" dirty="0"/>
                        <a:t>H1</a:t>
                      </a:r>
                      <a:r>
                        <a:rPr lang="zh-CN" sz="1800" kern="100" dirty="0"/>
                        <a:t>：环境与社会背景对于个人的事前决策正相关</a:t>
                      </a:r>
                      <a:endParaRPr lang="zh-CN" sz="1800" kern="100" dirty="0">
                        <a:latin typeface="Calibri"/>
                        <a:ea typeface="宋体"/>
                        <a:cs typeface="Times New Roman"/>
                      </a:endParaRPr>
                    </a:p>
                  </a:txBody>
                  <a:tcPr marL="68580" marR="68580" marT="0" marB="0">
                    <a:solidFill>
                      <a:srgbClr val="E3F9FB"/>
                    </a:solidFill>
                  </a:tcPr>
                </a:tc>
              </a:tr>
              <a:tr h="581709">
                <a:tc>
                  <a:txBody>
                    <a:bodyPr/>
                    <a:lstStyle/>
                    <a:p>
                      <a:pPr indent="266700" algn="ctr">
                        <a:lnSpc>
                          <a:spcPct val="150000"/>
                        </a:lnSpc>
                        <a:spcAft>
                          <a:spcPts val="0"/>
                        </a:spcAft>
                      </a:pPr>
                      <a:r>
                        <a:rPr lang="en-US" sz="1800" kern="100"/>
                        <a:t>2a</a:t>
                      </a:r>
                      <a:endParaRPr lang="zh-CN" sz="1800" kern="100">
                        <a:latin typeface="Calibri"/>
                        <a:ea typeface="宋体"/>
                        <a:cs typeface="Times New Roman"/>
                      </a:endParaRPr>
                    </a:p>
                  </a:txBody>
                  <a:tcPr marL="68580" marR="68580" marT="0" marB="0"/>
                </a:tc>
                <a:tc>
                  <a:txBody>
                    <a:bodyPr/>
                    <a:lstStyle/>
                    <a:p>
                      <a:pPr indent="266700" algn="ctr">
                        <a:lnSpc>
                          <a:spcPct val="150000"/>
                        </a:lnSpc>
                        <a:spcAft>
                          <a:spcPts val="0"/>
                        </a:spcAft>
                      </a:pPr>
                      <a:r>
                        <a:rPr lang="en-US" sz="1800" kern="100" dirty="0"/>
                        <a:t>H2a</a:t>
                      </a:r>
                      <a:r>
                        <a:rPr lang="zh-CN" sz="1800" kern="100" dirty="0"/>
                        <a:t>：事前决策对于个人灾害风险感知正相关</a:t>
                      </a:r>
                      <a:endParaRPr lang="zh-CN" sz="1800" kern="100" dirty="0">
                        <a:latin typeface="Calibri"/>
                        <a:ea typeface="宋体"/>
                        <a:cs typeface="Times New Roman"/>
                      </a:endParaRPr>
                    </a:p>
                  </a:txBody>
                  <a:tcPr marL="68580" marR="68580" marT="0" marB="0"/>
                </a:tc>
              </a:tr>
              <a:tr h="581709">
                <a:tc>
                  <a:txBody>
                    <a:bodyPr/>
                    <a:lstStyle/>
                    <a:p>
                      <a:pPr marL="0" indent="266700" algn="ctr" rtl="0" eaLnBrk="1" latinLnBrk="0" hangingPunct="1">
                        <a:lnSpc>
                          <a:spcPct val="150000"/>
                        </a:lnSpc>
                        <a:spcAft>
                          <a:spcPts val="0"/>
                        </a:spcAft>
                      </a:pPr>
                      <a:r>
                        <a:rPr kumimoji="0" lang="en-US" sz="1800" kern="100" dirty="0">
                          <a:solidFill>
                            <a:schemeClr val="dk1"/>
                          </a:solidFill>
                          <a:latin typeface="+mn-lt"/>
                          <a:ea typeface="+mn-ea"/>
                          <a:cs typeface="+mn-cs"/>
                        </a:rPr>
                        <a:t>2b</a:t>
                      </a:r>
                      <a:endParaRPr kumimoji="0" lang="zh-CN" sz="1800" kern="100" dirty="0">
                        <a:solidFill>
                          <a:schemeClr val="dk1"/>
                        </a:solidFill>
                        <a:latin typeface="+mn-lt"/>
                        <a:ea typeface="+mn-ea"/>
                        <a:cs typeface="+mn-cs"/>
                      </a:endParaRPr>
                    </a:p>
                  </a:txBody>
                  <a:tcPr marL="68580" marR="68580" marT="0" marB="0">
                    <a:solidFill>
                      <a:srgbClr val="E3F9FB"/>
                    </a:solidFill>
                  </a:tcPr>
                </a:tc>
                <a:tc>
                  <a:txBody>
                    <a:bodyPr/>
                    <a:lstStyle/>
                    <a:p>
                      <a:pPr marL="0" indent="266700" algn="ctr" rtl="0" eaLnBrk="1" latinLnBrk="0" hangingPunct="1">
                        <a:lnSpc>
                          <a:spcPct val="150000"/>
                        </a:lnSpc>
                        <a:spcAft>
                          <a:spcPts val="0"/>
                        </a:spcAft>
                      </a:pPr>
                      <a:r>
                        <a:rPr kumimoji="0" lang="en-US" sz="1800" kern="100" dirty="0">
                          <a:solidFill>
                            <a:schemeClr val="dk1"/>
                          </a:solidFill>
                          <a:latin typeface="+mn-lt"/>
                          <a:ea typeface="+mn-ea"/>
                          <a:cs typeface="+mn-cs"/>
                        </a:rPr>
                        <a:t>H2b</a:t>
                      </a:r>
                      <a:r>
                        <a:rPr kumimoji="0" lang="zh-CN" sz="1800" kern="100" dirty="0">
                          <a:solidFill>
                            <a:schemeClr val="dk1"/>
                          </a:solidFill>
                          <a:latin typeface="+mn-lt"/>
                          <a:ea typeface="+mn-ea"/>
                          <a:cs typeface="+mn-cs"/>
                        </a:rPr>
                        <a:t>：事前决策对于个人投保行为感知正相关</a:t>
                      </a:r>
                    </a:p>
                  </a:txBody>
                  <a:tcPr marL="68580" marR="68580" marT="0" marB="0">
                    <a:solidFill>
                      <a:srgbClr val="E3F9FB"/>
                    </a:solidFill>
                  </a:tcPr>
                </a:tc>
              </a:tr>
              <a:tr h="290855">
                <a:tc>
                  <a:txBody>
                    <a:bodyPr/>
                    <a:lstStyle/>
                    <a:p>
                      <a:pPr indent="266700" algn="ctr">
                        <a:lnSpc>
                          <a:spcPct val="150000"/>
                        </a:lnSpc>
                        <a:spcAft>
                          <a:spcPts val="0"/>
                        </a:spcAft>
                      </a:pPr>
                      <a:r>
                        <a:rPr lang="en-US" sz="1800" kern="100"/>
                        <a:t>2c</a:t>
                      </a:r>
                      <a:endParaRPr lang="zh-CN" sz="1800" kern="100">
                        <a:latin typeface="Calibri"/>
                        <a:ea typeface="宋体"/>
                        <a:cs typeface="Times New Roman"/>
                      </a:endParaRPr>
                    </a:p>
                  </a:txBody>
                  <a:tcPr marL="68580" marR="68580" marT="0" marB="0"/>
                </a:tc>
                <a:tc>
                  <a:txBody>
                    <a:bodyPr/>
                    <a:lstStyle/>
                    <a:p>
                      <a:pPr indent="266700" algn="ctr">
                        <a:lnSpc>
                          <a:spcPct val="150000"/>
                        </a:lnSpc>
                        <a:spcAft>
                          <a:spcPts val="0"/>
                        </a:spcAft>
                      </a:pPr>
                      <a:r>
                        <a:rPr lang="en-US" sz="1800" kern="100" dirty="0"/>
                        <a:t>H2c</a:t>
                      </a:r>
                      <a:r>
                        <a:rPr lang="zh-CN" sz="1800" kern="100" dirty="0"/>
                        <a:t>：事前决策对于个人职责感知正相关</a:t>
                      </a:r>
                      <a:endParaRPr lang="zh-CN" sz="1800" kern="100" dirty="0">
                        <a:latin typeface="Calibri"/>
                        <a:ea typeface="宋体"/>
                        <a:cs typeface="Times New Roman"/>
                      </a:endParaRPr>
                    </a:p>
                  </a:txBody>
                  <a:tcPr marL="68580" marR="68580" marT="0" marB="0"/>
                </a:tc>
              </a:tr>
              <a:tr h="290855">
                <a:tc>
                  <a:txBody>
                    <a:bodyPr/>
                    <a:lstStyle/>
                    <a:p>
                      <a:pPr marL="0" indent="266700" algn="ctr" rtl="0" eaLnBrk="1" latinLnBrk="0" hangingPunct="1">
                        <a:lnSpc>
                          <a:spcPct val="150000"/>
                        </a:lnSpc>
                        <a:spcAft>
                          <a:spcPts val="0"/>
                        </a:spcAft>
                      </a:pPr>
                      <a:r>
                        <a:rPr kumimoji="0" lang="en-US" sz="1800" kern="100" dirty="0">
                          <a:solidFill>
                            <a:schemeClr val="dk1"/>
                          </a:solidFill>
                          <a:latin typeface="+mn-lt"/>
                          <a:ea typeface="+mn-ea"/>
                          <a:cs typeface="+mn-cs"/>
                        </a:rPr>
                        <a:t>3</a:t>
                      </a:r>
                      <a:endParaRPr kumimoji="0" lang="zh-CN" sz="1800" kern="100" dirty="0">
                        <a:solidFill>
                          <a:schemeClr val="dk1"/>
                        </a:solidFill>
                        <a:latin typeface="+mn-lt"/>
                        <a:ea typeface="+mn-ea"/>
                        <a:cs typeface="+mn-cs"/>
                      </a:endParaRPr>
                    </a:p>
                  </a:txBody>
                  <a:tcPr marL="68580" marR="68580" marT="0" marB="0">
                    <a:solidFill>
                      <a:srgbClr val="E3F9FB"/>
                    </a:solidFill>
                  </a:tcPr>
                </a:tc>
                <a:tc>
                  <a:txBody>
                    <a:bodyPr/>
                    <a:lstStyle/>
                    <a:p>
                      <a:pPr marL="0" indent="266700" algn="ctr" rtl="0" eaLnBrk="1" latinLnBrk="0" hangingPunct="1">
                        <a:lnSpc>
                          <a:spcPct val="150000"/>
                        </a:lnSpc>
                        <a:spcAft>
                          <a:spcPts val="0"/>
                        </a:spcAft>
                      </a:pPr>
                      <a:r>
                        <a:rPr kumimoji="0" lang="en-US" sz="1800" kern="100" dirty="0">
                          <a:solidFill>
                            <a:schemeClr val="dk1"/>
                          </a:solidFill>
                          <a:latin typeface="+mn-lt"/>
                          <a:ea typeface="+mn-ea"/>
                          <a:cs typeface="+mn-cs"/>
                        </a:rPr>
                        <a:t>H3</a:t>
                      </a:r>
                      <a:r>
                        <a:rPr kumimoji="0" lang="zh-CN" sz="1800" kern="100" dirty="0">
                          <a:solidFill>
                            <a:schemeClr val="dk1"/>
                          </a:solidFill>
                          <a:latin typeface="+mn-lt"/>
                          <a:ea typeface="+mn-ea"/>
                          <a:cs typeface="+mn-cs"/>
                        </a:rPr>
                        <a:t>：个人感知与个人的投保决策行为正相关</a:t>
                      </a:r>
                    </a:p>
                  </a:txBody>
                  <a:tcPr marL="68580" marR="68580" marT="0" marB="0">
                    <a:solidFill>
                      <a:srgbClr val="E3F9FB"/>
                    </a:solidFill>
                  </a:tcPr>
                </a:tc>
              </a:tr>
              <a:tr h="290855">
                <a:tc>
                  <a:txBody>
                    <a:bodyPr/>
                    <a:lstStyle/>
                    <a:p>
                      <a:pPr indent="266700" algn="ctr">
                        <a:lnSpc>
                          <a:spcPct val="150000"/>
                        </a:lnSpc>
                        <a:spcAft>
                          <a:spcPts val="0"/>
                        </a:spcAft>
                      </a:pPr>
                      <a:r>
                        <a:rPr lang="en-US" sz="1800" kern="100"/>
                        <a:t>4</a:t>
                      </a:r>
                      <a:endParaRPr lang="zh-CN" sz="1800" kern="100">
                        <a:latin typeface="Calibri"/>
                        <a:ea typeface="宋体"/>
                        <a:cs typeface="Times New Roman"/>
                      </a:endParaRPr>
                    </a:p>
                  </a:txBody>
                  <a:tcPr marL="68580" marR="68580" marT="0" marB="0"/>
                </a:tc>
                <a:tc>
                  <a:txBody>
                    <a:bodyPr/>
                    <a:lstStyle/>
                    <a:p>
                      <a:pPr indent="266700" algn="ctr">
                        <a:lnSpc>
                          <a:spcPct val="150000"/>
                        </a:lnSpc>
                        <a:spcAft>
                          <a:spcPts val="0"/>
                        </a:spcAft>
                      </a:pPr>
                      <a:r>
                        <a:rPr lang="en-US" sz="1800" kern="100"/>
                        <a:t>H4</a:t>
                      </a:r>
                      <a:r>
                        <a:rPr lang="zh-CN" sz="1800" kern="100"/>
                        <a:t>：个人决策行为与最终投保行为正相关</a:t>
                      </a:r>
                      <a:endParaRPr lang="zh-CN" sz="1800" kern="100">
                        <a:latin typeface="Calibri"/>
                        <a:ea typeface="宋体"/>
                        <a:cs typeface="Times New Roman"/>
                      </a:endParaRPr>
                    </a:p>
                  </a:txBody>
                  <a:tcPr marL="68580" marR="68580" marT="0" marB="0"/>
                </a:tc>
              </a:tr>
              <a:tr h="290855">
                <a:tc>
                  <a:txBody>
                    <a:bodyPr/>
                    <a:lstStyle/>
                    <a:p>
                      <a:pPr indent="266700" algn="ctr">
                        <a:lnSpc>
                          <a:spcPct val="150000"/>
                        </a:lnSpc>
                        <a:spcAft>
                          <a:spcPts val="0"/>
                        </a:spcAft>
                      </a:pPr>
                      <a:r>
                        <a:rPr lang="en-US" sz="1800" kern="100" dirty="0"/>
                        <a:t>5a</a:t>
                      </a:r>
                      <a:endParaRPr lang="zh-CN" sz="1800" kern="100" dirty="0">
                        <a:latin typeface="Calibri"/>
                        <a:ea typeface="宋体"/>
                        <a:cs typeface="Times New Roman"/>
                      </a:endParaRPr>
                    </a:p>
                  </a:txBody>
                  <a:tcPr marL="68580" marR="68580" marT="0" marB="0">
                    <a:solidFill>
                      <a:srgbClr val="E3F9FB"/>
                    </a:solidFill>
                  </a:tcPr>
                </a:tc>
                <a:tc>
                  <a:txBody>
                    <a:bodyPr/>
                    <a:lstStyle/>
                    <a:p>
                      <a:pPr indent="266700" algn="ctr">
                        <a:lnSpc>
                          <a:spcPct val="150000"/>
                        </a:lnSpc>
                        <a:spcAft>
                          <a:spcPts val="0"/>
                        </a:spcAft>
                      </a:pPr>
                      <a:r>
                        <a:rPr lang="en-US" sz="1800" kern="100" dirty="0"/>
                        <a:t>H5a</a:t>
                      </a:r>
                      <a:r>
                        <a:rPr lang="zh-CN" sz="1800" kern="100" dirty="0"/>
                        <a:t>：促进因素与个人投保正相关</a:t>
                      </a:r>
                      <a:endParaRPr lang="zh-CN" sz="1800" kern="100" dirty="0">
                        <a:latin typeface="Calibri"/>
                        <a:ea typeface="宋体"/>
                        <a:cs typeface="Times New Roman"/>
                      </a:endParaRPr>
                    </a:p>
                  </a:txBody>
                  <a:tcPr marL="68580" marR="68580" marT="0" marB="0">
                    <a:solidFill>
                      <a:srgbClr val="E3F9FB"/>
                    </a:solidFill>
                  </a:tcPr>
                </a:tc>
              </a:tr>
              <a:tr h="290855">
                <a:tc>
                  <a:txBody>
                    <a:bodyPr/>
                    <a:lstStyle/>
                    <a:p>
                      <a:pPr indent="266700" algn="ctr">
                        <a:lnSpc>
                          <a:spcPct val="150000"/>
                        </a:lnSpc>
                        <a:spcAft>
                          <a:spcPts val="0"/>
                        </a:spcAft>
                      </a:pPr>
                      <a:r>
                        <a:rPr lang="en-US" sz="1800" kern="100"/>
                        <a:t>5b</a:t>
                      </a:r>
                      <a:endParaRPr lang="zh-CN" sz="1800" kern="100">
                        <a:latin typeface="Calibri"/>
                        <a:ea typeface="宋体"/>
                        <a:cs typeface="Times New Roman"/>
                      </a:endParaRPr>
                    </a:p>
                  </a:txBody>
                  <a:tcPr marL="68580" marR="68580" marT="0" marB="0"/>
                </a:tc>
                <a:tc>
                  <a:txBody>
                    <a:bodyPr/>
                    <a:lstStyle/>
                    <a:p>
                      <a:pPr indent="266700" algn="ctr">
                        <a:lnSpc>
                          <a:spcPct val="150000"/>
                        </a:lnSpc>
                        <a:spcAft>
                          <a:spcPts val="0"/>
                        </a:spcAft>
                      </a:pPr>
                      <a:r>
                        <a:rPr lang="en-US" sz="1800" kern="100"/>
                        <a:t>H5b</a:t>
                      </a:r>
                      <a:r>
                        <a:rPr lang="zh-CN" sz="1800" kern="100"/>
                        <a:t>：抑制因素与个人投保负相关</a:t>
                      </a:r>
                      <a:endParaRPr lang="zh-CN" sz="1800" kern="100">
                        <a:latin typeface="Calibri"/>
                        <a:ea typeface="宋体"/>
                        <a:cs typeface="Times New Roman"/>
                      </a:endParaRPr>
                    </a:p>
                  </a:txBody>
                  <a:tcPr marL="68580" marR="68580" marT="0" marB="0"/>
                </a:tc>
              </a:tr>
              <a:tr h="581709">
                <a:tc>
                  <a:txBody>
                    <a:bodyPr/>
                    <a:lstStyle/>
                    <a:p>
                      <a:pPr indent="266700" algn="ctr">
                        <a:lnSpc>
                          <a:spcPct val="150000"/>
                        </a:lnSpc>
                        <a:spcAft>
                          <a:spcPts val="0"/>
                        </a:spcAft>
                      </a:pPr>
                      <a:r>
                        <a:rPr lang="en-US" sz="1800" kern="100" dirty="0"/>
                        <a:t>6</a:t>
                      </a:r>
                      <a:endParaRPr lang="zh-CN" sz="1800" kern="100" dirty="0">
                        <a:latin typeface="Calibri"/>
                        <a:ea typeface="宋体"/>
                        <a:cs typeface="Times New Roman"/>
                      </a:endParaRPr>
                    </a:p>
                  </a:txBody>
                  <a:tcPr marL="68580" marR="68580" marT="0" marB="0">
                    <a:solidFill>
                      <a:srgbClr val="E3F9FB"/>
                    </a:solidFill>
                  </a:tcPr>
                </a:tc>
                <a:tc>
                  <a:txBody>
                    <a:bodyPr/>
                    <a:lstStyle/>
                    <a:p>
                      <a:pPr indent="266700" algn="ctr">
                        <a:lnSpc>
                          <a:spcPct val="150000"/>
                        </a:lnSpc>
                        <a:spcAft>
                          <a:spcPts val="0"/>
                        </a:spcAft>
                      </a:pPr>
                      <a:r>
                        <a:rPr lang="en-US" sz="1800" kern="100" dirty="0"/>
                        <a:t>H6</a:t>
                      </a:r>
                      <a:r>
                        <a:rPr lang="zh-CN" sz="1800" kern="100" dirty="0"/>
                        <a:t>：个人投保行为与个人信息关注行为正相关</a:t>
                      </a:r>
                      <a:endParaRPr lang="zh-CN" sz="1800" kern="100" dirty="0">
                        <a:latin typeface="Calibri"/>
                        <a:ea typeface="宋体"/>
                        <a:cs typeface="Times New Roman"/>
                      </a:endParaRPr>
                    </a:p>
                  </a:txBody>
                  <a:tcPr marL="68580" marR="68580" marT="0" marB="0">
                    <a:solidFill>
                      <a:srgbClr val="E3F9FB"/>
                    </a:solidFill>
                  </a:tcPr>
                </a:tc>
              </a:tr>
            </a:tbl>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调查问卷</a:t>
            </a:r>
            <a:endParaRPr lang="zh-CN" altLang="en-US" dirty="0"/>
          </a:p>
        </p:txBody>
      </p:sp>
      <p:sp>
        <p:nvSpPr>
          <p:cNvPr id="3" name="内容占位符 2"/>
          <p:cNvSpPr>
            <a:spLocks noGrp="1"/>
          </p:cNvSpPr>
          <p:nvPr>
            <p:ph sz="quarter" idx="1"/>
          </p:nvPr>
        </p:nvSpPr>
        <p:spPr>
          <a:xfrm>
            <a:off x="914400" y="1447800"/>
            <a:ext cx="7772400" cy="552440"/>
          </a:xfrm>
        </p:spPr>
        <p:txBody>
          <a:bodyPr/>
          <a:lstStyle/>
          <a:p>
            <a:r>
              <a:rPr lang="zh-CN" altLang="en-US" b="1" dirty="0" smtClean="0"/>
              <a:t>背景因素</a:t>
            </a:r>
            <a:endParaRPr lang="en-US" altLang="zh-CN" b="1" dirty="0" smtClean="0"/>
          </a:p>
          <a:p>
            <a:endParaRPr lang="en-US" altLang="zh-CN" dirty="0" smtClean="0"/>
          </a:p>
          <a:p>
            <a:pPr>
              <a:buNone/>
            </a:pPr>
            <a:endParaRPr lang="zh-CN" altLang="en-US" dirty="0"/>
          </a:p>
        </p:txBody>
      </p:sp>
      <p:graphicFrame>
        <p:nvGraphicFramePr>
          <p:cNvPr id="4" name="表格 3"/>
          <p:cNvGraphicFramePr>
            <a:graphicFrameLocks noGrp="1"/>
          </p:cNvGraphicFramePr>
          <p:nvPr/>
        </p:nvGraphicFramePr>
        <p:xfrm>
          <a:off x="928662" y="2000240"/>
          <a:ext cx="7143800" cy="3446547"/>
        </p:xfrm>
        <a:graphic>
          <a:graphicData uri="http://schemas.openxmlformats.org/drawingml/2006/table">
            <a:tbl>
              <a:tblPr/>
              <a:tblGrid>
                <a:gridCol w="3571900"/>
                <a:gridCol w="3571900"/>
              </a:tblGrid>
              <a:tr h="267277">
                <a:tc>
                  <a:txBody>
                    <a:bodyPr/>
                    <a:lstStyle/>
                    <a:p>
                      <a:pPr algn="ctr">
                        <a:lnSpc>
                          <a:spcPct val="150000"/>
                        </a:lnSpc>
                        <a:spcAft>
                          <a:spcPts val="0"/>
                        </a:spcAft>
                      </a:pPr>
                      <a:r>
                        <a:rPr lang="zh-CN" sz="2400" kern="100" dirty="0">
                          <a:latin typeface="Calibri"/>
                          <a:ea typeface="宋体"/>
                          <a:cs typeface="Times New Roman"/>
                        </a:rPr>
                        <a:t>题目</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zh-CN" sz="2400" kern="100" dirty="0">
                          <a:latin typeface="Calibri"/>
                          <a:ea typeface="宋体"/>
                          <a:cs typeface="Times New Roman"/>
                        </a:rPr>
                        <a:t>选项</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553">
                <a:tc>
                  <a:txBody>
                    <a:bodyPr/>
                    <a:lstStyle/>
                    <a:p>
                      <a:pPr marL="342900" lvl="0" indent="-342900" algn="ctr">
                        <a:lnSpc>
                          <a:spcPct val="150000"/>
                        </a:lnSpc>
                        <a:spcAft>
                          <a:spcPts val="0"/>
                        </a:spcAft>
                        <a:buFont typeface="Wingdings"/>
                        <a:buNone/>
                      </a:pPr>
                      <a:r>
                        <a:rPr lang="zh-CN" sz="2000" kern="100" dirty="0">
                          <a:solidFill>
                            <a:srgbClr val="FF0000"/>
                          </a:solidFill>
                          <a:latin typeface="Calibri"/>
                          <a:ea typeface="宋体"/>
                          <a:cs typeface="Times New Roman"/>
                        </a:rPr>
                        <a:t>你所居住的地点发生地震的频率如何？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a:latin typeface="Calibri"/>
                          <a:ea typeface="宋体"/>
                          <a:cs typeface="Times New Roman"/>
                        </a:rPr>
                        <a:t>1—————5</a:t>
                      </a:r>
                      <a:endParaRPr lang="zh-CN" sz="2000" kern="100">
                        <a:latin typeface="Calibri"/>
                        <a:ea typeface="宋体"/>
                        <a:cs typeface="Times New Roman"/>
                      </a:endParaRPr>
                    </a:p>
                    <a:p>
                      <a:pPr algn="ctr">
                        <a:lnSpc>
                          <a:spcPct val="150000"/>
                        </a:lnSpc>
                        <a:spcAft>
                          <a:spcPts val="0"/>
                        </a:spcAft>
                      </a:pPr>
                      <a:r>
                        <a:rPr lang="zh-CN" sz="2000" kern="100">
                          <a:latin typeface="Calibri"/>
                          <a:ea typeface="宋体"/>
                          <a:cs typeface="Times New Roman"/>
                        </a:rPr>
                        <a:t>非常低</a:t>
                      </a:r>
                      <a:r>
                        <a:rPr lang="en-US" sz="2000" kern="100">
                          <a:latin typeface="Calibri"/>
                          <a:ea typeface="宋体"/>
                          <a:cs typeface="Times New Roman"/>
                        </a:rPr>
                        <a:t>    </a:t>
                      </a:r>
                      <a:r>
                        <a:rPr lang="zh-CN" sz="2000" kern="100">
                          <a:latin typeface="Calibri"/>
                          <a:ea typeface="宋体"/>
                          <a:cs typeface="Times New Roman"/>
                        </a:rPr>
                        <a:t>非常高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69107">
                <a:tc>
                  <a:txBody>
                    <a:bodyPr/>
                    <a:lstStyle/>
                    <a:p>
                      <a:pPr marL="342900" lvl="0" indent="-342900" algn="ctr">
                        <a:lnSpc>
                          <a:spcPct val="150000"/>
                        </a:lnSpc>
                        <a:spcAft>
                          <a:spcPts val="0"/>
                        </a:spcAft>
                        <a:buFont typeface="Wingdings"/>
                        <a:buNone/>
                      </a:pPr>
                      <a:r>
                        <a:rPr lang="zh-CN" sz="2000" kern="100" dirty="0">
                          <a:latin typeface="Calibri"/>
                          <a:ea typeface="宋体"/>
                          <a:cs typeface="Times New Roman"/>
                        </a:rPr>
                        <a:t>你所居住的地区上次发生地震是什么时候？</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altLang="zh-CN" sz="2000" kern="100" dirty="0" smtClean="0">
                          <a:latin typeface="Calibri"/>
                          <a:ea typeface="宋体"/>
                          <a:cs typeface="Times New Roman"/>
                        </a:rPr>
                        <a:t>A.____</a:t>
                      </a:r>
                      <a:r>
                        <a:rPr lang="zh-CN" altLang="en-US" sz="2000" kern="100" dirty="0" smtClean="0">
                          <a:latin typeface="Calibri"/>
                          <a:ea typeface="宋体"/>
                          <a:cs typeface="Times New Roman"/>
                        </a:rPr>
                        <a:t>年前</a:t>
                      </a:r>
                      <a:endParaRPr lang="en-US" altLang="zh-CN" sz="2000" kern="100" dirty="0" smtClean="0">
                        <a:latin typeface="Calibri"/>
                        <a:ea typeface="宋体"/>
                        <a:cs typeface="Times New Roman"/>
                      </a:endParaRPr>
                    </a:p>
                    <a:p>
                      <a:pPr algn="ctr">
                        <a:lnSpc>
                          <a:spcPct val="150000"/>
                        </a:lnSpc>
                        <a:spcAft>
                          <a:spcPts val="0"/>
                        </a:spcAft>
                      </a:pPr>
                      <a:r>
                        <a:rPr lang="en-US" altLang="zh-CN" sz="2000" kern="100" dirty="0" smtClean="0">
                          <a:latin typeface="Calibri"/>
                          <a:ea typeface="宋体"/>
                          <a:cs typeface="Times New Roman"/>
                        </a:rPr>
                        <a:t>B.</a:t>
                      </a:r>
                      <a:r>
                        <a:rPr lang="zh-CN" altLang="en-US" sz="2000" kern="100" dirty="0" smtClean="0">
                          <a:latin typeface="Calibri"/>
                          <a:ea typeface="宋体"/>
                          <a:cs typeface="Times New Roman"/>
                        </a:rPr>
                        <a:t>不知道</a:t>
                      </a:r>
                      <a:endParaRPr lang="zh-CN" sz="20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4553">
                <a:tc>
                  <a:txBody>
                    <a:bodyPr/>
                    <a:lstStyle/>
                    <a:p>
                      <a:pPr marL="342900" lvl="0" indent="-342900" algn="ctr">
                        <a:lnSpc>
                          <a:spcPct val="150000"/>
                        </a:lnSpc>
                        <a:spcAft>
                          <a:spcPts val="0"/>
                        </a:spcAft>
                        <a:buFont typeface="Wingdings"/>
                        <a:buNone/>
                      </a:pPr>
                      <a:r>
                        <a:rPr lang="zh-CN" sz="2000" kern="100" dirty="0">
                          <a:solidFill>
                            <a:srgbClr val="FF0000"/>
                          </a:solidFill>
                          <a:latin typeface="Calibri"/>
                          <a:ea typeface="宋体"/>
                          <a:cs typeface="Times New Roman"/>
                        </a:rPr>
                        <a:t>平时能接触到地震灾害的预警吗？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50000"/>
                        </a:lnSpc>
                        <a:spcAft>
                          <a:spcPts val="0"/>
                        </a:spcAft>
                        <a:buFont typeface="+mj-lt"/>
                        <a:buAutoNum type="alphaUcPeriod"/>
                      </a:pPr>
                      <a:r>
                        <a:rPr lang="zh-CN" sz="2000" kern="100" dirty="0">
                          <a:latin typeface="Calibri"/>
                          <a:ea typeface="宋体"/>
                          <a:cs typeface="Times New Roman"/>
                        </a:rPr>
                        <a:t>能</a:t>
                      </a:r>
                    </a:p>
                    <a:p>
                      <a:pPr marL="342900" lvl="0" indent="-342900" algn="ctr">
                        <a:lnSpc>
                          <a:spcPct val="150000"/>
                        </a:lnSpc>
                        <a:spcAft>
                          <a:spcPts val="0"/>
                        </a:spcAft>
                        <a:buFont typeface="+mj-lt"/>
                        <a:buAutoNum type="alphaUcPeriod"/>
                      </a:pPr>
                      <a:r>
                        <a:rPr lang="zh-CN" sz="2000" kern="100" dirty="0">
                          <a:latin typeface="Calibri"/>
                          <a:ea typeface="宋体"/>
                          <a:cs typeface="Times New Roman"/>
                        </a:rPr>
                        <a:t>不能</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642910" y="2714620"/>
          <a:ext cx="8001056" cy="1868960"/>
        </p:xfrm>
        <a:graphic>
          <a:graphicData uri="http://schemas.openxmlformats.org/drawingml/2006/table">
            <a:tbl>
              <a:tblPr/>
              <a:tblGrid>
                <a:gridCol w="4000528"/>
                <a:gridCol w="4000528"/>
              </a:tblGrid>
              <a:tr h="534553">
                <a:tc>
                  <a:txBody>
                    <a:bodyPr/>
                    <a:lstStyle/>
                    <a:p>
                      <a:pPr marL="342900" lvl="0" indent="-342900" algn="ctr">
                        <a:lnSpc>
                          <a:spcPct val="150000"/>
                        </a:lnSpc>
                        <a:spcAft>
                          <a:spcPts val="0"/>
                        </a:spcAft>
                        <a:buFont typeface="Wingdings"/>
                        <a:buNone/>
                      </a:pPr>
                      <a:r>
                        <a:rPr lang="zh-CN" sz="2000" kern="100" dirty="0">
                          <a:solidFill>
                            <a:srgbClr val="FF0000"/>
                          </a:solidFill>
                          <a:latin typeface="Calibri"/>
                          <a:ea typeface="宋体"/>
                          <a:cs typeface="Times New Roman"/>
                        </a:rPr>
                        <a:t>你知道哪些渠道可以获得关于</a:t>
                      </a:r>
                      <a:r>
                        <a:rPr lang="zh-CN" sz="2000" kern="100" dirty="0" smtClean="0">
                          <a:solidFill>
                            <a:srgbClr val="FF0000"/>
                          </a:solidFill>
                          <a:latin typeface="Calibri"/>
                          <a:ea typeface="宋体"/>
                          <a:cs typeface="Times New Roman"/>
                        </a:rPr>
                        <a:t>地震的</a:t>
                      </a:r>
                      <a:r>
                        <a:rPr lang="zh-CN" sz="2000" kern="100" dirty="0">
                          <a:solidFill>
                            <a:srgbClr val="FF0000"/>
                          </a:solidFill>
                          <a:latin typeface="Calibri"/>
                          <a:ea typeface="宋体"/>
                          <a:cs typeface="Times New Roman"/>
                        </a:rPr>
                        <a:t>信息</a:t>
                      </a:r>
                      <a:r>
                        <a:rPr lang="zh-CN" sz="2000" kern="100" dirty="0" smtClean="0">
                          <a:solidFill>
                            <a:srgbClr val="FF0000"/>
                          </a:solidFill>
                          <a:latin typeface="Calibri"/>
                          <a:ea typeface="宋体"/>
                          <a:cs typeface="Times New Roman"/>
                        </a:rPr>
                        <a:t>？</a:t>
                      </a:r>
                      <a:r>
                        <a:rPr lang="zh-CN" altLang="en-US" sz="2000" kern="100" dirty="0" smtClean="0">
                          <a:solidFill>
                            <a:srgbClr val="FF0000"/>
                          </a:solidFill>
                          <a:latin typeface="Calibri"/>
                          <a:ea typeface="宋体"/>
                          <a:cs typeface="Times New Roman"/>
                        </a:rPr>
                        <a:t>（多选）</a:t>
                      </a:r>
                      <a:endParaRPr lang="zh-CN" sz="2000" kern="100" dirty="0">
                        <a:solidFill>
                          <a:srgbClr val="FF0000"/>
                        </a:solidFill>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latin typeface="Calibri"/>
                          <a:ea typeface="宋体"/>
                          <a:cs typeface="Times New Roman"/>
                        </a:rPr>
                        <a:t>A.</a:t>
                      </a:r>
                      <a:r>
                        <a:rPr lang="zh-CN" sz="2000" kern="100" dirty="0">
                          <a:latin typeface="Calibri"/>
                          <a:ea typeface="宋体"/>
                          <a:cs typeface="Times New Roman"/>
                        </a:rPr>
                        <a:t>电视</a:t>
                      </a:r>
                      <a:r>
                        <a:rPr lang="en-US" sz="2000" kern="100" dirty="0">
                          <a:latin typeface="Calibri"/>
                          <a:ea typeface="宋体"/>
                          <a:cs typeface="Times New Roman"/>
                        </a:rPr>
                        <a:t>  B.</a:t>
                      </a:r>
                      <a:r>
                        <a:rPr lang="zh-CN" sz="2000" kern="100" dirty="0">
                          <a:latin typeface="Calibri"/>
                          <a:ea typeface="宋体"/>
                          <a:cs typeface="Times New Roman"/>
                        </a:rPr>
                        <a:t>互联网</a:t>
                      </a:r>
                      <a:r>
                        <a:rPr lang="en-US" sz="2000" kern="100" dirty="0">
                          <a:latin typeface="Calibri"/>
                          <a:ea typeface="宋体"/>
                          <a:cs typeface="Times New Roman"/>
                        </a:rPr>
                        <a:t>  C.</a:t>
                      </a:r>
                      <a:r>
                        <a:rPr lang="zh-CN" sz="2000" kern="100" dirty="0">
                          <a:latin typeface="Calibri"/>
                          <a:ea typeface="宋体"/>
                          <a:cs typeface="Times New Roman"/>
                        </a:rPr>
                        <a:t>短信</a:t>
                      </a:r>
                      <a:r>
                        <a:rPr lang="en-US" sz="2000" kern="100" dirty="0">
                          <a:latin typeface="Calibri"/>
                          <a:ea typeface="宋体"/>
                          <a:cs typeface="Times New Roman"/>
                        </a:rPr>
                        <a:t>  D.</a:t>
                      </a:r>
                      <a:r>
                        <a:rPr lang="zh-CN" sz="2000" kern="100" dirty="0">
                          <a:latin typeface="Calibri"/>
                          <a:ea typeface="宋体"/>
                          <a:cs typeface="Times New Roman"/>
                        </a:rPr>
                        <a:t>广播</a:t>
                      </a:r>
                      <a:r>
                        <a:rPr lang="en-US" sz="2000" kern="100" dirty="0">
                          <a:latin typeface="Calibri"/>
                          <a:ea typeface="宋体"/>
                          <a:cs typeface="Times New Roman"/>
                        </a:rPr>
                        <a:t>   E.</a:t>
                      </a:r>
                      <a:r>
                        <a:rPr lang="zh-CN" sz="2000" kern="100" dirty="0">
                          <a:latin typeface="Calibri"/>
                          <a:ea typeface="宋体"/>
                          <a:cs typeface="Times New Roman"/>
                        </a:rPr>
                        <a:t>邻里</a:t>
                      </a:r>
                      <a:r>
                        <a:rPr lang="en-US" sz="2000" kern="100" dirty="0">
                          <a:latin typeface="Calibri"/>
                          <a:ea typeface="宋体"/>
                          <a:cs typeface="Times New Roman"/>
                        </a:rPr>
                        <a:t>    </a:t>
                      </a:r>
                      <a:r>
                        <a:rPr lang="en-US" sz="2000" kern="100" dirty="0" smtClean="0">
                          <a:latin typeface="Calibri"/>
                          <a:ea typeface="宋体"/>
                          <a:cs typeface="Times New Roman"/>
                        </a:rPr>
                        <a:t>F</a:t>
                      </a:r>
                      <a:r>
                        <a:rPr lang="en-US" sz="2000" kern="100" dirty="0">
                          <a:latin typeface="Calibri"/>
                          <a:ea typeface="宋体"/>
                          <a:cs typeface="Times New Roman"/>
                        </a:rPr>
                        <a:t>.</a:t>
                      </a:r>
                      <a:r>
                        <a:rPr lang="zh-CN" sz="2000" kern="100" dirty="0" smtClean="0">
                          <a:latin typeface="Calibri"/>
                          <a:ea typeface="宋体"/>
                          <a:cs typeface="Times New Roman"/>
                        </a:rPr>
                        <a:t>其他</a:t>
                      </a:r>
                      <a:endParaRPr lang="zh-CN" sz="20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7280">
                <a:tc>
                  <a:txBody>
                    <a:bodyPr/>
                    <a:lstStyle/>
                    <a:p>
                      <a:pPr marL="342900" lvl="0" indent="-342900" algn="ctr">
                        <a:lnSpc>
                          <a:spcPct val="150000"/>
                        </a:lnSpc>
                        <a:spcAft>
                          <a:spcPts val="0"/>
                        </a:spcAft>
                        <a:buFont typeface="Wingdings"/>
                        <a:buNone/>
                      </a:pPr>
                      <a:r>
                        <a:rPr lang="zh-CN" sz="2000" kern="100" dirty="0">
                          <a:latin typeface="Calibri"/>
                          <a:ea typeface="宋体"/>
                          <a:cs typeface="Times New Roman"/>
                        </a:rPr>
                        <a:t>你购买过保险吗？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latin typeface="Calibri"/>
                          <a:ea typeface="宋体"/>
                          <a:cs typeface="Times New Roman"/>
                        </a:rPr>
                        <a:t>A.</a:t>
                      </a:r>
                      <a:r>
                        <a:rPr lang="zh-CN" sz="2000" kern="100" dirty="0">
                          <a:latin typeface="Calibri"/>
                          <a:ea typeface="宋体"/>
                          <a:cs typeface="Times New Roman"/>
                        </a:rPr>
                        <a:t>有</a:t>
                      </a:r>
                      <a:r>
                        <a:rPr lang="en-US" sz="2000" kern="100" dirty="0">
                          <a:latin typeface="Calibri"/>
                          <a:ea typeface="宋体"/>
                          <a:cs typeface="Times New Roman"/>
                        </a:rPr>
                        <a:t>  B.</a:t>
                      </a:r>
                      <a:r>
                        <a:rPr lang="zh-CN" sz="2000" kern="100" dirty="0">
                          <a:latin typeface="Calibri"/>
                          <a:ea typeface="宋体"/>
                          <a:cs typeface="Times New Roman"/>
                        </a:rPr>
                        <a:t>没有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7280">
                <a:tc>
                  <a:txBody>
                    <a:bodyPr/>
                    <a:lstStyle/>
                    <a:p>
                      <a:pPr marL="342900" lvl="0" indent="-342900" algn="ctr">
                        <a:lnSpc>
                          <a:spcPct val="150000"/>
                        </a:lnSpc>
                        <a:spcAft>
                          <a:spcPts val="0"/>
                        </a:spcAft>
                        <a:buFont typeface="Wingdings"/>
                        <a:buNone/>
                      </a:pPr>
                      <a:r>
                        <a:rPr lang="zh-CN" sz="2000" kern="100" dirty="0">
                          <a:latin typeface="Calibri"/>
                          <a:ea typeface="宋体"/>
                          <a:cs typeface="Times New Roman"/>
                        </a:rPr>
                        <a:t>周围买保险的人多吗？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latin typeface="Calibri"/>
                          <a:ea typeface="宋体"/>
                          <a:cs typeface="Times New Roman"/>
                        </a:rPr>
                        <a:t>A.</a:t>
                      </a:r>
                      <a:r>
                        <a:rPr lang="zh-CN" sz="2000" kern="100" dirty="0">
                          <a:latin typeface="Calibri"/>
                          <a:ea typeface="宋体"/>
                          <a:cs typeface="Times New Roman"/>
                        </a:rPr>
                        <a:t>多</a:t>
                      </a:r>
                      <a:r>
                        <a:rPr lang="en-US" sz="2000" kern="100" dirty="0">
                          <a:latin typeface="Calibri"/>
                          <a:ea typeface="宋体"/>
                          <a:cs typeface="Times New Roman"/>
                        </a:rPr>
                        <a:t>  B.</a:t>
                      </a:r>
                      <a:r>
                        <a:rPr lang="zh-CN" sz="2000" kern="100" dirty="0">
                          <a:latin typeface="Calibri"/>
                          <a:ea typeface="宋体"/>
                          <a:cs typeface="Times New Roman"/>
                        </a:rPr>
                        <a:t>不多</a:t>
                      </a:r>
                      <a:r>
                        <a:rPr lang="en-US" sz="2000" kern="100" dirty="0">
                          <a:latin typeface="Calibri"/>
                          <a:ea typeface="宋体"/>
                          <a:cs typeface="Times New Roman"/>
                        </a:rPr>
                        <a:t>  C.</a:t>
                      </a:r>
                      <a:r>
                        <a:rPr lang="zh-CN" sz="2000" kern="100" dirty="0">
                          <a:latin typeface="Calibri"/>
                          <a:ea typeface="宋体"/>
                          <a:cs typeface="Times New Roman"/>
                        </a:rPr>
                        <a:t>不知道</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5" name="表格 4"/>
          <p:cNvGraphicFramePr>
            <a:graphicFrameLocks noGrp="1"/>
          </p:cNvGraphicFramePr>
          <p:nvPr/>
        </p:nvGraphicFramePr>
        <p:xfrm>
          <a:off x="642910" y="1785926"/>
          <a:ext cx="8001056" cy="914400"/>
        </p:xfrm>
        <a:graphic>
          <a:graphicData uri="http://schemas.openxmlformats.org/drawingml/2006/table">
            <a:tbl>
              <a:tblPr/>
              <a:tblGrid>
                <a:gridCol w="4000528"/>
                <a:gridCol w="4000528"/>
              </a:tblGrid>
              <a:tr h="534553">
                <a:tc>
                  <a:txBody>
                    <a:bodyPr/>
                    <a:lstStyle/>
                    <a:p>
                      <a:pPr marL="342900" lvl="0" indent="-342900" algn="ctr">
                        <a:lnSpc>
                          <a:spcPct val="150000"/>
                        </a:lnSpc>
                        <a:spcAft>
                          <a:spcPts val="0"/>
                        </a:spcAft>
                        <a:buFont typeface="Wingdings"/>
                        <a:buNone/>
                      </a:pPr>
                      <a:r>
                        <a:rPr lang="zh-CN" sz="2000" kern="100" dirty="0">
                          <a:latin typeface="Calibri"/>
                          <a:ea typeface="宋体"/>
                          <a:cs typeface="Times New Roman"/>
                        </a:rPr>
                        <a:t>据你所知，所在的社区有地震预警系统吗？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50000"/>
                        </a:lnSpc>
                        <a:spcAft>
                          <a:spcPts val="0"/>
                        </a:spcAft>
                        <a:buFont typeface="+mj-lt"/>
                        <a:buAutoNum type="alphaUcPeriod"/>
                      </a:pPr>
                      <a:r>
                        <a:rPr lang="zh-CN" sz="2000" kern="100" dirty="0">
                          <a:latin typeface="Calibri"/>
                          <a:ea typeface="宋体"/>
                          <a:cs typeface="Times New Roman"/>
                        </a:rPr>
                        <a:t>有</a:t>
                      </a:r>
                    </a:p>
                    <a:p>
                      <a:pPr marL="342900" lvl="0" indent="-342900" algn="ctr">
                        <a:lnSpc>
                          <a:spcPct val="150000"/>
                        </a:lnSpc>
                        <a:spcAft>
                          <a:spcPts val="0"/>
                        </a:spcAft>
                        <a:buFont typeface="+mj-lt"/>
                        <a:buAutoNum type="alphaUcPeriod"/>
                      </a:pPr>
                      <a:r>
                        <a:rPr lang="zh-CN" sz="2000" kern="100" dirty="0">
                          <a:latin typeface="Calibri"/>
                          <a:ea typeface="宋体"/>
                          <a:cs typeface="Times New Roman"/>
                        </a:rPr>
                        <a:t>没有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背景</a:t>
            </a:r>
            <a:endParaRPr lang="zh-CN" altLang="en-US" dirty="0"/>
          </a:p>
        </p:txBody>
      </p:sp>
      <p:sp>
        <p:nvSpPr>
          <p:cNvPr id="3" name="内容占位符 2"/>
          <p:cNvSpPr>
            <a:spLocks noGrp="1"/>
          </p:cNvSpPr>
          <p:nvPr>
            <p:ph sz="quarter" idx="1"/>
          </p:nvPr>
        </p:nvSpPr>
        <p:spPr/>
        <p:txBody>
          <a:bodyPr/>
          <a:lstStyle/>
          <a:p>
            <a:r>
              <a:rPr lang="zh-CN" altLang="en-US" dirty="0" smtClean="0"/>
              <a:t>个人的灾害经验往往与个人的风险感知呈现出正相关的关系，而风险感知同样是导致个人做出投保决策的重要因素（</a:t>
            </a:r>
            <a:r>
              <a:rPr lang="en-US" dirty="0" err="1" smtClean="0"/>
              <a:t>Siegrist</a:t>
            </a:r>
            <a:r>
              <a:rPr lang="en-US" dirty="0" smtClean="0"/>
              <a:t> and Gutscher,2006;Lindell and Hwang,2008; </a:t>
            </a:r>
            <a:r>
              <a:rPr lang="en-US" dirty="0" err="1" smtClean="0"/>
              <a:t>Thieken</a:t>
            </a:r>
            <a:r>
              <a:rPr lang="en-US" dirty="0" smtClean="0"/>
              <a:t> et al.2007</a:t>
            </a:r>
            <a:r>
              <a:rPr lang="zh-CN" altLang="en-US" dirty="0" smtClean="0"/>
              <a:t>）</a:t>
            </a:r>
            <a:endParaRPr lang="en-US" altLang="zh-CN" dirty="0" smtClean="0"/>
          </a:p>
          <a:p>
            <a:endParaRPr lang="en-US" altLang="zh-CN" dirty="0" smtClean="0"/>
          </a:p>
          <a:p>
            <a:r>
              <a:rPr lang="en-US" dirty="0" smtClean="0"/>
              <a:t>2013</a:t>
            </a:r>
            <a:r>
              <a:rPr lang="zh-CN" altLang="en-US" dirty="0" smtClean="0"/>
              <a:t>年</a:t>
            </a:r>
            <a:r>
              <a:rPr lang="en-US" dirty="0" smtClean="0"/>
              <a:t>4</a:t>
            </a:r>
            <a:r>
              <a:rPr lang="zh-CN" altLang="en-US" dirty="0" smtClean="0"/>
              <a:t>月</a:t>
            </a:r>
            <a:r>
              <a:rPr lang="en-US" dirty="0" smtClean="0"/>
              <a:t>20</a:t>
            </a:r>
            <a:r>
              <a:rPr lang="zh-CN" altLang="en-US" dirty="0" smtClean="0"/>
              <a:t>日雅安地震，保险赔付与汶川地震相差不大。</a:t>
            </a:r>
            <a:endParaRPr lang="en-US" altLang="zh-CN" dirty="0" smtClean="0"/>
          </a:p>
          <a:p>
            <a:endParaRPr lang="en-US" altLang="zh-CN" dirty="0" smtClean="0"/>
          </a:p>
          <a:p>
            <a:r>
              <a:rPr lang="zh-CN" altLang="en-US" b="1" dirty="0" smtClean="0">
                <a:solidFill>
                  <a:srgbClr val="FF0000"/>
                </a:solidFill>
              </a:rPr>
              <a:t>风险感知与投保行为之间的作用机制是什么？</a:t>
            </a:r>
            <a:endParaRPr lang="zh-CN" altLang="en-US" b="1" dirty="0">
              <a:solidFill>
                <a:srgbClr val="FF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14400" y="428604"/>
            <a:ext cx="7772400" cy="571504"/>
          </a:xfrm>
        </p:spPr>
        <p:txBody>
          <a:bodyPr/>
          <a:lstStyle/>
          <a:p>
            <a:r>
              <a:rPr lang="zh-CN" altLang="en-US" dirty="0" smtClean="0"/>
              <a:t>心理过程</a:t>
            </a:r>
            <a:endParaRPr lang="en-US" altLang="zh-CN" dirty="0" smtClean="0"/>
          </a:p>
          <a:p>
            <a:endParaRPr lang="zh-CN" altLang="en-US" dirty="0"/>
          </a:p>
        </p:txBody>
      </p:sp>
      <p:graphicFrame>
        <p:nvGraphicFramePr>
          <p:cNvPr id="4" name="表格 3"/>
          <p:cNvGraphicFramePr>
            <a:graphicFrameLocks noGrp="1"/>
          </p:cNvGraphicFramePr>
          <p:nvPr/>
        </p:nvGraphicFramePr>
        <p:xfrm>
          <a:off x="642910" y="1142984"/>
          <a:ext cx="7786743" cy="5029200"/>
        </p:xfrm>
        <a:graphic>
          <a:graphicData uri="http://schemas.openxmlformats.org/drawingml/2006/table">
            <a:tbl>
              <a:tblPr/>
              <a:tblGrid>
                <a:gridCol w="2595581"/>
                <a:gridCol w="2595581"/>
                <a:gridCol w="2595581"/>
              </a:tblGrid>
              <a:tr h="909211">
                <a:tc rowSpan="4">
                  <a:txBody>
                    <a:bodyPr/>
                    <a:lstStyle/>
                    <a:p>
                      <a:pPr algn="ctr">
                        <a:lnSpc>
                          <a:spcPct val="150000"/>
                        </a:lnSpc>
                        <a:spcAft>
                          <a:spcPts val="0"/>
                        </a:spcAft>
                      </a:pPr>
                      <a:r>
                        <a:rPr lang="zh-CN" sz="2000" b="1" kern="100" dirty="0">
                          <a:latin typeface="Calibri"/>
                          <a:ea typeface="宋体"/>
                          <a:cs typeface="Times New Roman"/>
                        </a:rPr>
                        <a:t>事前决策</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50000"/>
                        </a:lnSpc>
                        <a:spcAft>
                          <a:spcPts val="0"/>
                        </a:spcAft>
                        <a:buFont typeface="Wingdings"/>
                        <a:buNone/>
                      </a:pPr>
                      <a:r>
                        <a:rPr lang="zh-CN" sz="2000" kern="100" dirty="0">
                          <a:solidFill>
                            <a:schemeClr val="tx1"/>
                          </a:solidFill>
                          <a:latin typeface="Calibri"/>
                          <a:ea typeface="宋体"/>
                          <a:cs typeface="Times New Roman"/>
                        </a:rPr>
                        <a:t>平时接触地震</a:t>
                      </a:r>
                      <a:r>
                        <a:rPr lang="zh-CN" sz="2000" kern="100" dirty="0" smtClean="0">
                          <a:solidFill>
                            <a:schemeClr val="tx1"/>
                          </a:solidFill>
                          <a:latin typeface="Calibri"/>
                          <a:ea typeface="宋体"/>
                          <a:cs typeface="Times New Roman"/>
                        </a:rPr>
                        <a:t>方面</a:t>
                      </a:r>
                      <a:r>
                        <a:rPr lang="zh-CN" altLang="en-US" sz="2000" kern="100" dirty="0" smtClean="0">
                          <a:solidFill>
                            <a:schemeClr val="tx1"/>
                          </a:solidFill>
                          <a:latin typeface="Calibri"/>
                          <a:ea typeface="宋体"/>
                          <a:cs typeface="Times New Roman"/>
                        </a:rPr>
                        <a:t>的</a:t>
                      </a:r>
                      <a:r>
                        <a:rPr lang="zh-CN" sz="2000" kern="100" dirty="0" smtClean="0">
                          <a:solidFill>
                            <a:schemeClr val="tx1"/>
                          </a:solidFill>
                          <a:latin typeface="Calibri"/>
                          <a:ea typeface="宋体"/>
                          <a:cs typeface="Times New Roman"/>
                        </a:rPr>
                        <a:t>信息程度</a:t>
                      </a:r>
                      <a:r>
                        <a:rPr lang="zh-CN" sz="2000" kern="100" dirty="0">
                          <a:solidFill>
                            <a:schemeClr val="tx1"/>
                          </a:solidFill>
                          <a:latin typeface="Calibri"/>
                          <a:ea typeface="宋体"/>
                          <a:cs typeface="Times New Roman"/>
                        </a:rPr>
                        <a:t>如何？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chemeClr val="tx1"/>
                          </a:solidFill>
                          <a:latin typeface="Calibri"/>
                          <a:ea typeface="宋体"/>
                          <a:cs typeface="Times New Roman"/>
                        </a:rPr>
                        <a:t>1—————5</a:t>
                      </a:r>
                      <a:endParaRPr lang="zh-CN" sz="2000" kern="100" dirty="0">
                        <a:solidFill>
                          <a:schemeClr val="tx1"/>
                        </a:solidFill>
                        <a:latin typeface="Calibri"/>
                        <a:ea typeface="宋体"/>
                        <a:cs typeface="Times New Roman"/>
                      </a:endParaRPr>
                    </a:p>
                    <a:p>
                      <a:pPr algn="ctr">
                        <a:lnSpc>
                          <a:spcPct val="150000"/>
                        </a:lnSpc>
                        <a:spcAft>
                          <a:spcPts val="0"/>
                        </a:spcAft>
                      </a:pPr>
                      <a:r>
                        <a:rPr lang="zh-CN" sz="2000" kern="100" dirty="0">
                          <a:solidFill>
                            <a:schemeClr val="tx1"/>
                          </a:solidFill>
                          <a:latin typeface="Calibri"/>
                          <a:ea typeface="宋体"/>
                          <a:cs typeface="Times New Roman"/>
                        </a:rPr>
                        <a:t>非常低</a:t>
                      </a:r>
                      <a:r>
                        <a:rPr lang="en-US" sz="2000" kern="100" dirty="0">
                          <a:solidFill>
                            <a:schemeClr val="tx1"/>
                          </a:solidFill>
                          <a:latin typeface="Calibri"/>
                          <a:ea typeface="宋体"/>
                          <a:cs typeface="Times New Roman"/>
                        </a:rPr>
                        <a:t>  </a:t>
                      </a:r>
                      <a:r>
                        <a:rPr lang="en-US" sz="2000" kern="100" dirty="0" smtClean="0">
                          <a:solidFill>
                            <a:schemeClr val="tx1"/>
                          </a:solidFill>
                          <a:latin typeface="Calibri"/>
                          <a:ea typeface="宋体"/>
                          <a:cs typeface="Times New Roman"/>
                        </a:rPr>
                        <a:t>      </a:t>
                      </a:r>
                      <a:r>
                        <a:rPr lang="zh-CN" sz="2000" kern="100" dirty="0">
                          <a:solidFill>
                            <a:schemeClr val="tx1"/>
                          </a:solidFill>
                          <a:latin typeface="Calibri"/>
                          <a:ea typeface="宋体"/>
                          <a:cs typeface="Times New Roman"/>
                        </a:rPr>
                        <a:t>非常高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27">
                <a:tc vMerge="1">
                  <a:txBody>
                    <a:bodyPr/>
                    <a:lstStyle/>
                    <a:p>
                      <a:endParaRPr lang="zh-CN" altLang="en-US"/>
                    </a:p>
                  </a:txBody>
                  <a:tcPr/>
                </a:tc>
                <a:tc>
                  <a:txBody>
                    <a:bodyPr/>
                    <a:lstStyle/>
                    <a:p>
                      <a:pPr marL="342900" lvl="0" indent="-342900" algn="ctr">
                        <a:lnSpc>
                          <a:spcPct val="150000"/>
                        </a:lnSpc>
                        <a:spcAft>
                          <a:spcPts val="0"/>
                        </a:spcAft>
                        <a:buFont typeface="Wingdings"/>
                        <a:buNone/>
                      </a:pPr>
                      <a:r>
                        <a:rPr lang="zh-CN" sz="2000" kern="100" dirty="0">
                          <a:latin typeface="Calibri"/>
                          <a:ea typeface="宋体"/>
                          <a:cs typeface="Times New Roman"/>
                        </a:rPr>
                        <a:t>地震发生时，你认为以下措施的有效性如何</a:t>
                      </a:r>
                      <a:r>
                        <a:rPr lang="zh-CN" sz="2000" kern="100" dirty="0" smtClean="0">
                          <a:latin typeface="Calibri"/>
                          <a:ea typeface="宋体"/>
                          <a:cs typeface="Times New Roman"/>
                        </a:rPr>
                        <a:t>？</a:t>
                      </a:r>
                      <a:endParaRPr lang="en-US" altLang="zh-CN" sz="2000" kern="100" dirty="0" smtClean="0">
                        <a:latin typeface="Calibri"/>
                        <a:ea typeface="宋体"/>
                        <a:cs typeface="Times New Roman"/>
                      </a:endParaRPr>
                    </a:p>
                    <a:p>
                      <a:pPr marL="342900" lvl="0" indent="-342900" algn="ctr">
                        <a:lnSpc>
                          <a:spcPct val="150000"/>
                        </a:lnSpc>
                        <a:spcAft>
                          <a:spcPts val="0"/>
                        </a:spcAft>
                        <a:buFont typeface="Wingdings"/>
                        <a:buNone/>
                      </a:pPr>
                      <a:r>
                        <a:rPr lang="zh-CN" altLang="en-US" sz="2000" kern="100" dirty="0" smtClean="0">
                          <a:latin typeface="Calibri"/>
                          <a:ea typeface="宋体"/>
                          <a:cs typeface="Times New Roman"/>
                        </a:rPr>
                        <a:t>（</a:t>
                      </a:r>
                      <a:r>
                        <a:rPr lang="en-US" altLang="zh-CN" sz="2000" kern="100" dirty="0" smtClean="0">
                          <a:latin typeface="Calibri"/>
                          <a:ea typeface="宋体"/>
                          <a:cs typeface="Times New Roman"/>
                        </a:rPr>
                        <a:t>1————5</a:t>
                      </a:r>
                      <a:r>
                        <a:rPr lang="zh-CN" altLang="en-US" sz="2000" kern="100" dirty="0" smtClean="0">
                          <a:latin typeface="Calibri"/>
                          <a:ea typeface="宋体"/>
                          <a:cs typeface="Times New Roman"/>
                        </a:rPr>
                        <a:t>）</a:t>
                      </a:r>
                      <a:endParaRPr lang="zh-CN" sz="2000" kern="100" dirty="0">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50000"/>
                        </a:lnSpc>
                        <a:spcAft>
                          <a:spcPts val="0"/>
                        </a:spcAft>
                        <a:buFont typeface="+mj-lt"/>
                        <a:buAutoNum type="alphaUcPeriod"/>
                      </a:pPr>
                      <a:r>
                        <a:rPr lang="zh-CN" sz="2000" kern="100">
                          <a:latin typeface="Calibri"/>
                          <a:ea typeface="宋体"/>
                          <a:cs typeface="Times New Roman"/>
                        </a:rPr>
                        <a:t>逃跑</a:t>
                      </a:r>
                    </a:p>
                    <a:p>
                      <a:pPr marL="342900" lvl="0" indent="-342900" algn="ctr">
                        <a:lnSpc>
                          <a:spcPct val="150000"/>
                        </a:lnSpc>
                        <a:spcAft>
                          <a:spcPts val="0"/>
                        </a:spcAft>
                        <a:buFont typeface="+mj-lt"/>
                        <a:buAutoNum type="alphaUcPeriod"/>
                      </a:pPr>
                      <a:r>
                        <a:rPr lang="zh-CN" sz="2000" kern="100">
                          <a:latin typeface="Calibri"/>
                          <a:ea typeface="宋体"/>
                          <a:cs typeface="Times New Roman"/>
                        </a:rPr>
                        <a:t>投保</a:t>
                      </a:r>
                    </a:p>
                    <a:p>
                      <a:pPr marL="342900" lvl="0" indent="-342900" algn="ctr">
                        <a:lnSpc>
                          <a:spcPct val="150000"/>
                        </a:lnSpc>
                        <a:spcAft>
                          <a:spcPts val="0"/>
                        </a:spcAft>
                        <a:buFont typeface="+mj-lt"/>
                        <a:buAutoNum type="alphaUcPeriod"/>
                      </a:pPr>
                      <a:r>
                        <a:rPr lang="zh-CN" sz="2000" kern="100">
                          <a:latin typeface="Calibri"/>
                          <a:ea typeface="宋体"/>
                          <a:cs typeface="Times New Roman"/>
                        </a:rPr>
                        <a:t>懂得自我保护措施</a:t>
                      </a:r>
                    </a:p>
                    <a:p>
                      <a:pPr marL="342900" lvl="0" indent="-342900" algn="ctr">
                        <a:lnSpc>
                          <a:spcPct val="150000"/>
                        </a:lnSpc>
                        <a:spcAft>
                          <a:spcPts val="0"/>
                        </a:spcAft>
                        <a:buFont typeface="+mj-lt"/>
                        <a:buAutoNum type="alphaUcPeriod"/>
                      </a:pPr>
                      <a:r>
                        <a:rPr lang="zh-CN" sz="2000" kern="100">
                          <a:latin typeface="Calibri"/>
                          <a:ea typeface="宋体"/>
                          <a:cs typeface="Times New Roman"/>
                        </a:rPr>
                        <a:t>寻求邻里帮助</a:t>
                      </a:r>
                    </a:p>
                    <a:p>
                      <a:pPr marL="342900" lvl="0" indent="-342900" algn="ctr">
                        <a:lnSpc>
                          <a:spcPct val="150000"/>
                        </a:lnSpc>
                        <a:spcAft>
                          <a:spcPts val="0"/>
                        </a:spcAft>
                        <a:buFont typeface="+mj-lt"/>
                        <a:buAutoNum type="alphaUcPeriod"/>
                      </a:pPr>
                      <a:r>
                        <a:rPr lang="zh-CN" sz="2000" kern="100">
                          <a:latin typeface="Calibri"/>
                          <a:ea typeface="宋体"/>
                          <a:cs typeface="Times New Roman"/>
                        </a:rPr>
                        <a:t>等待政府救援</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9211">
                <a:tc vMerge="1">
                  <a:txBody>
                    <a:bodyPr/>
                    <a:lstStyle/>
                    <a:p>
                      <a:endParaRPr lang="zh-CN" altLang="en-US"/>
                    </a:p>
                  </a:txBody>
                  <a:tcPr/>
                </a:tc>
                <a:tc>
                  <a:txBody>
                    <a:bodyPr/>
                    <a:lstStyle/>
                    <a:p>
                      <a:pPr marL="342900" lvl="0" indent="-342900" algn="ctr">
                        <a:lnSpc>
                          <a:spcPct val="150000"/>
                        </a:lnSpc>
                        <a:spcAft>
                          <a:spcPts val="0"/>
                        </a:spcAft>
                        <a:buFont typeface="Wingdings"/>
                        <a:buNone/>
                      </a:pPr>
                      <a:r>
                        <a:rPr lang="zh-CN" sz="2000" kern="100" dirty="0">
                          <a:solidFill>
                            <a:srgbClr val="FF0000"/>
                          </a:solidFill>
                          <a:latin typeface="Calibri"/>
                          <a:ea typeface="宋体"/>
                          <a:cs typeface="Times New Roman"/>
                        </a:rPr>
                        <a:t>你会经常主动关注地震方面的信息吗？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rgbClr val="FF0000"/>
                          </a:solidFill>
                          <a:latin typeface="Calibri"/>
                          <a:ea typeface="宋体"/>
                          <a:cs typeface="Times New Roman"/>
                        </a:rPr>
                        <a:t>A.</a:t>
                      </a:r>
                      <a:r>
                        <a:rPr lang="zh-CN" sz="2000" kern="100" dirty="0">
                          <a:solidFill>
                            <a:srgbClr val="FF0000"/>
                          </a:solidFill>
                          <a:latin typeface="Calibri"/>
                          <a:ea typeface="宋体"/>
                          <a:cs typeface="Times New Roman"/>
                        </a:rPr>
                        <a:t>会</a:t>
                      </a:r>
                      <a:r>
                        <a:rPr lang="en-US" sz="2000" kern="100" dirty="0">
                          <a:solidFill>
                            <a:srgbClr val="FF0000"/>
                          </a:solidFill>
                          <a:latin typeface="Calibri"/>
                          <a:ea typeface="宋体"/>
                          <a:cs typeface="Times New Roman"/>
                        </a:rPr>
                        <a:t>  B.</a:t>
                      </a:r>
                      <a:r>
                        <a:rPr lang="zh-CN" sz="2000" kern="100" dirty="0">
                          <a:solidFill>
                            <a:srgbClr val="FF0000"/>
                          </a:solidFill>
                          <a:latin typeface="Calibri"/>
                          <a:ea typeface="宋体"/>
                          <a:cs typeface="Times New Roman"/>
                        </a:rPr>
                        <a:t>不会</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09211">
                <a:tc vMerge="1">
                  <a:txBody>
                    <a:bodyPr/>
                    <a:lstStyle/>
                    <a:p>
                      <a:endParaRPr lang="zh-CN" altLang="en-US"/>
                    </a:p>
                  </a:txBody>
                  <a:tcPr/>
                </a:tc>
                <a:tc>
                  <a:txBody>
                    <a:bodyPr/>
                    <a:lstStyle/>
                    <a:p>
                      <a:pPr marL="342900" lvl="0" indent="-342900" algn="ctr">
                        <a:lnSpc>
                          <a:spcPct val="150000"/>
                        </a:lnSpc>
                        <a:spcAft>
                          <a:spcPts val="0"/>
                        </a:spcAft>
                        <a:buFont typeface="Wingdings"/>
                        <a:buNone/>
                      </a:pPr>
                      <a:r>
                        <a:rPr lang="zh-CN" sz="2000" kern="100" dirty="0">
                          <a:solidFill>
                            <a:srgbClr val="FF0000"/>
                          </a:solidFill>
                          <a:latin typeface="Calibri"/>
                          <a:ea typeface="宋体"/>
                          <a:cs typeface="Times New Roman"/>
                        </a:rPr>
                        <a:t>雅安地震的伤亡人数你知道吗？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rgbClr val="FF0000"/>
                          </a:solidFill>
                          <a:latin typeface="Calibri"/>
                          <a:ea typeface="宋体"/>
                          <a:cs typeface="Times New Roman"/>
                        </a:rPr>
                        <a:t>A.</a:t>
                      </a:r>
                      <a:r>
                        <a:rPr lang="zh-CN" sz="2000" kern="100" dirty="0">
                          <a:solidFill>
                            <a:srgbClr val="FF0000"/>
                          </a:solidFill>
                          <a:latin typeface="Calibri"/>
                          <a:ea typeface="宋体"/>
                          <a:cs typeface="Times New Roman"/>
                        </a:rPr>
                        <a:t>知道</a:t>
                      </a:r>
                      <a:r>
                        <a:rPr lang="en-US" sz="2000" kern="100" dirty="0">
                          <a:solidFill>
                            <a:srgbClr val="FF0000"/>
                          </a:solidFill>
                          <a:latin typeface="Calibri"/>
                          <a:ea typeface="宋体"/>
                          <a:cs typeface="Times New Roman"/>
                        </a:rPr>
                        <a:t>____  B.</a:t>
                      </a:r>
                      <a:r>
                        <a:rPr lang="zh-CN" sz="2000" kern="100" dirty="0">
                          <a:solidFill>
                            <a:srgbClr val="FF0000"/>
                          </a:solidFill>
                          <a:latin typeface="Calibri"/>
                          <a:ea typeface="宋体"/>
                          <a:cs typeface="Times New Roman"/>
                        </a:rPr>
                        <a:t>不知道</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格 3"/>
          <p:cNvGraphicFramePr>
            <a:graphicFrameLocks noGrp="1"/>
          </p:cNvGraphicFramePr>
          <p:nvPr/>
        </p:nvGraphicFramePr>
        <p:xfrm>
          <a:off x="1071538" y="714356"/>
          <a:ext cx="6929487" cy="5486400"/>
        </p:xfrm>
        <a:graphic>
          <a:graphicData uri="http://schemas.openxmlformats.org/drawingml/2006/table">
            <a:tbl>
              <a:tblPr/>
              <a:tblGrid>
                <a:gridCol w="2309829"/>
                <a:gridCol w="2309829"/>
                <a:gridCol w="2309829"/>
              </a:tblGrid>
              <a:tr h="883233">
                <a:tc rowSpan="3">
                  <a:txBody>
                    <a:bodyPr/>
                    <a:lstStyle/>
                    <a:p>
                      <a:pPr algn="ctr">
                        <a:lnSpc>
                          <a:spcPct val="150000"/>
                        </a:lnSpc>
                        <a:spcAft>
                          <a:spcPts val="0"/>
                        </a:spcAft>
                      </a:pPr>
                      <a:r>
                        <a:rPr lang="zh-CN" sz="2000" b="1" kern="100" dirty="0">
                          <a:latin typeface="Calibri"/>
                          <a:ea typeface="宋体"/>
                          <a:cs typeface="Times New Roman"/>
                        </a:rPr>
                        <a:t>感知因素</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l">
                        <a:lnSpc>
                          <a:spcPct val="150000"/>
                        </a:lnSpc>
                        <a:spcAft>
                          <a:spcPts val="0"/>
                        </a:spcAft>
                        <a:buFont typeface="Wingdings"/>
                        <a:buNone/>
                      </a:pPr>
                      <a:r>
                        <a:rPr lang="zh-CN" sz="2000" kern="100" dirty="0">
                          <a:solidFill>
                            <a:schemeClr val="tx1"/>
                          </a:solidFill>
                          <a:latin typeface="Calibri"/>
                          <a:ea typeface="宋体"/>
                          <a:cs typeface="Times New Roman"/>
                        </a:rPr>
                        <a:t>就在这一刻，</a:t>
                      </a:r>
                      <a:r>
                        <a:rPr lang="zh-CN" sz="2000" kern="100" dirty="0" smtClean="0">
                          <a:solidFill>
                            <a:schemeClr val="tx1"/>
                          </a:solidFill>
                          <a:latin typeface="Calibri"/>
                          <a:ea typeface="宋体"/>
                          <a:cs typeface="Times New Roman"/>
                        </a:rPr>
                        <a:t>你</a:t>
                      </a:r>
                      <a:r>
                        <a:rPr lang="zh-CN" altLang="en-US" sz="2000" kern="100" dirty="0" smtClean="0">
                          <a:solidFill>
                            <a:schemeClr val="tx1"/>
                          </a:solidFill>
                          <a:latin typeface="Calibri"/>
                          <a:ea typeface="宋体"/>
                          <a:cs typeface="Times New Roman"/>
                        </a:rPr>
                        <a:t>想</a:t>
                      </a:r>
                      <a:r>
                        <a:rPr lang="zh-CN" sz="2000" kern="100" dirty="0" smtClean="0">
                          <a:solidFill>
                            <a:schemeClr val="tx1"/>
                          </a:solidFill>
                          <a:latin typeface="Calibri"/>
                          <a:ea typeface="宋体"/>
                          <a:cs typeface="Times New Roman"/>
                        </a:rPr>
                        <a:t>到</a:t>
                      </a:r>
                      <a:r>
                        <a:rPr lang="zh-CN" sz="2000" kern="100" dirty="0">
                          <a:solidFill>
                            <a:schemeClr val="tx1"/>
                          </a:solidFill>
                          <a:latin typeface="Calibri"/>
                          <a:ea typeface="宋体"/>
                          <a:cs typeface="Times New Roman"/>
                        </a:rPr>
                        <a:t>地震时，感觉。。？</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chemeClr val="tx1"/>
                          </a:solidFill>
                          <a:latin typeface="Calibri"/>
                          <a:ea typeface="宋体"/>
                          <a:cs typeface="Times New Roman"/>
                        </a:rPr>
                        <a:t>1</a:t>
                      </a:r>
                      <a:r>
                        <a:rPr lang="zh-CN" sz="2000" kern="100" dirty="0">
                          <a:solidFill>
                            <a:schemeClr val="tx1"/>
                          </a:solidFill>
                          <a:latin typeface="Calibri"/>
                          <a:ea typeface="宋体"/>
                          <a:cs typeface="Times New Roman"/>
                        </a:rPr>
                        <a:t>—————</a:t>
                      </a:r>
                      <a:r>
                        <a:rPr lang="en-US" sz="2000" kern="100" dirty="0">
                          <a:solidFill>
                            <a:schemeClr val="tx1"/>
                          </a:solidFill>
                          <a:latin typeface="Calibri"/>
                          <a:ea typeface="宋体"/>
                          <a:cs typeface="Times New Roman"/>
                        </a:rPr>
                        <a:t>5</a:t>
                      </a:r>
                      <a:endParaRPr lang="zh-CN" sz="2000" kern="100" dirty="0">
                        <a:solidFill>
                          <a:schemeClr val="tx1"/>
                        </a:solidFill>
                        <a:latin typeface="Calibri"/>
                        <a:ea typeface="宋体"/>
                        <a:cs typeface="Times New Roman"/>
                      </a:endParaRPr>
                    </a:p>
                    <a:p>
                      <a:pPr algn="ctr">
                        <a:lnSpc>
                          <a:spcPct val="150000"/>
                        </a:lnSpc>
                        <a:spcAft>
                          <a:spcPts val="0"/>
                        </a:spcAft>
                      </a:pPr>
                      <a:r>
                        <a:rPr lang="zh-CN" sz="2000" kern="100" dirty="0">
                          <a:solidFill>
                            <a:schemeClr val="tx1"/>
                          </a:solidFill>
                          <a:latin typeface="Calibri"/>
                          <a:ea typeface="宋体"/>
                          <a:cs typeface="Times New Roman"/>
                        </a:rPr>
                        <a:t>不担心</a:t>
                      </a:r>
                      <a:r>
                        <a:rPr lang="en-US" sz="2000" kern="100" dirty="0">
                          <a:solidFill>
                            <a:schemeClr val="tx1"/>
                          </a:solidFill>
                          <a:latin typeface="Calibri"/>
                          <a:ea typeface="宋体"/>
                          <a:cs typeface="Times New Roman"/>
                        </a:rPr>
                        <a:t>    </a:t>
                      </a:r>
                      <a:r>
                        <a:rPr lang="zh-CN" sz="2000" kern="100" dirty="0">
                          <a:solidFill>
                            <a:schemeClr val="tx1"/>
                          </a:solidFill>
                          <a:latin typeface="Calibri"/>
                          <a:ea typeface="宋体"/>
                          <a:cs typeface="Times New Roman"/>
                        </a:rPr>
                        <a:t>非常担心</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08084">
                <a:tc vMerge="1">
                  <a:txBody>
                    <a:bodyPr/>
                    <a:lstStyle/>
                    <a:p>
                      <a:endParaRPr lang="zh-CN" altLang="en-US"/>
                    </a:p>
                  </a:txBody>
                  <a:tcPr/>
                </a:tc>
                <a:tc>
                  <a:txBody>
                    <a:bodyPr/>
                    <a:lstStyle/>
                    <a:p>
                      <a:pPr marL="342900" lvl="0" indent="-342900" algn="ctr">
                        <a:lnSpc>
                          <a:spcPct val="150000"/>
                        </a:lnSpc>
                        <a:spcAft>
                          <a:spcPts val="0"/>
                        </a:spcAft>
                        <a:buFont typeface="Wingdings"/>
                        <a:buNone/>
                      </a:pPr>
                      <a:r>
                        <a:rPr lang="zh-CN" sz="2000" kern="100" dirty="0">
                          <a:solidFill>
                            <a:schemeClr val="tx1"/>
                          </a:solidFill>
                          <a:latin typeface="Calibri"/>
                          <a:ea typeface="宋体"/>
                          <a:cs typeface="Times New Roman"/>
                        </a:rPr>
                        <a:t>以下措施，你想做的程度如何</a:t>
                      </a:r>
                      <a:r>
                        <a:rPr lang="zh-CN" sz="2000" kern="100" dirty="0" smtClean="0">
                          <a:solidFill>
                            <a:schemeClr val="tx1"/>
                          </a:solidFill>
                          <a:latin typeface="Calibri"/>
                          <a:ea typeface="宋体"/>
                          <a:cs typeface="Times New Roman"/>
                        </a:rPr>
                        <a:t>？</a:t>
                      </a:r>
                      <a:endParaRPr lang="en-US" altLang="zh-CN" sz="2000" kern="100" dirty="0" smtClean="0">
                        <a:solidFill>
                          <a:schemeClr val="tx1"/>
                        </a:solidFill>
                        <a:latin typeface="Calibri"/>
                        <a:ea typeface="宋体"/>
                        <a:cs typeface="Times New Roman"/>
                      </a:endParaRPr>
                    </a:p>
                    <a:p>
                      <a:pPr marL="342900" lvl="0" indent="-342900" algn="ctr">
                        <a:lnSpc>
                          <a:spcPct val="150000"/>
                        </a:lnSpc>
                        <a:spcAft>
                          <a:spcPts val="0"/>
                        </a:spcAft>
                        <a:buFont typeface="Wingdings"/>
                        <a:buNone/>
                      </a:pPr>
                      <a:r>
                        <a:rPr lang="zh-CN" altLang="en-US" sz="2000" kern="100" dirty="0" smtClean="0">
                          <a:solidFill>
                            <a:schemeClr val="tx1"/>
                          </a:solidFill>
                          <a:latin typeface="Calibri"/>
                          <a:ea typeface="宋体"/>
                          <a:cs typeface="Times New Roman"/>
                        </a:rPr>
                        <a:t>（</a:t>
                      </a:r>
                      <a:r>
                        <a:rPr lang="en-US" altLang="zh-CN" sz="2000" kern="100" dirty="0" smtClean="0">
                          <a:solidFill>
                            <a:schemeClr val="tx1"/>
                          </a:solidFill>
                          <a:latin typeface="Calibri"/>
                          <a:ea typeface="宋体"/>
                          <a:cs typeface="Times New Roman"/>
                        </a:rPr>
                        <a:t>1———5</a:t>
                      </a:r>
                      <a:r>
                        <a:rPr lang="zh-CN" altLang="en-US" sz="2000" kern="100" dirty="0" smtClean="0">
                          <a:solidFill>
                            <a:schemeClr val="tx1"/>
                          </a:solidFill>
                          <a:latin typeface="Calibri"/>
                          <a:ea typeface="宋体"/>
                          <a:cs typeface="Times New Roman"/>
                        </a:rPr>
                        <a:t>）</a:t>
                      </a:r>
                      <a:endParaRPr lang="zh-CN" sz="2000" kern="100" dirty="0">
                        <a:solidFill>
                          <a:schemeClr val="tx1"/>
                        </a:solidFill>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50000"/>
                        </a:lnSpc>
                        <a:spcAft>
                          <a:spcPts val="0"/>
                        </a:spcAft>
                        <a:buFont typeface="+mj-lt"/>
                        <a:buAutoNum type="alphaUcPeriod"/>
                      </a:pPr>
                      <a:r>
                        <a:rPr lang="zh-CN" sz="2000" kern="100" dirty="0">
                          <a:solidFill>
                            <a:schemeClr val="tx1"/>
                          </a:solidFill>
                          <a:latin typeface="Calibri"/>
                          <a:ea typeface="宋体"/>
                          <a:cs typeface="Times New Roman"/>
                        </a:rPr>
                        <a:t>搬迁</a:t>
                      </a:r>
                    </a:p>
                    <a:p>
                      <a:pPr marL="342900" lvl="0" indent="-342900" algn="ctr">
                        <a:lnSpc>
                          <a:spcPct val="150000"/>
                        </a:lnSpc>
                        <a:spcAft>
                          <a:spcPts val="0"/>
                        </a:spcAft>
                        <a:buFont typeface="+mj-lt"/>
                        <a:buAutoNum type="alphaUcPeriod"/>
                      </a:pPr>
                      <a:r>
                        <a:rPr lang="zh-CN" sz="2000" kern="100" dirty="0">
                          <a:solidFill>
                            <a:schemeClr val="tx1"/>
                          </a:solidFill>
                          <a:latin typeface="Calibri"/>
                          <a:ea typeface="宋体"/>
                          <a:cs typeface="Times New Roman"/>
                        </a:rPr>
                        <a:t>加固房屋</a:t>
                      </a:r>
                    </a:p>
                    <a:p>
                      <a:pPr marL="342900" lvl="0" indent="-342900" algn="ctr">
                        <a:lnSpc>
                          <a:spcPct val="150000"/>
                        </a:lnSpc>
                        <a:spcAft>
                          <a:spcPts val="0"/>
                        </a:spcAft>
                        <a:buFont typeface="+mj-lt"/>
                        <a:buAutoNum type="alphaUcPeriod"/>
                      </a:pPr>
                      <a:r>
                        <a:rPr lang="zh-CN" sz="2000" kern="100" dirty="0">
                          <a:solidFill>
                            <a:schemeClr val="tx1"/>
                          </a:solidFill>
                          <a:latin typeface="Calibri"/>
                          <a:ea typeface="宋体"/>
                          <a:cs typeface="Times New Roman"/>
                        </a:rPr>
                        <a:t>转移财产</a:t>
                      </a:r>
                    </a:p>
                    <a:p>
                      <a:pPr marL="342900" lvl="0" indent="-342900" algn="ctr">
                        <a:lnSpc>
                          <a:spcPct val="150000"/>
                        </a:lnSpc>
                        <a:spcAft>
                          <a:spcPts val="0"/>
                        </a:spcAft>
                        <a:buFont typeface="+mj-lt"/>
                        <a:buAutoNum type="alphaUcPeriod"/>
                      </a:pPr>
                      <a:r>
                        <a:rPr lang="zh-CN" sz="2000" kern="100" dirty="0">
                          <a:solidFill>
                            <a:schemeClr val="tx1"/>
                          </a:solidFill>
                          <a:latin typeface="Calibri"/>
                          <a:ea typeface="宋体"/>
                          <a:cs typeface="Times New Roman"/>
                        </a:rPr>
                        <a:t>投保</a:t>
                      </a:r>
                    </a:p>
                    <a:p>
                      <a:pPr marL="342900" lvl="0" indent="-342900" algn="ctr">
                        <a:lnSpc>
                          <a:spcPct val="150000"/>
                        </a:lnSpc>
                        <a:spcAft>
                          <a:spcPts val="0"/>
                        </a:spcAft>
                        <a:buFont typeface="+mj-lt"/>
                        <a:buAutoNum type="alphaUcPeriod"/>
                      </a:pPr>
                      <a:r>
                        <a:rPr lang="zh-CN" sz="2000" kern="100" dirty="0">
                          <a:solidFill>
                            <a:schemeClr val="tx1"/>
                          </a:solidFill>
                          <a:latin typeface="Calibri"/>
                          <a:ea typeface="宋体"/>
                          <a:cs typeface="Times New Roman"/>
                        </a:rPr>
                        <a:t>与邻里商量对策</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66467">
                <a:tc vMerge="1">
                  <a:txBody>
                    <a:bodyPr/>
                    <a:lstStyle/>
                    <a:p>
                      <a:endParaRPr lang="zh-CN" altLang="en-US"/>
                    </a:p>
                  </a:txBody>
                  <a:tcPr/>
                </a:tc>
                <a:tc>
                  <a:txBody>
                    <a:bodyPr/>
                    <a:lstStyle/>
                    <a:p>
                      <a:pPr marL="342900" lvl="0" indent="-342900" algn="ctr">
                        <a:lnSpc>
                          <a:spcPct val="150000"/>
                        </a:lnSpc>
                        <a:spcAft>
                          <a:spcPts val="0"/>
                        </a:spcAft>
                        <a:buFont typeface="Wingdings"/>
                        <a:buNone/>
                      </a:pPr>
                      <a:r>
                        <a:rPr lang="zh-CN" sz="2000" kern="100" dirty="0">
                          <a:solidFill>
                            <a:schemeClr val="tx1"/>
                          </a:solidFill>
                          <a:latin typeface="Calibri"/>
                          <a:ea typeface="宋体"/>
                          <a:cs typeface="Times New Roman"/>
                        </a:rPr>
                        <a:t>你觉得的下列机构该承担责任的程度如何</a:t>
                      </a:r>
                      <a:r>
                        <a:rPr lang="zh-CN" sz="2000" kern="100" dirty="0" smtClean="0">
                          <a:solidFill>
                            <a:schemeClr val="tx1"/>
                          </a:solidFill>
                          <a:latin typeface="Calibri"/>
                          <a:ea typeface="宋体"/>
                          <a:cs typeface="Times New Roman"/>
                        </a:rPr>
                        <a:t>？</a:t>
                      </a:r>
                      <a:endParaRPr lang="en-US" altLang="zh-CN" sz="2000" kern="100" dirty="0" smtClean="0">
                        <a:solidFill>
                          <a:schemeClr val="tx1"/>
                        </a:solidFill>
                        <a:latin typeface="Calibri"/>
                        <a:ea typeface="宋体"/>
                        <a:cs typeface="Times New Roman"/>
                      </a:endParaRPr>
                    </a:p>
                    <a:p>
                      <a:pPr marL="342900" lvl="0" indent="-342900" algn="ctr">
                        <a:lnSpc>
                          <a:spcPct val="150000"/>
                        </a:lnSpc>
                        <a:spcAft>
                          <a:spcPts val="0"/>
                        </a:spcAft>
                        <a:buFont typeface="Wingdings"/>
                        <a:buNone/>
                      </a:pPr>
                      <a:r>
                        <a:rPr lang="zh-CN" altLang="en-US" sz="2000" kern="100" dirty="0" smtClean="0">
                          <a:solidFill>
                            <a:schemeClr val="tx1"/>
                          </a:solidFill>
                          <a:latin typeface="Calibri"/>
                          <a:ea typeface="宋体"/>
                          <a:cs typeface="Times New Roman"/>
                        </a:rPr>
                        <a:t>（</a:t>
                      </a:r>
                      <a:r>
                        <a:rPr lang="en-US" altLang="zh-CN" sz="2000" kern="100" dirty="0" smtClean="0">
                          <a:solidFill>
                            <a:schemeClr val="tx1"/>
                          </a:solidFill>
                          <a:latin typeface="Calibri"/>
                          <a:ea typeface="宋体"/>
                          <a:cs typeface="Times New Roman"/>
                        </a:rPr>
                        <a:t>1———5</a:t>
                      </a:r>
                      <a:r>
                        <a:rPr lang="zh-CN" altLang="en-US" sz="2000" kern="100" dirty="0" smtClean="0">
                          <a:solidFill>
                            <a:schemeClr val="tx1"/>
                          </a:solidFill>
                          <a:latin typeface="Calibri"/>
                          <a:ea typeface="宋体"/>
                          <a:cs typeface="Times New Roman"/>
                        </a:rPr>
                        <a:t>）</a:t>
                      </a:r>
                      <a:endParaRPr lang="zh-CN" sz="2000" kern="100" dirty="0">
                        <a:solidFill>
                          <a:schemeClr val="tx1"/>
                        </a:solidFill>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50000"/>
                        </a:lnSpc>
                        <a:spcAft>
                          <a:spcPts val="0"/>
                        </a:spcAft>
                        <a:buFont typeface="+mj-lt"/>
                        <a:buAutoNum type="alphaUcPeriod"/>
                      </a:pPr>
                      <a:r>
                        <a:rPr lang="zh-CN" sz="2000" kern="100" dirty="0">
                          <a:solidFill>
                            <a:schemeClr val="tx1"/>
                          </a:solidFill>
                          <a:latin typeface="Calibri"/>
                          <a:ea typeface="宋体"/>
                          <a:cs typeface="Times New Roman"/>
                        </a:rPr>
                        <a:t>政府</a:t>
                      </a:r>
                    </a:p>
                    <a:p>
                      <a:pPr marL="342900" lvl="0" indent="-342900" algn="ctr">
                        <a:lnSpc>
                          <a:spcPct val="150000"/>
                        </a:lnSpc>
                        <a:spcAft>
                          <a:spcPts val="0"/>
                        </a:spcAft>
                        <a:buFont typeface="+mj-lt"/>
                        <a:buAutoNum type="alphaUcPeriod"/>
                      </a:pPr>
                      <a:r>
                        <a:rPr lang="zh-CN" sz="2000" kern="100" dirty="0">
                          <a:solidFill>
                            <a:schemeClr val="tx1"/>
                          </a:solidFill>
                          <a:latin typeface="Calibri"/>
                          <a:ea typeface="宋体"/>
                          <a:cs typeface="Times New Roman"/>
                        </a:rPr>
                        <a:t>保险公司</a:t>
                      </a:r>
                    </a:p>
                    <a:p>
                      <a:pPr marL="342900" lvl="0" indent="-342900" algn="ctr">
                        <a:lnSpc>
                          <a:spcPct val="150000"/>
                        </a:lnSpc>
                        <a:spcAft>
                          <a:spcPts val="0"/>
                        </a:spcAft>
                        <a:buFont typeface="+mj-lt"/>
                        <a:buAutoNum type="alphaUcPeriod"/>
                      </a:pPr>
                      <a:r>
                        <a:rPr lang="zh-CN" sz="2000" kern="100" dirty="0">
                          <a:solidFill>
                            <a:schemeClr val="tx1"/>
                          </a:solidFill>
                          <a:latin typeface="Calibri"/>
                          <a:ea typeface="宋体"/>
                          <a:cs typeface="Times New Roman"/>
                        </a:rPr>
                        <a:t>邻里</a:t>
                      </a:r>
                    </a:p>
                    <a:p>
                      <a:pPr marL="342900" lvl="0" indent="-342900" algn="ctr">
                        <a:lnSpc>
                          <a:spcPct val="150000"/>
                        </a:lnSpc>
                        <a:spcAft>
                          <a:spcPts val="0"/>
                        </a:spcAft>
                        <a:buFont typeface="+mj-lt"/>
                        <a:buAutoNum type="alphaUcPeriod"/>
                      </a:pPr>
                      <a:r>
                        <a:rPr lang="zh-CN" sz="2000" kern="100" dirty="0">
                          <a:solidFill>
                            <a:schemeClr val="tx1"/>
                          </a:solidFill>
                          <a:latin typeface="Calibri"/>
                          <a:ea typeface="宋体"/>
                          <a:cs typeface="Times New Roman"/>
                        </a:rPr>
                        <a:t>个人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857224" y="357166"/>
          <a:ext cx="7429551" cy="6289124"/>
        </p:xfrm>
        <a:graphic>
          <a:graphicData uri="http://schemas.openxmlformats.org/drawingml/2006/table">
            <a:tbl>
              <a:tblPr/>
              <a:tblGrid>
                <a:gridCol w="2476517"/>
                <a:gridCol w="2476517"/>
                <a:gridCol w="2476517"/>
              </a:tblGrid>
              <a:tr h="1013121">
                <a:tc rowSpan="5">
                  <a:txBody>
                    <a:bodyPr/>
                    <a:lstStyle/>
                    <a:p>
                      <a:pPr algn="ctr">
                        <a:lnSpc>
                          <a:spcPct val="150000"/>
                        </a:lnSpc>
                        <a:spcAft>
                          <a:spcPts val="0"/>
                        </a:spcAft>
                      </a:pPr>
                      <a:r>
                        <a:rPr lang="zh-CN" sz="2000" b="1" kern="100" dirty="0">
                          <a:latin typeface="Calibri"/>
                          <a:ea typeface="宋体"/>
                          <a:cs typeface="Times New Roman"/>
                        </a:rPr>
                        <a:t>投保决策</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50000"/>
                        </a:lnSpc>
                        <a:spcAft>
                          <a:spcPts val="0"/>
                        </a:spcAft>
                        <a:buFont typeface="Wingdings"/>
                        <a:buChar char=""/>
                      </a:pPr>
                      <a:r>
                        <a:rPr lang="zh-CN" sz="2000" kern="100" dirty="0">
                          <a:latin typeface="Calibri"/>
                          <a:ea typeface="宋体"/>
                          <a:cs typeface="Times New Roman"/>
                        </a:rPr>
                        <a:t>我一想到地震，就会感觉特别的焦虑。</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a:latin typeface="Calibri"/>
                          <a:ea typeface="宋体"/>
                          <a:cs typeface="Times New Roman"/>
                        </a:rPr>
                        <a:t>1—————5</a:t>
                      </a:r>
                      <a:endParaRPr lang="zh-CN" sz="2000" kern="100">
                        <a:latin typeface="Calibri"/>
                        <a:ea typeface="宋体"/>
                        <a:cs typeface="Times New Roman"/>
                      </a:endParaRPr>
                    </a:p>
                    <a:p>
                      <a:pPr algn="ctr">
                        <a:lnSpc>
                          <a:spcPct val="150000"/>
                        </a:lnSpc>
                        <a:spcAft>
                          <a:spcPts val="0"/>
                        </a:spcAft>
                      </a:pPr>
                      <a:r>
                        <a:rPr lang="zh-CN" sz="2000" kern="100">
                          <a:latin typeface="Calibri"/>
                          <a:ea typeface="宋体"/>
                          <a:cs typeface="Times New Roman"/>
                        </a:rPr>
                        <a:t>不赞同</a:t>
                      </a:r>
                      <a:r>
                        <a:rPr lang="en-US" sz="2000" kern="100">
                          <a:latin typeface="Calibri"/>
                          <a:ea typeface="宋体"/>
                          <a:cs typeface="Times New Roman"/>
                        </a:rPr>
                        <a:t>    </a:t>
                      </a:r>
                      <a:r>
                        <a:rPr lang="zh-CN" sz="2000" kern="100">
                          <a:latin typeface="Calibri"/>
                          <a:ea typeface="宋体"/>
                          <a:cs typeface="Times New Roman"/>
                        </a:rPr>
                        <a:t>非常赞同</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3121">
                <a:tc vMerge="1">
                  <a:txBody>
                    <a:bodyPr/>
                    <a:lstStyle/>
                    <a:p>
                      <a:endParaRPr lang="zh-CN" altLang="en-US"/>
                    </a:p>
                  </a:txBody>
                  <a:tcPr/>
                </a:tc>
                <a:tc>
                  <a:txBody>
                    <a:bodyPr/>
                    <a:lstStyle/>
                    <a:p>
                      <a:pPr marL="342900" lvl="0" indent="-342900" algn="ctr">
                        <a:lnSpc>
                          <a:spcPct val="150000"/>
                        </a:lnSpc>
                        <a:spcAft>
                          <a:spcPts val="0"/>
                        </a:spcAft>
                        <a:buFont typeface="Wingdings"/>
                        <a:buChar char=""/>
                      </a:pPr>
                      <a:r>
                        <a:rPr lang="zh-CN" sz="2000" kern="100" dirty="0">
                          <a:solidFill>
                            <a:schemeClr val="tx1"/>
                          </a:solidFill>
                          <a:latin typeface="Calibri"/>
                          <a:ea typeface="宋体"/>
                          <a:cs typeface="Times New Roman"/>
                        </a:rPr>
                        <a:t>你觉得现在需要</a:t>
                      </a:r>
                      <a:r>
                        <a:rPr lang="zh-CN" sz="2000" kern="100" dirty="0" smtClean="0">
                          <a:solidFill>
                            <a:schemeClr val="tx1"/>
                          </a:solidFill>
                          <a:latin typeface="Calibri"/>
                          <a:ea typeface="宋体"/>
                          <a:cs typeface="Times New Roman"/>
                        </a:rPr>
                        <a:t>采取措施</a:t>
                      </a:r>
                      <a:r>
                        <a:rPr lang="zh-CN" sz="2000" kern="100" dirty="0">
                          <a:solidFill>
                            <a:schemeClr val="tx1"/>
                          </a:solidFill>
                          <a:latin typeface="Calibri"/>
                          <a:ea typeface="宋体"/>
                          <a:cs typeface="Times New Roman"/>
                        </a:rPr>
                        <a:t>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chemeClr val="tx1"/>
                          </a:solidFill>
                          <a:latin typeface="Calibri"/>
                          <a:ea typeface="宋体"/>
                          <a:cs typeface="Times New Roman"/>
                        </a:rPr>
                        <a:t>1—————5</a:t>
                      </a:r>
                      <a:endParaRPr lang="zh-CN" sz="2000" kern="100" dirty="0">
                        <a:solidFill>
                          <a:schemeClr val="tx1"/>
                        </a:solidFill>
                        <a:latin typeface="Calibri"/>
                        <a:ea typeface="宋体"/>
                        <a:cs typeface="Times New Roman"/>
                      </a:endParaRPr>
                    </a:p>
                    <a:p>
                      <a:pPr algn="ctr">
                        <a:lnSpc>
                          <a:spcPct val="150000"/>
                        </a:lnSpc>
                        <a:spcAft>
                          <a:spcPts val="0"/>
                        </a:spcAft>
                      </a:pPr>
                      <a:r>
                        <a:rPr lang="zh-CN" sz="2000" kern="100" dirty="0">
                          <a:solidFill>
                            <a:schemeClr val="tx1"/>
                          </a:solidFill>
                          <a:latin typeface="Calibri"/>
                          <a:ea typeface="宋体"/>
                          <a:cs typeface="Times New Roman"/>
                        </a:rPr>
                        <a:t>完全不需要</a:t>
                      </a:r>
                      <a:r>
                        <a:rPr lang="en-US" sz="2000" kern="100" dirty="0">
                          <a:solidFill>
                            <a:schemeClr val="tx1"/>
                          </a:solidFill>
                          <a:latin typeface="Calibri"/>
                          <a:ea typeface="宋体"/>
                          <a:cs typeface="Times New Roman"/>
                        </a:rPr>
                        <a:t>    </a:t>
                      </a:r>
                      <a:r>
                        <a:rPr lang="zh-CN" sz="2000" kern="100" dirty="0">
                          <a:solidFill>
                            <a:schemeClr val="tx1"/>
                          </a:solidFill>
                          <a:latin typeface="Calibri"/>
                          <a:ea typeface="宋体"/>
                          <a:cs typeface="Times New Roman"/>
                        </a:rPr>
                        <a:t>非常需要</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19682">
                <a:tc vMerge="1">
                  <a:txBody>
                    <a:bodyPr/>
                    <a:lstStyle/>
                    <a:p>
                      <a:endParaRPr lang="zh-CN" altLang="en-US"/>
                    </a:p>
                  </a:txBody>
                  <a:tcPr/>
                </a:tc>
                <a:tc>
                  <a:txBody>
                    <a:bodyPr/>
                    <a:lstStyle/>
                    <a:p>
                      <a:pPr marL="342900" lvl="0" indent="-342900" algn="ctr">
                        <a:lnSpc>
                          <a:spcPct val="150000"/>
                        </a:lnSpc>
                        <a:spcAft>
                          <a:spcPts val="0"/>
                        </a:spcAft>
                        <a:buFont typeface="Wingdings"/>
                        <a:buChar char=""/>
                      </a:pPr>
                      <a:r>
                        <a:rPr lang="zh-CN" sz="2000" kern="100" dirty="0">
                          <a:latin typeface="Calibri"/>
                          <a:ea typeface="宋体"/>
                          <a:cs typeface="Times New Roman"/>
                        </a:rPr>
                        <a:t>你认为保险在所有风险防范措施中的地位如何？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a:latin typeface="Calibri"/>
                          <a:ea typeface="宋体"/>
                          <a:cs typeface="Times New Roman"/>
                        </a:rPr>
                        <a:t>1—————5</a:t>
                      </a:r>
                      <a:endParaRPr lang="zh-CN" sz="2000" kern="100">
                        <a:latin typeface="Calibri"/>
                        <a:ea typeface="宋体"/>
                        <a:cs typeface="Times New Roman"/>
                      </a:endParaRPr>
                    </a:p>
                    <a:p>
                      <a:pPr algn="ctr">
                        <a:lnSpc>
                          <a:spcPct val="150000"/>
                        </a:lnSpc>
                        <a:spcAft>
                          <a:spcPts val="0"/>
                        </a:spcAft>
                      </a:pPr>
                      <a:r>
                        <a:rPr lang="zh-CN" sz="2000" kern="100">
                          <a:latin typeface="Calibri"/>
                          <a:ea typeface="宋体"/>
                          <a:cs typeface="Times New Roman"/>
                        </a:rPr>
                        <a:t>非常低</a:t>
                      </a:r>
                      <a:r>
                        <a:rPr lang="en-US" sz="2000" kern="100">
                          <a:latin typeface="Calibri"/>
                          <a:ea typeface="宋体"/>
                          <a:cs typeface="Times New Roman"/>
                        </a:rPr>
                        <a:t>    </a:t>
                      </a:r>
                      <a:r>
                        <a:rPr lang="zh-CN" sz="2000" kern="100">
                          <a:latin typeface="Calibri"/>
                          <a:ea typeface="宋体"/>
                          <a:cs typeface="Times New Roman"/>
                        </a:rPr>
                        <a:t>非常高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3121">
                <a:tc vMerge="1">
                  <a:txBody>
                    <a:bodyPr/>
                    <a:lstStyle/>
                    <a:p>
                      <a:endParaRPr lang="zh-CN" altLang="en-US"/>
                    </a:p>
                  </a:txBody>
                  <a:tcPr/>
                </a:tc>
                <a:tc>
                  <a:txBody>
                    <a:bodyPr/>
                    <a:lstStyle/>
                    <a:p>
                      <a:pPr marL="342900" lvl="0" indent="-342900" algn="ctr">
                        <a:lnSpc>
                          <a:spcPct val="150000"/>
                        </a:lnSpc>
                        <a:spcAft>
                          <a:spcPts val="0"/>
                        </a:spcAft>
                        <a:buFont typeface="Wingdings"/>
                        <a:buChar char=""/>
                      </a:pPr>
                      <a:r>
                        <a:rPr lang="zh-CN" sz="2000" kern="100" dirty="0">
                          <a:latin typeface="Calibri"/>
                          <a:ea typeface="宋体"/>
                          <a:cs typeface="Times New Roman"/>
                        </a:rPr>
                        <a:t>保险是一种有效的风险防范手段</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a:latin typeface="Calibri"/>
                          <a:ea typeface="宋体"/>
                          <a:cs typeface="Times New Roman"/>
                        </a:rPr>
                        <a:t>1—————5</a:t>
                      </a:r>
                      <a:endParaRPr lang="zh-CN" sz="2000" kern="100">
                        <a:latin typeface="Calibri"/>
                        <a:ea typeface="宋体"/>
                        <a:cs typeface="Times New Roman"/>
                      </a:endParaRPr>
                    </a:p>
                    <a:p>
                      <a:pPr algn="ctr">
                        <a:lnSpc>
                          <a:spcPct val="150000"/>
                        </a:lnSpc>
                        <a:spcAft>
                          <a:spcPts val="0"/>
                        </a:spcAft>
                      </a:pPr>
                      <a:r>
                        <a:rPr lang="zh-CN" sz="2000" kern="100">
                          <a:latin typeface="Calibri"/>
                          <a:ea typeface="宋体"/>
                          <a:cs typeface="Times New Roman"/>
                        </a:rPr>
                        <a:t>不赞同</a:t>
                      </a:r>
                      <a:r>
                        <a:rPr lang="en-US" sz="2000" kern="100">
                          <a:latin typeface="Calibri"/>
                          <a:ea typeface="宋体"/>
                          <a:cs typeface="Times New Roman"/>
                        </a:rPr>
                        <a:t>    </a:t>
                      </a:r>
                      <a:r>
                        <a:rPr lang="zh-CN" sz="2000" kern="100">
                          <a:latin typeface="Calibri"/>
                          <a:ea typeface="宋体"/>
                          <a:cs typeface="Times New Roman"/>
                        </a:rPr>
                        <a:t>非常赞同</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13121">
                <a:tc vMerge="1">
                  <a:txBody>
                    <a:bodyPr/>
                    <a:lstStyle/>
                    <a:p>
                      <a:endParaRPr lang="zh-CN" altLang="en-US"/>
                    </a:p>
                  </a:txBody>
                  <a:tcPr/>
                </a:tc>
                <a:tc>
                  <a:txBody>
                    <a:bodyPr/>
                    <a:lstStyle/>
                    <a:p>
                      <a:pPr marL="342900" lvl="0" indent="-342900" algn="ctr">
                        <a:lnSpc>
                          <a:spcPct val="150000"/>
                        </a:lnSpc>
                        <a:spcAft>
                          <a:spcPts val="0"/>
                        </a:spcAft>
                        <a:buFont typeface="Wingdings"/>
                        <a:buChar char=""/>
                      </a:pPr>
                      <a:r>
                        <a:rPr lang="zh-CN" sz="2000" kern="100" dirty="0">
                          <a:solidFill>
                            <a:schemeClr val="tx1"/>
                          </a:solidFill>
                          <a:latin typeface="Calibri"/>
                          <a:ea typeface="宋体"/>
                          <a:cs typeface="Times New Roman"/>
                        </a:rPr>
                        <a:t>我现在就想投保</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chemeClr val="tx1"/>
                          </a:solidFill>
                          <a:latin typeface="Calibri"/>
                          <a:ea typeface="宋体"/>
                          <a:cs typeface="Times New Roman"/>
                        </a:rPr>
                        <a:t>1—————5</a:t>
                      </a:r>
                      <a:endParaRPr lang="zh-CN" sz="2000" kern="100" dirty="0">
                        <a:solidFill>
                          <a:schemeClr val="tx1"/>
                        </a:solidFill>
                        <a:latin typeface="Calibri"/>
                        <a:ea typeface="宋体"/>
                        <a:cs typeface="Times New Roman"/>
                      </a:endParaRPr>
                    </a:p>
                    <a:p>
                      <a:pPr algn="ctr">
                        <a:lnSpc>
                          <a:spcPct val="150000"/>
                        </a:lnSpc>
                        <a:spcAft>
                          <a:spcPts val="0"/>
                        </a:spcAft>
                      </a:pPr>
                      <a:r>
                        <a:rPr lang="zh-CN" sz="2000" kern="100" dirty="0">
                          <a:solidFill>
                            <a:schemeClr val="tx1"/>
                          </a:solidFill>
                          <a:latin typeface="Calibri"/>
                          <a:ea typeface="宋体"/>
                          <a:cs typeface="Times New Roman"/>
                        </a:rPr>
                        <a:t>不赞同</a:t>
                      </a:r>
                      <a:r>
                        <a:rPr lang="en-US" sz="2000" kern="100" dirty="0">
                          <a:solidFill>
                            <a:schemeClr val="tx1"/>
                          </a:solidFill>
                          <a:latin typeface="Calibri"/>
                          <a:ea typeface="宋体"/>
                          <a:cs typeface="Times New Roman"/>
                        </a:rPr>
                        <a:t>    </a:t>
                      </a:r>
                      <a:r>
                        <a:rPr lang="zh-CN" sz="2000" kern="100" dirty="0">
                          <a:solidFill>
                            <a:schemeClr val="tx1"/>
                          </a:solidFill>
                          <a:latin typeface="Calibri"/>
                          <a:ea typeface="宋体"/>
                          <a:cs typeface="Times New Roman"/>
                        </a:rPr>
                        <a:t>非常赞同</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格 1"/>
          <p:cNvGraphicFramePr>
            <a:graphicFrameLocks noGrp="1"/>
          </p:cNvGraphicFramePr>
          <p:nvPr/>
        </p:nvGraphicFramePr>
        <p:xfrm>
          <a:off x="785786" y="714356"/>
          <a:ext cx="7429551" cy="4643470"/>
        </p:xfrm>
        <a:graphic>
          <a:graphicData uri="http://schemas.openxmlformats.org/drawingml/2006/table">
            <a:tbl>
              <a:tblPr/>
              <a:tblGrid>
                <a:gridCol w="2476517"/>
                <a:gridCol w="2476517"/>
                <a:gridCol w="2476517"/>
              </a:tblGrid>
              <a:tr h="1031882">
                <a:tc rowSpan="3">
                  <a:txBody>
                    <a:bodyPr/>
                    <a:lstStyle/>
                    <a:p>
                      <a:pPr algn="ctr">
                        <a:lnSpc>
                          <a:spcPct val="150000"/>
                        </a:lnSpc>
                        <a:spcAft>
                          <a:spcPts val="0"/>
                        </a:spcAft>
                      </a:pPr>
                      <a:r>
                        <a:rPr lang="zh-CN" sz="2000" b="1" kern="100" dirty="0">
                          <a:latin typeface="Calibri"/>
                          <a:ea typeface="宋体"/>
                          <a:cs typeface="Times New Roman"/>
                        </a:rPr>
                        <a:t>投保决策</a:t>
                      </a:r>
                    </a:p>
                  </a:txBody>
                  <a:tcPr marL="57988" marR="57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50000"/>
                        </a:lnSpc>
                        <a:spcAft>
                          <a:spcPts val="0"/>
                        </a:spcAft>
                        <a:buFont typeface="Wingdings"/>
                        <a:buNone/>
                      </a:pPr>
                      <a:r>
                        <a:rPr lang="zh-CN" sz="2000" kern="100" dirty="0">
                          <a:solidFill>
                            <a:srgbClr val="FF0000"/>
                          </a:solidFill>
                          <a:latin typeface="Calibri"/>
                          <a:ea typeface="宋体"/>
                          <a:cs typeface="Times New Roman"/>
                        </a:rPr>
                        <a:t>在投保前我需要搜集相关的信息</a:t>
                      </a:r>
                    </a:p>
                  </a:txBody>
                  <a:tcPr marL="57988" marR="57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rgbClr val="FF0000"/>
                          </a:solidFill>
                          <a:latin typeface="Calibri"/>
                          <a:ea typeface="宋体"/>
                          <a:cs typeface="Times New Roman"/>
                        </a:rPr>
                        <a:t>1—————5</a:t>
                      </a:r>
                      <a:endParaRPr lang="zh-CN" sz="2000" kern="100" dirty="0">
                        <a:solidFill>
                          <a:srgbClr val="FF0000"/>
                        </a:solidFill>
                        <a:latin typeface="Calibri"/>
                        <a:ea typeface="宋体"/>
                        <a:cs typeface="Times New Roman"/>
                      </a:endParaRPr>
                    </a:p>
                    <a:p>
                      <a:pPr algn="ctr">
                        <a:lnSpc>
                          <a:spcPct val="150000"/>
                        </a:lnSpc>
                        <a:spcAft>
                          <a:spcPts val="0"/>
                        </a:spcAft>
                      </a:pPr>
                      <a:r>
                        <a:rPr lang="zh-CN" sz="2000" kern="100" dirty="0">
                          <a:solidFill>
                            <a:srgbClr val="FF0000"/>
                          </a:solidFill>
                          <a:latin typeface="Calibri"/>
                          <a:ea typeface="宋体"/>
                          <a:cs typeface="Times New Roman"/>
                        </a:rPr>
                        <a:t>不赞同</a:t>
                      </a:r>
                      <a:r>
                        <a:rPr lang="en-US" sz="2000" kern="100" dirty="0">
                          <a:solidFill>
                            <a:srgbClr val="FF0000"/>
                          </a:solidFill>
                          <a:latin typeface="Calibri"/>
                          <a:ea typeface="宋体"/>
                          <a:cs typeface="Times New Roman"/>
                        </a:rPr>
                        <a:t>    </a:t>
                      </a:r>
                      <a:r>
                        <a:rPr lang="zh-CN" sz="2000" kern="100" dirty="0">
                          <a:solidFill>
                            <a:srgbClr val="FF0000"/>
                          </a:solidFill>
                          <a:latin typeface="Calibri"/>
                          <a:ea typeface="宋体"/>
                          <a:cs typeface="Times New Roman"/>
                        </a:rPr>
                        <a:t>非常赞同</a:t>
                      </a:r>
                    </a:p>
                  </a:txBody>
                  <a:tcPr marL="57988" marR="57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79706">
                <a:tc vMerge="1">
                  <a:txBody>
                    <a:bodyPr/>
                    <a:lstStyle/>
                    <a:p>
                      <a:endParaRPr lang="zh-CN" altLang="en-US"/>
                    </a:p>
                  </a:txBody>
                  <a:tcPr/>
                </a:tc>
                <a:tc>
                  <a:txBody>
                    <a:bodyPr/>
                    <a:lstStyle/>
                    <a:p>
                      <a:pPr marL="342900" lvl="0" indent="-342900" algn="ctr">
                        <a:lnSpc>
                          <a:spcPct val="150000"/>
                        </a:lnSpc>
                        <a:spcAft>
                          <a:spcPts val="0"/>
                        </a:spcAft>
                        <a:buFont typeface="Wingdings"/>
                        <a:buNone/>
                      </a:pPr>
                      <a:r>
                        <a:rPr lang="zh-CN" sz="2000" kern="100" dirty="0">
                          <a:latin typeface="Calibri"/>
                          <a:ea typeface="宋体"/>
                          <a:cs typeface="Times New Roman"/>
                        </a:rPr>
                        <a:t>你认为从下面这些渠道获得你想要的信息的可能性为</a:t>
                      </a:r>
                      <a:r>
                        <a:rPr lang="zh-CN" sz="2000" kern="100" dirty="0" smtClean="0">
                          <a:latin typeface="Calibri"/>
                          <a:ea typeface="宋体"/>
                          <a:cs typeface="Times New Roman"/>
                        </a:rPr>
                        <a:t>？</a:t>
                      </a:r>
                      <a:endParaRPr lang="en-US" altLang="zh-CN" sz="2000" kern="100" dirty="0" smtClean="0">
                        <a:latin typeface="Calibri"/>
                        <a:ea typeface="宋体"/>
                        <a:cs typeface="Times New Roman"/>
                      </a:endParaRPr>
                    </a:p>
                    <a:p>
                      <a:pPr marL="342900" lvl="0" indent="-342900" algn="ctr">
                        <a:lnSpc>
                          <a:spcPct val="150000"/>
                        </a:lnSpc>
                        <a:spcAft>
                          <a:spcPts val="0"/>
                        </a:spcAft>
                        <a:buFont typeface="Wingdings"/>
                        <a:buNone/>
                      </a:pPr>
                      <a:r>
                        <a:rPr lang="zh-CN" altLang="en-US" sz="2000" kern="100" dirty="0" smtClean="0">
                          <a:latin typeface="Calibri"/>
                          <a:ea typeface="宋体"/>
                          <a:cs typeface="Times New Roman"/>
                        </a:rPr>
                        <a:t>（</a:t>
                      </a:r>
                      <a:r>
                        <a:rPr lang="en-US" altLang="zh-CN" sz="2000" kern="100" dirty="0" smtClean="0">
                          <a:latin typeface="Calibri"/>
                          <a:ea typeface="宋体"/>
                          <a:cs typeface="Times New Roman"/>
                        </a:rPr>
                        <a:t>1———5</a:t>
                      </a:r>
                      <a:r>
                        <a:rPr lang="zh-CN" altLang="en-US" sz="2000" kern="100" dirty="0" smtClean="0">
                          <a:latin typeface="Calibri"/>
                          <a:ea typeface="宋体"/>
                          <a:cs typeface="Times New Roman"/>
                        </a:rPr>
                        <a:t>）</a:t>
                      </a:r>
                      <a:endParaRPr lang="zh-CN" sz="2000" kern="100" dirty="0">
                        <a:latin typeface="Calibri"/>
                        <a:ea typeface="宋体"/>
                        <a:cs typeface="Times New Roman"/>
                      </a:endParaRPr>
                    </a:p>
                  </a:txBody>
                  <a:tcPr marL="57988" marR="57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latin typeface="Calibri"/>
                          <a:ea typeface="宋体"/>
                          <a:cs typeface="Times New Roman"/>
                        </a:rPr>
                        <a:t>A.</a:t>
                      </a:r>
                      <a:r>
                        <a:rPr lang="zh-CN" sz="2000" kern="100" dirty="0">
                          <a:latin typeface="Calibri"/>
                          <a:ea typeface="宋体"/>
                          <a:cs typeface="Times New Roman"/>
                        </a:rPr>
                        <a:t>网络</a:t>
                      </a:r>
                    </a:p>
                    <a:p>
                      <a:pPr algn="ctr">
                        <a:lnSpc>
                          <a:spcPct val="150000"/>
                        </a:lnSpc>
                        <a:spcAft>
                          <a:spcPts val="0"/>
                        </a:spcAft>
                      </a:pPr>
                      <a:r>
                        <a:rPr lang="en-US" sz="2000" kern="100" dirty="0">
                          <a:latin typeface="Calibri"/>
                          <a:ea typeface="宋体"/>
                          <a:cs typeface="Times New Roman"/>
                        </a:rPr>
                        <a:t>B.</a:t>
                      </a:r>
                      <a:r>
                        <a:rPr lang="zh-CN" sz="2000" kern="100" dirty="0">
                          <a:latin typeface="Calibri"/>
                          <a:ea typeface="宋体"/>
                          <a:cs typeface="Times New Roman"/>
                        </a:rPr>
                        <a:t>保险公司</a:t>
                      </a:r>
                    </a:p>
                    <a:p>
                      <a:pPr algn="ctr">
                        <a:lnSpc>
                          <a:spcPct val="150000"/>
                        </a:lnSpc>
                        <a:spcAft>
                          <a:spcPts val="0"/>
                        </a:spcAft>
                      </a:pPr>
                      <a:r>
                        <a:rPr lang="en-US" sz="2000" kern="100" dirty="0">
                          <a:latin typeface="Calibri"/>
                          <a:ea typeface="宋体"/>
                          <a:cs typeface="Times New Roman"/>
                        </a:rPr>
                        <a:t>C.</a:t>
                      </a:r>
                      <a:r>
                        <a:rPr lang="zh-CN" sz="2000" kern="100" dirty="0">
                          <a:latin typeface="Calibri"/>
                          <a:ea typeface="宋体"/>
                          <a:cs typeface="Times New Roman"/>
                        </a:rPr>
                        <a:t>政府</a:t>
                      </a:r>
                    </a:p>
                    <a:p>
                      <a:pPr algn="ctr">
                        <a:lnSpc>
                          <a:spcPct val="150000"/>
                        </a:lnSpc>
                        <a:spcAft>
                          <a:spcPts val="0"/>
                        </a:spcAft>
                      </a:pPr>
                      <a:r>
                        <a:rPr lang="en-US" sz="2000" kern="100" dirty="0">
                          <a:latin typeface="Calibri"/>
                          <a:ea typeface="宋体"/>
                          <a:cs typeface="Times New Roman"/>
                        </a:rPr>
                        <a:t>D.</a:t>
                      </a:r>
                      <a:r>
                        <a:rPr lang="zh-CN" sz="2000" kern="100" dirty="0">
                          <a:latin typeface="Calibri"/>
                          <a:ea typeface="宋体"/>
                          <a:cs typeface="Times New Roman"/>
                        </a:rPr>
                        <a:t>邻里</a:t>
                      </a:r>
                    </a:p>
                    <a:p>
                      <a:pPr algn="ctr">
                        <a:lnSpc>
                          <a:spcPct val="150000"/>
                        </a:lnSpc>
                        <a:spcAft>
                          <a:spcPts val="0"/>
                        </a:spcAft>
                      </a:pPr>
                      <a:r>
                        <a:rPr lang="en-US" sz="2000" kern="100" dirty="0">
                          <a:latin typeface="Calibri"/>
                          <a:ea typeface="宋体"/>
                          <a:cs typeface="Times New Roman"/>
                        </a:rPr>
                        <a:t>E.</a:t>
                      </a:r>
                      <a:r>
                        <a:rPr lang="zh-CN" sz="2000" kern="100" dirty="0">
                          <a:latin typeface="Calibri"/>
                          <a:ea typeface="宋体"/>
                          <a:cs typeface="Times New Roman"/>
                        </a:rPr>
                        <a:t>广告</a:t>
                      </a:r>
                    </a:p>
                  </a:txBody>
                  <a:tcPr marL="57988" marR="57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31882">
                <a:tc vMerge="1">
                  <a:txBody>
                    <a:bodyPr/>
                    <a:lstStyle/>
                    <a:p>
                      <a:endParaRPr lang="zh-CN" altLang="en-US"/>
                    </a:p>
                  </a:txBody>
                  <a:tcPr/>
                </a:tc>
                <a:tc>
                  <a:txBody>
                    <a:bodyPr/>
                    <a:lstStyle/>
                    <a:p>
                      <a:pPr marL="342900" lvl="0" indent="-342900" algn="ctr">
                        <a:lnSpc>
                          <a:spcPct val="150000"/>
                        </a:lnSpc>
                        <a:spcAft>
                          <a:spcPts val="0"/>
                        </a:spcAft>
                        <a:buFont typeface="Wingdings"/>
                        <a:buNone/>
                      </a:pPr>
                      <a:r>
                        <a:rPr lang="zh-CN" sz="2000" kern="100" dirty="0">
                          <a:solidFill>
                            <a:srgbClr val="FF0000"/>
                          </a:solidFill>
                          <a:latin typeface="Calibri"/>
                          <a:ea typeface="宋体"/>
                          <a:cs typeface="Times New Roman"/>
                        </a:rPr>
                        <a:t>我现在就需要相关的信息</a:t>
                      </a:r>
                    </a:p>
                  </a:txBody>
                  <a:tcPr marL="57988" marR="57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rgbClr val="FF0000"/>
                          </a:solidFill>
                          <a:latin typeface="Calibri"/>
                          <a:ea typeface="宋体"/>
                          <a:cs typeface="Times New Roman"/>
                        </a:rPr>
                        <a:t>1—————5</a:t>
                      </a:r>
                      <a:endParaRPr lang="zh-CN" sz="2000" kern="100" dirty="0">
                        <a:solidFill>
                          <a:srgbClr val="FF0000"/>
                        </a:solidFill>
                        <a:latin typeface="Calibri"/>
                        <a:ea typeface="宋体"/>
                        <a:cs typeface="Times New Roman"/>
                      </a:endParaRPr>
                    </a:p>
                    <a:p>
                      <a:pPr algn="ctr">
                        <a:lnSpc>
                          <a:spcPct val="150000"/>
                        </a:lnSpc>
                        <a:spcAft>
                          <a:spcPts val="0"/>
                        </a:spcAft>
                      </a:pPr>
                      <a:r>
                        <a:rPr lang="zh-CN" sz="2000" kern="100" dirty="0">
                          <a:solidFill>
                            <a:srgbClr val="FF0000"/>
                          </a:solidFill>
                          <a:latin typeface="Calibri"/>
                          <a:ea typeface="宋体"/>
                          <a:cs typeface="Times New Roman"/>
                        </a:rPr>
                        <a:t>不赞同</a:t>
                      </a:r>
                      <a:r>
                        <a:rPr lang="en-US" sz="2000" kern="100" dirty="0">
                          <a:solidFill>
                            <a:srgbClr val="FF0000"/>
                          </a:solidFill>
                          <a:latin typeface="Calibri"/>
                          <a:ea typeface="宋体"/>
                          <a:cs typeface="Times New Roman"/>
                        </a:rPr>
                        <a:t>    </a:t>
                      </a:r>
                      <a:r>
                        <a:rPr lang="zh-CN" sz="2000" kern="100" dirty="0">
                          <a:solidFill>
                            <a:srgbClr val="FF0000"/>
                          </a:solidFill>
                          <a:latin typeface="Calibri"/>
                          <a:ea typeface="宋体"/>
                          <a:cs typeface="Times New Roman"/>
                        </a:rPr>
                        <a:t>非常赞同</a:t>
                      </a:r>
                    </a:p>
                  </a:txBody>
                  <a:tcPr marL="57988" marR="57988"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14400" y="428604"/>
            <a:ext cx="7772400" cy="571504"/>
          </a:xfrm>
        </p:spPr>
        <p:txBody>
          <a:bodyPr/>
          <a:lstStyle/>
          <a:p>
            <a:r>
              <a:rPr lang="zh-CN" altLang="en-US" dirty="0" smtClean="0"/>
              <a:t>促进</a:t>
            </a:r>
            <a:r>
              <a:rPr lang="en-US" dirty="0" smtClean="0"/>
              <a:t>/</a:t>
            </a:r>
            <a:r>
              <a:rPr lang="zh-CN" altLang="en-US" dirty="0" smtClean="0"/>
              <a:t>抑制因素</a:t>
            </a:r>
            <a:endParaRPr lang="zh-CN" altLang="en-US" dirty="0"/>
          </a:p>
        </p:txBody>
      </p:sp>
      <p:graphicFrame>
        <p:nvGraphicFramePr>
          <p:cNvPr id="5" name="表格 4"/>
          <p:cNvGraphicFramePr>
            <a:graphicFrameLocks noGrp="1"/>
          </p:cNvGraphicFramePr>
          <p:nvPr/>
        </p:nvGraphicFramePr>
        <p:xfrm>
          <a:off x="928662" y="1142984"/>
          <a:ext cx="7429552" cy="5214973"/>
        </p:xfrm>
        <a:graphic>
          <a:graphicData uri="http://schemas.openxmlformats.org/drawingml/2006/table">
            <a:tbl>
              <a:tblPr/>
              <a:tblGrid>
                <a:gridCol w="4071966"/>
                <a:gridCol w="3357586"/>
              </a:tblGrid>
              <a:tr h="948177">
                <a:tc>
                  <a:txBody>
                    <a:bodyPr/>
                    <a:lstStyle/>
                    <a:p>
                      <a:pPr marL="342900" lvl="0" indent="-342900" algn="ctr">
                        <a:lnSpc>
                          <a:spcPct val="150000"/>
                        </a:lnSpc>
                        <a:spcAft>
                          <a:spcPts val="0"/>
                        </a:spcAft>
                        <a:buFont typeface="Wingdings"/>
                        <a:buNone/>
                      </a:pPr>
                      <a:r>
                        <a:rPr lang="zh-CN" sz="2000" kern="100" dirty="0">
                          <a:solidFill>
                            <a:srgbClr val="FF0000"/>
                          </a:solidFill>
                          <a:latin typeface="Calibri"/>
                          <a:ea typeface="宋体"/>
                          <a:cs typeface="Times New Roman"/>
                        </a:rPr>
                        <a:t>是否经常接受保险的宣传</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50000"/>
                        </a:lnSpc>
                        <a:spcAft>
                          <a:spcPts val="0"/>
                        </a:spcAft>
                        <a:buFont typeface="+mj-lt"/>
                        <a:buAutoNum type="alphaUcPeriod"/>
                      </a:pPr>
                      <a:r>
                        <a:rPr lang="zh-CN" sz="2000" kern="100" dirty="0">
                          <a:solidFill>
                            <a:srgbClr val="FF0000"/>
                          </a:solidFill>
                          <a:latin typeface="Calibri"/>
                          <a:ea typeface="宋体"/>
                          <a:cs typeface="Times New Roman"/>
                        </a:rPr>
                        <a:t>是</a:t>
                      </a:r>
                    </a:p>
                    <a:p>
                      <a:pPr marL="342900" lvl="0" indent="-342900" algn="ctr">
                        <a:lnSpc>
                          <a:spcPct val="150000"/>
                        </a:lnSpc>
                        <a:spcAft>
                          <a:spcPts val="0"/>
                        </a:spcAft>
                        <a:buFont typeface="+mj-lt"/>
                        <a:buAutoNum type="alphaUcPeriod"/>
                      </a:pPr>
                      <a:r>
                        <a:rPr lang="zh-CN" sz="2000" kern="100" dirty="0">
                          <a:solidFill>
                            <a:srgbClr val="FF0000"/>
                          </a:solidFill>
                          <a:latin typeface="Calibri"/>
                          <a:ea typeface="宋体"/>
                          <a:cs typeface="Times New Roman"/>
                        </a:rPr>
                        <a:t>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370442">
                <a:tc>
                  <a:txBody>
                    <a:bodyPr/>
                    <a:lstStyle/>
                    <a:p>
                      <a:pPr marL="342900" lvl="0" indent="-342900" algn="ctr">
                        <a:lnSpc>
                          <a:spcPct val="150000"/>
                        </a:lnSpc>
                        <a:spcAft>
                          <a:spcPts val="0"/>
                        </a:spcAft>
                        <a:buFont typeface="Wingdings"/>
                        <a:buNone/>
                      </a:pPr>
                      <a:r>
                        <a:rPr lang="zh-CN" sz="2000" kern="100" dirty="0">
                          <a:latin typeface="Calibri"/>
                          <a:ea typeface="宋体"/>
                          <a:cs typeface="Times New Roman"/>
                        </a:rPr>
                        <a:t>地震发生后能起到主要作用的是？</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50000"/>
                        </a:lnSpc>
                        <a:spcAft>
                          <a:spcPts val="0"/>
                        </a:spcAft>
                        <a:buFont typeface="+mj-lt"/>
                        <a:buAutoNum type="alphaUcPeriod"/>
                      </a:pPr>
                      <a:r>
                        <a:rPr lang="zh-CN" sz="2000" kern="100" dirty="0">
                          <a:latin typeface="Calibri"/>
                          <a:ea typeface="宋体"/>
                          <a:cs typeface="Times New Roman"/>
                        </a:rPr>
                        <a:t>自己</a:t>
                      </a:r>
                    </a:p>
                    <a:p>
                      <a:pPr marL="342900" lvl="0" indent="-342900" algn="ctr">
                        <a:lnSpc>
                          <a:spcPct val="150000"/>
                        </a:lnSpc>
                        <a:spcAft>
                          <a:spcPts val="0"/>
                        </a:spcAft>
                        <a:buFont typeface="+mj-lt"/>
                        <a:buAutoNum type="alphaUcPeriod"/>
                      </a:pPr>
                      <a:r>
                        <a:rPr lang="zh-CN" sz="2000" kern="100" dirty="0">
                          <a:latin typeface="Calibri"/>
                          <a:ea typeface="宋体"/>
                          <a:cs typeface="Times New Roman"/>
                        </a:rPr>
                        <a:t>邻居</a:t>
                      </a:r>
                    </a:p>
                    <a:p>
                      <a:pPr marL="342900" lvl="0" indent="-342900" algn="ctr">
                        <a:lnSpc>
                          <a:spcPct val="150000"/>
                        </a:lnSpc>
                        <a:spcAft>
                          <a:spcPts val="0"/>
                        </a:spcAft>
                        <a:buFont typeface="+mj-lt"/>
                        <a:buAutoNum type="alphaUcPeriod"/>
                      </a:pPr>
                      <a:r>
                        <a:rPr lang="zh-CN" sz="2000" kern="100" dirty="0">
                          <a:latin typeface="Calibri"/>
                          <a:ea typeface="宋体"/>
                          <a:cs typeface="Times New Roman"/>
                        </a:rPr>
                        <a:t>亲戚</a:t>
                      </a:r>
                    </a:p>
                    <a:p>
                      <a:pPr marL="342900" lvl="0" indent="-342900" algn="ctr">
                        <a:lnSpc>
                          <a:spcPct val="150000"/>
                        </a:lnSpc>
                        <a:spcAft>
                          <a:spcPts val="0"/>
                        </a:spcAft>
                        <a:buFont typeface="+mj-lt"/>
                        <a:buAutoNum type="alphaUcPeriod"/>
                      </a:pPr>
                      <a:r>
                        <a:rPr lang="zh-CN" sz="2000" kern="100" dirty="0">
                          <a:latin typeface="Calibri"/>
                          <a:ea typeface="宋体"/>
                          <a:cs typeface="Times New Roman"/>
                        </a:rPr>
                        <a:t>政府</a:t>
                      </a:r>
                    </a:p>
                    <a:p>
                      <a:pPr marL="342900" lvl="0" indent="-342900" algn="ctr">
                        <a:lnSpc>
                          <a:spcPct val="150000"/>
                        </a:lnSpc>
                        <a:spcAft>
                          <a:spcPts val="0"/>
                        </a:spcAft>
                        <a:buFont typeface="+mj-lt"/>
                        <a:buAutoNum type="alphaUcPeriod"/>
                      </a:pPr>
                      <a:r>
                        <a:rPr lang="zh-CN" sz="2000" kern="100" dirty="0">
                          <a:latin typeface="Calibri"/>
                          <a:ea typeface="宋体"/>
                          <a:cs typeface="Times New Roman"/>
                        </a:rPr>
                        <a:t>志愿者</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8177">
                <a:tc>
                  <a:txBody>
                    <a:bodyPr/>
                    <a:lstStyle/>
                    <a:p>
                      <a:pPr marL="342900" lvl="0" indent="-342900" algn="ctr">
                        <a:lnSpc>
                          <a:spcPct val="150000"/>
                        </a:lnSpc>
                        <a:spcAft>
                          <a:spcPts val="0"/>
                        </a:spcAft>
                        <a:buFont typeface="Wingdings"/>
                        <a:buNone/>
                      </a:pPr>
                      <a:r>
                        <a:rPr lang="zh-CN" sz="2000" kern="100" dirty="0">
                          <a:latin typeface="Calibri"/>
                          <a:ea typeface="宋体"/>
                          <a:cs typeface="Times New Roman"/>
                        </a:rPr>
                        <a:t>之前购买过保险吗？</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lgn="ctr">
                        <a:lnSpc>
                          <a:spcPct val="150000"/>
                        </a:lnSpc>
                        <a:spcAft>
                          <a:spcPts val="0"/>
                        </a:spcAft>
                        <a:buFont typeface="+mj-lt"/>
                        <a:buAutoNum type="alphaUcPeriod"/>
                      </a:pPr>
                      <a:r>
                        <a:rPr lang="zh-CN" sz="2000" kern="100">
                          <a:latin typeface="Calibri"/>
                          <a:ea typeface="宋体"/>
                          <a:cs typeface="Times New Roman"/>
                        </a:rPr>
                        <a:t>是</a:t>
                      </a:r>
                    </a:p>
                    <a:p>
                      <a:pPr marL="342900" lvl="0" indent="-342900" algn="ctr">
                        <a:lnSpc>
                          <a:spcPct val="150000"/>
                        </a:lnSpc>
                        <a:spcAft>
                          <a:spcPts val="0"/>
                        </a:spcAft>
                        <a:buFont typeface="+mj-lt"/>
                        <a:buAutoNum type="alphaUcPeriod"/>
                      </a:pPr>
                      <a:r>
                        <a:rPr lang="zh-CN" sz="2000" kern="100">
                          <a:latin typeface="Calibri"/>
                          <a:ea typeface="宋体"/>
                          <a:cs typeface="Times New Roman"/>
                        </a:rPr>
                        <a:t>否</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48177">
                <a:tc>
                  <a:txBody>
                    <a:bodyPr/>
                    <a:lstStyle/>
                    <a:p>
                      <a:pPr marL="342900" lvl="0" indent="-342900" algn="ctr">
                        <a:lnSpc>
                          <a:spcPct val="150000"/>
                        </a:lnSpc>
                        <a:spcAft>
                          <a:spcPts val="0"/>
                        </a:spcAft>
                        <a:buFont typeface="Wingdings"/>
                        <a:buNone/>
                      </a:pPr>
                      <a:r>
                        <a:rPr lang="zh-CN" sz="2000" kern="100" dirty="0">
                          <a:latin typeface="Calibri"/>
                          <a:ea typeface="宋体"/>
                          <a:cs typeface="Times New Roman"/>
                        </a:rPr>
                        <a:t>对保险的信任程度如何？</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latin typeface="Calibri"/>
                          <a:ea typeface="宋体"/>
                          <a:cs typeface="Times New Roman"/>
                        </a:rPr>
                        <a:t>1—————5</a:t>
                      </a:r>
                      <a:endParaRPr lang="zh-CN" sz="2000" kern="100" dirty="0">
                        <a:latin typeface="Calibri"/>
                        <a:ea typeface="宋体"/>
                        <a:cs typeface="Times New Roman"/>
                      </a:endParaRPr>
                    </a:p>
                    <a:p>
                      <a:pPr algn="ctr">
                        <a:lnSpc>
                          <a:spcPct val="150000"/>
                        </a:lnSpc>
                        <a:spcAft>
                          <a:spcPts val="0"/>
                        </a:spcAft>
                      </a:pPr>
                      <a:r>
                        <a:rPr lang="zh-CN" sz="2000" kern="100" dirty="0">
                          <a:latin typeface="Calibri"/>
                          <a:ea typeface="宋体"/>
                          <a:cs typeface="Times New Roman"/>
                        </a:rPr>
                        <a:t>完全不信任</a:t>
                      </a:r>
                      <a:r>
                        <a:rPr lang="en-US" sz="2000" kern="100" dirty="0">
                          <a:latin typeface="Calibri"/>
                          <a:ea typeface="宋体"/>
                          <a:cs typeface="Times New Roman"/>
                        </a:rPr>
                        <a:t>    </a:t>
                      </a:r>
                      <a:r>
                        <a:rPr lang="zh-CN" sz="2000" kern="100" dirty="0">
                          <a:latin typeface="Calibri"/>
                          <a:ea typeface="宋体"/>
                          <a:cs typeface="Times New Roman"/>
                        </a:rPr>
                        <a:t>非常信任</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14400" y="428604"/>
            <a:ext cx="7772400" cy="571504"/>
          </a:xfrm>
        </p:spPr>
        <p:txBody>
          <a:bodyPr/>
          <a:lstStyle/>
          <a:p>
            <a:r>
              <a:rPr lang="zh-CN" altLang="en-US" b="1" dirty="0" smtClean="0"/>
              <a:t>风险防范行为</a:t>
            </a:r>
            <a:r>
              <a:rPr lang="en-US" altLang="zh-CN" b="1" dirty="0" smtClean="0"/>
              <a:t>——</a:t>
            </a:r>
            <a:r>
              <a:rPr lang="zh-CN" altLang="en-US" b="1" dirty="0" smtClean="0"/>
              <a:t>投保决策</a:t>
            </a:r>
            <a:endParaRPr lang="zh-CN" altLang="en-US" b="1" dirty="0"/>
          </a:p>
        </p:txBody>
      </p:sp>
      <p:graphicFrame>
        <p:nvGraphicFramePr>
          <p:cNvPr id="5" name="表格 4"/>
          <p:cNvGraphicFramePr>
            <a:graphicFrameLocks noGrp="1"/>
          </p:cNvGraphicFramePr>
          <p:nvPr/>
        </p:nvGraphicFramePr>
        <p:xfrm>
          <a:off x="714348" y="1928802"/>
          <a:ext cx="7786742" cy="3071834"/>
        </p:xfrm>
        <a:graphic>
          <a:graphicData uri="http://schemas.openxmlformats.org/drawingml/2006/table">
            <a:tbl>
              <a:tblPr/>
              <a:tblGrid>
                <a:gridCol w="3893371"/>
                <a:gridCol w="3893371"/>
              </a:tblGrid>
              <a:tr h="1535917">
                <a:tc>
                  <a:txBody>
                    <a:bodyPr/>
                    <a:lstStyle/>
                    <a:p>
                      <a:pPr marL="342900" lvl="0" indent="-342900" algn="ctr">
                        <a:lnSpc>
                          <a:spcPct val="150000"/>
                        </a:lnSpc>
                        <a:spcAft>
                          <a:spcPts val="0"/>
                        </a:spcAft>
                        <a:buFont typeface="Wingdings"/>
                        <a:buNone/>
                      </a:pPr>
                      <a:r>
                        <a:rPr lang="zh-CN" sz="2000" kern="100" dirty="0">
                          <a:solidFill>
                            <a:schemeClr val="tx1"/>
                          </a:solidFill>
                          <a:latin typeface="Calibri"/>
                          <a:ea typeface="宋体"/>
                          <a:cs typeface="Times New Roman"/>
                        </a:rPr>
                        <a:t>现在投保动机的程度为？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chemeClr val="tx1"/>
                          </a:solidFill>
                          <a:latin typeface="Calibri"/>
                          <a:ea typeface="宋体"/>
                          <a:cs typeface="Times New Roman"/>
                        </a:rPr>
                        <a:t>1—————5</a:t>
                      </a:r>
                      <a:endParaRPr lang="zh-CN" sz="2000" kern="100" dirty="0">
                        <a:solidFill>
                          <a:schemeClr val="tx1"/>
                        </a:solidFill>
                        <a:latin typeface="Calibri"/>
                        <a:ea typeface="宋体"/>
                        <a:cs typeface="Times New Roman"/>
                      </a:endParaRPr>
                    </a:p>
                    <a:p>
                      <a:pPr algn="ctr">
                        <a:lnSpc>
                          <a:spcPct val="150000"/>
                        </a:lnSpc>
                        <a:spcAft>
                          <a:spcPts val="0"/>
                        </a:spcAft>
                      </a:pPr>
                      <a:r>
                        <a:rPr lang="zh-CN" sz="2000" kern="100" dirty="0">
                          <a:solidFill>
                            <a:schemeClr val="tx1"/>
                          </a:solidFill>
                          <a:latin typeface="Calibri"/>
                          <a:ea typeface="宋体"/>
                          <a:cs typeface="Times New Roman"/>
                        </a:rPr>
                        <a:t>非常低</a:t>
                      </a:r>
                      <a:r>
                        <a:rPr lang="en-US" sz="2000" kern="100" dirty="0">
                          <a:solidFill>
                            <a:schemeClr val="tx1"/>
                          </a:solidFill>
                          <a:latin typeface="Calibri"/>
                          <a:ea typeface="宋体"/>
                          <a:cs typeface="Times New Roman"/>
                        </a:rPr>
                        <a:t>    </a:t>
                      </a:r>
                      <a:r>
                        <a:rPr lang="zh-CN" sz="2000" kern="100" dirty="0">
                          <a:solidFill>
                            <a:schemeClr val="tx1"/>
                          </a:solidFill>
                          <a:latin typeface="Calibri"/>
                          <a:ea typeface="宋体"/>
                          <a:cs typeface="Times New Roman"/>
                        </a:rPr>
                        <a:t>非常高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35917">
                <a:tc>
                  <a:txBody>
                    <a:bodyPr/>
                    <a:lstStyle/>
                    <a:p>
                      <a:pPr marL="342900" lvl="0" indent="-342900" algn="ctr">
                        <a:lnSpc>
                          <a:spcPct val="150000"/>
                        </a:lnSpc>
                        <a:spcAft>
                          <a:spcPts val="0"/>
                        </a:spcAft>
                        <a:buFont typeface="Wingdings"/>
                        <a:buNone/>
                      </a:pPr>
                      <a:r>
                        <a:rPr lang="zh-CN" sz="2000" kern="100" dirty="0">
                          <a:solidFill>
                            <a:srgbClr val="FF0000"/>
                          </a:solidFill>
                          <a:latin typeface="Calibri"/>
                          <a:ea typeface="宋体"/>
                          <a:cs typeface="Times New Roman"/>
                        </a:rPr>
                        <a:t>你愿意支付地震保险的保费程度为？</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rgbClr val="FF0000"/>
                          </a:solidFill>
                          <a:latin typeface="Calibri"/>
                          <a:ea typeface="宋体"/>
                          <a:cs typeface="Times New Roman"/>
                        </a:rPr>
                        <a:t>1—————5</a:t>
                      </a:r>
                      <a:endParaRPr lang="zh-CN" sz="2000" kern="100" dirty="0">
                        <a:solidFill>
                          <a:srgbClr val="FF0000"/>
                        </a:solidFill>
                        <a:latin typeface="Calibri"/>
                        <a:ea typeface="宋体"/>
                        <a:cs typeface="Times New Roman"/>
                      </a:endParaRPr>
                    </a:p>
                    <a:p>
                      <a:pPr algn="ctr">
                        <a:lnSpc>
                          <a:spcPct val="150000"/>
                        </a:lnSpc>
                        <a:spcAft>
                          <a:spcPts val="0"/>
                        </a:spcAft>
                      </a:pPr>
                      <a:r>
                        <a:rPr lang="zh-CN" sz="2000" kern="100" dirty="0">
                          <a:solidFill>
                            <a:srgbClr val="FF0000"/>
                          </a:solidFill>
                          <a:latin typeface="Calibri"/>
                          <a:ea typeface="宋体"/>
                          <a:cs typeface="Times New Roman"/>
                        </a:rPr>
                        <a:t>非常低</a:t>
                      </a:r>
                      <a:r>
                        <a:rPr lang="en-US" sz="2000" kern="100" dirty="0">
                          <a:solidFill>
                            <a:srgbClr val="FF0000"/>
                          </a:solidFill>
                          <a:latin typeface="Calibri"/>
                          <a:ea typeface="宋体"/>
                          <a:cs typeface="Times New Roman"/>
                        </a:rPr>
                        <a:t>    </a:t>
                      </a:r>
                      <a:r>
                        <a:rPr lang="zh-CN" sz="2000" kern="100" dirty="0">
                          <a:solidFill>
                            <a:srgbClr val="FF0000"/>
                          </a:solidFill>
                          <a:latin typeface="Calibri"/>
                          <a:ea typeface="宋体"/>
                          <a:cs typeface="Times New Roman"/>
                        </a:rPr>
                        <a:t>非常高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914400" y="428604"/>
            <a:ext cx="7772400" cy="571504"/>
          </a:xfrm>
        </p:spPr>
        <p:txBody>
          <a:bodyPr/>
          <a:lstStyle/>
          <a:p>
            <a:r>
              <a:rPr lang="zh-CN" altLang="en-US" b="1" dirty="0" smtClean="0"/>
              <a:t>反馈</a:t>
            </a:r>
            <a:endParaRPr lang="zh-CN" altLang="en-US" b="1" dirty="0"/>
          </a:p>
        </p:txBody>
      </p:sp>
      <p:graphicFrame>
        <p:nvGraphicFramePr>
          <p:cNvPr id="5" name="表格 4"/>
          <p:cNvGraphicFramePr>
            <a:graphicFrameLocks noGrp="1"/>
          </p:cNvGraphicFramePr>
          <p:nvPr/>
        </p:nvGraphicFramePr>
        <p:xfrm>
          <a:off x="714348" y="1928802"/>
          <a:ext cx="7786742" cy="1535917"/>
        </p:xfrm>
        <a:graphic>
          <a:graphicData uri="http://schemas.openxmlformats.org/drawingml/2006/table">
            <a:tbl>
              <a:tblPr/>
              <a:tblGrid>
                <a:gridCol w="3893371"/>
                <a:gridCol w="3893371"/>
              </a:tblGrid>
              <a:tr h="1535917">
                <a:tc>
                  <a:txBody>
                    <a:bodyPr/>
                    <a:lstStyle/>
                    <a:p>
                      <a:pPr marL="342900" lvl="0" indent="-342900" algn="ctr">
                        <a:lnSpc>
                          <a:spcPct val="150000"/>
                        </a:lnSpc>
                        <a:spcAft>
                          <a:spcPts val="0"/>
                        </a:spcAft>
                        <a:buFont typeface="Wingdings"/>
                        <a:buNone/>
                      </a:pPr>
                      <a:r>
                        <a:rPr lang="zh-CN" altLang="en-US" sz="2000" kern="100" dirty="0" smtClean="0">
                          <a:solidFill>
                            <a:schemeClr val="tx1"/>
                          </a:solidFill>
                          <a:latin typeface="Calibri"/>
                          <a:ea typeface="宋体"/>
                          <a:cs typeface="Times New Roman"/>
                        </a:rPr>
                        <a:t>在您做出投保决策后，您还会犹豫吗？</a:t>
                      </a:r>
                      <a:endParaRPr lang="zh-CN" sz="2000" kern="100" dirty="0">
                        <a:solidFill>
                          <a:schemeClr val="tx1"/>
                        </a:solidFill>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50000"/>
                        </a:lnSpc>
                        <a:spcAft>
                          <a:spcPts val="0"/>
                        </a:spcAft>
                      </a:pPr>
                      <a:r>
                        <a:rPr lang="en-US" sz="2000" kern="100" dirty="0">
                          <a:solidFill>
                            <a:schemeClr val="tx1"/>
                          </a:solidFill>
                          <a:latin typeface="Calibri"/>
                          <a:ea typeface="宋体"/>
                          <a:cs typeface="Times New Roman"/>
                        </a:rPr>
                        <a:t>1</a:t>
                      </a:r>
                      <a:r>
                        <a:rPr lang="en-US" sz="2000" kern="100" dirty="0" smtClean="0">
                          <a:solidFill>
                            <a:schemeClr val="tx1"/>
                          </a:solidFill>
                          <a:latin typeface="Calibri"/>
                          <a:ea typeface="宋体"/>
                          <a:cs typeface="Times New Roman"/>
                        </a:rPr>
                        <a:t>———5</a:t>
                      </a:r>
                    </a:p>
                    <a:p>
                      <a:pPr algn="ctr">
                        <a:lnSpc>
                          <a:spcPct val="150000"/>
                        </a:lnSpc>
                        <a:spcAft>
                          <a:spcPts val="0"/>
                        </a:spcAft>
                      </a:pPr>
                      <a:r>
                        <a:rPr lang="zh-CN" altLang="en-US" sz="2000" kern="100" dirty="0" smtClean="0">
                          <a:solidFill>
                            <a:schemeClr val="tx1"/>
                          </a:solidFill>
                          <a:latin typeface="Calibri"/>
                          <a:ea typeface="宋体"/>
                          <a:cs typeface="Times New Roman"/>
                        </a:rPr>
                        <a:t>一定不会</a:t>
                      </a:r>
                      <a:r>
                        <a:rPr lang="zh-CN" altLang="en-US" sz="2000" kern="100" baseline="0" dirty="0" smtClean="0">
                          <a:solidFill>
                            <a:schemeClr val="tx1"/>
                          </a:solidFill>
                          <a:latin typeface="Calibri"/>
                          <a:ea typeface="宋体"/>
                          <a:cs typeface="Times New Roman"/>
                        </a:rPr>
                        <a:t>    一定会</a:t>
                      </a:r>
                      <a:endParaRPr lang="zh-CN" sz="2000" kern="100" dirty="0">
                        <a:solidFill>
                          <a:schemeClr val="tx1"/>
                        </a:solidFill>
                        <a:latin typeface="Calibri"/>
                        <a:ea typeface="宋体"/>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pPr lvl="0"/>
            <a:r>
              <a:rPr lang="zh-CN" altLang="en-US" b="1" dirty="0" smtClean="0"/>
              <a:t>结论</a:t>
            </a:r>
            <a:endParaRPr lang="zh-CN" altLang="en-US" dirty="0"/>
          </a:p>
        </p:txBody>
      </p:sp>
      <p:sp>
        <p:nvSpPr>
          <p:cNvPr id="3" name="内容占位符 2"/>
          <p:cNvSpPr>
            <a:spLocks noGrp="1"/>
          </p:cNvSpPr>
          <p:nvPr>
            <p:ph sz="quarter" idx="1"/>
          </p:nvPr>
        </p:nvSpPr>
        <p:spPr/>
        <p:txBody>
          <a:bodyPr>
            <a:normAutofit lnSpcReduction="10000"/>
          </a:bodyPr>
          <a:lstStyle/>
          <a:p>
            <a:r>
              <a:rPr lang="zh-CN" altLang="en-US" dirty="0" smtClean="0"/>
              <a:t>巨灾风险认知未能导致最终的投保行为有如下几个原因：</a:t>
            </a:r>
            <a:endParaRPr lang="en-US" altLang="zh-CN" dirty="0" smtClean="0"/>
          </a:p>
          <a:p>
            <a:pPr>
              <a:buNone/>
            </a:pPr>
            <a:endParaRPr lang="en-US" dirty="0" smtClean="0"/>
          </a:p>
          <a:p>
            <a:pPr>
              <a:buNone/>
            </a:pPr>
            <a:r>
              <a:rPr lang="en-US" dirty="0" smtClean="0"/>
              <a:t>1</a:t>
            </a:r>
            <a:r>
              <a:rPr lang="zh-CN" altLang="en-US" dirty="0" smtClean="0"/>
              <a:t>）个体所处环境与社会背景缺乏对于灾害的明显迹象</a:t>
            </a:r>
            <a:endParaRPr lang="en-US" altLang="zh-CN" dirty="0" smtClean="0"/>
          </a:p>
          <a:p>
            <a:pPr>
              <a:buNone/>
            </a:pPr>
            <a:r>
              <a:rPr lang="en-US" dirty="0" smtClean="0"/>
              <a:t>2</a:t>
            </a:r>
            <a:r>
              <a:rPr lang="zh-CN" altLang="en-US" dirty="0" smtClean="0"/>
              <a:t>）个人事前决策过程模糊</a:t>
            </a:r>
            <a:endParaRPr lang="en-US" altLang="zh-CN" dirty="0" smtClean="0"/>
          </a:p>
          <a:p>
            <a:pPr>
              <a:buNone/>
            </a:pPr>
            <a:r>
              <a:rPr lang="en-US" dirty="0" smtClean="0"/>
              <a:t>3</a:t>
            </a:r>
            <a:r>
              <a:rPr lang="zh-CN" altLang="en-US" dirty="0" smtClean="0"/>
              <a:t>）风险感知能力不一</a:t>
            </a:r>
            <a:endParaRPr lang="en-US" altLang="zh-CN" dirty="0" smtClean="0"/>
          </a:p>
          <a:p>
            <a:pPr>
              <a:buNone/>
            </a:pPr>
            <a:r>
              <a:rPr lang="en-US" dirty="0" smtClean="0"/>
              <a:t>4</a:t>
            </a:r>
            <a:r>
              <a:rPr lang="zh-CN" altLang="en-US" dirty="0" smtClean="0"/>
              <a:t>）决策环节</a:t>
            </a:r>
            <a:endParaRPr lang="en-US" altLang="zh-CN" dirty="0" smtClean="0"/>
          </a:p>
          <a:p>
            <a:pPr>
              <a:buNone/>
            </a:pPr>
            <a:r>
              <a:rPr lang="en-US" dirty="0" smtClean="0"/>
              <a:t>5</a:t>
            </a:r>
            <a:r>
              <a:rPr lang="zh-CN" altLang="en-US" dirty="0" smtClean="0"/>
              <a:t>）促进</a:t>
            </a:r>
            <a:r>
              <a:rPr lang="en-US" dirty="0" smtClean="0"/>
              <a:t>/</a:t>
            </a:r>
            <a:r>
              <a:rPr lang="zh-CN" altLang="en-US" dirty="0" smtClean="0"/>
              <a:t>抑制因素</a:t>
            </a:r>
            <a:endParaRPr lang="en-US" altLang="zh-CN" dirty="0" smtClean="0"/>
          </a:p>
          <a:p>
            <a:pPr>
              <a:buNone/>
            </a:pPr>
            <a:r>
              <a:rPr lang="en-US" altLang="zh-CN" dirty="0" smtClean="0"/>
              <a:t>6</a:t>
            </a:r>
            <a:r>
              <a:rPr lang="zh-CN" altLang="en-US" dirty="0" smtClean="0"/>
              <a:t>）过于犹豫</a:t>
            </a:r>
            <a:endParaRPr lang="en-US" altLang="zh-CN"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不足与改进</a:t>
            </a:r>
            <a:endParaRPr lang="zh-CN" altLang="en-US" dirty="0"/>
          </a:p>
        </p:txBody>
      </p:sp>
      <p:sp>
        <p:nvSpPr>
          <p:cNvPr id="3" name="内容占位符 2"/>
          <p:cNvSpPr>
            <a:spLocks noGrp="1"/>
          </p:cNvSpPr>
          <p:nvPr>
            <p:ph sz="quarter" idx="1"/>
          </p:nvPr>
        </p:nvSpPr>
        <p:spPr/>
        <p:txBody>
          <a:bodyPr/>
          <a:lstStyle/>
          <a:p>
            <a:r>
              <a:rPr lang="zh-CN" altLang="en-US" dirty="0" smtClean="0"/>
              <a:t>缺乏对于理论的实证检验是。下一步的研究重点包括两个问题：</a:t>
            </a:r>
            <a:endParaRPr lang="en-US" altLang="zh-CN" dirty="0" smtClean="0"/>
          </a:p>
          <a:p>
            <a:endParaRPr lang="en-US" altLang="zh-CN" dirty="0" smtClean="0"/>
          </a:p>
          <a:p>
            <a:r>
              <a:rPr lang="en-US" dirty="0" smtClean="0"/>
              <a:t>1</a:t>
            </a:r>
            <a:r>
              <a:rPr lang="zh-CN" altLang="en-US" dirty="0" smtClean="0"/>
              <a:t>）结合</a:t>
            </a:r>
            <a:r>
              <a:rPr lang="en-US" dirty="0" smtClean="0"/>
              <a:t>PADM</a:t>
            </a:r>
            <a:r>
              <a:rPr lang="zh-CN" altLang="en-US" dirty="0" smtClean="0"/>
              <a:t>设计的调查问卷进行田野考察</a:t>
            </a:r>
            <a:endParaRPr lang="en-US" altLang="zh-CN" dirty="0" smtClean="0"/>
          </a:p>
          <a:p>
            <a:endParaRPr lang="en-US" dirty="0" smtClean="0"/>
          </a:p>
          <a:p>
            <a:r>
              <a:rPr lang="en-US" dirty="0" smtClean="0"/>
              <a:t>2</a:t>
            </a:r>
            <a:r>
              <a:rPr lang="zh-CN" altLang="en-US" dirty="0" smtClean="0"/>
              <a:t>）对</a:t>
            </a:r>
            <a:r>
              <a:rPr lang="en-US" dirty="0" smtClean="0"/>
              <a:t>PADM</a:t>
            </a:r>
            <a:r>
              <a:rPr lang="zh-CN" altLang="en-US" dirty="0" smtClean="0"/>
              <a:t>理论进行检验，并进行改进</a:t>
            </a:r>
            <a:endParaRPr lang="zh-CN" alt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ctrTitle"/>
          </p:nvPr>
        </p:nvSpPr>
        <p:spPr/>
        <p:txBody>
          <a:bodyPr/>
          <a:lstStyle/>
          <a:p>
            <a:r>
              <a:rPr lang="zh-CN" altLang="en-US" dirty="0" smtClean="0"/>
              <a:t>谢谢！</a:t>
            </a:r>
            <a:endParaRPr lang="zh-CN"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综述</a:t>
            </a:r>
            <a:endParaRPr lang="zh-CN" altLang="en-US" dirty="0"/>
          </a:p>
        </p:txBody>
      </p:sp>
      <p:sp>
        <p:nvSpPr>
          <p:cNvPr id="3" name="内容占位符 2"/>
          <p:cNvSpPr>
            <a:spLocks noGrp="1"/>
          </p:cNvSpPr>
          <p:nvPr>
            <p:ph sz="quarter" idx="1"/>
          </p:nvPr>
        </p:nvSpPr>
        <p:spPr/>
        <p:txBody>
          <a:bodyPr>
            <a:noAutofit/>
          </a:bodyPr>
          <a:lstStyle/>
          <a:p>
            <a:r>
              <a:rPr lang="zh-CN" altLang="en-US" sz="2800" dirty="0" smtClean="0"/>
              <a:t>由目前的研究成果可以发现，</a:t>
            </a:r>
            <a:r>
              <a:rPr lang="zh-CN" altLang="en-US" sz="2800" dirty="0" smtClean="0">
                <a:solidFill>
                  <a:srgbClr val="FF0000"/>
                </a:solidFill>
              </a:rPr>
              <a:t>风险感知</a:t>
            </a:r>
            <a:r>
              <a:rPr lang="zh-CN" altLang="en-US" sz="2800" dirty="0" smtClean="0"/>
              <a:t>与</a:t>
            </a:r>
            <a:r>
              <a:rPr lang="zh-CN" altLang="en-US" sz="2800" dirty="0" smtClean="0">
                <a:solidFill>
                  <a:srgbClr val="FF0000"/>
                </a:solidFill>
              </a:rPr>
              <a:t>风险防范行为</a:t>
            </a:r>
            <a:r>
              <a:rPr lang="zh-CN" altLang="en-US" sz="2800" dirty="0" smtClean="0"/>
              <a:t>之间</a:t>
            </a:r>
            <a:r>
              <a:rPr lang="zh-CN" altLang="en-US" sz="2800" dirty="0" smtClean="0">
                <a:solidFill>
                  <a:srgbClr val="FF0000"/>
                </a:solidFill>
              </a:rPr>
              <a:t>是否正相关还没有统一的定论。</a:t>
            </a:r>
            <a:endParaRPr lang="en-US" altLang="zh-CN" sz="2800" dirty="0" smtClean="0">
              <a:solidFill>
                <a:srgbClr val="FF0000"/>
              </a:solidFill>
            </a:endParaRPr>
          </a:p>
          <a:p>
            <a:endParaRPr lang="en-US" altLang="zh-CN" sz="2800" dirty="0" smtClean="0"/>
          </a:p>
          <a:p>
            <a:r>
              <a:rPr lang="zh-CN" altLang="en-US" sz="2800" dirty="0" smtClean="0">
                <a:solidFill>
                  <a:srgbClr val="FF0000"/>
                </a:solidFill>
              </a:rPr>
              <a:t>支持</a:t>
            </a:r>
            <a:r>
              <a:rPr lang="zh-CN" altLang="en-US" sz="2800" dirty="0" smtClean="0"/>
              <a:t>风险感知与风险防范行为之间正相关的文献表明风险感知有导致个人风险防范行为的倾向</a:t>
            </a:r>
            <a:r>
              <a:rPr lang="en-US" sz="2800" dirty="0" smtClean="0"/>
              <a:t>(Dash et al. 2007; </a:t>
            </a:r>
            <a:r>
              <a:rPr lang="en-US" sz="2800" dirty="0" err="1" smtClean="0"/>
              <a:t>Terpstra</a:t>
            </a:r>
            <a:r>
              <a:rPr lang="en-US" sz="2800" dirty="0" smtClean="0"/>
              <a:t> et al. 2008; Perry et al. 2008)</a:t>
            </a:r>
            <a:endParaRPr lang="en-US" altLang="zh-CN" sz="2800" dirty="0" smtClean="0"/>
          </a:p>
          <a:p>
            <a:endParaRPr lang="en-US" altLang="zh-CN" sz="2800" dirty="0" smtClean="0"/>
          </a:p>
          <a:p>
            <a:r>
              <a:rPr lang="zh-CN" altLang="en-US" sz="2800" dirty="0" smtClean="0">
                <a:solidFill>
                  <a:srgbClr val="FF0000"/>
                </a:solidFill>
              </a:rPr>
              <a:t>不支持</a:t>
            </a:r>
            <a:r>
              <a:rPr lang="zh-CN" altLang="en-US" sz="2800" dirty="0" smtClean="0"/>
              <a:t>两者相关的文献则未有发现显著的关系</a:t>
            </a:r>
            <a:r>
              <a:rPr lang="en-US" sz="2800" dirty="0" smtClean="0"/>
              <a:t>(</a:t>
            </a:r>
            <a:r>
              <a:rPr lang="en-US" sz="2800" dirty="0" err="1" smtClean="0"/>
              <a:t>Lindell</a:t>
            </a:r>
            <a:r>
              <a:rPr lang="en-US" sz="2800" dirty="0" smtClean="0"/>
              <a:t> et al. 2000; </a:t>
            </a:r>
            <a:r>
              <a:rPr lang="en-US" sz="2800" dirty="0" err="1" smtClean="0"/>
              <a:t>Mileti</a:t>
            </a:r>
            <a:r>
              <a:rPr lang="en-US" sz="2800" dirty="0" smtClean="0"/>
              <a:t> et al. 1997)</a:t>
            </a:r>
            <a:r>
              <a:rPr lang="zh-CN" altLang="en-US" sz="2800" dirty="0" smtClean="0"/>
              <a:t>。</a:t>
            </a:r>
            <a:endParaRPr lang="en-US" altLang="zh-CN" sz="2800" dirty="0" smtClean="0"/>
          </a:p>
          <a:p>
            <a:endParaRPr lang="en-US" altLang="zh-CN" sz="1800"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p:txBody>
          <a:bodyPr/>
          <a:lstStyle/>
          <a:p>
            <a:r>
              <a:rPr lang="zh-CN" altLang="en-US" sz="2800" dirty="0" smtClean="0"/>
              <a:t>美国保险市场的需求数据显示，许多房主</a:t>
            </a:r>
            <a:r>
              <a:rPr lang="zh-CN" altLang="en-US" sz="2800" dirty="0" smtClean="0">
                <a:solidFill>
                  <a:srgbClr val="FF0000"/>
                </a:solidFill>
              </a:rPr>
              <a:t>忽视</a:t>
            </a:r>
            <a:r>
              <a:rPr lang="zh-CN" altLang="en-US" sz="2800" dirty="0" smtClean="0"/>
              <a:t>洪水风险，并且不会购买由政府补贴的洪水保险（</a:t>
            </a:r>
            <a:r>
              <a:rPr lang="en-US" sz="2800" dirty="0" err="1" smtClean="0"/>
              <a:t>Kunreuther</a:t>
            </a:r>
            <a:r>
              <a:rPr lang="en-US" sz="2800" dirty="0" smtClean="0"/>
              <a:t> et al.2009</a:t>
            </a:r>
            <a:r>
              <a:rPr lang="zh-CN" altLang="en-US" sz="2800" dirty="0" smtClean="0"/>
              <a:t>）</a:t>
            </a:r>
            <a:endParaRPr lang="en-US" altLang="zh-CN" sz="2800" dirty="0" smtClean="0"/>
          </a:p>
          <a:p>
            <a:endParaRPr lang="en-US" altLang="zh-CN" sz="2800" dirty="0" smtClean="0"/>
          </a:p>
          <a:p>
            <a:r>
              <a:rPr lang="en-US" sz="2800" dirty="0" err="1" smtClean="0"/>
              <a:t>Botzen</a:t>
            </a:r>
            <a:r>
              <a:rPr lang="en-US" sz="2800" dirty="0" smtClean="0"/>
              <a:t> et al. (2012)</a:t>
            </a:r>
            <a:r>
              <a:rPr lang="zh-CN" altLang="en-US" sz="2800" dirty="0" smtClean="0"/>
              <a:t>在基于田野调查的基础上，对洪水保险的购买意愿进行研究发现人们对于洪水的感知越高，则购买的意愿越强烈。</a:t>
            </a:r>
          </a:p>
          <a:p>
            <a:endParaRPr lang="zh-CN" alt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内容占位符 4"/>
          <p:cNvSpPr>
            <a:spLocks noGrp="1"/>
          </p:cNvSpPr>
          <p:nvPr>
            <p:ph sz="quarter" idx="1"/>
          </p:nvPr>
        </p:nvSpPr>
        <p:spPr>
          <a:xfrm>
            <a:off x="857224" y="714356"/>
            <a:ext cx="7772400" cy="4572000"/>
          </a:xfrm>
        </p:spPr>
        <p:txBody>
          <a:bodyPr/>
          <a:lstStyle/>
          <a:p>
            <a:pPr>
              <a:buNone/>
            </a:pPr>
            <a:endParaRPr lang="en-US" altLang="zh-CN" dirty="0" smtClean="0">
              <a:solidFill>
                <a:srgbClr val="FF0000"/>
              </a:solidFill>
            </a:endParaRPr>
          </a:p>
          <a:p>
            <a:pPr>
              <a:buNone/>
            </a:pPr>
            <a:endParaRPr lang="en-US" altLang="zh-CN" dirty="0" smtClean="0">
              <a:solidFill>
                <a:srgbClr val="FF0000"/>
              </a:solidFill>
            </a:endParaRPr>
          </a:p>
          <a:p>
            <a:r>
              <a:rPr lang="zh-CN" altLang="en-US" sz="2800" dirty="0" smtClean="0"/>
              <a:t>为什么有些研究呈现正相关，而有些研究呈现负相关呢？</a:t>
            </a:r>
            <a:endParaRPr lang="en-US" altLang="zh-CN" sz="2800" dirty="0" smtClean="0"/>
          </a:p>
          <a:p>
            <a:endParaRPr lang="en-US" altLang="zh-CN" sz="2800" dirty="0" smtClean="0">
              <a:solidFill>
                <a:srgbClr val="FF0000"/>
              </a:solidFill>
            </a:endParaRPr>
          </a:p>
          <a:p>
            <a:r>
              <a:rPr lang="zh-CN" altLang="en-US" sz="2800" dirty="0" smtClean="0"/>
              <a:t>对</a:t>
            </a:r>
            <a:r>
              <a:rPr lang="zh-CN" altLang="en-US" sz="2800" dirty="0" smtClean="0">
                <a:solidFill>
                  <a:srgbClr val="FF0000"/>
                </a:solidFill>
              </a:rPr>
              <a:t>风险感知与投保行为</a:t>
            </a:r>
            <a:r>
              <a:rPr lang="zh-CN" altLang="en-US" sz="2800" dirty="0" smtClean="0"/>
              <a:t>（风险防范行为</a:t>
            </a:r>
            <a:r>
              <a:rPr lang="zh-CN" altLang="en-US" sz="2800" dirty="0" smtClean="0"/>
              <a:t>）之间的机制进行</a:t>
            </a:r>
            <a:r>
              <a:rPr lang="zh-CN" altLang="en-US" sz="2800" dirty="0" smtClean="0"/>
              <a:t>研究。</a:t>
            </a:r>
            <a:endParaRPr lang="zh-CN" alt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理论框架</a:t>
            </a:r>
            <a:r>
              <a:rPr lang="en-US" altLang="zh-CN" dirty="0" smtClean="0"/>
              <a:t>——</a:t>
            </a:r>
            <a:r>
              <a:rPr lang="zh-CN" altLang="en-US" dirty="0" smtClean="0"/>
              <a:t>演变历史</a:t>
            </a:r>
            <a:endParaRPr lang="zh-CN" altLang="en-US" dirty="0"/>
          </a:p>
        </p:txBody>
      </p:sp>
      <p:sp>
        <p:nvSpPr>
          <p:cNvPr id="3" name="内容占位符 2"/>
          <p:cNvSpPr>
            <a:spLocks noGrp="1"/>
          </p:cNvSpPr>
          <p:nvPr>
            <p:ph sz="quarter" idx="1"/>
          </p:nvPr>
        </p:nvSpPr>
        <p:spPr/>
        <p:txBody>
          <a:bodyPr/>
          <a:lstStyle/>
          <a:p>
            <a:r>
              <a:rPr lang="en-US" dirty="0" smtClean="0"/>
              <a:t>expectancy-valence</a:t>
            </a:r>
            <a:r>
              <a:rPr lang="zh-CN" altLang="en-US" dirty="0" smtClean="0"/>
              <a:t>（期待价量）模型</a:t>
            </a:r>
            <a:endParaRPr lang="en-US" altLang="zh-CN" dirty="0" smtClean="0"/>
          </a:p>
          <a:p>
            <a:endParaRPr lang="en-US" altLang="zh-CN" dirty="0" smtClean="0"/>
          </a:p>
          <a:p>
            <a:r>
              <a:rPr lang="en-US" dirty="0" smtClean="0"/>
              <a:t>TRA</a:t>
            </a:r>
            <a:r>
              <a:rPr lang="zh-CN" altLang="en-US" dirty="0" smtClean="0"/>
              <a:t>理论确定了三个重要的心理要素</a:t>
            </a:r>
            <a:r>
              <a:rPr lang="en-US" altLang="zh-CN" dirty="0" smtClean="0"/>
              <a:t>——</a:t>
            </a:r>
            <a:r>
              <a:rPr lang="zh-CN" altLang="en-US" dirty="0" smtClean="0"/>
              <a:t>行为意图（</a:t>
            </a:r>
            <a:r>
              <a:rPr lang="en-US" dirty="0" smtClean="0"/>
              <a:t>behavioral intentions</a:t>
            </a:r>
            <a:r>
              <a:rPr lang="zh-CN" altLang="en-US" dirty="0" smtClean="0"/>
              <a:t>），行为态度（</a:t>
            </a:r>
            <a:r>
              <a:rPr lang="en-US" dirty="0" smtClean="0"/>
              <a:t>attitudes toward behaviors</a:t>
            </a:r>
            <a:r>
              <a:rPr lang="zh-CN" altLang="en-US" dirty="0" smtClean="0"/>
              <a:t>），以及主观准则（</a:t>
            </a:r>
            <a:r>
              <a:rPr lang="en-US" dirty="0" smtClean="0"/>
              <a:t>subjective norms</a:t>
            </a:r>
            <a:r>
              <a:rPr lang="zh-CN" altLang="en-US" dirty="0" smtClean="0"/>
              <a:t>）。</a:t>
            </a:r>
            <a:endParaRPr lang="en-US" altLang="zh-CN" dirty="0" smtClean="0"/>
          </a:p>
          <a:p>
            <a:r>
              <a:rPr lang="en-US" dirty="0" smtClean="0"/>
              <a:t>TPB</a:t>
            </a:r>
            <a:r>
              <a:rPr lang="zh-CN" altLang="en-US" dirty="0" smtClean="0"/>
              <a:t>理论则是在</a:t>
            </a:r>
            <a:r>
              <a:rPr lang="en-US" dirty="0" smtClean="0"/>
              <a:t>TRA</a:t>
            </a:r>
            <a:r>
              <a:rPr lang="zh-CN" altLang="en-US" dirty="0" smtClean="0"/>
              <a:t>理论的基础上加入了感知行为控制要素（</a:t>
            </a:r>
            <a:r>
              <a:rPr lang="en-US" dirty="0" smtClean="0"/>
              <a:t>perceived behavioral control</a:t>
            </a:r>
            <a:r>
              <a:rPr lang="zh-CN" altLang="en-US" dirty="0" smtClean="0"/>
              <a:t>）</a:t>
            </a:r>
            <a:endParaRPr lang="zh-CN" alt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sp>
        <p:nvSpPr>
          <p:cNvPr id="3" name="内容占位符 2"/>
          <p:cNvSpPr>
            <a:spLocks noGrp="1"/>
          </p:cNvSpPr>
          <p:nvPr>
            <p:ph sz="quarter" idx="1"/>
          </p:nvPr>
        </p:nvSpPr>
        <p:spPr/>
        <p:txBody>
          <a:bodyPr/>
          <a:lstStyle/>
          <a:p>
            <a:r>
              <a:rPr lang="en-US" dirty="0" smtClean="0"/>
              <a:t>Rogers</a:t>
            </a:r>
            <a:r>
              <a:rPr lang="zh-CN" altLang="en-US" dirty="0" smtClean="0"/>
              <a:t>（</a:t>
            </a:r>
            <a:r>
              <a:rPr lang="en-US" dirty="0" smtClean="0"/>
              <a:t>1983</a:t>
            </a:r>
            <a:r>
              <a:rPr lang="zh-CN" altLang="en-US" dirty="0" smtClean="0"/>
              <a:t>）提出的</a:t>
            </a:r>
            <a:r>
              <a:rPr lang="en-US" dirty="0" smtClean="0"/>
              <a:t>Protection Motivation Theory (</a:t>
            </a:r>
            <a:r>
              <a:rPr lang="en-US" b="1" dirty="0" smtClean="0"/>
              <a:t>PMT</a:t>
            </a:r>
            <a:r>
              <a:rPr lang="en-US" dirty="0" smtClean="0"/>
              <a:t>)</a:t>
            </a:r>
            <a:r>
              <a:rPr lang="zh-CN" altLang="en-US" dirty="0" smtClean="0"/>
              <a:t>是对</a:t>
            </a:r>
            <a:r>
              <a:rPr lang="en-US" dirty="0" smtClean="0"/>
              <a:t>EV</a:t>
            </a:r>
            <a:r>
              <a:rPr lang="zh-CN" altLang="en-US" dirty="0" smtClean="0"/>
              <a:t>模型的一大重要发展，他将</a:t>
            </a:r>
            <a:r>
              <a:rPr lang="en-US" dirty="0" smtClean="0"/>
              <a:t>EV</a:t>
            </a:r>
            <a:r>
              <a:rPr lang="zh-CN" altLang="en-US" dirty="0" smtClean="0"/>
              <a:t>模型进行了更加精细化的处理。</a:t>
            </a:r>
            <a:r>
              <a:rPr lang="en-US" dirty="0" smtClean="0"/>
              <a:t>PMT</a:t>
            </a:r>
            <a:r>
              <a:rPr lang="zh-CN" altLang="en-US" dirty="0" smtClean="0"/>
              <a:t>理论着重解释了</a:t>
            </a:r>
            <a:r>
              <a:rPr lang="zh-CN" altLang="en-US" dirty="0" smtClean="0">
                <a:solidFill>
                  <a:srgbClr val="FF0000"/>
                </a:solidFill>
              </a:rPr>
              <a:t>个人基于风险评估下对风险行为的反应</a:t>
            </a:r>
            <a:r>
              <a:rPr lang="zh-CN" altLang="en-US" dirty="0" smtClean="0"/>
              <a:t>。</a:t>
            </a:r>
            <a:endParaRPr lang="en-US" altLang="zh-CN" dirty="0" smtClean="0"/>
          </a:p>
          <a:p>
            <a:endParaRPr lang="en-US" altLang="zh-CN" dirty="0" smtClean="0"/>
          </a:p>
          <a:p>
            <a:r>
              <a:rPr lang="zh-CN" altLang="en-US" dirty="0" smtClean="0"/>
              <a:t>尽管</a:t>
            </a:r>
            <a:r>
              <a:rPr lang="en-US" dirty="0" smtClean="0"/>
              <a:t>PMT</a:t>
            </a:r>
            <a:r>
              <a:rPr lang="zh-CN" altLang="en-US" dirty="0" smtClean="0"/>
              <a:t>理论强调了应对评估环节对于决策能力的重要性，但是</a:t>
            </a:r>
            <a:r>
              <a:rPr lang="en-US" dirty="0" smtClean="0"/>
              <a:t>PMT</a:t>
            </a:r>
            <a:r>
              <a:rPr lang="zh-CN" altLang="en-US" dirty="0" smtClean="0"/>
              <a:t>关于应对评估环节的各个要素是怎样单独影响个人风险防范意图和行为的解释依然模糊</a:t>
            </a:r>
            <a:endParaRPr lang="zh-CN" alt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PADM</a:t>
            </a:r>
            <a:r>
              <a:rPr lang="zh-CN" altLang="en-US" dirty="0" smtClean="0"/>
              <a:t>理论成型</a:t>
            </a:r>
            <a:endParaRPr lang="zh-CN" altLang="en-US" dirty="0"/>
          </a:p>
        </p:txBody>
      </p:sp>
      <p:sp>
        <p:nvSpPr>
          <p:cNvPr id="3" name="内容占位符 2"/>
          <p:cNvSpPr>
            <a:spLocks noGrp="1"/>
          </p:cNvSpPr>
          <p:nvPr>
            <p:ph sz="quarter" idx="1"/>
          </p:nvPr>
        </p:nvSpPr>
        <p:spPr>
          <a:xfrm>
            <a:off x="914400" y="1447800"/>
            <a:ext cx="7772400" cy="1409696"/>
          </a:xfrm>
        </p:spPr>
        <p:txBody>
          <a:bodyPr/>
          <a:lstStyle/>
          <a:p>
            <a:r>
              <a:rPr lang="en-US" dirty="0" err="1" smtClean="0"/>
              <a:t>Lindell</a:t>
            </a:r>
            <a:r>
              <a:rPr lang="en-US" dirty="0" smtClean="0"/>
              <a:t>&amp; Perry, 1992,2004</a:t>
            </a:r>
            <a:r>
              <a:rPr lang="en-US" altLang="zh-CN" dirty="0" smtClean="0"/>
              <a:t>,</a:t>
            </a:r>
            <a:r>
              <a:rPr lang="en-US" dirty="0" smtClean="0"/>
              <a:t>2012)</a:t>
            </a:r>
            <a:r>
              <a:rPr lang="zh-CN" altLang="en-US" dirty="0" smtClean="0"/>
              <a:t>提出的</a:t>
            </a:r>
            <a:r>
              <a:rPr lang="en-US" dirty="0" smtClean="0"/>
              <a:t>protective action decision model (PADM)</a:t>
            </a:r>
            <a:r>
              <a:rPr lang="zh-CN" altLang="en-US" dirty="0" smtClean="0"/>
              <a:t>理论很好的解释了人们对于</a:t>
            </a:r>
            <a:r>
              <a:rPr lang="zh-CN" altLang="en-US" dirty="0" smtClean="0">
                <a:solidFill>
                  <a:srgbClr val="FF0000"/>
                </a:solidFill>
              </a:rPr>
              <a:t>威胁信息</a:t>
            </a:r>
            <a:r>
              <a:rPr lang="zh-CN" altLang="en-US" dirty="0" smtClean="0"/>
              <a:t>的反应行为</a:t>
            </a:r>
            <a:endParaRPr lang="en-US" altLang="zh-CN" dirty="0" smtClean="0"/>
          </a:p>
          <a:p>
            <a:endParaRPr lang="en-US" altLang="zh-CN" dirty="0" smtClean="0"/>
          </a:p>
          <a:p>
            <a:pPr>
              <a:buNone/>
            </a:pPr>
            <a:endParaRPr lang="zh-CN" altLang="en-US" dirty="0"/>
          </a:p>
        </p:txBody>
      </p:sp>
      <p:pic>
        <p:nvPicPr>
          <p:cNvPr id="1026" name="图片 2"/>
          <p:cNvPicPr>
            <a:picLocks noChangeAspect="1" noChangeArrowheads="1"/>
          </p:cNvPicPr>
          <p:nvPr/>
        </p:nvPicPr>
        <p:blipFill>
          <a:blip r:embed="rId2"/>
          <a:srcRect/>
          <a:stretch>
            <a:fillRect/>
          </a:stretch>
        </p:blipFill>
        <p:spPr bwMode="auto">
          <a:xfrm>
            <a:off x="1000100" y="2857496"/>
            <a:ext cx="7286644" cy="3781676"/>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sz="quarter" idx="1"/>
          </p:nvPr>
        </p:nvSpPr>
        <p:spPr>
          <a:xfrm>
            <a:off x="785786" y="214290"/>
            <a:ext cx="7772400" cy="3571900"/>
          </a:xfrm>
        </p:spPr>
        <p:txBody>
          <a:bodyPr/>
          <a:lstStyle/>
          <a:p>
            <a:r>
              <a:rPr lang="zh-CN" altLang="en-US" b="1" dirty="0" smtClean="0"/>
              <a:t>环节一：背景因素</a:t>
            </a:r>
            <a:endParaRPr lang="en-US" altLang="zh-CN" b="1" dirty="0" smtClean="0"/>
          </a:p>
          <a:p>
            <a:endParaRPr lang="en-US" altLang="zh-CN" b="1" dirty="0" smtClean="0"/>
          </a:p>
          <a:p>
            <a:pPr lvl="1"/>
            <a:r>
              <a:rPr lang="zh-CN" altLang="en-US" dirty="0" smtClean="0"/>
              <a:t>地理、气象、水文和技术过程，这些过程能够产生灾害，并通过某种形式传递给风险暴露者</a:t>
            </a:r>
            <a:endParaRPr lang="en-US" altLang="zh-CN" dirty="0" smtClean="0"/>
          </a:p>
          <a:p>
            <a:pPr lvl="2"/>
            <a:endParaRPr lang="en-US" altLang="zh-CN" dirty="0" smtClean="0"/>
          </a:p>
          <a:p>
            <a:pPr lvl="1"/>
            <a:r>
              <a:rPr lang="zh-CN" altLang="en-US" dirty="0" smtClean="0"/>
              <a:t>大暴雨前的阴天、蛤蟆过街</a:t>
            </a:r>
            <a:endParaRPr lang="en-US" altLang="zh-CN" dirty="0" smtClean="0"/>
          </a:p>
          <a:p>
            <a:endParaRPr lang="en-US" altLang="zh-CN" dirty="0" smtClean="0"/>
          </a:p>
          <a:p>
            <a:pPr lvl="1"/>
            <a:r>
              <a:rPr lang="zh-CN" altLang="en-US" dirty="0" smtClean="0"/>
              <a:t>政府对于灾害的预警、天气预报</a:t>
            </a:r>
            <a:endParaRPr lang="en-US" altLang="zh-CN" dirty="0" smtClean="0"/>
          </a:p>
          <a:p>
            <a:endParaRPr lang="en-US" altLang="zh-CN" dirty="0" smtClean="0"/>
          </a:p>
          <a:p>
            <a:endParaRPr lang="zh-CN" altLang="en-US" dirty="0"/>
          </a:p>
        </p:txBody>
      </p:sp>
      <p:pic>
        <p:nvPicPr>
          <p:cNvPr id="1026" name="Picture 2"/>
          <p:cNvPicPr>
            <a:picLocks noChangeAspect="1" noChangeArrowheads="1"/>
          </p:cNvPicPr>
          <p:nvPr/>
        </p:nvPicPr>
        <p:blipFill>
          <a:blip r:embed="rId2"/>
          <a:srcRect/>
          <a:stretch>
            <a:fillRect/>
          </a:stretch>
        </p:blipFill>
        <p:spPr bwMode="auto">
          <a:xfrm>
            <a:off x="1000100" y="3643314"/>
            <a:ext cx="6575354" cy="3000396"/>
          </a:xfrm>
          <a:prstGeom prst="rect">
            <a:avLst/>
          </a:prstGeom>
          <a:noFill/>
          <a:ln w="9525">
            <a:noFill/>
            <a:miter lim="800000"/>
            <a:headEnd/>
            <a:tailEnd/>
          </a:ln>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平衡">
  <a:themeElements>
    <a:clrScheme name="平衡">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平衡">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平衡">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1463</TotalTime>
  <Words>1546</Words>
  <PresentationFormat>全屏显示(4:3)</PresentationFormat>
  <Paragraphs>221</Paragraphs>
  <Slides>29</Slides>
  <Notes>0</Notes>
  <HiddenSlides>0</HiddenSlides>
  <MMClips>0</MMClips>
  <ScaleCrop>false</ScaleCrop>
  <HeadingPairs>
    <vt:vector size="4" baseType="variant">
      <vt:variant>
        <vt:lpstr>主题</vt:lpstr>
      </vt:variant>
      <vt:variant>
        <vt:i4>1</vt:i4>
      </vt:variant>
      <vt:variant>
        <vt:lpstr>幻灯片标题</vt:lpstr>
      </vt:variant>
      <vt:variant>
        <vt:i4>29</vt:i4>
      </vt:variant>
    </vt:vector>
  </HeadingPairs>
  <TitlesOfParts>
    <vt:vector size="30" baseType="lpstr">
      <vt:lpstr>平衡</vt:lpstr>
      <vt:lpstr> 风险感知影响投保行为吗？ 基于理论与研究方法的探讨 </vt:lpstr>
      <vt:lpstr>背景</vt:lpstr>
      <vt:lpstr>综述</vt:lpstr>
      <vt:lpstr>幻灯片 4</vt:lpstr>
      <vt:lpstr>幻灯片 5</vt:lpstr>
      <vt:lpstr>理论框架——演变历史</vt:lpstr>
      <vt:lpstr>幻灯片 7</vt:lpstr>
      <vt:lpstr>PADM理论成型</vt:lpstr>
      <vt:lpstr>幻灯片 9</vt:lpstr>
      <vt:lpstr>幻灯片 10</vt:lpstr>
      <vt:lpstr>幻灯片 11</vt:lpstr>
      <vt:lpstr>幻灯片 12</vt:lpstr>
      <vt:lpstr>幻灯片 13</vt:lpstr>
      <vt:lpstr>幻灯片 14</vt:lpstr>
      <vt:lpstr>幻灯片 15</vt:lpstr>
      <vt:lpstr>研究设计</vt:lpstr>
      <vt:lpstr>研究设计（Terpstra et al.2012）</vt:lpstr>
      <vt:lpstr>调查问卷</vt:lpstr>
      <vt:lpstr>幻灯片 19</vt:lpstr>
      <vt:lpstr>幻灯片 20</vt:lpstr>
      <vt:lpstr>幻灯片 21</vt:lpstr>
      <vt:lpstr>幻灯片 22</vt:lpstr>
      <vt:lpstr>幻灯片 23</vt:lpstr>
      <vt:lpstr>幻灯片 24</vt:lpstr>
      <vt:lpstr>幻灯片 25</vt:lpstr>
      <vt:lpstr>幻灯片 26</vt:lpstr>
      <vt:lpstr>结论</vt:lpstr>
      <vt:lpstr>不足与改进</vt:lpstr>
      <vt:lpstr>谢谢！</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Does Risk Perception Affect Insurance Decision? Theoretical and Methodological Perspectives </dc:title>
  <dc:creator>Administrator</dc:creator>
  <cp:lastModifiedBy>User</cp:lastModifiedBy>
  <cp:revision>24</cp:revision>
  <dcterms:created xsi:type="dcterms:W3CDTF">2013-07-14T06:34:09Z</dcterms:created>
  <dcterms:modified xsi:type="dcterms:W3CDTF">2013-07-18T16:29:34Z</dcterms:modified>
</cp:coreProperties>
</file>