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2" r:id="rId5"/>
    <p:sldId id="280" r:id="rId6"/>
    <p:sldId id="263" r:id="rId7"/>
    <p:sldId id="272" r:id="rId8"/>
    <p:sldId id="274" r:id="rId9"/>
    <p:sldId id="273" r:id="rId10"/>
    <p:sldId id="275" r:id="rId11"/>
    <p:sldId id="276" r:id="rId12"/>
    <p:sldId id="277" r:id="rId13"/>
    <p:sldId id="257" r:id="rId14"/>
    <p:sldId id="278" r:id="rId15"/>
    <p:sldId id="279"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6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320DD-B14E-4467-B711-65B8836A7A24}"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zh-CN" altLang="en-US"/>
        </a:p>
      </dgm:t>
    </dgm:pt>
    <dgm:pt modelId="{25463AFD-BA21-44CA-9926-6247D07DB1F3}">
      <dgm:prSet phldrT="[文本]"/>
      <dgm:spPr/>
      <dgm:t>
        <a:bodyPr/>
        <a:lstStyle/>
        <a:p>
          <a:r>
            <a:rPr lang="en-US" altLang="zh-CN" dirty="0" smtClean="0"/>
            <a:t>1</a:t>
          </a:r>
          <a:r>
            <a:rPr lang="zh-CN" dirty="0" smtClean="0"/>
            <a:t>业务发展方面的优势</a:t>
          </a:r>
          <a:endParaRPr lang="zh-CN" altLang="en-US" dirty="0"/>
        </a:p>
      </dgm:t>
    </dgm:pt>
    <dgm:pt modelId="{24504A67-239C-47AB-BAF8-157345665A3D}" type="parTrans" cxnId="{464A2CFF-34FF-4DA2-9756-9F67FCA4ED0C}">
      <dgm:prSet/>
      <dgm:spPr/>
      <dgm:t>
        <a:bodyPr/>
        <a:lstStyle/>
        <a:p>
          <a:endParaRPr lang="zh-CN" altLang="en-US"/>
        </a:p>
      </dgm:t>
    </dgm:pt>
    <dgm:pt modelId="{BCF651BC-70C9-4E4A-AA96-F60AF5A14933}" type="sibTrans" cxnId="{464A2CFF-34FF-4DA2-9756-9F67FCA4ED0C}">
      <dgm:prSet/>
      <dgm:spPr/>
      <dgm:t>
        <a:bodyPr/>
        <a:lstStyle/>
        <a:p>
          <a:endParaRPr lang="zh-CN" altLang="en-US"/>
        </a:p>
      </dgm:t>
    </dgm:pt>
    <dgm:pt modelId="{DBB8DAA0-7992-4FE4-A86B-9B24B8A98D36}">
      <dgm:prSet phldrT="[文本]"/>
      <dgm:spPr/>
      <dgm:t>
        <a:bodyPr/>
        <a:lstStyle/>
        <a:p>
          <a:r>
            <a:rPr lang="en-US" altLang="zh-CN" dirty="0" smtClean="0"/>
            <a:t>2</a:t>
          </a:r>
          <a:r>
            <a:rPr lang="zh-CN" dirty="0" smtClean="0"/>
            <a:t>经营效率方面的优势</a:t>
          </a:r>
          <a:endParaRPr lang="zh-CN" altLang="en-US" dirty="0"/>
        </a:p>
      </dgm:t>
    </dgm:pt>
    <dgm:pt modelId="{512D7FF8-132A-4243-AB8E-89894C3830EE}" type="parTrans" cxnId="{8D45C344-324C-4198-8DAA-DC79BDB87622}">
      <dgm:prSet/>
      <dgm:spPr/>
      <dgm:t>
        <a:bodyPr/>
        <a:lstStyle/>
        <a:p>
          <a:endParaRPr lang="zh-CN" altLang="en-US"/>
        </a:p>
      </dgm:t>
    </dgm:pt>
    <dgm:pt modelId="{B20E8699-4B4C-4A91-8C75-1A876A28B837}" type="sibTrans" cxnId="{8D45C344-324C-4198-8DAA-DC79BDB87622}">
      <dgm:prSet/>
      <dgm:spPr/>
      <dgm:t>
        <a:bodyPr/>
        <a:lstStyle/>
        <a:p>
          <a:endParaRPr lang="zh-CN" altLang="en-US"/>
        </a:p>
      </dgm:t>
    </dgm:pt>
    <dgm:pt modelId="{61727CB6-149F-408D-BFFD-93D470A7369C}">
      <dgm:prSet phldrT="[文本]"/>
      <dgm:spPr/>
      <dgm:t>
        <a:bodyPr/>
        <a:lstStyle/>
        <a:p>
          <a:r>
            <a:rPr lang="en-US" altLang="zh-CN" dirty="0" smtClean="0"/>
            <a:t>3</a:t>
          </a:r>
          <a:r>
            <a:rPr lang="zh-CN" dirty="0" smtClean="0"/>
            <a:t>突破监管瓶颈</a:t>
          </a:r>
          <a:endParaRPr lang="zh-CN" altLang="en-US" dirty="0"/>
        </a:p>
      </dgm:t>
    </dgm:pt>
    <dgm:pt modelId="{4AAEB1DA-E9F7-4433-A511-74F329852371}" type="parTrans" cxnId="{0FE505E8-93FF-49F3-983A-A4E833EE7961}">
      <dgm:prSet/>
      <dgm:spPr/>
      <dgm:t>
        <a:bodyPr/>
        <a:lstStyle/>
        <a:p>
          <a:endParaRPr lang="zh-CN" altLang="en-US"/>
        </a:p>
      </dgm:t>
    </dgm:pt>
    <dgm:pt modelId="{DADDDCAA-7F52-4DA6-B94B-C46E17198014}" type="sibTrans" cxnId="{0FE505E8-93FF-49F3-983A-A4E833EE7961}">
      <dgm:prSet/>
      <dgm:spPr/>
      <dgm:t>
        <a:bodyPr/>
        <a:lstStyle/>
        <a:p>
          <a:endParaRPr lang="zh-CN" altLang="en-US"/>
        </a:p>
      </dgm:t>
    </dgm:pt>
    <dgm:pt modelId="{47647D6E-1E52-4591-BA8D-C4A61B81A655}" type="pres">
      <dgm:prSet presAssocID="{CC8320DD-B14E-4467-B711-65B8836A7A24}" presName="linearFlow" presStyleCnt="0">
        <dgm:presLayoutVars>
          <dgm:dir/>
          <dgm:animLvl val="lvl"/>
          <dgm:resizeHandles val="exact"/>
        </dgm:presLayoutVars>
      </dgm:prSet>
      <dgm:spPr/>
      <dgm:t>
        <a:bodyPr/>
        <a:lstStyle/>
        <a:p>
          <a:endParaRPr lang="zh-CN" altLang="en-US"/>
        </a:p>
      </dgm:t>
    </dgm:pt>
    <dgm:pt modelId="{21EA651F-80DE-4826-90FD-C783947BD395}" type="pres">
      <dgm:prSet presAssocID="{25463AFD-BA21-44CA-9926-6247D07DB1F3}" presName="composite" presStyleCnt="0"/>
      <dgm:spPr/>
    </dgm:pt>
    <dgm:pt modelId="{C6F4D561-D300-4411-AE6D-FD742516ED13}" type="pres">
      <dgm:prSet presAssocID="{25463AFD-BA21-44CA-9926-6247D07DB1F3}" presName="parentText" presStyleLbl="alignNode1" presStyleIdx="0" presStyleCnt="3">
        <dgm:presLayoutVars>
          <dgm:chMax val="1"/>
          <dgm:bulletEnabled val="1"/>
        </dgm:presLayoutVars>
      </dgm:prSet>
      <dgm:spPr/>
      <dgm:t>
        <a:bodyPr/>
        <a:lstStyle/>
        <a:p>
          <a:endParaRPr lang="zh-CN" altLang="en-US"/>
        </a:p>
      </dgm:t>
    </dgm:pt>
    <dgm:pt modelId="{6858A9D7-4E87-4F17-8AF3-A7E8F5472121}" type="pres">
      <dgm:prSet presAssocID="{25463AFD-BA21-44CA-9926-6247D07DB1F3}" presName="descendantText" presStyleLbl="alignAcc1" presStyleIdx="0" presStyleCnt="3">
        <dgm:presLayoutVars>
          <dgm:bulletEnabled val="1"/>
        </dgm:presLayoutVars>
      </dgm:prSet>
      <dgm:spPr/>
    </dgm:pt>
    <dgm:pt modelId="{0329B89E-85EA-42C7-8875-AF2C52917B97}" type="pres">
      <dgm:prSet presAssocID="{BCF651BC-70C9-4E4A-AA96-F60AF5A14933}" presName="sp" presStyleCnt="0"/>
      <dgm:spPr/>
    </dgm:pt>
    <dgm:pt modelId="{D27CBE23-45BA-4D75-B414-DEF8A826FCFF}" type="pres">
      <dgm:prSet presAssocID="{DBB8DAA0-7992-4FE4-A86B-9B24B8A98D36}" presName="composite" presStyleCnt="0"/>
      <dgm:spPr/>
    </dgm:pt>
    <dgm:pt modelId="{708E76BF-8630-4AB1-BA46-180D79539461}" type="pres">
      <dgm:prSet presAssocID="{DBB8DAA0-7992-4FE4-A86B-9B24B8A98D36}" presName="parentText" presStyleLbl="alignNode1" presStyleIdx="1" presStyleCnt="3">
        <dgm:presLayoutVars>
          <dgm:chMax val="1"/>
          <dgm:bulletEnabled val="1"/>
        </dgm:presLayoutVars>
      </dgm:prSet>
      <dgm:spPr/>
      <dgm:t>
        <a:bodyPr/>
        <a:lstStyle/>
        <a:p>
          <a:endParaRPr lang="zh-CN" altLang="en-US"/>
        </a:p>
      </dgm:t>
    </dgm:pt>
    <dgm:pt modelId="{74759CEF-EC7B-4310-AEB9-08150325E818}" type="pres">
      <dgm:prSet presAssocID="{DBB8DAA0-7992-4FE4-A86B-9B24B8A98D36}" presName="descendantText" presStyleLbl="alignAcc1" presStyleIdx="1" presStyleCnt="3" custLinFactNeighborX="-769" custLinFactNeighborY="-410">
        <dgm:presLayoutVars>
          <dgm:bulletEnabled val="1"/>
        </dgm:presLayoutVars>
      </dgm:prSet>
      <dgm:spPr/>
    </dgm:pt>
    <dgm:pt modelId="{B85AC8B4-E4DA-4967-A9F9-82E2973537FA}" type="pres">
      <dgm:prSet presAssocID="{B20E8699-4B4C-4A91-8C75-1A876A28B837}" presName="sp" presStyleCnt="0"/>
      <dgm:spPr/>
    </dgm:pt>
    <dgm:pt modelId="{039FC2E2-7FE0-476C-9420-C4BFB0701B89}" type="pres">
      <dgm:prSet presAssocID="{61727CB6-149F-408D-BFFD-93D470A7369C}" presName="composite" presStyleCnt="0"/>
      <dgm:spPr/>
    </dgm:pt>
    <dgm:pt modelId="{406202B1-FBD7-490A-A4E4-25E911353890}" type="pres">
      <dgm:prSet presAssocID="{61727CB6-149F-408D-BFFD-93D470A7369C}" presName="parentText" presStyleLbl="alignNode1" presStyleIdx="2" presStyleCnt="3">
        <dgm:presLayoutVars>
          <dgm:chMax val="1"/>
          <dgm:bulletEnabled val="1"/>
        </dgm:presLayoutVars>
      </dgm:prSet>
      <dgm:spPr/>
      <dgm:t>
        <a:bodyPr/>
        <a:lstStyle/>
        <a:p>
          <a:endParaRPr lang="zh-CN" altLang="en-US"/>
        </a:p>
      </dgm:t>
    </dgm:pt>
    <dgm:pt modelId="{A46E373F-7593-4E4D-A530-0CF08EEAFA61}" type="pres">
      <dgm:prSet presAssocID="{61727CB6-149F-408D-BFFD-93D470A7369C}" presName="descendantText" presStyleLbl="alignAcc1" presStyleIdx="2" presStyleCnt="3" custLinFactNeighborX="644" custLinFactNeighborY="-698">
        <dgm:presLayoutVars>
          <dgm:bulletEnabled val="1"/>
        </dgm:presLayoutVars>
      </dgm:prSet>
      <dgm:spPr/>
    </dgm:pt>
  </dgm:ptLst>
  <dgm:cxnLst>
    <dgm:cxn modelId="{5368822F-BC9A-407F-A9CE-41A8DA2E867A}" type="presOf" srcId="{25463AFD-BA21-44CA-9926-6247D07DB1F3}" destId="{C6F4D561-D300-4411-AE6D-FD742516ED13}" srcOrd="0" destOrd="0" presId="urn:microsoft.com/office/officeart/2005/8/layout/chevron2"/>
    <dgm:cxn modelId="{00B6D957-8B0F-4921-A12A-7331FF843057}" type="presOf" srcId="{DBB8DAA0-7992-4FE4-A86B-9B24B8A98D36}" destId="{708E76BF-8630-4AB1-BA46-180D79539461}" srcOrd="0" destOrd="0" presId="urn:microsoft.com/office/officeart/2005/8/layout/chevron2"/>
    <dgm:cxn modelId="{44171743-81F9-4326-8F50-98782A698338}" type="presOf" srcId="{61727CB6-149F-408D-BFFD-93D470A7369C}" destId="{406202B1-FBD7-490A-A4E4-25E911353890}" srcOrd="0" destOrd="0" presId="urn:microsoft.com/office/officeart/2005/8/layout/chevron2"/>
    <dgm:cxn modelId="{50595D9F-3E0F-4BC1-8A5F-E74BD9EBFF7C}" type="presOf" srcId="{CC8320DD-B14E-4467-B711-65B8836A7A24}" destId="{47647D6E-1E52-4591-BA8D-C4A61B81A655}" srcOrd="0" destOrd="0" presId="urn:microsoft.com/office/officeart/2005/8/layout/chevron2"/>
    <dgm:cxn modelId="{8D45C344-324C-4198-8DAA-DC79BDB87622}" srcId="{CC8320DD-B14E-4467-B711-65B8836A7A24}" destId="{DBB8DAA0-7992-4FE4-A86B-9B24B8A98D36}" srcOrd="1" destOrd="0" parTransId="{512D7FF8-132A-4243-AB8E-89894C3830EE}" sibTransId="{B20E8699-4B4C-4A91-8C75-1A876A28B837}"/>
    <dgm:cxn modelId="{0FE505E8-93FF-49F3-983A-A4E833EE7961}" srcId="{CC8320DD-B14E-4467-B711-65B8836A7A24}" destId="{61727CB6-149F-408D-BFFD-93D470A7369C}" srcOrd="2" destOrd="0" parTransId="{4AAEB1DA-E9F7-4433-A511-74F329852371}" sibTransId="{DADDDCAA-7F52-4DA6-B94B-C46E17198014}"/>
    <dgm:cxn modelId="{464A2CFF-34FF-4DA2-9756-9F67FCA4ED0C}" srcId="{CC8320DD-B14E-4467-B711-65B8836A7A24}" destId="{25463AFD-BA21-44CA-9926-6247D07DB1F3}" srcOrd="0" destOrd="0" parTransId="{24504A67-239C-47AB-BAF8-157345665A3D}" sibTransId="{BCF651BC-70C9-4E4A-AA96-F60AF5A14933}"/>
    <dgm:cxn modelId="{294BC0D9-2E15-4647-96B2-6958EAD0B92B}" type="presParOf" srcId="{47647D6E-1E52-4591-BA8D-C4A61B81A655}" destId="{21EA651F-80DE-4826-90FD-C783947BD395}" srcOrd="0" destOrd="0" presId="urn:microsoft.com/office/officeart/2005/8/layout/chevron2"/>
    <dgm:cxn modelId="{30463DBC-9130-464B-B4BE-BEE3AF671332}" type="presParOf" srcId="{21EA651F-80DE-4826-90FD-C783947BD395}" destId="{C6F4D561-D300-4411-AE6D-FD742516ED13}" srcOrd="0" destOrd="0" presId="urn:microsoft.com/office/officeart/2005/8/layout/chevron2"/>
    <dgm:cxn modelId="{AF5379CC-480F-46DC-A319-003AD7FA62A5}" type="presParOf" srcId="{21EA651F-80DE-4826-90FD-C783947BD395}" destId="{6858A9D7-4E87-4F17-8AF3-A7E8F5472121}" srcOrd="1" destOrd="0" presId="urn:microsoft.com/office/officeart/2005/8/layout/chevron2"/>
    <dgm:cxn modelId="{8800D2EA-11E3-4664-BFFB-E89173D19E5E}" type="presParOf" srcId="{47647D6E-1E52-4591-BA8D-C4A61B81A655}" destId="{0329B89E-85EA-42C7-8875-AF2C52917B97}" srcOrd="1" destOrd="0" presId="urn:microsoft.com/office/officeart/2005/8/layout/chevron2"/>
    <dgm:cxn modelId="{9D21B4FA-86FD-4727-B05F-6BD410D82E3B}" type="presParOf" srcId="{47647D6E-1E52-4591-BA8D-C4A61B81A655}" destId="{D27CBE23-45BA-4D75-B414-DEF8A826FCFF}" srcOrd="2" destOrd="0" presId="urn:microsoft.com/office/officeart/2005/8/layout/chevron2"/>
    <dgm:cxn modelId="{51FAD01D-8E3D-485B-9EF0-98E72AAF3AA0}" type="presParOf" srcId="{D27CBE23-45BA-4D75-B414-DEF8A826FCFF}" destId="{708E76BF-8630-4AB1-BA46-180D79539461}" srcOrd="0" destOrd="0" presId="urn:microsoft.com/office/officeart/2005/8/layout/chevron2"/>
    <dgm:cxn modelId="{A5EB7A3F-2983-4AE0-A082-2D17AA9670E4}" type="presParOf" srcId="{D27CBE23-45BA-4D75-B414-DEF8A826FCFF}" destId="{74759CEF-EC7B-4310-AEB9-08150325E818}" srcOrd="1" destOrd="0" presId="urn:microsoft.com/office/officeart/2005/8/layout/chevron2"/>
    <dgm:cxn modelId="{53BBB4E4-C64C-45C5-BD95-C4955925001B}" type="presParOf" srcId="{47647D6E-1E52-4591-BA8D-C4A61B81A655}" destId="{B85AC8B4-E4DA-4967-A9F9-82E2973537FA}" srcOrd="3" destOrd="0" presId="urn:microsoft.com/office/officeart/2005/8/layout/chevron2"/>
    <dgm:cxn modelId="{27140761-7128-46BC-9A99-0C7F8A6EE322}" type="presParOf" srcId="{47647D6E-1E52-4591-BA8D-C4A61B81A655}" destId="{039FC2E2-7FE0-476C-9420-C4BFB0701B89}" srcOrd="4" destOrd="0" presId="urn:microsoft.com/office/officeart/2005/8/layout/chevron2"/>
    <dgm:cxn modelId="{EE7A0DCF-9C39-4978-95F7-E57D491CA6BD}" type="presParOf" srcId="{039FC2E2-7FE0-476C-9420-C4BFB0701B89}" destId="{406202B1-FBD7-490A-A4E4-25E911353890}" srcOrd="0" destOrd="0" presId="urn:microsoft.com/office/officeart/2005/8/layout/chevron2"/>
    <dgm:cxn modelId="{60590A6B-BB46-481F-A29C-72F9A3D17E30}" type="presParOf" srcId="{039FC2E2-7FE0-476C-9420-C4BFB0701B89}" destId="{A46E373F-7593-4E4D-A530-0CF08EEAFA6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E7405-3C73-47FB-BD4F-DDA70B108A43}" type="doc">
      <dgm:prSet loTypeId="urn:microsoft.com/office/officeart/2005/8/layout/vList4" loCatId="list" qsTypeId="urn:microsoft.com/office/officeart/2005/8/quickstyle/3d2" qsCatId="3D" csTypeId="urn:microsoft.com/office/officeart/2005/8/colors/accent2_2" csCatId="accent2" phldr="1"/>
      <dgm:spPr/>
      <dgm:t>
        <a:bodyPr/>
        <a:lstStyle/>
        <a:p>
          <a:endParaRPr lang="zh-CN" altLang="en-US"/>
        </a:p>
      </dgm:t>
    </dgm:pt>
    <dgm:pt modelId="{B2018F70-C745-4475-9DAA-754349E3F85C}">
      <dgm:prSet phldrT="[文本]"/>
      <dgm:spPr/>
      <dgm:t>
        <a:bodyPr/>
        <a:lstStyle/>
        <a:p>
          <a:r>
            <a:rPr lang="en-US" altLang="zh-CN" dirty="0" smtClean="0"/>
            <a:t>1</a:t>
          </a:r>
          <a:r>
            <a:rPr lang="zh-CN" dirty="0" smtClean="0"/>
            <a:t>存在组织、文化、人事上的差异</a:t>
          </a:r>
          <a:endParaRPr lang="zh-CN" altLang="en-US" dirty="0"/>
        </a:p>
      </dgm:t>
    </dgm:pt>
    <dgm:pt modelId="{0B6C14A3-3E5E-4BD1-A26A-61B11111967B}" type="parTrans" cxnId="{EA1C35D4-52A1-43CE-8E84-76017AA8E7BC}">
      <dgm:prSet/>
      <dgm:spPr/>
      <dgm:t>
        <a:bodyPr/>
        <a:lstStyle/>
        <a:p>
          <a:endParaRPr lang="zh-CN" altLang="en-US"/>
        </a:p>
      </dgm:t>
    </dgm:pt>
    <dgm:pt modelId="{AE78C93B-4766-460B-B0B8-99B2375D59F3}" type="sibTrans" cxnId="{EA1C35D4-52A1-43CE-8E84-76017AA8E7BC}">
      <dgm:prSet/>
      <dgm:spPr/>
      <dgm:t>
        <a:bodyPr/>
        <a:lstStyle/>
        <a:p>
          <a:endParaRPr lang="zh-CN" altLang="en-US"/>
        </a:p>
      </dgm:t>
    </dgm:pt>
    <dgm:pt modelId="{47006D06-7A87-4A94-B356-74DD1E15A4DE}">
      <dgm:prSet phldrT="[文本]"/>
      <dgm:spPr/>
      <dgm:t>
        <a:bodyPr/>
        <a:lstStyle/>
        <a:p>
          <a:r>
            <a:rPr lang="zh-CN" dirty="0" smtClean="0"/>
            <a:t>这种差异的存在，为企业之间的股权融合带来了一定程度上的阻碍</a:t>
          </a:r>
          <a:endParaRPr lang="zh-CN" altLang="en-US" dirty="0"/>
        </a:p>
      </dgm:t>
    </dgm:pt>
    <dgm:pt modelId="{526BF001-DFF4-4BE3-8485-7597374E4A08}" type="parTrans" cxnId="{147F7B22-A6FF-450A-AB6B-E820E826FCA6}">
      <dgm:prSet/>
      <dgm:spPr/>
      <dgm:t>
        <a:bodyPr/>
        <a:lstStyle/>
        <a:p>
          <a:endParaRPr lang="zh-CN" altLang="en-US"/>
        </a:p>
      </dgm:t>
    </dgm:pt>
    <dgm:pt modelId="{C8F98D0D-5D88-4AB0-93C2-F1DDA8779362}" type="sibTrans" cxnId="{147F7B22-A6FF-450A-AB6B-E820E826FCA6}">
      <dgm:prSet/>
      <dgm:spPr/>
      <dgm:t>
        <a:bodyPr/>
        <a:lstStyle/>
        <a:p>
          <a:endParaRPr lang="zh-CN" altLang="en-US"/>
        </a:p>
      </dgm:t>
    </dgm:pt>
    <dgm:pt modelId="{60116EB6-B7DE-481A-B689-2C22146CCB7E}">
      <dgm:prSet phldrT="[文本]"/>
      <dgm:spPr/>
      <dgm:t>
        <a:bodyPr/>
        <a:lstStyle/>
        <a:p>
          <a:r>
            <a:rPr lang="zh-CN" dirty="0" smtClean="0"/>
            <a:t>目前银行与保险公司的合作程度不高致使现有环境无法培养出精通两方面业务的人才，为进一步的发展设置了障碍</a:t>
          </a:r>
          <a:endParaRPr lang="zh-CN" altLang="en-US" dirty="0"/>
        </a:p>
      </dgm:t>
    </dgm:pt>
    <dgm:pt modelId="{52D7EADE-FF34-4744-805F-EEE4C920B65F}" type="parTrans" cxnId="{BD1B45BD-568A-4452-A9D8-D0BB1A6568F0}">
      <dgm:prSet/>
      <dgm:spPr/>
      <dgm:t>
        <a:bodyPr/>
        <a:lstStyle/>
        <a:p>
          <a:endParaRPr lang="zh-CN" altLang="en-US"/>
        </a:p>
      </dgm:t>
    </dgm:pt>
    <dgm:pt modelId="{AD5569DB-3BA3-4D12-80DC-524173BACBE3}" type="sibTrans" cxnId="{BD1B45BD-568A-4452-A9D8-D0BB1A6568F0}">
      <dgm:prSet/>
      <dgm:spPr/>
      <dgm:t>
        <a:bodyPr/>
        <a:lstStyle/>
        <a:p>
          <a:endParaRPr lang="zh-CN" altLang="en-US"/>
        </a:p>
      </dgm:t>
    </dgm:pt>
    <dgm:pt modelId="{EFE749DC-F752-4608-A135-7B29763BC885}">
      <dgm:prSet phldrT="[文本]"/>
      <dgm:spPr/>
      <dgm:t>
        <a:bodyPr/>
        <a:lstStyle/>
        <a:p>
          <a:r>
            <a:rPr lang="en-US" altLang="zh-CN" dirty="0" smtClean="0"/>
            <a:t>2</a:t>
          </a:r>
          <a:r>
            <a:rPr lang="zh-CN" dirty="0" smtClean="0"/>
            <a:t>受到企业资本实力的影响</a:t>
          </a:r>
          <a:endParaRPr lang="zh-CN" altLang="en-US" dirty="0"/>
        </a:p>
      </dgm:t>
    </dgm:pt>
    <dgm:pt modelId="{2C442EE2-6816-4395-B295-02E8A97C4D75}" type="parTrans" cxnId="{9F4F0F23-1A25-4610-BDE0-8198BF144195}">
      <dgm:prSet/>
      <dgm:spPr/>
      <dgm:t>
        <a:bodyPr/>
        <a:lstStyle/>
        <a:p>
          <a:endParaRPr lang="zh-CN" altLang="en-US"/>
        </a:p>
      </dgm:t>
    </dgm:pt>
    <dgm:pt modelId="{2B4288D1-B08E-4E96-9DB4-E363C6113E4C}" type="sibTrans" cxnId="{9F4F0F23-1A25-4610-BDE0-8198BF144195}">
      <dgm:prSet/>
      <dgm:spPr/>
      <dgm:t>
        <a:bodyPr/>
        <a:lstStyle/>
        <a:p>
          <a:endParaRPr lang="zh-CN" altLang="en-US"/>
        </a:p>
      </dgm:t>
    </dgm:pt>
    <dgm:pt modelId="{67BA1866-BAA7-49A1-A49D-1259759B81BA}">
      <dgm:prSet phldrT="[文本]"/>
      <dgm:spPr/>
      <dgm:t>
        <a:bodyPr/>
        <a:lstStyle/>
        <a:p>
          <a:r>
            <a:rPr lang="zh-CN" dirty="0" smtClean="0"/>
            <a:t>股权融合的优势在于其可以通过商业银行与保险公司的大规模控股达到足以对被控股公司产生重大影响，而作为资产规模较大的金融企业，实现该项措施必定要求控股公司掌握足够的资本。</a:t>
          </a:r>
          <a:endParaRPr lang="zh-CN" altLang="en-US" dirty="0"/>
        </a:p>
      </dgm:t>
    </dgm:pt>
    <dgm:pt modelId="{E1109465-F171-410D-946D-A39494A67D2B}" type="parTrans" cxnId="{20DB2D8F-152C-4AEC-9629-B6F87051CEA8}">
      <dgm:prSet/>
      <dgm:spPr/>
      <dgm:t>
        <a:bodyPr/>
        <a:lstStyle/>
        <a:p>
          <a:endParaRPr lang="zh-CN" altLang="en-US"/>
        </a:p>
      </dgm:t>
    </dgm:pt>
    <dgm:pt modelId="{5EABA2D9-E767-4F51-9943-FB50BF87636C}" type="sibTrans" cxnId="{20DB2D8F-152C-4AEC-9629-B6F87051CEA8}">
      <dgm:prSet/>
      <dgm:spPr/>
      <dgm:t>
        <a:bodyPr/>
        <a:lstStyle/>
        <a:p>
          <a:endParaRPr lang="zh-CN" altLang="en-US"/>
        </a:p>
      </dgm:t>
    </dgm:pt>
    <dgm:pt modelId="{521FFAAE-F5CF-41A0-8E6B-1F5C132C8918}">
      <dgm:prSet phldrT="[文本]"/>
      <dgm:spPr/>
      <dgm:t>
        <a:bodyPr/>
        <a:lstStyle/>
        <a:p>
          <a:r>
            <a:rPr lang="en-US" altLang="zh-CN" dirty="0" smtClean="0"/>
            <a:t>3</a:t>
          </a:r>
          <a:r>
            <a:rPr lang="en-US" dirty="0" smtClean="0"/>
            <a:t>.</a:t>
          </a:r>
          <a:r>
            <a:rPr lang="zh-CN" dirty="0" smtClean="0"/>
            <a:t>不利于风险控制</a:t>
          </a:r>
          <a:endParaRPr lang="zh-CN" altLang="en-US" dirty="0"/>
        </a:p>
      </dgm:t>
    </dgm:pt>
    <dgm:pt modelId="{BD9DF94C-9FC3-4285-B675-8076D032AC3D}" type="parTrans" cxnId="{86465AA0-B5B1-48EC-A7C4-59C8086E4E92}">
      <dgm:prSet/>
      <dgm:spPr/>
      <dgm:t>
        <a:bodyPr/>
        <a:lstStyle/>
        <a:p>
          <a:endParaRPr lang="zh-CN" altLang="en-US"/>
        </a:p>
      </dgm:t>
    </dgm:pt>
    <dgm:pt modelId="{617F76FC-32CA-4112-A26C-F7A7B0934937}" type="sibTrans" cxnId="{86465AA0-B5B1-48EC-A7C4-59C8086E4E92}">
      <dgm:prSet/>
      <dgm:spPr/>
      <dgm:t>
        <a:bodyPr/>
        <a:lstStyle/>
        <a:p>
          <a:endParaRPr lang="zh-CN" altLang="en-US"/>
        </a:p>
      </dgm:t>
    </dgm:pt>
    <dgm:pt modelId="{00F4E35D-7384-4BF8-AD5C-FCD9873F4F56}">
      <dgm:prSet phldrT="[文本]"/>
      <dgm:spPr/>
      <dgm:t>
        <a:bodyPr/>
        <a:lstStyle/>
        <a:p>
          <a:r>
            <a:rPr lang="zh-CN" altLang="en-US" smtClean="0"/>
            <a:t>不</a:t>
          </a:r>
          <a:r>
            <a:rPr lang="zh-CN" smtClean="0"/>
            <a:t>透</a:t>
          </a:r>
          <a:r>
            <a:rPr lang="zh-CN" dirty="0" smtClean="0"/>
            <a:t>明结构风险、风险传递、系统性风险、公司与外部的冲突</a:t>
          </a:r>
          <a:endParaRPr lang="zh-CN" altLang="en-US" dirty="0"/>
        </a:p>
      </dgm:t>
    </dgm:pt>
    <dgm:pt modelId="{6D89D9B6-FC8D-4B72-B57B-D9112032F352}" type="parTrans" cxnId="{9F848378-6D00-4175-A53B-08D2BB6BEB19}">
      <dgm:prSet/>
      <dgm:spPr/>
      <dgm:t>
        <a:bodyPr/>
        <a:lstStyle/>
        <a:p>
          <a:endParaRPr lang="zh-CN" altLang="en-US"/>
        </a:p>
      </dgm:t>
    </dgm:pt>
    <dgm:pt modelId="{88831F31-E2C3-4195-AF17-542E26B5BA59}" type="sibTrans" cxnId="{9F848378-6D00-4175-A53B-08D2BB6BEB19}">
      <dgm:prSet/>
      <dgm:spPr/>
      <dgm:t>
        <a:bodyPr/>
        <a:lstStyle/>
        <a:p>
          <a:endParaRPr lang="zh-CN" altLang="en-US"/>
        </a:p>
      </dgm:t>
    </dgm:pt>
    <dgm:pt modelId="{C19EBBF9-CB07-4B3C-910F-D86F357A16D9}">
      <dgm:prSet phldrT="[文本]"/>
      <dgm:spPr/>
      <dgm:t>
        <a:bodyPr/>
        <a:lstStyle/>
        <a:p>
          <a:r>
            <a:rPr lang="zh-CN" dirty="0" smtClean="0"/>
            <a:t>内部关联交易风险</a:t>
          </a:r>
          <a:endParaRPr lang="zh-CN" altLang="en-US" dirty="0"/>
        </a:p>
      </dgm:t>
    </dgm:pt>
    <dgm:pt modelId="{295C876D-929E-4AAD-A0B5-B095746B5B3D}" type="parTrans" cxnId="{A6AF4B70-6685-4E43-810B-09133A8EC8DE}">
      <dgm:prSet/>
      <dgm:spPr/>
      <dgm:t>
        <a:bodyPr/>
        <a:lstStyle/>
        <a:p>
          <a:endParaRPr lang="zh-CN" altLang="en-US"/>
        </a:p>
      </dgm:t>
    </dgm:pt>
    <dgm:pt modelId="{BC59C913-EA11-4F11-88D0-DF718C278E08}" type="sibTrans" cxnId="{A6AF4B70-6685-4E43-810B-09133A8EC8DE}">
      <dgm:prSet/>
      <dgm:spPr/>
      <dgm:t>
        <a:bodyPr/>
        <a:lstStyle/>
        <a:p>
          <a:endParaRPr lang="zh-CN" altLang="en-US"/>
        </a:p>
      </dgm:t>
    </dgm:pt>
    <dgm:pt modelId="{E32EF4CF-E38D-4D65-B977-569160AFAE51}" type="pres">
      <dgm:prSet presAssocID="{C73E7405-3C73-47FB-BD4F-DDA70B108A43}" presName="linear" presStyleCnt="0">
        <dgm:presLayoutVars>
          <dgm:dir/>
          <dgm:resizeHandles val="exact"/>
        </dgm:presLayoutVars>
      </dgm:prSet>
      <dgm:spPr/>
      <dgm:t>
        <a:bodyPr/>
        <a:lstStyle/>
        <a:p>
          <a:endParaRPr lang="zh-CN" altLang="en-US"/>
        </a:p>
      </dgm:t>
    </dgm:pt>
    <dgm:pt modelId="{84A003EB-0108-45A1-A1C5-4C50336EA20C}" type="pres">
      <dgm:prSet presAssocID="{B2018F70-C745-4475-9DAA-754349E3F85C}" presName="comp" presStyleCnt="0"/>
      <dgm:spPr/>
    </dgm:pt>
    <dgm:pt modelId="{A5B5170E-526F-4865-A8E2-7B3BD8BA09F4}" type="pres">
      <dgm:prSet presAssocID="{B2018F70-C745-4475-9DAA-754349E3F85C}" presName="box" presStyleLbl="node1" presStyleIdx="0" presStyleCnt="3"/>
      <dgm:spPr/>
      <dgm:t>
        <a:bodyPr/>
        <a:lstStyle/>
        <a:p>
          <a:endParaRPr lang="zh-CN" altLang="en-US"/>
        </a:p>
      </dgm:t>
    </dgm:pt>
    <dgm:pt modelId="{C4C5A618-8AAA-4B7D-BBF3-A2B3A7AE19B1}" type="pres">
      <dgm:prSet presAssocID="{B2018F70-C745-4475-9DAA-754349E3F85C}" presName="img" presStyleLbl="fgImgPlace1" presStyleIdx="0" presStyleCnt="3"/>
      <dgm:spPr/>
    </dgm:pt>
    <dgm:pt modelId="{0EB387A7-08E4-4A06-9ADC-7C5E30973387}" type="pres">
      <dgm:prSet presAssocID="{B2018F70-C745-4475-9DAA-754349E3F85C}" presName="text" presStyleLbl="node1" presStyleIdx="0" presStyleCnt="3">
        <dgm:presLayoutVars>
          <dgm:bulletEnabled val="1"/>
        </dgm:presLayoutVars>
      </dgm:prSet>
      <dgm:spPr/>
      <dgm:t>
        <a:bodyPr/>
        <a:lstStyle/>
        <a:p>
          <a:endParaRPr lang="zh-CN" altLang="en-US"/>
        </a:p>
      </dgm:t>
    </dgm:pt>
    <dgm:pt modelId="{CED59EBE-724F-48A0-BC89-8E7D3447309D}" type="pres">
      <dgm:prSet presAssocID="{AE78C93B-4766-460B-B0B8-99B2375D59F3}" presName="spacer" presStyleCnt="0"/>
      <dgm:spPr/>
    </dgm:pt>
    <dgm:pt modelId="{30624DB3-1A6B-402D-882B-8772A1DC0F62}" type="pres">
      <dgm:prSet presAssocID="{EFE749DC-F752-4608-A135-7B29763BC885}" presName="comp" presStyleCnt="0"/>
      <dgm:spPr/>
    </dgm:pt>
    <dgm:pt modelId="{92553B98-4DF2-4EE7-B60D-4D77F4F789F9}" type="pres">
      <dgm:prSet presAssocID="{EFE749DC-F752-4608-A135-7B29763BC885}" presName="box" presStyleLbl="node1" presStyleIdx="1" presStyleCnt="3"/>
      <dgm:spPr/>
      <dgm:t>
        <a:bodyPr/>
        <a:lstStyle/>
        <a:p>
          <a:endParaRPr lang="zh-CN" altLang="en-US"/>
        </a:p>
      </dgm:t>
    </dgm:pt>
    <dgm:pt modelId="{2AA0D16C-2ACE-417B-8B9E-1BA4C98D1C3A}" type="pres">
      <dgm:prSet presAssocID="{EFE749DC-F752-4608-A135-7B29763BC885}" presName="img" presStyleLbl="fgImgPlace1" presStyleIdx="1" presStyleCnt="3"/>
      <dgm:spPr/>
    </dgm:pt>
    <dgm:pt modelId="{4AC09FC1-E311-42E7-9BAC-9812560C2B97}" type="pres">
      <dgm:prSet presAssocID="{EFE749DC-F752-4608-A135-7B29763BC885}" presName="text" presStyleLbl="node1" presStyleIdx="1" presStyleCnt="3">
        <dgm:presLayoutVars>
          <dgm:bulletEnabled val="1"/>
        </dgm:presLayoutVars>
      </dgm:prSet>
      <dgm:spPr/>
      <dgm:t>
        <a:bodyPr/>
        <a:lstStyle/>
        <a:p>
          <a:endParaRPr lang="zh-CN" altLang="en-US"/>
        </a:p>
      </dgm:t>
    </dgm:pt>
    <dgm:pt modelId="{DF61D50A-BE82-4BAC-B04A-29F1FDAC4305}" type="pres">
      <dgm:prSet presAssocID="{2B4288D1-B08E-4E96-9DB4-E363C6113E4C}" presName="spacer" presStyleCnt="0"/>
      <dgm:spPr/>
    </dgm:pt>
    <dgm:pt modelId="{3AEEFE16-4B43-4A99-B15D-94644F57DCB1}" type="pres">
      <dgm:prSet presAssocID="{521FFAAE-F5CF-41A0-8E6B-1F5C132C8918}" presName="comp" presStyleCnt="0"/>
      <dgm:spPr/>
    </dgm:pt>
    <dgm:pt modelId="{AC408DD7-AB4A-4AB9-8C55-4205997D14C4}" type="pres">
      <dgm:prSet presAssocID="{521FFAAE-F5CF-41A0-8E6B-1F5C132C8918}" presName="box" presStyleLbl="node1" presStyleIdx="2" presStyleCnt="3"/>
      <dgm:spPr/>
      <dgm:t>
        <a:bodyPr/>
        <a:lstStyle/>
        <a:p>
          <a:endParaRPr lang="zh-CN" altLang="en-US"/>
        </a:p>
      </dgm:t>
    </dgm:pt>
    <dgm:pt modelId="{83977FC3-A9EC-46D3-B82F-4097BB35B55E}" type="pres">
      <dgm:prSet presAssocID="{521FFAAE-F5CF-41A0-8E6B-1F5C132C8918}" presName="img" presStyleLbl="fgImgPlace1" presStyleIdx="2" presStyleCnt="3"/>
      <dgm:spPr/>
    </dgm:pt>
    <dgm:pt modelId="{21EF2551-12D7-470A-924C-19563BA66644}" type="pres">
      <dgm:prSet presAssocID="{521FFAAE-F5CF-41A0-8E6B-1F5C132C8918}" presName="text" presStyleLbl="node1" presStyleIdx="2" presStyleCnt="3">
        <dgm:presLayoutVars>
          <dgm:bulletEnabled val="1"/>
        </dgm:presLayoutVars>
      </dgm:prSet>
      <dgm:spPr/>
      <dgm:t>
        <a:bodyPr/>
        <a:lstStyle/>
        <a:p>
          <a:endParaRPr lang="zh-CN" altLang="en-US"/>
        </a:p>
      </dgm:t>
    </dgm:pt>
  </dgm:ptLst>
  <dgm:cxnLst>
    <dgm:cxn modelId="{BD1B45BD-568A-4452-A9D8-D0BB1A6568F0}" srcId="{B2018F70-C745-4475-9DAA-754349E3F85C}" destId="{60116EB6-B7DE-481A-B689-2C22146CCB7E}" srcOrd="1" destOrd="0" parTransId="{52D7EADE-FF34-4744-805F-EEE4C920B65F}" sibTransId="{AD5569DB-3BA3-4D12-80DC-524173BACBE3}"/>
    <dgm:cxn modelId="{569E0EEB-6EB8-4EDD-9B9D-399217710BA0}" type="presOf" srcId="{EFE749DC-F752-4608-A135-7B29763BC885}" destId="{4AC09FC1-E311-42E7-9BAC-9812560C2B97}" srcOrd="1" destOrd="0" presId="urn:microsoft.com/office/officeart/2005/8/layout/vList4"/>
    <dgm:cxn modelId="{20DB2D8F-152C-4AEC-9629-B6F87051CEA8}" srcId="{EFE749DC-F752-4608-A135-7B29763BC885}" destId="{67BA1866-BAA7-49A1-A49D-1259759B81BA}" srcOrd="0" destOrd="0" parTransId="{E1109465-F171-410D-946D-A39494A67D2B}" sibTransId="{5EABA2D9-E767-4F51-9943-FB50BF87636C}"/>
    <dgm:cxn modelId="{9E9227CB-CAD5-4DF1-A587-2F96F74A5CF7}" type="presOf" srcId="{C73E7405-3C73-47FB-BD4F-DDA70B108A43}" destId="{E32EF4CF-E38D-4D65-B977-569160AFAE51}" srcOrd="0" destOrd="0" presId="urn:microsoft.com/office/officeart/2005/8/layout/vList4"/>
    <dgm:cxn modelId="{9F4F0F23-1A25-4610-BDE0-8198BF144195}" srcId="{C73E7405-3C73-47FB-BD4F-DDA70B108A43}" destId="{EFE749DC-F752-4608-A135-7B29763BC885}" srcOrd="1" destOrd="0" parTransId="{2C442EE2-6816-4395-B295-02E8A97C4D75}" sibTransId="{2B4288D1-B08E-4E96-9DB4-E363C6113E4C}"/>
    <dgm:cxn modelId="{4DF0841B-E791-40DE-88D2-2DE440875A05}" type="presOf" srcId="{60116EB6-B7DE-481A-B689-2C22146CCB7E}" destId="{0EB387A7-08E4-4A06-9ADC-7C5E30973387}" srcOrd="1" destOrd="2" presId="urn:microsoft.com/office/officeart/2005/8/layout/vList4"/>
    <dgm:cxn modelId="{3A55E89C-67F0-4E75-B84B-924A45A20C0F}" type="presOf" srcId="{B2018F70-C745-4475-9DAA-754349E3F85C}" destId="{0EB387A7-08E4-4A06-9ADC-7C5E30973387}" srcOrd="1" destOrd="0" presId="urn:microsoft.com/office/officeart/2005/8/layout/vList4"/>
    <dgm:cxn modelId="{0EE72E5C-50AA-4AC0-9C16-129D12AF4054}" type="presOf" srcId="{C19EBBF9-CB07-4B3C-910F-D86F357A16D9}" destId="{21EF2551-12D7-470A-924C-19563BA66644}" srcOrd="1" destOrd="2" presId="urn:microsoft.com/office/officeart/2005/8/layout/vList4"/>
    <dgm:cxn modelId="{F7C768D6-B923-40A7-B9F8-BEF1FBF46D5B}" type="presOf" srcId="{521FFAAE-F5CF-41A0-8E6B-1F5C132C8918}" destId="{21EF2551-12D7-470A-924C-19563BA66644}" srcOrd="1" destOrd="0" presId="urn:microsoft.com/office/officeart/2005/8/layout/vList4"/>
    <dgm:cxn modelId="{C1593A4B-9657-4F33-B196-81D5AA4452B3}" type="presOf" srcId="{00F4E35D-7384-4BF8-AD5C-FCD9873F4F56}" destId="{AC408DD7-AB4A-4AB9-8C55-4205997D14C4}" srcOrd="0" destOrd="1" presId="urn:microsoft.com/office/officeart/2005/8/layout/vList4"/>
    <dgm:cxn modelId="{E5300F34-EF21-40DD-B4EE-18078FA7C7F1}" type="presOf" srcId="{47006D06-7A87-4A94-B356-74DD1E15A4DE}" destId="{0EB387A7-08E4-4A06-9ADC-7C5E30973387}" srcOrd="1" destOrd="1" presId="urn:microsoft.com/office/officeart/2005/8/layout/vList4"/>
    <dgm:cxn modelId="{147F7B22-A6FF-450A-AB6B-E820E826FCA6}" srcId="{B2018F70-C745-4475-9DAA-754349E3F85C}" destId="{47006D06-7A87-4A94-B356-74DD1E15A4DE}" srcOrd="0" destOrd="0" parTransId="{526BF001-DFF4-4BE3-8485-7597374E4A08}" sibTransId="{C8F98D0D-5D88-4AB0-93C2-F1DDA8779362}"/>
    <dgm:cxn modelId="{DE7683CE-3CDE-447C-A7F3-94312226C726}" type="presOf" srcId="{67BA1866-BAA7-49A1-A49D-1259759B81BA}" destId="{4AC09FC1-E311-42E7-9BAC-9812560C2B97}" srcOrd="1" destOrd="1" presId="urn:microsoft.com/office/officeart/2005/8/layout/vList4"/>
    <dgm:cxn modelId="{4298E108-FB0D-47BB-925D-1E28E310C8F6}" type="presOf" srcId="{60116EB6-B7DE-481A-B689-2C22146CCB7E}" destId="{A5B5170E-526F-4865-A8E2-7B3BD8BA09F4}" srcOrd="0" destOrd="2" presId="urn:microsoft.com/office/officeart/2005/8/layout/vList4"/>
    <dgm:cxn modelId="{A6AF4B70-6685-4E43-810B-09133A8EC8DE}" srcId="{521FFAAE-F5CF-41A0-8E6B-1F5C132C8918}" destId="{C19EBBF9-CB07-4B3C-910F-D86F357A16D9}" srcOrd="1" destOrd="0" parTransId="{295C876D-929E-4AAD-A0B5-B095746B5B3D}" sibTransId="{BC59C913-EA11-4F11-88D0-DF718C278E08}"/>
    <dgm:cxn modelId="{FC9BFEDA-C63E-4F59-B12B-5BBC5A3B3BAC}" type="presOf" srcId="{C19EBBF9-CB07-4B3C-910F-D86F357A16D9}" destId="{AC408DD7-AB4A-4AB9-8C55-4205997D14C4}" srcOrd="0" destOrd="2" presId="urn:microsoft.com/office/officeart/2005/8/layout/vList4"/>
    <dgm:cxn modelId="{EA1C35D4-52A1-43CE-8E84-76017AA8E7BC}" srcId="{C73E7405-3C73-47FB-BD4F-DDA70B108A43}" destId="{B2018F70-C745-4475-9DAA-754349E3F85C}" srcOrd="0" destOrd="0" parTransId="{0B6C14A3-3E5E-4BD1-A26A-61B11111967B}" sibTransId="{AE78C93B-4766-460B-B0B8-99B2375D59F3}"/>
    <dgm:cxn modelId="{978173AB-4D5A-402E-937A-CF32F8B037E5}" type="presOf" srcId="{67BA1866-BAA7-49A1-A49D-1259759B81BA}" destId="{92553B98-4DF2-4EE7-B60D-4D77F4F789F9}" srcOrd="0" destOrd="1" presId="urn:microsoft.com/office/officeart/2005/8/layout/vList4"/>
    <dgm:cxn modelId="{48F74B7A-A8AC-4AD6-8CA5-1FD56AD67C62}" type="presOf" srcId="{B2018F70-C745-4475-9DAA-754349E3F85C}" destId="{A5B5170E-526F-4865-A8E2-7B3BD8BA09F4}" srcOrd="0" destOrd="0" presId="urn:microsoft.com/office/officeart/2005/8/layout/vList4"/>
    <dgm:cxn modelId="{54D2469C-568E-42AF-BBF7-D7BEE478210A}" type="presOf" srcId="{EFE749DC-F752-4608-A135-7B29763BC885}" destId="{92553B98-4DF2-4EE7-B60D-4D77F4F789F9}" srcOrd="0" destOrd="0" presId="urn:microsoft.com/office/officeart/2005/8/layout/vList4"/>
    <dgm:cxn modelId="{DB0D5AEC-8892-43D4-9DDF-8A5FFD9CDDFE}" type="presOf" srcId="{521FFAAE-F5CF-41A0-8E6B-1F5C132C8918}" destId="{AC408DD7-AB4A-4AB9-8C55-4205997D14C4}" srcOrd="0" destOrd="0" presId="urn:microsoft.com/office/officeart/2005/8/layout/vList4"/>
    <dgm:cxn modelId="{9F848378-6D00-4175-A53B-08D2BB6BEB19}" srcId="{521FFAAE-F5CF-41A0-8E6B-1F5C132C8918}" destId="{00F4E35D-7384-4BF8-AD5C-FCD9873F4F56}" srcOrd="0" destOrd="0" parTransId="{6D89D9B6-FC8D-4B72-B57B-D9112032F352}" sibTransId="{88831F31-E2C3-4195-AF17-542E26B5BA59}"/>
    <dgm:cxn modelId="{86465AA0-B5B1-48EC-A7C4-59C8086E4E92}" srcId="{C73E7405-3C73-47FB-BD4F-DDA70B108A43}" destId="{521FFAAE-F5CF-41A0-8E6B-1F5C132C8918}" srcOrd="2" destOrd="0" parTransId="{BD9DF94C-9FC3-4285-B675-8076D032AC3D}" sibTransId="{617F76FC-32CA-4112-A26C-F7A7B0934937}"/>
    <dgm:cxn modelId="{232009CE-0770-4C73-9AC0-C6488724781E}" type="presOf" srcId="{00F4E35D-7384-4BF8-AD5C-FCD9873F4F56}" destId="{21EF2551-12D7-470A-924C-19563BA66644}" srcOrd="1" destOrd="1" presId="urn:microsoft.com/office/officeart/2005/8/layout/vList4"/>
    <dgm:cxn modelId="{5D5CF099-5BB1-430C-A4C7-1D2184B949F7}" type="presOf" srcId="{47006D06-7A87-4A94-B356-74DD1E15A4DE}" destId="{A5B5170E-526F-4865-A8E2-7B3BD8BA09F4}" srcOrd="0" destOrd="1" presId="urn:microsoft.com/office/officeart/2005/8/layout/vList4"/>
    <dgm:cxn modelId="{EFE339FC-2846-426B-8C86-48324B28C7C8}" type="presParOf" srcId="{E32EF4CF-E38D-4D65-B977-569160AFAE51}" destId="{84A003EB-0108-45A1-A1C5-4C50336EA20C}" srcOrd="0" destOrd="0" presId="urn:microsoft.com/office/officeart/2005/8/layout/vList4"/>
    <dgm:cxn modelId="{EE90CC5B-597E-45F7-9372-564D4B458D48}" type="presParOf" srcId="{84A003EB-0108-45A1-A1C5-4C50336EA20C}" destId="{A5B5170E-526F-4865-A8E2-7B3BD8BA09F4}" srcOrd="0" destOrd="0" presId="urn:microsoft.com/office/officeart/2005/8/layout/vList4"/>
    <dgm:cxn modelId="{E7DC5C13-B7B5-4643-A1EE-D241D7C8CDA9}" type="presParOf" srcId="{84A003EB-0108-45A1-A1C5-4C50336EA20C}" destId="{C4C5A618-8AAA-4B7D-BBF3-A2B3A7AE19B1}" srcOrd="1" destOrd="0" presId="urn:microsoft.com/office/officeart/2005/8/layout/vList4"/>
    <dgm:cxn modelId="{A2A207C8-567B-447D-B1D3-9916DBBCD48D}" type="presParOf" srcId="{84A003EB-0108-45A1-A1C5-4C50336EA20C}" destId="{0EB387A7-08E4-4A06-9ADC-7C5E30973387}" srcOrd="2" destOrd="0" presId="urn:microsoft.com/office/officeart/2005/8/layout/vList4"/>
    <dgm:cxn modelId="{6E6024AB-6B35-4017-8DD3-791C0E508653}" type="presParOf" srcId="{E32EF4CF-E38D-4D65-B977-569160AFAE51}" destId="{CED59EBE-724F-48A0-BC89-8E7D3447309D}" srcOrd="1" destOrd="0" presId="urn:microsoft.com/office/officeart/2005/8/layout/vList4"/>
    <dgm:cxn modelId="{3352A4F1-117B-4AF6-9265-9E2498C9EAE9}" type="presParOf" srcId="{E32EF4CF-E38D-4D65-B977-569160AFAE51}" destId="{30624DB3-1A6B-402D-882B-8772A1DC0F62}" srcOrd="2" destOrd="0" presId="urn:microsoft.com/office/officeart/2005/8/layout/vList4"/>
    <dgm:cxn modelId="{8940F71C-F8D3-465C-B572-798452DFB2E7}" type="presParOf" srcId="{30624DB3-1A6B-402D-882B-8772A1DC0F62}" destId="{92553B98-4DF2-4EE7-B60D-4D77F4F789F9}" srcOrd="0" destOrd="0" presId="urn:microsoft.com/office/officeart/2005/8/layout/vList4"/>
    <dgm:cxn modelId="{DD7A7829-641B-4421-8546-F833DD5121DF}" type="presParOf" srcId="{30624DB3-1A6B-402D-882B-8772A1DC0F62}" destId="{2AA0D16C-2ACE-417B-8B9E-1BA4C98D1C3A}" srcOrd="1" destOrd="0" presId="urn:microsoft.com/office/officeart/2005/8/layout/vList4"/>
    <dgm:cxn modelId="{215E70DB-1751-4D4D-9AB5-11EB68B286CD}" type="presParOf" srcId="{30624DB3-1A6B-402D-882B-8772A1DC0F62}" destId="{4AC09FC1-E311-42E7-9BAC-9812560C2B97}" srcOrd="2" destOrd="0" presId="urn:microsoft.com/office/officeart/2005/8/layout/vList4"/>
    <dgm:cxn modelId="{6E47772A-2466-4575-B652-771B0CB5C2DC}" type="presParOf" srcId="{E32EF4CF-E38D-4D65-B977-569160AFAE51}" destId="{DF61D50A-BE82-4BAC-B04A-29F1FDAC4305}" srcOrd="3" destOrd="0" presId="urn:microsoft.com/office/officeart/2005/8/layout/vList4"/>
    <dgm:cxn modelId="{5B864FAA-2FDF-4755-8321-77DE05E57DE8}" type="presParOf" srcId="{E32EF4CF-E38D-4D65-B977-569160AFAE51}" destId="{3AEEFE16-4B43-4A99-B15D-94644F57DCB1}" srcOrd="4" destOrd="0" presId="urn:microsoft.com/office/officeart/2005/8/layout/vList4"/>
    <dgm:cxn modelId="{357DA483-89BC-49F6-9F94-27CD33712B1C}" type="presParOf" srcId="{3AEEFE16-4B43-4A99-B15D-94644F57DCB1}" destId="{AC408DD7-AB4A-4AB9-8C55-4205997D14C4}" srcOrd="0" destOrd="0" presId="urn:microsoft.com/office/officeart/2005/8/layout/vList4"/>
    <dgm:cxn modelId="{20A4E0B2-C00D-41E9-9D0A-EB40AE523BF6}" type="presParOf" srcId="{3AEEFE16-4B43-4A99-B15D-94644F57DCB1}" destId="{83977FC3-A9EC-46D3-B82F-4097BB35B55E}" srcOrd="1" destOrd="0" presId="urn:microsoft.com/office/officeart/2005/8/layout/vList4"/>
    <dgm:cxn modelId="{2860AD6D-716E-4B1C-86D3-9F00C0A761EA}" type="presParOf" srcId="{3AEEFE16-4B43-4A99-B15D-94644F57DCB1}" destId="{21EF2551-12D7-470A-924C-19563BA66644}"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ED9A2-5463-4595-A42B-2C94706C358E}" type="doc">
      <dgm:prSet loTypeId="urn:microsoft.com/office/officeart/2005/8/layout/vList6" loCatId="list" qsTypeId="urn:microsoft.com/office/officeart/2005/8/quickstyle/simple1" qsCatId="simple" csTypeId="urn:microsoft.com/office/officeart/2005/8/colors/accent2_4" csCatId="accent2" phldr="1"/>
      <dgm:spPr/>
      <dgm:t>
        <a:bodyPr/>
        <a:lstStyle/>
        <a:p>
          <a:endParaRPr lang="zh-CN" altLang="en-US"/>
        </a:p>
      </dgm:t>
    </dgm:pt>
    <dgm:pt modelId="{934B0BC9-88E4-4924-B5A4-DFD561492F19}">
      <dgm:prSet/>
      <dgm:spPr/>
      <dgm:t>
        <a:bodyPr/>
        <a:lstStyle/>
        <a:p>
          <a:r>
            <a:rPr lang="en-US" smtClean="0"/>
            <a:t>1.</a:t>
          </a:r>
          <a:r>
            <a:rPr lang="zh-CN" smtClean="0"/>
            <a:t>受制于分业经营、分业监管制度</a:t>
          </a:r>
          <a:endParaRPr lang="zh-CN" altLang="en-US"/>
        </a:p>
      </dgm:t>
    </dgm:pt>
    <dgm:pt modelId="{A0671F77-1EE1-4A03-A239-FFAC66506CF3}" type="parTrans" cxnId="{DB15C840-1D57-4649-BC50-1FC889961876}">
      <dgm:prSet/>
      <dgm:spPr/>
      <dgm:t>
        <a:bodyPr/>
        <a:lstStyle/>
        <a:p>
          <a:endParaRPr lang="zh-CN" altLang="en-US"/>
        </a:p>
      </dgm:t>
    </dgm:pt>
    <dgm:pt modelId="{86BF476A-7905-424B-AF30-09AD3418ECF5}" type="sibTrans" cxnId="{DB15C840-1D57-4649-BC50-1FC889961876}">
      <dgm:prSet/>
      <dgm:spPr/>
      <dgm:t>
        <a:bodyPr/>
        <a:lstStyle/>
        <a:p>
          <a:endParaRPr lang="zh-CN" altLang="en-US"/>
        </a:p>
      </dgm:t>
    </dgm:pt>
    <dgm:pt modelId="{C5391F0D-2A3F-454F-B933-196538A4C726}">
      <dgm:prSet/>
      <dgm:spPr/>
      <dgm:t>
        <a:bodyPr/>
        <a:lstStyle/>
        <a:p>
          <a:r>
            <a:rPr lang="en-US" smtClean="0"/>
            <a:t>2.</a:t>
          </a:r>
          <a:r>
            <a:rPr lang="zh-CN" smtClean="0"/>
            <a:t>受制于市场效率低下</a:t>
          </a:r>
          <a:endParaRPr lang="zh-CN" altLang="en-US"/>
        </a:p>
      </dgm:t>
    </dgm:pt>
    <dgm:pt modelId="{061F30A6-BCAF-45E6-89B3-AACFB9F1D251}" type="parTrans" cxnId="{CFC2712C-46EB-4EEB-BCA8-F290C0A307DB}">
      <dgm:prSet/>
      <dgm:spPr/>
      <dgm:t>
        <a:bodyPr/>
        <a:lstStyle/>
        <a:p>
          <a:endParaRPr lang="zh-CN" altLang="en-US"/>
        </a:p>
      </dgm:t>
    </dgm:pt>
    <dgm:pt modelId="{D96CD76A-4241-4F43-8FCD-A94D0BC63444}" type="sibTrans" cxnId="{CFC2712C-46EB-4EEB-BCA8-F290C0A307DB}">
      <dgm:prSet/>
      <dgm:spPr/>
      <dgm:t>
        <a:bodyPr/>
        <a:lstStyle/>
        <a:p>
          <a:endParaRPr lang="zh-CN" altLang="en-US"/>
        </a:p>
      </dgm:t>
    </dgm:pt>
    <dgm:pt modelId="{FC9C8B5C-3B1F-4ED9-A2AE-91A29E1FD49D}" type="pres">
      <dgm:prSet presAssocID="{F16ED9A2-5463-4595-A42B-2C94706C358E}" presName="Name0" presStyleCnt="0">
        <dgm:presLayoutVars>
          <dgm:dir/>
          <dgm:animLvl val="lvl"/>
          <dgm:resizeHandles/>
        </dgm:presLayoutVars>
      </dgm:prSet>
      <dgm:spPr/>
      <dgm:t>
        <a:bodyPr/>
        <a:lstStyle/>
        <a:p>
          <a:endParaRPr lang="zh-CN" altLang="en-US"/>
        </a:p>
      </dgm:t>
    </dgm:pt>
    <dgm:pt modelId="{3C0B58F3-C4F4-4A1C-AF0C-9AFC8AE51139}" type="pres">
      <dgm:prSet presAssocID="{934B0BC9-88E4-4924-B5A4-DFD561492F19}" presName="linNode" presStyleCnt="0"/>
      <dgm:spPr/>
    </dgm:pt>
    <dgm:pt modelId="{11BADCF3-EEF0-45CA-BDCF-D249AEAF2018}" type="pres">
      <dgm:prSet presAssocID="{934B0BC9-88E4-4924-B5A4-DFD561492F19}" presName="parentShp" presStyleLbl="node1" presStyleIdx="0" presStyleCnt="2">
        <dgm:presLayoutVars>
          <dgm:bulletEnabled val="1"/>
        </dgm:presLayoutVars>
      </dgm:prSet>
      <dgm:spPr/>
      <dgm:t>
        <a:bodyPr/>
        <a:lstStyle/>
        <a:p>
          <a:endParaRPr lang="zh-CN" altLang="en-US"/>
        </a:p>
      </dgm:t>
    </dgm:pt>
    <dgm:pt modelId="{72F1948C-2199-4076-969F-C71B9E5034F7}" type="pres">
      <dgm:prSet presAssocID="{934B0BC9-88E4-4924-B5A4-DFD561492F19}" presName="childShp" presStyleLbl="bgAccFollowNode1" presStyleIdx="0" presStyleCnt="2">
        <dgm:presLayoutVars>
          <dgm:bulletEnabled val="1"/>
        </dgm:presLayoutVars>
      </dgm:prSet>
      <dgm:spPr/>
    </dgm:pt>
    <dgm:pt modelId="{5C7EA42B-1CF0-4C68-A0C9-1918EABFE5E3}" type="pres">
      <dgm:prSet presAssocID="{86BF476A-7905-424B-AF30-09AD3418ECF5}" presName="spacing" presStyleCnt="0"/>
      <dgm:spPr/>
    </dgm:pt>
    <dgm:pt modelId="{A6D010A6-18FB-43D8-BA03-FB77CBA58E70}" type="pres">
      <dgm:prSet presAssocID="{C5391F0D-2A3F-454F-B933-196538A4C726}" presName="linNode" presStyleCnt="0"/>
      <dgm:spPr/>
    </dgm:pt>
    <dgm:pt modelId="{4D7F34FE-E417-4969-B998-AAD02ACC2633}" type="pres">
      <dgm:prSet presAssocID="{C5391F0D-2A3F-454F-B933-196538A4C726}" presName="parentShp" presStyleLbl="node1" presStyleIdx="1" presStyleCnt="2">
        <dgm:presLayoutVars>
          <dgm:bulletEnabled val="1"/>
        </dgm:presLayoutVars>
      </dgm:prSet>
      <dgm:spPr/>
      <dgm:t>
        <a:bodyPr/>
        <a:lstStyle/>
        <a:p>
          <a:endParaRPr lang="zh-CN" altLang="en-US"/>
        </a:p>
      </dgm:t>
    </dgm:pt>
    <dgm:pt modelId="{05325587-6AEB-45F4-A98C-8AB84ADC9994}" type="pres">
      <dgm:prSet presAssocID="{C5391F0D-2A3F-454F-B933-196538A4C726}" presName="childShp" presStyleLbl="bgAccFollowNode1" presStyleIdx="1" presStyleCnt="2">
        <dgm:presLayoutVars>
          <dgm:bulletEnabled val="1"/>
        </dgm:presLayoutVars>
      </dgm:prSet>
      <dgm:spPr/>
    </dgm:pt>
  </dgm:ptLst>
  <dgm:cxnLst>
    <dgm:cxn modelId="{0ACD88AA-3AB8-4D10-B30B-BED98C4A0E50}" type="presOf" srcId="{934B0BC9-88E4-4924-B5A4-DFD561492F19}" destId="{11BADCF3-EEF0-45CA-BDCF-D249AEAF2018}" srcOrd="0" destOrd="0" presId="urn:microsoft.com/office/officeart/2005/8/layout/vList6"/>
    <dgm:cxn modelId="{DB15C840-1D57-4649-BC50-1FC889961876}" srcId="{F16ED9A2-5463-4595-A42B-2C94706C358E}" destId="{934B0BC9-88E4-4924-B5A4-DFD561492F19}" srcOrd="0" destOrd="0" parTransId="{A0671F77-1EE1-4A03-A239-FFAC66506CF3}" sibTransId="{86BF476A-7905-424B-AF30-09AD3418ECF5}"/>
    <dgm:cxn modelId="{2F94B611-FD63-430E-A18C-249B36650D79}" type="presOf" srcId="{C5391F0D-2A3F-454F-B933-196538A4C726}" destId="{4D7F34FE-E417-4969-B998-AAD02ACC2633}" srcOrd="0" destOrd="0" presId="urn:microsoft.com/office/officeart/2005/8/layout/vList6"/>
    <dgm:cxn modelId="{CFC2712C-46EB-4EEB-BCA8-F290C0A307DB}" srcId="{F16ED9A2-5463-4595-A42B-2C94706C358E}" destId="{C5391F0D-2A3F-454F-B933-196538A4C726}" srcOrd="1" destOrd="0" parTransId="{061F30A6-BCAF-45E6-89B3-AACFB9F1D251}" sibTransId="{D96CD76A-4241-4F43-8FCD-A94D0BC63444}"/>
    <dgm:cxn modelId="{ECC56AE2-10FE-4506-8253-755D3EAFCF97}" type="presOf" srcId="{F16ED9A2-5463-4595-A42B-2C94706C358E}" destId="{FC9C8B5C-3B1F-4ED9-A2AE-91A29E1FD49D}" srcOrd="0" destOrd="0" presId="urn:microsoft.com/office/officeart/2005/8/layout/vList6"/>
    <dgm:cxn modelId="{328ABC2D-DC3F-412B-B6B4-4E42D8961244}" type="presParOf" srcId="{FC9C8B5C-3B1F-4ED9-A2AE-91A29E1FD49D}" destId="{3C0B58F3-C4F4-4A1C-AF0C-9AFC8AE51139}" srcOrd="0" destOrd="0" presId="urn:microsoft.com/office/officeart/2005/8/layout/vList6"/>
    <dgm:cxn modelId="{F2204ACF-2E51-432B-93F3-7F1349B61D76}" type="presParOf" srcId="{3C0B58F3-C4F4-4A1C-AF0C-9AFC8AE51139}" destId="{11BADCF3-EEF0-45CA-BDCF-D249AEAF2018}" srcOrd="0" destOrd="0" presId="urn:microsoft.com/office/officeart/2005/8/layout/vList6"/>
    <dgm:cxn modelId="{C86AF5D4-8EF7-41E7-8B3F-B829918C7C5A}" type="presParOf" srcId="{3C0B58F3-C4F4-4A1C-AF0C-9AFC8AE51139}" destId="{72F1948C-2199-4076-969F-C71B9E5034F7}" srcOrd="1" destOrd="0" presId="urn:microsoft.com/office/officeart/2005/8/layout/vList6"/>
    <dgm:cxn modelId="{06854E26-8CD7-41B2-804C-A425D2C88A30}" type="presParOf" srcId="{FC9C8B5C-3B1F-4ED9-A2AE-91A29E1FD49D}" destId="{5C7EA42B-1CF0-4C68-A0C9-1918EABFE5E3}" srcOrd="1" destOrd="0" presId="urn:microsoft.com/office/officeart/2005/8/layout/vList6"/>
    <dgm:cxn modelId="{A597ED26-C4A4-485B-8506-1D5F6559F0E1}" type="presParOf" srcId="{FC9C8B5C-3B1F-4ED9-A2AE-91A29E1FD49D}" destId="{A6D010A6-18FB-43D8-BA03-FB77CBA58E70}" srcOrd="2" destOrd="0" presId="urn:microsoft.com/office/officeart/2005/8/layout/vList6"/>
    <dgm:cxn modelId="{2FDFA9A2-AA74-462A-8550-7B8944D5C40C}" type="presParOf" srcId="{A6D010A6-18FB-43D8-BA03-FB77CBA58E70}" destId="{4D7F34FE-E417-4969-B998-AAD02ACC2633}" srcOrd="0" destOrd="0" presId="urn:microsoft.com/office/officeart/2005/8/layout/vList6"/>
    <dgm:cxn modelId="{D87216CD-ADF9-488D-ABE5-42718F014B1C}" type="presParOf" srcId="{A6D010A6-18FB-43D8-BA03-FB77CBA58E70}" destId="{05325587-6AEB-45F4-A98C-8AB84ADC9994}"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F4D561-D300-4411-AE6D-FD742516ED13}">
      <dsp:nvSpPr>
        <dsp:cNvPr id="0" name=""/>
        <dsp:cNvSpPr/>
      </dsp:nvSpPr>
      <dsp:spPr>
        <a:xfrm rot="5400000">
          <a:off x="-222646" y="223826"/>
          <a:ext cx="1484312" cy="1039018"/>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1</a:t>
          </a:r>
          <a:r>
            <a:rPr lang="zh-CN" sz="1400" kern="1200" dirty="0" smtClean="0"/>
            <a:t>业务发展方面的优势</a:t>
          </a:r>
          <a:endParaRPr lang="zh-CN" altLang="en-US" sz="1400" kern="1200" dirty="0"/>
        </a:p>
      </dsp:txBody>
      <dsp:txXfrm rot="5400000">
        <a:off x="-222646" y="223826"/>
        <a:ext cx="1484312" cy="1039018"/>
      </dsp:txXfrm>
    </dsp:sp>
    <dsp:sp modelId="{6858A9D7-4E87-4F17-8AF3-A7E8F5472121}">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8E76BF-8630-4AB1-BA46-180D79539461}">
      <dsp:nvSpPr>
        <dsp:cNvPr id="0" name=""/>
        <dsp:cNvSpPr/>
      </dsp:nvSpPr>
      <dsp:spPr>
        <a:xfrm rot="5400000">
          <a:off x="-222646" y="1512490"/>
          <a:ext cx="1484312" cy="1039018"/>
        </a:xfrm>
        <a:prstGeom prst="chevron">
          <a:avLst/>
        </a:prstGeom>
        <a:solidFill>
          <a:schemeClr val="accent2">
            <a:shade val="80000"/>
            <a:hueOff val="-17936"/>
            <a:satOff val="-2012"/>
            <a:lumOff val="1284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2</a:t>
          </a:r>
          <a:r>
            <a:rPr lang="zh-CN" sz="1400" kern="1200" dirty="0" smtClean="0"/>
            <a:t>经营效率方面的优势</a:t>
          </a:r>
          <a:endParaRPr lang="zh-CN" altLang="en-US" sz="1400" kern="1200" dirty="0"/>
        </a:p>
      </dsp:txBody>
      <dsp:txXfrm rot="5400000">
        <a:off x="-222646" y="1512490"/>
        <a:ext cx="1484312" cy="1039018"/>
      </dsp:txXfrm>
    </dsp:sp>
    <dsp:sp modelId="{74759CEF-EC7B-4310-AEB9-08150325E818}">
      <dsp:nvSpPr>
        <dsp:cNvPr id="0" name=""/>
        <dsp:cNvSpPr/>
      </dsp:nvSpPr>
      <dsp:spPr>
        <a:xfrm rot="5400000">
          <a:off x="3046219" y="-760201"/>
          <a:ext cx="964803" cy="5056981"/>
        </a:xfrm>
        <a:prstGeom prst="round2SameRect">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sp>
    <dsp:sp modelId="{406202B1-FBD7-490A-A4E4-25E911353890}">
      <dsp:nvSpPr>
        <dsp:cNvPr id="0" name=""/>
        <dsp:cNvSpPr/>
      </dsp:nvSpPr>
      <dsp:spPr>
        <a:xfrm rot="5400000">
          <a:off x="-222646" y="2801154"/>
          <a:ext cx="1484312" cy="1039018"/>
        </a:xfrm>
        <a:prstGeom prst="chevron">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3</a:t>
          </a:r>
          <a:r>
            <a:rPr lang="zh-CN" sz="1400" kern="1200" dirty="0" smtClean="0"/>
            <a:t>突破监管瓶颈</a:t>
          </a:r>
          <a:endParaRPr lang="zh-CN" altLang="en-US" sz="1400" kern="1200" dirty="0"/>
        </a:p>
      </dsp:txBody>
      <dsp:txXfrm rot="5400000">
        <a:off x="-222646" y="2801154"/>
        <a:ext cx="1484312" cy="1039018"/>
      </dsp:txXfrm>
    </dsp:sp>
    <dsp:sp modelId="{A46E373F-7593-4E4D-A530-0CF08EEAFA61}">
      <dsp:nvSpPr>
        <dsp:cNvPr id="0" name=""/>
        <dsp:cNvSpPr/>
      </dsp:nvSpPr>
      <dsp:spPr>
        <a:xfrm rot="5400000">
          <a:off x="3085107" y="525684"/>
          <a:ext cx="964803" cy="5056981"/>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B5170E-526F-4865-A8E2-7B3BD8BA09F4}">
      <dsp:nvSpPr>
        <dsp:cNvPr id="0" name=""/>
        <dsp:cNvSpPr/>
      </dsp:nvSpPr>
      <dsp:spPr>
        <a:xfrm>
          <a:off x="0" y="0"/>
          <a:ext cx="6096000" cy="155029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altLang="zh-CN" sz="1800" kern="1200" dirty="0" smtClean="0"/>
            <a:t>1</a:t>
          </a:r>
          <a:r>
            <a:rPr lang="zh-CN" sz="1800" kern="1200" dirty="0" smtClean="0"/>
            <a:t>存在组织、文化、人事上的差异</a:t>
          </a:r>
          <a:endParaRPr lang="zh-CN" altLang="en-US" sz="1800" kern="1200" dirty="0"/>
        </a:p>
        <a:p>
          <a:pPr marL="114300" lvl="1" indent="-114300" algn="l" defTabSz="622300">
            <a:lnSpc>
              <a:spcPct val="90000"/>
            </a:lnSpc>
            <a:spcBef>
              <a:spcPct val="0"/>
            </a:spcBef>
            <a:spcAft>
              <a:spcPct val="15000"/>
            </a:spcAft>
            <a:buChar char="••"/>
          </a:pPr>
          <a:r>
            <a:rPr lang="zh-CN" sz="1400" kern="1200" dirty="0" smtClean="0"/>
            <a:t>这种差异的存在，为企业之间的股权融合带来了一定程度上的阻碍</a:t>
          </a:r>
          <a:endParaRPr lang="zh-CN" altLang="en-US" sz="1400" kern="1200" dirty="0"/>
        </a:p>
        <a:p>
          <a:pPr marL="114300" lvl="1" indent="-114300" algn="l" defTabSz="622300">
            <a:lnSpc>
              <a:spcPct val="90000"/>
            </a:lnSpc>
            <a:spcBef>
              <a:spcPct val="0"/>
            </a:spcBef>
            <a:spcAft>
              <a:spcPct val="15000"/>
            </a:spcAft>
            <a:buChar char="••"/>
          </a:pPr>
          <a:r>
            <a:rPr lang="zh-CN" sz="1400" kern="1200" dirty="0" smtClean="0"/>
            <a:t>目前银行与保险公司的合作程度不高致使现有环境无法培养出精通两方面业务的人才，为进一步的发展设置了障碍</a:t>
          </a:r>
          <a:endParaRPr lang="zh-CN" altLang="en-US" sz="1400" kern="1200" dirty="0"/>
        </a:p>
      </dsp:txBody>
      <dsp:txXfrm>
        <a:off x="1374229" y="0"/>
        <a:ext cx="4721770" cy="1550299"/>
      </dsp:txXfrm>
    </dsp:sp>
    <dsp:sp modelId="{C4C5A618-8AAA-4B7D-BBF3-A2B3A7AE19B1}">
      <dsp:nvSpPr>
        <dsp:cNvPr id="0" name=""/>
        <dsp:cNvSpPr/>
      </dsp:nvSpPr>
      <dsp:spPr>
        <a:xfrm>
          <a:off x="155029" y="155029"/>
          <a:ext cx="1219200" cy="1240239"/>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2553B98-4DF2-4EE7-B60D-4D77F4F789F9}">
      <dsp:nvSpPr>
        <dsp:cNvPr id="0" name=""/>
        <dsp:cNvSpPr/>
      </dsp:nvSpPr>
      <dsp:spPr>
        <a:xfrm>
          <a:off x="0" y="1705329"/>
          <a:ext cx="6096000" cy="155029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altLang="zh-CN" sz="1800" kern="1200" dirty="0" smtClean="0"/>
            <a:t>2</a:t>
          </a:r>
          <a:r>
            <a:rPr lang="zh-CN" sz="1800" kern="1200" dirty="0" smtClean="0"/>
            <a:t>受到企业资本实力的影响</a:t>
          </a:r>
          <a:endParaRPr lang="zh-CN" altLang="en-US" sz="1800" kern="1200" dirty="0"/>
        </a:p>
        <a:p>
          <a:pPr marL="114300" lvl="1" indent="-114300" algn="l" defTabSz="622300">
            <a:lnSpc>
              <a:spcPct val="90000"/>
            </a:lnSpc>
            <a:spcBef>
              <a:spcPct val="0"/>
            </a:spcBef>
            <a:spcAft>
              <a:spcPct val="15000"/>
            </a:spcAft>
            <a:buChar char="••"/>
          </a:pPr>
          <a:r>
            <a:rPr lang="zh-CN" sz="1400" kern="1200" dirty="0" smtClean="0"/>
            <a:t>股权融合的优势在于其可以通过商业银行与保险公司的大规模控股达到足以对被控股公司产生重大影响，而作为资产规模较大的金融企业，实现该项措施必定要求控股公司掌握足够的资本。</a:t>
          </a:r>
          <a:endParaRPr lang="zh-CN" altLang="en-US" sz="1400" kern="1200" dirty="0"/>
        </a:p>
      </dsp:txBody>
      <dsp:txXfrm>
        <a:off x="1374229" y="1705329"/>
        <a:ext cx="4721770" cy="1550299"/>
      </dsp:txXfrm>
    </dsp:sp>
    <dsp:sp modelId="{2AA0D16C-2ACE-417B-8B9E-1BA4C98D1C3A}">
      <dsp:nvSpPr>
        <dsp:cNvPr id="0" name=""/>
        <dsp:cNvSpPr/>
      </dsp:nvSpPr>
      <dsp:spPr>
        <a:xfrm>
          <a:off x="155029" y="1860359"/>
          <a:ext cx="1219200" cy="1240239"/>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C408DD7-AB4A-4AB9-8C55-4205997D14C4}">
      <dsp:nvSpPr>
        <dsp:cNvPr id="0" name=""/>
        <dsp:cNvSpPr/>
      </dsp:nvSpPr>
      <dsp:spPr>
        <a:xfrm>
          <a:off x="0" y="3410658"/>
          <a:ext cx="6096000" cy="155029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altLang="zh-CN" sz="1800" kern="1200" dirty="0" smtClean="0"/>
            <a:t>3</a:t>
          </a:r>
          <a:r>
            <a:rPr lang="en-US" sz="1800" kern="1200" dirty="0" smtClean="0"/>
            <a:t>.</a:t>
          </a:r>
          <a:r>
            <a:rPr lang="zh-CN" sz="1800" kern="1200" dirty="0" smtClean="0"/>
            <a:t>不利于风险控制</a:t>
          </a:r>
          <a:endParaRPr lang="zh-CN" altLang="en-US" sz="1800" kern="1200" dirty="0"/>
        </a:p>
        <a:p>
          <a:pPr marL="114300" lvl="1" indent="-114300" algn="l" defTabSz="622300">
            <a:lnSpc>
              <a:spcPct val="90000"/>
            </a:lnSpc>
            <a:spcBef>
              <a:spcPct val="0"/>
            </a:spcBef>
            <a:spcAft>
              <a:spcPct val="15000"/>
            </a:spcAft>
            <a:buChar char="••"/>
          </a:pPr>
          <a:r>
            <a:rPr lang="zh-CN" altLang="en-US" sz="1400" kern="1200" smtClean="0"/>
            <a:t>不</a:t>
          </a:r>
          <a:r>
            <a:rPr lang="zh-CN" sz="1400" kern="1200" smtClean="0"/>
            <a:t>透</a:t>
          </a:r>
          <a:r>
            <a:rPr lang="zh-CN" sz="1400" kern="1200" dirty="0" smtClean="0"/>
            <a:t>明结构风险、风险传递、系统性风险、公司与外部的冲突</a:t>
          </a:r>
          <a:endParaRPr lang="zh-CN" altLang="en-US" sz="1400" kern="1200" dirty="0"/>
        </a:p>
        <a:p>
          <a:pPr marL="114300" lvl="1" indent="-114300" algn="l" defTabSz="622300">
            <a:lnSpc>
              <a:spcPct val="90000"/>
            </a:lnSpc>
            <a:spcBef>
              <a:spcPct val="0"/>
            </a:spcBef>
            <a:spcAft>
              <a:spcPct val="15000"/>
            </a:spcAft>
            <a:buChar char="••"/>
          </a:pPr>
          <a:r>
            <a:rPr lang="zh-CN" sz="1400" kern="1200" dirty="0" smtClean="0"/>
            <a:t>内部关联交易风险</a:t>
          </a:r>
          <a:endParaRPr lang="zh-CN" altLang="en-US" sz="1400" kern="1200" dirty="0"/>
        </a:p>
      </dsp:txBody>
      <dsp:txXfrm>
        <a:off x="1374229" y="3410658"/>
        <a:ext cx="4721770" cy="1550299"/>
      </dsp:txXfrm>
    </dsp:sp>
    <dsp:sp modelId="{83977FC3-A9EC-46D3-B82F-4097BB35B55E}">
      <dsp:nvSpPr>
        <dsp:cNvPr id="0" name=""/>
        <dsp:cNvSpPr/>
      </dsp:nvSpPr>
      <dsp:spPr>
        <a:xfrm>
          <a:off x="155029" y="3565688"/>
          <a:ext cx="1219200" cy="1240239"/>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F1948C-2199-4076-969F-C71B9E5034F7}">
      <dsp:nvSpPr>
        <dsp:cNvPr id="0" name=""/>
        <dsp:cNvSpPr/>
      </dsp:nvSpPr>
      <dsp:spPr>
        <a:xfrm>
          <a:off x="2438400" y="496"/>
          <a:ext cx="3657600" cy="1934765"/>
        </a:xfrm>
        <a:prstGeom prst="rightArrow">
          <a:avLst>
            <a:gd name="adj1" fmla="val 75000"/>
            <a:gd name="adj2" fmla="val 50000"/>
          </a:avLst>
        </a:prstGeom>
        <a:solidFill>
          <a:schemeClr val="accent2">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BADCF3-EEF0-45CA-BDCF-D249AEAF2018}">
      <dsp:nvSpPr>
        <dsp:cNvPr id="0" name=""/>
        <dsp:cNvSpPr/>
      </dsp:nvSpPr>
      <dsp:spPr>
        <a:xfrm>
          <a:off x="0" y="496"/>
          <a:ext cx="2438400" cy="1934765"/>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smtClean="0"/>
            <a:t>1.</a:t>
          </a:r>
          <a:r>
            <a:rPr lang="zh-CN" sz="3100" kern="1200" smtClean="0"/>
            <a:t>受制于分业经营、分业监管制度</a:t>
          </a:r>
          <a:endParaRPr lang="zh-CN" altLang="en-US" sz="3100" kern="1200"/>
        </a:p>
      </dsp:txBody>
      <dsp:txXfrm>
        <a:off x="0" y="496"/>
        <a:ext cx="2438400" cy="1934765"/>
      </dsp:txXfrm>
    </dsp:sp>
    <dsp:sp modelId="{05325587-6AEB-45F4-A98C-8AB84ADC9994}">
      <dsp:nvSpPr>
        <dsp:cNvPr id="0" name=""/>
        <dsp:cNvSpPr/>
      </dsp:nvSpPr>
      <dsp:spPr>
        <a:xfrm>
          <a:off x="2438400" y="2128738"/>
          <a:ext cx="3657600" cy="1934765"/>
        </a:xfrm>
        <a:prstGeom prst="rightArrow">
          <a:avLst>
            <a:gd name="adj1" fmla="val 75000"/>
            <a:gd name="adj2" fmla="val 50000"/>
          </a:avLst>
        </a:prstGeom>
        <a:solidFill>
          <a:schemeClr val="accent2">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F34FE-E417-4969-B998-AAD02ACC2633}">
      <dsp:nvSpPr>
        <dsp:cNvPr id="0" name=""/>
        <dsp:cNvSpPr/>
      </dsp:nvSpPr>
      <dsp:spPr>
        <a:xfrm>
          <a:off x="0" y="2128738"/>
          <a:ext cx="2438400" cy="1934765"/>
        </a:xfrm>
        <a:prstGeom prst="roundRect">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smtClean="0"/>
            <a:t>2.</a:t>
          </a:r>
          <a:r>
            <a:rPr lang="zh-CN" sz="3100" kern="1200" smtClean="0"/>
            <a:t>受制于市场效率低下</a:t>
          </a:r>
          <a:endParaRPr lang="zh-CN" altLang="en-US" sz="3100" kern="1200"/>
        </a:p>
      </dsp:txBody>
      <dsp:txXfrm>
        <a:off x="0" y="2128738"/>
        <a:ext cx="2438400" cy="19347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7BF1F-1FC2-4B73-A7C7-E609BE574CC0}" type="datetimeFigureOut">
              <a:rPr lang="zh-CN" altLang="en-US" smtClean="0"/>
              <a:pPr/>
              <a:t>2013/7/19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5419C-BB06-464D-9E41-AF619F8A6155}" type="slidenum">
              <a:rPr lang="zh-CN" altLang="en-US" smtClean="0"/>
              <a:pPr/>
              <a:t>‹#›</a:t>
            </a:fld>
            <a:endParaRPr lang="zh-CN" altLang="en-US"/>
          </a:p>
        </p:txBody>
      </p:sp>
    </p:spTree>
    <p:extLst>
      <p:ext uri="{BB962C8B-B14F-4D97-AF65-F5344CB8AC3E}">
        <p14:creationId xmlns:p14="http://schemas.microsoft.com/office/powerpoint/2010/main" xmlns="" val="252579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latin typeface="Arial" charset="0"/>
            </a:endParaRPr>
          </a:p>
        </p:txBody>
      </p:sp>
      <p:sp>
        <p:nvSpPr>
          <p:cNvPr id="4" name="日期占位符 3"/>
          <p:cNvSpPr>
            <a:spLocks noGrp="1"/>
          </p:cNvSpPr>
          <p:nvPr>
            <p:ph type="dt" sz="quarter" idx="1"/>
          </p:nvPr>
        </p:nvSpPr>
        <p:spPr/>
        <p:txBody>
          <a:bodyPr/>
          <a:lstStyle/>
          <a:p>
            <a:pPr>
              <a:defRPr/>
            </a:pPr>
            <a:fld id="{E8B98208-9D77-4A1D-A5C1-EB8E2E3963E7}" type="datetime1">
              <a:rPr lang="zh-CN" altLang="en-US" smtClean="0"/>
              <a:pPr>
                <a:defRPr/>
              </a:pPr>
              <a:t>2013/7/19</a:t>
            </a:fld>
            <a:endParaRPr lang="zh-CN" altLang="en-US"/>
          </a:p>
        </p:txBody>
      </p:sp>
      <p:sp>
        <p:nvSpPr>
          <p:cNvPr id="5" name="灯片编号占位符 4"/>
          <p:cNvSpPr>
            <a:spLocks noGrp="1"/>
          </p:cNvSpPr>
          <p:nvPr>
            <p:ph type="sldNum" sz="quarter" idx="5"/>
          </p:nvPr>
        </p:nvSpPr>
        <p:spPr/>
        <p:txBody>
          <a:bodyPr/>
          <a:lstStyle/>
          <a:p>
            <a:pPr>
              <a:defRPr/>
            </a:pPr>
            <a:fld id="{C5F52167-0901-4004-8EAD-EBD3806999CD}" type="slidenum">
              <a:rPr lang="zh-CN" altLang="en-US" smtClean="0"/>
              <a:pPr>
                <a:defRPr/>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latin typeface="Arial" charset="0"/>
            </a:endParaRPr>
          </a:p>
        </p:txBody>
      </p:sp>
      <p:sp>
        <p:nvSpPr>
          <p:cNvPr id="4" name="日期占位符 3"/>
          <p:cNvSpPr>
            <a:spLocks noGrp="1"/>
          </p:cNvSpPr>
          <p:nvPr>
            <p:ph type="dt" sz="quarter" idx="1"/>
          </p:nvPr>
        </p:nvSpPr>
        <p:spPr/>
        <p:txBody>
          <a:bodyPr/>
          <a:lstStyle/>
          <a:p>
            <a:pPr>
              <a:defRPr/>
            </a:pPr>
            <a:fld id="{E8B98208-9D77-4A1D-A5C1-EB8E2E3963E7}" type="datetime1">
              <a:rPr lang="zh-CN" altLang="en-US" smtClean="0"/>
              <a:pPr>
                <a:defRPr/>
              </a:pPr>
              <a:t>2013/7/19</a:t>
            </a:fld>
            <a:endParaRPr lang="zh-CN" altLang="en-US"/>
          </a:p>
        </p:txBody>
      </p:sp>
      <p:sp>
        <p:nvSpPr>
          <p:cNvPr id="5" name="灯片编号占位符 4"/>
          <p:cNvSpPr>
            <a:spLocks noGrp="1"/>
          </p:cNvSpPr>
          <p:nvPr>
            <p:ph type="sldNum" sz="quarter" idx="5"/>
          </p:nvPr>
        </p:nvSpPr>
        <p:spPr/>
        <p:txBody>
          <a:bodyPr/>
          <a:lstStyle/>
          <a:p>
            <a:pPr>
              <a:defRPr/>
            </a:pPr>
            <a:fld id="{C5F52167-0901-4004-8EAD-EBD3806999CD}" type="slidenum">
              <a:rPr lang="zh-CN" altLang="en-US" smtClean="0"/>
              <a:pPr>
                <a:defRPr/>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319607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146931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48827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319768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223622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344518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194002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310733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375635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39777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606C69-AF1F-45FB-B10A-15EA32DDC9E2}" type="datetimeFigureOut">
              <a:rPr lang="zh-CN" altLang="en-US" smtClean="0"/>
              <a:pPr/>
              <a:t>2013/7/19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279305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06C69-AF1F-45FB-B10A-15EA32DDC9E2}" type="datetimeFigureOut">
              <a:rPr lang="zh-CN" altLang="en-US" smtClean="0"/>
              <a:pPr/>
              <a:t>2013/7/19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71669-692E-4AE2-A984-6FFD6059C333}" type="slidenum">
              <a:rPr lang="zh-CN" altLang="en-US" smtClean="0"/>
              <a:pPr/>
              <a:t>‹#›</a:t>
            </a:fld>
            <a:endParaRPr lang="zh-CN" altLang="en-US"/>
          </a:p>
        </p:txBody>
      </p:sp>
    </p:spTree>
    <p:extLst>
      <p:ext uri="{BB962C8B-B14F-4D97-AF65-F5344CB8AC3E}">
        <p14:creationId xmlns:p14="http://schemas.microsoft.com/office/powerpoint/2010/main" xmlns="" val="347991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1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9260" t="44759" b="42164"/>
          <a:stretch/>
        </p:blipFill>
        <p:spPr bwMode="auto">
          <a:xfrm>
            <a:off x="6388393" y="3571876"/>
            <a:ext cx="2755607" cy="896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 descr="花瓣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303" t="38004" r="45333" b="44006"/>
          <a:stretch/>
        </p:blipFill>
        <p:spPr bwMode="auto">
          <a:xfrm>
            <a:off x="683568" y="2335375"/>
            <a:ext cx="931984" cy="1113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descr="墨山水"/>
          <p:cNvPicPr>
            <a:picLocks noChangeAspect="1" noChangeArrowheads="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r="43913" b="45136"/>
          <a:stretch/>
        </p:blipFill>
        <p:spPr bwMode="auto">
          <a:xfrm>
            <a:off x="-20706" y="2681257"/>
            <a:ext cx="4844562" cy="2369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p:nvSpPr>
        <p:spPr>
          <a:xfrm>
            <a:off x="3075520" y="3500438"/>
            <a:ext cx="6068480" cy="646331"/>
          </a:xfrm>
          <a:prstGeom prst="rect">
            <a:avLst/>
          </a:prstGeom>
        </p:spPr>
        <p:txBody>
          <a:bodyPr wrap="square">
            <a:spAutoFit/>
          </a:bodyPr>
          <a:lstStyle/>
          <a:p>
            <a:r>
              <a:rPr lang="zh-CN" altLang="en-US" sz="3600" dirty="0" smtClean="0">
                <a:solidFill>
                  <a:srgbClr val="030708"/>
                </a:solidFill>
                <a:latin typeface="经典繁毛楷" pitchFamily="49" charset="-122"/>
                <a:ea typeface="经典繁毛楷" pitchFamily="49" charset="-122"/>
                <a:cs typeface="经典繁毛楷" pitchFamily="49" charset="-122"/>
              </a:rPr>
              <a:t>——</a:t>
            </a:r>
            <a:r>
              <a:rPr lang="zh-CN" altLang="zh-CN" sz="3600" b="1" dirty="0" smtClean="0"/>
              <a:t>基于</a:t>
            </a:r>
            <a:r>
              <a:rPr lang="en-US" altLang="zh-CN" sz="3600" b="1" dirty="0" smtClean="0"/>
              <a:t>SWOT</a:t>
            </a:r>
            <a:r>
              <a:rPr lang="zh-CN" altLang="zh-CN" sz="3600" b="1" dirty="0" smtClean="0"/>
              <a:t>分析法</a:t>
            </a:r>
            <a:endParaRPr lang="zh-CN" altLang="en-US" sz="3600" dirty="0">
              <a:solidFill>
                <a:srgbClr val="030708"/>
              </a:solidFill>
              <a:latin typeface="经典繁毛楷" pitchFamily="49" charset="-122"/>
              <a:ea typeface="经典繁毛楷" pitchFamily="49" charset="-122"/>
              <a:cs typeface="经典繁毛楷" pitchFamily="49" charset="-122"/>
            </a:endParaRPr>
          </a:p>
        </p:txBody>
      </p:sp>
      <p:pic>
        <p:nvPicPr>
          <p:cNvPr id="18" name="Picture 3" descr="花瓣4"/>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5568" t="89256" r="34866"/>
          <a:stretch/>
        </p:blipFill>
        <p:spPr bwMode="auto">
          <a:xfrm>
            <a:off x="2751992" y="6409592"/>
            <a:ext cx="1163258" cy="448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5" descr="花瓣"/>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998" t="30975" r="35877" b="41476"/>
          <a:stretch/>
        </p:blipFill>
        <p:spPr bwMode="auto">
          <a:xfrm>
            <a:off x="5508104" y="2785047"/>
            <a:ext cx="813698" cy="931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3" descr="花瓣2"/>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506" t="56063" r="23595"/>
          <a:stretch/>
        </p:blipFill>
        <p:spPr bwMode="auto">
          <a:xfrm>
            <a:off x="8034189" y="4897314"/>
            <a:ext cx="1506363" cy="196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4" descr="花瓣3"/>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52297" r="50000"/>
          <a:stretch/>
        </p:blipFill>
        <p:spPr bwMode="auto">
          <a:xfrm>
            <a:off x="0" y="5345723"/>
            <a:ext cx="917575" cy="1512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6" name="Picture 12" descr="C:\Users\owen\Desktop\肖雅婷\未标题-2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95469" y="-459432"/>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857224" y="1357298"/>
            <a:ext cx="7929618" cy="1446550"/>
          </a:xfrm>
          <a:prstGeom prst="rect">
            <a:avLst/>
          </a:prstGeom>
          <a:noFill/>
        </p:spPr>
        <p:txBody>
          <a:bodyPr wrap="square" rtlCol="0">
            <a:spAutoFit/>
          </a:bodyPr>
          <a:lstStyle/>
          <a:p>
            <a:pPr algn="ctr"/>
            <a:r>
              <a:rPr lang="zh-CN" altLang="zh-CN" sz="4400" b="1" dirty="0" smtClean="0">
                <a:effectLst>
                  <a:outerShdw blurRad="38100" dist="38100" dir="2700000" algn="tl">
                    <a:srgbClr val="000000">
                      <a:alpha val="43137"/>
                    </a:srgbClr>
                  </a:outerShdw>
                </a:effectLst>
                <a:latin typeface="叶根友毛笔行书简体"/>
                <a:ea typeface="经典繁毛楷"/>
              </a:rPr>
              <a:t>股权融合模式下的我国银行保险发展研究</a:t>
            </a:r>
            <a:endParaRPr lang="zh-CN" altLang="en-US" sz="4400" dirty="0">
              <a:effectLst>
                <a:outerShdw blurRad="38100" dist="38100" dir="2700000" algn="tl">
                  <a:srgbClr val="000000">
                    <a:alpha val="43137"/>
                  </a:srgbClr>
                </a:outerShdw>
              </a:effectLst>
              <a:latin typeface="叶根友毛笔行书简体"/>
              <a:ea typeface="经典繁毛楷"/>
            </a:endParaRPr>
          </a:p>
        </p:txBody>
      </p:sp>
      <p:sp>
        <p:nvSpPr>
          <p:cNvPr id="16385" name="Rectangle 1"/>
          <p:cNvSpPr>
            <a:spLocks noChangeArrowheads="1"/>
          </p:cNvSpPr>
          <p:nvPr/>
        </p:nvSpPr>
        <p:spPr bwMode="auto">
          <a:xfrm>
            <a:off x="3000364" y="4933575"/>
            <a:ext cx="318548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zh-CN" dirty="0" smtClean="0">
                <a:latin typeface="Times New Roman" pitchFamily="18" charset="0"/>
                <a:ea typeface="宋体" pitchFamily="2" charset="-122"/>
                <a:cs typeface="Times New Roman" pitchFamily="18" charset="0"/>
              </a:rPr>
              <a:t>赵丹娜</a:t>
            </a:r>
            <a:endParaRPr lang="zh-CN" altLang="zh-CN" sz="1200" dirty="0" smtClean="0">
              <a:latin typeface="Arial" pitchFamily="34" charset="0"/>
              <a:ea typeface="宋体" pitchFamily="2" charset="-122"/>
              <a:cs typeface="宋体" pitchFamily="2" charset="-122"/>
            </a:endParaRPr>
          </a:p>
          <a:p>
            <a:pPr lvl="0" algn="ctr" eaLnBrk="0" fontAlgn="base" hangingPunct="0">
              <a:spcBef>
                <a:spcPct val="0"/>
              </a:spcBef>
              <a:spcAft>
                <a:spcPct val="0"/>
              </a:spcAft>
            </a:pPr>
            <a:r>
              <a:rPr lang="zh-CN" altLang="zh-CN" dirty="0" smtClean="0">
                <a:latin typeface="Times New Roman" pitchFamily="18" charset="0"/>
                <a:ea typeface="宋体" pitchFamily="2" charset="-122"/>
                <a:cs typeface="Times New Roman" pitchFamily="18" charset="0"/>
              </a:rPr>
              <a:t>硕士研究生（研究生二年级）</a:t>
            </a:r>
            <a:endParaRPr lang="en-US" altLang="zh-CN" dirty="0" smtClean="0">
              <a:latin typeface="Times New Roman" pitchFamily="18" charset="0"/>
              <a:ea typeface="宋体" pitchFamily="2" charset="-122"/>
              <a:cs typeface="Times New Roman" pitchFamily="18" charset="0"/>
            </a:endParaRPr>
          </a:p>
          <a:p>
            <a:pPr lvl="0" algn="ctr" eaLnBrk="0" fontAlgn="base" hangingPunct="0">
              <a:spcBef>
                <a:spcPct val="0"/>
              </a:spcBef>
              <a:spcAft>
                <a:spcPct val="0"/>
              </a:spcAft>
            </a:pPr>
            <a:r>
              <a:rPr lang="zh-CN" altLang="en-US" dirty="0" smtClean="0">
                <a:latin typeface="Times New Roman" pitchFamily="18" charset="0"/>
                <a:ea typeface="宋体" pitchFamily="2" charset="-122"/>
                <a:cs typeface="Times New Roman" pitchFamily="18" charset="0"/>
              </a:rPr>
              <a:t>北</a:t>
            </a:r>
            <a:r>
              <a:rPr lang="zh-CN" altLang="zh-CN" dirty="0" smtClean="0">
                <a:latin typeface="Times New Roman" pitchFamily="18" charset="0"/>
                <a:ea typeface="宋体" pitchFamily="2" charset="-122"/>
                <a:cs typeface="Times New Roman" pitchFamily="18" charset="0"/>
              </a:rPr>
              <a:t>京工商大学经济学院保险系</a:t>
            </a:r>
            <a:endParaRPr lang="zh-CN" altLang="zh-CN" dirty="0" smtClean="0">
              <a:latin typeface="Arial" pitchFamily="34" charset="0"/>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xmlns="" val="121020999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墨山水"/>
          <p:cNvPicPr>
            <a:picLocks noChangeAspect="1" noChangeArrowheads="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r="43913" b="45136"/>
          <a:stretch/>
        </p:blipFill>
        <p:spPr bwMode="auto">
          <a:xfrm flipH="1">
            <a:off x="3419192" y="3573016"/>
            <a:ext cx="5724808" cy="2369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57158" y="571480"/>
            <a:ext cx="5328592" cy="769441"/>
          </a:xfrm>
          <a:prstGeom prst="rect">
            <a:avLst/>
          </a:prstGeom>
          <a:noFill/>
        </p:spPr>
        <p:txBody>
          <a:bodyPr wrap="square" rtlCol="0">
            <a:spAutoFit/>
          </a:bodyPr>
          <a:lstStyle/>
          <a:p>
            <a:r>
              <a:rPr lang="zh-CN" altLang="zh-CN" sz="4400" b="1" dirty="0" smtClean="0"/>
              <a:t>机会</a:t>
            </a:r>
            <a:endParaRPr lang="en-US" altLang="zh-CN" sz="4400" dirty="0">
              <a:latin typeface="经典繁毛楷" pitchFamily="49" charset="-122"/>
              <a:ea typeface="经典繁毛楷" pitchFamily="49" charset="-122"/>
              <a:cs typeface="经典繁毛楷" pitchFamily="49" charset="-122"/>
            </a:endParaRPr>
          </a:p>
        </p:txBody>
      </p:sp>
      <p:pic>
        <p:nvPicPr>
          <p:cNvPr id="41"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358082" y="214290"/>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
        <p:nvSpPr>
          <p:cNvPr id="7170" name="Rectangle 2"/>
          <p:cNvSpPr>
            <a:spLocks noChangeArrowheads="1"/>
          </p:cNvSpPr>
          <p:nvPr/>
        </p:nvSpPr>
        <p:spPr bwMode="auto">
          <a:xfrm>
            <a:off x="357158" y="2113468"/>
            <a:ext cx="77153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smtClean="0">
                <a:ln>
                  <a:noFill/>
                </a:ln>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     </a:t>
            </a:r>
            <a:r>
              <a:rPr kumimoji="0" lang="zh-CN" sz="2400" b="1" i="0" u="none" strike="noStrike" cap="none" normalizeH="0" baseline="0" smtClean="0">
                <a:ln>
                  <a:noFill/>
                </a:ln>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在</a:t>
            </a:r>
            <a:r>
              <a:rPr kumimoji="0" lang="zh-CN"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满足客户需求方面，随着金融环境的不断发展，投资者的成熟度也在不断提高，对于金融产品的需求也更加多样化、综合化，因此对于金融企业的要求也在不断提高。商业银行与保险公司的股权融合能够提高金融主体满足客户以上需求的能力，为未来发展创造更加适合的条件</a:t>
            </a:r>
            <a:r>
              <a:rPr kumimoji="0" lang="zh-CN"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t>
            </a:r>
            <a:endParaRPr kumimoji="0" lang="zh-CN"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宋体" pitchFamily="2" charset="-122"/>
              <a:cs typeface="宋体" pitchFamily="2" charset="-122"/>
            </a:endParaRPr>
          </a:p>
        </p:txBody>
      </p:sp>
      <p:pic>
        <p:nvPicPr>
          <p:cNvPr id="32"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500098" y="4594865"/>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707578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墨山水"/>
          <p:cNvPicPr>
            <a:picLocks noChangeAspect="1" noChangeArrowheads="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r="43913" b="45136"/>
          <a:stretch/>
        </p:blipFill>
        <p:spPr bwMode="auto">
          <a:xfrm flipH="1">
            <a:off x="3419192" y="2348880"/>
            <a:ext cx="5724808" cy="2369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4"/>
          <p:cNvSpPr txBox="1">
            <a:spLocks noChangeArrowheads="1"/>
          </p:cNvSpPr>
          <p:nvPr/>
        </p:nvSpPr>
        <p:spPr bwMode="auto">
          <a:xfrm>
            <a:off x="500034" y="500042"/>
            <a:ext cx="2886075" cy="636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82124" tIns="41061" rIns="82124" bIns="41061">
            <a:spAutoFit/>
          </a:bodyPr>
          <a:lstStyle>
            <a:lvl1pPr defTabSz="814388">
              <a:defRPr sz="2400">
                <a:solidFill>
                  <a:schemeClr val="tx1"/>
                </a:solidFill>
                <a:latin typeface="Arial" pitchFamily="34" charset="0"/>
              </a:defRPr>
            </a:lvl1pPr>
            <a:lvl2pPr defTabSz="814388">
              <a:defRPr sz="2400">
                <a:solidFill>
                  <a:schemeClr val="tx1"/>
                </a:solidFill>
                <a:latin typeface="Arial" pitchFamily="34" charset="0"/>
              </a:defRPr>
            </a:lvl2pPr>
            <a:lvl3pPr defTabSz="814388">
              <a:defRPr sz="2400">
                <a:solidFill>
                  <a:schemeClr val="tx1"/>
                </a:solidFill>
                <a:latin typeface="Arial" pitchFamily="34" charset="0"/>
              </a:defRPr>
            </a:lvl3pPr>
            <a:lvl4pPr defTabSz="814388">
              <a:defRPr sz="2400">
                <a:solidFill>
                  <a:schemeClr val="tx1"/>
                </a:solidFill>
                <a:latin typeface="Arial" pitchFamily="34" charset="0"/>
              </a:defRPr>
            </a:lvl4pPr>
            <a:lvl5pPr defTabSz="814388">
              <a:defRPr sz="2400">
                <a:solidFill>
                  <a:schemeClr val="tx1"/>
                </a:solidFill>
                <a:latin typeface="Arial" pitchFamily="34" charset="0"/>
              </a:defRPr>
            </a:lvl5pPr>
            <a:lvl6pPr defTabSz="814388" eaLnBrk="0" fontAlgn="base" hangingPunct="0">
              <a:spcBef>
                <a:spcPct val="0"/>
              </a:spcBef>
              <a:spcAft>
                <a:spcPct val="0"/>
              </a:spcAft>
              <a:buFont typeface="Arial" pitchFamily="34" charset="0"/>
              <a:defRPr sz="2400">
                <a:solidFill>
                  <a:schemeClr val="tx1"/>
                </a:solidFill>
                <a:latin typeface="Arial" pitchFamily="34" charset="0"/>
              </a:defRPr>
            </a:lvl6pPr>
            <a:lvl7pPr defTabSz="814388" eaLnBrk="0" fontAlgn="base" hangingPunct="0">
              <a:spcBef>
                <a:spcPct val="0"/>
              </a:spcBef>
              <a:spcAft>
                <a:spcPct val="0"/>
              </a:spcAft>
              <a:buFont typeface="Arial" pitchFamily="34" charset="0"/>
              <a:defRPr sz="2400">
                <a:solidFill>
                  <a:schemeClr val="tx1"/>
                </a:solidFill>
                <a:latin typeface="Arial" pitchFamily="34" charset="0"/>
              </a:defRPr>
            </a:lvl7pPr>
            <a:lvl8pPr defTabSz="814388" eaLnBrk="0" fontAlgn="base" hangingPunct="0">
              <a:spcBef>
                <a:spcPct val="0"/>
              </a:spcBef>
              <a:spcAft>
                <a:spcPct val="0"/>
              </a:spcAft>
              <a:buFont typeface="Arial" pitchFamily="34" charset="0"/>
              <a:defRPr sz="2400">
                <a:solidFill>
                  <a:schemeClr val="tx1"/>
                </a:solidFill>
                <a:latin typeface="Arial" pitchFamily="34" charset="0"/>
              </a:defRPr>
            </a:lvl8pPr>
            <a:lvl9pPr defTabSz="814388" eaLnBrk="0" fontAlgn="base" hangingPunct="0">
              <a:spcBef>
                <a:spcPct val="0"/>
              </a:spcBef>
              <a:spcAft>
                <a:spcPct val="0"/>
              </a:spcAft>
              <a:buFont typeface="Arial" pitchFamily="34" charset="0"/>
              <a:defRPr sz="2400">
                <a:solidFill>
                  <a:schemeClr val="tx1"/>
                </a:solidFill>
                <a:latin typeface="Arial" pitchFamily="34" charset="0"/>
              </a:defRPr>
            </a:lvl9pPr>
          </a:lstStyle>
          <a:p>
            <a:pPr>
              <a:lnSpc>
                <a:spcPct val="90000"/>
              </a:lnSpc>
            </a:pPr>
            <a:r>
              <a:rPr lang="zh-CN" altLang="zh-CN" sz="4000" b="1" dirty="0" smtClean="0"/>
              <a:t>挑战</a:t>
            </a:r>
            <a:endParaRPr lang="zh-CN" altLang="en-US" sz="4000" dirty="0">
              <a:latin typeface="经典繁毛楷" pitchFamily="49" charset="-122"/>
              <a:ea typeface="经典繁毛楷" pitchFamily="49" charset="-122"/>
              <a:cs typeface="经典繁毛楷" pitchFamily="49" charset="-122"/>
            </a:endParaRPr>
          </a:p>
        </p:txBody>
      </p:sp>
      <p:pic>
        <p:nvPicPr>
          <p:cNvPr id="10"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427439" y="2317993"/>
            <a:ext cx="2263135" cy="226313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图示 1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4000496" y="1714488"/>
            <a:ext cx="2786082" cy="1200329"/>
          </a:xfrm>
          <a:prstGeom prst="rect">
            <a:avLst/>
          </a:prstGeom>
          <a:noFill/>
        </p:spPr>
        <p:txBody>
          <a:bodyPr wrap="square" rtlCol="0">
            <a:spAutoFit/>
          </a:bodyPr>
          <a:lstStyle/>
          <a:p>
            <a:r>
              <a:rPr lang="zh-CN" altLang="zh-CN" dirty="0" smtClean="0"/>
              <a:t>限定了商业银行及保险公司的发展，尤其表现为资本融合方面的限制</a:t>
            </a:r>
            <a:r>
              <a:rPr lang="zh-CN" altLang="en-US" dirty="0" smtClean="0"/>
              <a:t>，</a:t>
            </a:r>
            <a:r>
              <a:rPr lang="zh-CN" altLang="zh-CN" dirty="0" smtClean="0"/>
              <a:t>监管重复与监管真空</a:t>
            </a:r>
            <a:endParaRPr lang="zh-CN" altLang="en-US" dirty="0"/>
          </a:p>
        </p:txBody>
      </p:sp>
      <p:sp>
        <p:nvSpPr>
          <p:cNvPr id="14" name="TextBox 13"/>
          <p:cNvSpPr txBox="1"/>
          <p:nvPr/>
        </p:nvSpPr>
        <p:spPr>
          <a:xfrm>
            <a:off x="4071934" y="3786190"/>
            <a:ext cx="3357586" cy="1477328"/>
          </a:xfrm>
          <a:prstGeom prst="rect">
            <a:avLst/>
          </a:prstGeom>
          <a:noFill/>
        </p:spPr>
        <p:txBody>
          <a:bodyPr wrap="square" rtlCol="0">
            <a:spAutoFit/>
          </a:bodyPr>
          <a:lstStyle/>
          <a:p>
            <a:r>
              <a:rPr lang="zh-CN" altLang="zh-CN" dirty="0" smtClean="0"/>
              <a:t>股权融合模式下的金融共同体有着更加复杂的财务结构，其效率的优势必需依靠外部有效的金融市场，否则将会带来诸多问题</a:t>
            </a:r>
            <a:endParaRPr lang="zh-CN" altLang="en-US" dirty="0"/>
          </a:p>
        </p:txBody>
      </p:sp>
    </p:spTree>
    <p:extLst>
      <p:ext uri="{BB962C8B-B14F-4D97-AF65-F5344CB8AC3E}">
        <p14:creationId xmlns:p14="http://schemas.microsoft.com/office/powerpoint/2010/main" xmlns="" val="12602235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Box 15"/>
          <p:cNvSpPr>
            <a:spLocks noChangeArrowheads="1"/>
          </p:cNvSpPr>
          <p:nvPr/>
        </p:nvSpPr>
        <p:spPr bwMode="auto">
          <a:xfrm>
            <a:off x="3851920" y="908720"/>
            <a:ext cx="1224136"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8800" dirty="0">
                <a:latin typeface="经典繁毛楷" pitchFamily="49" charset="-122"/>
                <a:ea typeface="经典繁毛楷" pitchFamily="49" charset="-122"/>
                <a:cs typeface="经典繁毛楷" pitchFamily="49" charset="-122"/>
                <a:sym typeface="叶根友毛笔行书简体" pitchFamily="2" charset="-122"/>
              </a:rPr>
              <a:t>三</a:t>
            </a:r>
            <a:endParaRPr lang="zh-CN" altLang="en-US" dirty="0">
              <a:latin typeface="经典繁毛楷" pitchFamily="49" charset="-122"/>
              <a:ea typeface="经典繁毛楷" pitchFamily="49" charset="-122"/>
              <a:cs typeface="经典繁毛楷" pitchFamily="49" charset="-122"/>
            </a:endParaRPr>
          </a:p>
        </p:txBody>
      </p:sp>
      <p:pic>
        <p:nvPicPr>
          <p:cNvPr id="18"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4199" y="-461282"/>
            <a:ext cx="2263135" cy="226313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3316977" y="5054296"/>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195579" y="2420888"/>
            <a:ext cx="553998" cy="4392488"/>
          </a:xfrm>
          <a:prstGeom prst="rect">
            <a:avLst/>
          </a:prstGeom>
          <a:noFill/>
        </p:spPr>
        <p:txBody>
          <a:bodyPr vert="eaVert" wrap="square" rtlCol="0">
            <a:spAutoFit/>
          </a:bodyPr>
          <a:lstStyle/>
          <a:p>
            <a:r>
              <a:rPr lang="zh-CN" altLang="en-US" sz="2400" b="1" dirty="0" smtClean="0">
                <a:latin typeface="+mj-ea"/>
                <a:cs typeface="经典繁毛楷" pitchFamily="49" charset="-122"/>
              </a:rPr>
              <a:t>基于ＳＷＯＴ分析的结论</a:t>
            </a:r>
            <a:endParaRPr lang="zh-CN" altLang="en-US" sz="2400" dirty="0"/>
          </a:p>
        </p:txBody>
      </p:sp>
    </p:spTree>
    <p:extLst>
      <p:ext uri="{BB962C8B-B14F-4D97-AF65-F5344CB8AC3E}">
        <p14:creationId xmlns:p14="http://schemas.microsoft.com/office/powerpoint/2010/main" xmlns="" val="13960240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wen\Desktop\肖雅婷\3.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2411" b="24295"/>
          <a:stretch/>
        </p:blipFill>
        <p:spPr bwMode="auto">
          <a:xfrm>
            <a:off x="18364" y="624254"/>
            <a:ext cx="9175623" cy="326194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7" name="表格 16"/>
          <p:cNvGraphicFramePr>
            <a:graphicFrameLocks noGrp="1"/>
          </p:cNvGraphicFramePr>
          <p:nvPr/>
        </p:nvGraphicFramePr>
        <p:xfrm>
          <a:off x="642910" y="785794"/>
          <a:ext cx="8072494" cy="5214971"/>
        </p:xfrm>
        <a:graphic>
          <a:graphicData uri="http://schemas.openxmlformats.org/drawingml/2006/table">
            <a:tbl>
              <a:tblPr firstRow="1" bandRow="1">
                <a:tableStyleId>{21E4AEA4-8DFA-4A89-87EB-49C32662AFE0}</a:tableStyleId>
              </a:tblPr>
              <a:tblGrid>
                <a:gridCol w="4036247"/>
                <a:gridCol w="4036247"/>
              </a:tblGrid>
              <a:tr h="751705">
                <a:tc>
                  <a:txBody>
                    <a:bodyPr/>
                    <a:lstStyle/>
                    <a:p>
                      <a:r>
                        <a:rPr lang="en-US" altLang="zh-CN" sz="1800" b="1" kern="1200" dirty="0" smtClean="0">
                          <a:solidFill>
                            <a:schemeClr val="lt1"/>
                          </a:solidFill>
                          <a:latin typeface="+mn-lt"/>
                          <a:ea typeface="+mn-ea"/>
                          <a:cs typeface="+mn-cs"/>
                        </a:rPr>
                        <a:t>SO</a:t>
                      </a:r>
                      <a:r>
                        <a:rPr lang="zh-CN" altLang="zh-CN" sz="1800" b="1" kern="1200" dirty="0" smtClean="0">
                          <a:solidFill>
                            <a:schemeClr val="lt1"/>
                          </a:solidFill>
                          <a:latin typeface="+mn-lt"/>
                          <a:ea typeface="+mn-ea"/>
                          <a:cs typeface="+mn-cs"/>
                        </a:rPr>
                        <a:t>战略</a:t>
                      </a:r>
                      <a:endParaRPr lang="zh-CN" altLang="en-US" dirty="0"/>
                    </a:p>
                  </a:txBody>
                  <a:tcPr/>
                </a:tc>
                <a:tc>
                  <a:txBody>
                    <a:bodyPr/>
                    <a:lstStyle/>
                    <a:p>
                      <a:r>
                        <a:rPr lang="en-US" altLang="zh-CN" sz="1800" b="1" kern="1200" dirty="0" smtClean="0">
                          <a:solidFill>
                            <a:schemeClr val="lt1"/>
                          </a:solidFill>
                          <a:latin typeface="+mn-lt"/>
                          <a:ea typeface="+mn-ea"/>
                          <a:cs typeface="+mn-cs"/>
                        </a:rPr>
                        <a:t>WO</a:t>
                      </a:r>
                      <a:r>
                        <a:rPr lang="zh-CN" altLang="zh-CN" sz="1800" b="1" kern="1200" dirty="0" smtClean="0">
                          <a:solidFill>
                            <a:schemeClr val="lt1"/>
                          </a:solidFill>
                          <a:latin typeface="+mn-lt"/>
                          <a:ea typeface="+mn-ea"/>
                          <a:cs typeface="+mn-cs"/>
                        </a:rPr>
                        <a:t>战略</a:t>
                      </a:r>
                      <a:endParaRPr lang="zh-CN" altLang="en-US" dirty="0"/>
                    </a:p>
                  </a:txBody>
                  <a:tcPr/>
                </a:tc>
              </a:tr>
              <a:tr h="1832288">
                <a:tc>
                  <a:txBody>
                    <a:bodyPr/>
                    <a:lstStyle/>
                    <a:p>
                      <a:r>
                        <a:rPr lang="zh-CN" altLang="zh-CN" sz="1800" kern="1200" dirty="0" smtClean="0">
                          <a:solidFill>
                            <a:schemeClr val="dk1"/>
                          </a:solidFill>
                          <a:latin typeface="+mn-lt"/>
                          <a:ea typeface="+mn-ea"/>
                          <a:cs typeface="+mn-cs"/>
                        </a:rPr>
                        <a:t>在分业经营、分业监管的现行框架下利用股权融合的方法实现对于混业经营的初步探索</a:t>
                      </a:r>
                      <a:endParaRPr lang="zh-CN" altLang="en-US" dirty="0"/>
                    </a:p>
                  </a:txBody>
                  <a:tcPr/>
                </a:tc>
                <a:tc>
                  <a:txBody>
                    <a:bodyPr/>
                    <a:lstStyle/>
                    <a:p>
                      <a:r>
                        <a:rPr lang="zh-CN" altLang="zh-CN" sz="1800" kern="1200" dirty="0" smtClean="0">
                          <a:solidFill>
                            <a:schemeClr val="dk1"/>
                          </a:solidFill>
                          <a:latin typeface="+mn-lt"/>
                          <a:ea typeface="+mn-ea"/>
                          <a:cs typeface="+mn-cs"/>
                        </a:rPr>
                        <a:t>突破商业银行与保险公司组织、文化、人事上的差异，利用其业务范围的优势发展多样性、综合性金融服务</a:t>
                      </a:r>
                      <a:endParaRPr lang="zh-CN" altLang="en-US" dirty="0"/>
                    </a:p>
                  </a:txBody>
                  <a:tcPr/>
                </a:tc>
              </a:tr>
              <a:tr h="798690">
                <a:tc>
                  <a:txBody>
                    <a:bodyPr/>
                    <a:lstStyle/>
                    <a:p>
                      <a:r>
                        <a:rPr lang="en-US" altLang="zh-CN" sz="1800" kern="1200" dirty="0" smtClean="0">
                          <a:solidFill>
                            <a:schemeClr val="dk1"/>
                          </a:solidFill>
                          <a:latin typeface="+mn-lt"/>
                          <a:ea typeface="+mn-ea"/>
                          <a:cs typeface="+mn-cs"/>
                        </a:rPr>
                        <a:t>ST</a:t>
                      </a:r>
                      <a:r>
                        <a:rPr lang="zh-CN" altLang="zh-CN" sz="1800" kern="1200" dirty="0" smtClean="0">
                          <a:solidFill>
                            <a:schemeClr val="dk1"/>
                          </a:solidFill>
                          <a:latin typeface="+mn-lt"/>
                          <a:ea typeface="+mn-ea"/>
                          <a:cs typeface="+mn-cs"/>
                        </a:rPr>
                        <a:t>战略</a:t>
                      </a:r>
                      <a:endParaRPr lang="zh-CN" altLang="en-US" dirty="0"/>
                    </a:p>
                  </a:txBody>
                  <a:tcPr>
                    <a:solidFill>
                      <a:schemeClr val="accent2"/>
                    </a:solidFill>
                  </a:tcPr>
                </a:tc>
                <a:tc>
                  <a:txBody>
                    <a:bodyPr/>
                    <a:lstStyle/>
                    <a:p>
                      <a:r>
                        <a:rPr lang="en-US" altLang="zh-CN" sz="1800" kern="1200" dirty="0" smtClean="0">
                          <a:solidFill>
                            <a:schemeClr val="dk1"/>
                          </a:solidFill>
                          <a:latin typeface="+mn-lt"/>
                          <a:ea typeface="+mn-ea"/>
                          <a:cs typeface="+mn-cs"/>
                        </a:rPr>
                        <a:t>WT</a:t>
                      </a:r>
                      <a:r>
                        <a:rPr lang="zh-CN" altLang="zh-CN" sz="1800" kern="1200" dirty="0" smtClean="0">
                          <a:solidFill>
                            <a:schemeClr val="dk1"/>
                          </a:solidFill>
                          <a:latin typeface="+mn-lt"/>
                          <a:ea typeface="+mn-ea"/>
                          <a:cs typeface="+mn-cs"/>
                        </a:rPr>
                        <a:t>战略</a:t>
                      </a:r>
                      <a:endParaRPr lang="zh-CN" altLang="en-US" dirty="0"/>
                    </a:p>
                  </a:txBody>
                  <a:tcPr>
                    <a:solidFill>
                      <a:schemeClr val="accent2"/>
                    </a:solidFill>
                  </a:tcPr>
                </a:tc>
              </a:tr>
              <a:tr h="1832288">
                <a:tc>
                  <a:txBody>
                    <a:bodyPr/>
                    <a:lstStyle/>
                    <a:p>
                      <a:r>
                        <a:rPr lang="zh-CN" altLang="zh-CN" sz="1800" kern="1200" dirty="0" smtClean="0">
                          <a:solidFill>
                            <a:schemeClr val="dk1"/>
                          </a:solidFill>
                          <a:latin typeface="+mn-lt"/>
                          <a:ea typeface="+mn-ea"/>
                          <a:cs typeface="+mn-cs"/>
                        </a:rPr>
                        <a:t>利用股权融合的方式提高金融行业的市场效率，实现信息共享、降低信息成本、提高信息流动性，减少交易成本</a:t>
                      </a:r>
                      <a:endParaRPr lang="zh-CN" altLang="en-US" dirty="0"/>
                    </a:p>
                  </a:txBody>
                  <a:tcPr/>
                </a:tc>
                <a:tc>
                  <a:txBody>
                    <a:bodyPr/>
                    <a:lstStyle/>
                    <a:p>
                      <a:r>
                        <a:rPr lang="zh-CN" altLang="zh-CN" sz="1800" kern="1200" dirty="0" smtClean="0">
                          <a:solidFill>
                            <a:schemeClr val="dk1"/>
                          </a:solidFill>
                          <a:latin typeface="+mn-lt"/>
                          <a:ea typeface="+mn-ea"/>
                          <a:cs typeface="+mn-cs"/>
                        </a:rPr>
                        <a:t>在现行的监管框架下寻求制度上的突破，在公司之间的微观层面加强合作，创造利益共同体和利益联盟</a:t>
                      </a:r>
                      <a:endParaRPr lang="zh-CN" altLang="en-US" dirty="0"/>
                    </a:p>
                  </a:txBody>
                  <a:tcPr/>
                </a:tc>
              </a:tr>
            </a:tbl>
          </a:graphicData>
        </a:graphic>
      </p:graphicFrame>
    </p:spTree>
    <p:extLst>
      <p:ext uri="{BB962C8B-B14F-4D97-AF65-F5344CB8AC3E}">
        <p14:creationId xmlns:p14="http://schemas.microsoft.com/office/powerpoint/2010/main" xmlns="" val="254664480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墨山水"/>
          <p:cNvPicPr>
            <a:picLocks noChangeAspect="1" noChangeArrowheads="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r="43913" b="45136"/>
          <a:stretch/>
        </p:blipFill>
        <p:spPr bwMode="auto">
          <a:xfrm flipH="1">
            <a:off x="2928926" y="1000108"/>
            <a:ext cx="5724808" cy="2369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组合 3"/>
          <p:cNvGrpSpPr/>
          <p:nvPr/>
        </p:nvGrpSpPr>
        <p:grpSpPr>
          <a:xfrm>
            <a:off x="899592" y="476672"/>
            <a:ext cx="7387184" cy="5149683"/>
            <a:chOff x="899592" y="569913"/>
            <a:chExt cx="4575175" cy="1581277"/>
          </a:xfrm>
        </p:grpSpPr>
        <p:sp>
          <p:nvSpPr>
            <p:cNvPr id="26632" name="Text Box 8"/>
            <p:cNvSpPr txBox="1">
              <a:spLocks noChangeArrowheads="1"/>
            </p:cNvSpPr>
            <p:nvPr/>
          </p:nvSpPr>
          <p:spPr bwMode="auto">
            <a:xfrm>
              <a:off x="899592" y="569913"/>
              <a:ext cx="4575175" cy="160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zh-CN" altLang="en-US" sz="2800" dirty="0">
                <a:latin typeface="经典繁毛楷" pitchFamily="49" charset="-122"/>
                <a:ea typeface="经典繁毛楷" pitchFamily="49" charset="-122"/>
                <a:cs typeface="经典繁毛楷" pitchFamily="49" charset="-122"/>
              </a:endParaRPr>
            </a:p>
          </p:txBody>
        </p:sp>
        <p:sp>
          <p:nvSpPr>
            <p:cNvPr id="26633" name="Text Box 9"/>
            <p:cNvSpPr txBox="1">
              <a:spLocks noChangeArrowheads="1"/>
            </p:cNvSpPr>
            <p:nvPr/>
          </p:nvSpPr>
          <p:spPr bwMode="auto">
            <a:xfrm>
              <a:off x="1138818" y="1366784"/>
              <a:ext cx="4132263" cy="784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2000" dirty="0" smtClean="0"/>
                <a:t>        </a:t>
              </a:r>
              <a:r>
                <a:rPr lang="zh-CN" altLang="zh-CN" sz="2000" dirty="0" smtClean="0"/>
                <a:t>回顾中国商业银行与保险公司股权融合</a:t>
              </a:r>
              <a:r>
                <a:rPr lang="en-US" altLang="zh-CN" sz="2000" dirty="0" smtClean="0"/>
                <a:t>20</a:t>
              </a:r>
              <a:r>
                <a:rPr lang="zh-CN" altLang="zh-CN" sz="2000" dirty="0" smtClean="0"/>
                <a:t>多年的历史，先后经历了两者之间初级的混业经营，迫于监管压力下的分业经营，基于监管松动后的逐步尝试，银行保险的股权融合之路正一步一步走向正规化、规模化。两者之间的融合，即是创建双赢局面的现实考虑，又是我国金融监管不断发展过程中政策影响的结果。但同时我们也应该看到，双方在企业层面还需要不断整合与协调，实现真正意义上的融合</a:t>
              </a:r>
              <a:r>
                <a:rPr lang="zh-CN" altLang="zh-CN" sz="1400" dirty="0" smtClean="0"/>
                <a:t>。</a:t>
              </a:r>
              <a:endParaRPr lang="zh-CN" altLang="zh-CN" sz="1400" dirty="0"/>
            </a:p>
          </p:txBody>
        </p:sp>
      </p:grpSp>
      <p:pic>
        <p:nvPicPr>
          <p:cNvPr id="12" name="图片 11" descr="u=4278814123,3180233398&amp;fm=21&amp;gp=0.jpg"/>
          <p:cNvPicPr>
            <a:picLocks noChangeAspect="1"/>
          </p:cNvPicPr>
          <p:nvPr/>
        </p:nvPicPr>
        <p:blipFill>
          <a:blip r:embed="rId3" cstate="print"/>
          <a:stretch>
            <a:fillRect/>
          </a:stretch>
        </p:blipFill>
        <p:spPr>
          <a:xfrm>
            <a:off x="2143108" y="642918"/>
            <a:ext cx="2071702" cy="2143140"/>
          </a:xfrm>
          <a:prstGeom prst="rect">
            <a:avLst/>
          </a:prstGeom>
        </p:spPr>
      </p:pic>
    </p:spTree>
    <p:extLst>
      <p:ext uri="{BB962C8B-B14F-4D97-AF65-F5344CB8AC3E}">
        <p14:creationId xmlns:p14="http://schemas.microsoft.com/office/powerpoint/2010/main" xmlns="" val="237114750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3635896" y="2348880"/>
            <a:ext cx="1728192"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8800" dirty="0">
                <a:latin typeface="经典繁毛楷" pitchFamily="49" charset="-122"/>
                <a:ea typeface="经典繁毛楷" pitchFamily="49" charset="-122"/>
                <a:cs typeface="经典繁毛楷" pitchFamily="49" charset="-122"/>
              </a:rPr>
              <a:t>感</a:t>
            </a:r>
          </a:p>
        </p:txBody>
      </p:sp>
      <p:sp>
        <p:nvSpPr>
          <p:cNvPr id="5" name="Text Box 10"/>
          <p:cNvSpPr txBox="1">
            <a:spLocks noChangeArrowheads="1"/>
          </p:cNvSpPr>
          <p:nvPr/>
        </p:nvSpPr>
        <p:spPr bwMode="auto">
          <a:xfrm>
            <a:off x="3995936" y="3638634"/>
            <a:ext cx="1728192"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8800" dirty="0" smtClean="0">
                <a:latin typeface="经典繁毛楷" pitchFamily="49" charset="-122"/>
                <a:ea typeface="经典繁毛楷" pitchFamily="49" charset="-122"/>
                <a:cs typeface="经典繁毛楷" pitchFamily="49" charset="-122"/>
              </a:rPr>
              <a:t>谢</a:t>
            </a:r>
            <a:endParaRPr lang="zh-CN" altLang="en-US" sz="8800" dirty="0">
              <a:latin typeface="经典繁毛楷" pitchFamily="49" charset="-122"/>
              <a:ea typeface="经典繁毛楷" pitchFamily="49" charset="-122"/>
              <a:cs typeface="经典繁毛楷" pitchFamily="49" charset="-122"/>
            </a:endParaRPr>
          </a:p>
        </p:txBody>
      </p:sp>
      <p:sp>
        <p:nvSpPr>
          <p:cNvPr id="7" name="Text Box 10"/>
          <p:cNvSpPr txBox="1">
            <a:spLocks noChangeArrowheads="1"/>
          </p:cNvSpPr>
          <p:nvPr/>
        </p:nvSpPr>
        <p:spPr bwMode="auto">
          <a:xfrm>
            <a:off x="5228456" y="3625860"/>
            <a:ext cx="488816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800" dirty="0" smtClean="0">
                <a:latin typeface="经典繁毛楷" pitchFamily="49" charset="-122"/>
                <a:ea typeface="经典繁毛楷" pitchFamily="49" charset="-122"/>
                <a:cs typeface="经典繁毛楷" pitchFamily="49" charset="-122"/>
              </a:rPr>
              <a:t>您的聆听。</a:t>
            </a:r>
            <a:endParaRPr lang="zh-CN" altLang="en-US" sz="2800" dirty="0">
              <a:latin typeface="经典繁毛楷" pitchFamily="49" charset="-122"/>
              <a:ea typeface="经典繁毛楷" pitchFamily="49" charset="-122"/>
              <a:cs typeface="经典繁毛楷" pitchFamily="49" charset="-122"/>
            </a:endParaRPr>
          </a:p>
        </p:txBody>
      </p:sp>
      <p:sp>
        <p:nvSpPr>
          <p:cNvPr id="8" name="TextBox 10"/>
          <p:cNvSpPr>
            <a:spLocks noChangeArrowheads="1"/>
          </p:cNvSpPr>
          <p:nvPr/>
        </p:nvSpPr>
        <p:spPr bwMode="auto">
          <a:xfrm>
            <a:off x="5292080" y="4046875"/>
            <a:ext cx="321468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000" dirty="0" smtClean="0">
                <a:solidFill>
                  <a:srgbClr val="444444"/>
                </a:solidFill>
                <a:latin typeface="Calibri" pitchFamily="34" charset="0"/>
                <a:sym typeface="宋体" charset="-122"/>
              </a:rPr>
              <a:t>Thanks for listening.</a:t>
            </a:r>
            <a:endParaRPr lang="zh-CN" altLang="en-US" sz="1000" dirty="0">
              <a:solidFill>
                <a:srgbClr val="444444"/>
              </a:solidFill>
              <a:latin typeface="Calibri" pitchFamily="34" charset="0"/>
              <a:sym typeface="宋体" charset="-122"/>
            </a:endParaRPr>
          </a:p>
        </p:txBody>
      </p:sp>
      <p:pic>
        <p:nvPicPr>
          <p:cNvPr id="9" name="Picture 4" descr="花瓣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303" t="38004" r="45333" b="44006"/>
          <a:stretch/>
        </p:blipFill>
        <p:spPr bwMode="auto">
          <a:xfrm>
            <a:off x="683568" y="2335375"/>
            <a:ext cx="931984" cy="1113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descr="花瓣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5568" t="89256" r="34866"/>
          <a:stretch/>
        </p:blipFill>
        <p:spPr bwMode="auto">
          <a:xfrm>
            <a:off x="2751992" y="6409592"/>
            <a:ext cx="1163258" cy="448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descr="花瓣"/>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998" t="30975" r="35877" b="41476"/>
          <a:stretch/>
        </p:blipFill>
        <p:spPr bwMode="auto">
          <a:xfrm>
            <a:off x="5508104" y="2785047"/>
            <a:ext cx="813698" cy="931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花瓣2"/>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506" t="56063" r="23595"/>
          <a:stretch/>
        </p:blipFill>
        <p:spPr bwMode="auto">
          <a:xfrm>
            <a:off x="8034189" y="4897314"/>
            <a:ext cx="1506363" cy="196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4" descr="花瓣3"/>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52297" r="50000"/>
          <a:stretch/>
        </p:blipFill>
        <p:spPr bwMode="auto">
          <a:xfrm>
            <a:off x="0" y="5345723"/>
            <a:ext cx="917575" cy="1512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462664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墨山水"/>
          <p:cNvPicPr>
            <a:picLocks noChangeAspect="1" noChangeArrowheads="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r="43913" b="45136"/>
          <a:stretch/>
        </p:blipFill>
        <p:spPr bwMode="auto">
          <a:xfrm flipH="1">
            <a:off x="3419192" y="3643314"/>
            <a:ext cx="5724808" cy="2369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图片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57250" y="1216025"/>
            <a:ext cx="51435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图片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00250" y="1212850"/>
            <a:ext cx="871538" cy="87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2" name="TextBox 5"/>
          <p:cNvSpPr>
            <a:spLocks noChangeArrowheads="1"/>
          </p:cNvSpPr>
          <p:nvPr/>
        </p:nvSpPr>
        <p:spPr bwMode="auto">
          <a:xfrm>
            <a:off x="755576" y="3429000"/>
            <a:ext cx="51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400" dirty="0" smtClean="0">
                <a:latin typeface="+mj-ea"/>
                <a:ea typeface="+mj-ea"/>
                <a:cs typeface="经典繁毛楷" pitchFamily="49" charset="-122"/>
              </a:rPr>
              <a:t>二、</a:t>
            </a:r>
            <a:r>
              <a:rPr lang="zh-CN" altLang="zh-CN" sz="2400" b="1" dirty="0" smtClean="0">
                <a:latin typeface="+mj-ea"/>
                <a:ea typeface="+mj-ea"/>
              </a:rPr>
              <a:t>银行保险股权融合的</a:t>
            </a:r>
            <a:r>
              <a:rPr lang="en-US" altLang="zh-CN" sz="2400" b="1" dirty="0" smtClean="0">
                <a:latin typeface="+mj-ea"/>
                <a:ea typeface="+mj-ea"/>
              </a:rPr>
              <a:t>SWOT</a:t>
            </a:r>
            <a:r>
              <a:rPr lang="zh-CN" altLang="zh-CN" sz="2400" b="1" dirty="0" smtClean="0">
                <a:latin typeface="+mj-ea"/>
                <a:ea typeface="+mj-ea"/>
              </a:rPr>
              <a:t>分析</a:t>
            </a:r>
            <a:endParaRPr lang="zh-CN" altLang="en-US" sz="2400" dirty="0">
              <a:latin typeface="+mj-ea"/>
              <a:ea typeface="+mj-ea"/>
              <a:cs typeface="经典繁毛楷" pitchFamily="49" charset="-122"/>
            </a:endParaRPr>
          </a:p>
        </p:txBody>
      </p:sp>
      <p:sp>
        <p:nvSpPr>
          <p:cNvPr id="14343" name="TextBox 6"/>
          <p:cNvSpPr>
            <a:spLocks noChangeArrowheads="1"/>
          </p:cNvSpPr>
          <p:nvPr/>
        </p:nvSpPr>
        <p:spPr bwMode="auto">
          <a:xfrm>
            <a:off x="755576" y="4529708"/>
            <a:ext cx="45308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400" dirty="0" smtClean="0">
                <a:latin typeface="+mj-ea"/>
                <a:ea typeface="+mj-ea"/>
                <a:cs typeface="经典繁毛楷" pitchFamily="49" charset="-122"/>
              </a:rPr>
              <a:t>三、</a:t>
            </a:r>
            <a:r>
              <a:rPr lang="zh-CN" altLang="en-US" sz="2400" b="1" dirty="0" smtClean="0">
                <a:latin typeface="+mj-ea"/>
                <a:ea typeface="+mj-ea"/>
                <a:cs typeface="经典繁毛楷" pitchFamily="49" charset="-122"/>
              </a:rPr>
              <a:t>基于ＳＷＯＴ分析的结论</a:t>
            </a:r>
            <a:endParaRPr lang="zh-CN" altLang="en-US" sz="2400" b="1" dirty="0">
              <a:latin typeface="+mj-ea"/>
              <a:ea typeface="+mj-ea"/>
              <a:cs typeface="经典繁毛楷" pitchFamily="49" charset="-122"/>
            </a:endParaRPr>
          </a:p>
        </p:txBody>
      </p:sp>
      <p:sp>
        <p:nvSpPr>
          <p:cNvPr id="14344" name="直接连接符 14"/>
          <p:cNvSpPr>
            <a:spLocks noChangeShapeType="1"/>
          </p:cNvSpPr>
          <p:nvPr/>
        </p:nvSpPr>
        <p:spPr bwMode="auto">
          <a:xfrm>
            <a:off x="785813" y="2141538"/>
            <a:ext cx="3929062" cy="1587"/>
          </a:xfrm>
          <a:prstGeom prst="line">
            <a:avLst/>
          </a:prstGeom>
          <a:noFill/>
          <a:ln w="12700">
            <a:solidFill>
              <a:srgbClr val="858585"/>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4347" name="TextBox 10"/>
          <p:cNvSpPr>
            <a:spLocks noChangeArrowheads="1"/>
          </p:cNvSpPr>
          <p:nvPr/>
        </p:nvSpPr>
        <p:spPr bwMode="auto">
          <a:xfrm>
            <a:off x="1429321" y="2708920"/>
            <a:ext cx="321468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000" dirty="0" smtClean="0">
                <a:solidFill>
                  <a:srgbClr val="444444"/>
                </a:solidFill>
                <a:latin typeface="Meiryo" pitchFamily="34" charset="-128"/>
                <a:ea typeface="Meiryo" pitchFamily="34" charset="-128"/>
                <a:cs typeface="Meiryo" pitchFamily="34" charset="-128"/>
                <a:sym typeface="Meiryo" pitchFamily="34" charset="-128"/>
              </a:rPr>
              <a:t>introduction</a:t>
            </a:r>
            <a:endParaRPr lang="zh-CN" altLang="en-US" sz="1000" dirty="0">
              <a:solidFill>
                <a:srgbClr val="444444"/>
              </a:solidFill>
              <a:latin typeface="Calibri" pitchFamily="34" charset="0"/>
              <a:sym typeface="宋体" charset="-122"/>
            </a:endParaRPr>
          </a:p>
        </p:txBody>
      </p:sp>
      <p:sp>
        <p:nvSpPr>
          <p:cNvPr id="14348" name="TextBox 11"/>
          <p:cNvSpPr>
            <a:spLocks noChangeArrowheads="1"/>
          </p:cNvSpPr>
          <p:nvPr/>
        </p:nvSpPr>
        <p:spPr bwMode="auto">
          <a:xfrm>
            <a:off x="1403648" y="3789040"/>
            <a:ext cx="350043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000" dirty="0" smtClean="0">
                <a:solidFill>
                  <a:srgbClr val="444444"/>
                </a:solidFill>
                <a:latin typeface="Meiryo" pitchFamily="34" charset="-128"/>
                <a:ea typeface="Meiryo" pitchFamily="34" charset="-128"/>
                <a:cs typeface="Meiryo" pitchFamily="34" charset="-128"/>
                <a:sym typeface="Meiryo" pitchFamily="34" charset="-128"/>
              </a:rPr>
              <a:t>market analysis</a:t>
            </a:r>
            <a:endParaRPr lang="zh-CN" altLang="en-US" sz="1000" dirty="0">
              <a:solidFill>
                <a:srgbClr val="444444"/>
              </a:solidFill>
              <a:latin typeface="Calibri" pitchFamily="34" charset="0"/>
              <a:sym typeface="宋体" charset="-122"/>
            </a:endParaRPr>
          </a:p>
        </p:txBody>
      </p:sp>
      <p:sp>
        <p:nvSpPr>
          <p:cNvPr id="14349" name="TextBox 13"/>
          <p:cNvSpPr>
            <a:spLocks noChangeArrowheads="1"/>
          </p:cNvSpPr>
          <p:nvPr/>
        </p:nvSpPr>
        <p:spPr bwMode="auto">
          <a:xfrm>
            <a:off x="1403648" y="4931445"/>
            <a:ext cx="278606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000" dirty="0" smtClean="0">
                <a:solidFill>
                  <a:srgbClr val="444444"/>
                </a:solidFill>
                <a:latin typeface="Meiryo" pitchFamily="34" charset="-128"/>
                <a:ea typeface="Meiryo" pitchFamily="34" charset="-128"/>
                <a:cs typeface="Meiryo" pitchFamily="34" charset="-128"/>
                <a:sym typeface="Meiryo" pitchFamily="34" charset="-128"/>
              </a:rPr>
              <a:t>problems and solutions</a:t>
            </a:r>
            <a:endParaRPr lang="zh-CN" altLang="en-US" sz="1000" dirty="0">
              <a:solidFill>
                <a:srgbClr val="444444"/>
              </a:solidFill>
              <a:latin typeface="Calibri" pitchFamily="34" charset="0"/>
              <a:sym typeface="宋体" charset="-122"/>
            </a:endParaRPr>
          </a:p>
        </p:txBody>
      </p:sp>
      <p:sp>
        <p:nvSpPr>
          <p:cNvPr id="14" name="矩形 13"/>
          <p:cNvSpPr/>
          <p:nvPr/>
        </p:nvSpPr>
        <p:spPr>
          <a:xfrm>
            <a:off x="770263" y="2337082"/>
            <a:ext cx="6068480" cy="461665"/>
          </a:xfrm>
          <a:prstGeom prst="rect">
            <a:avLst/>
          </a:prstGeom>
        </p:spPr>
        <p:txBody>
          <a:bodyPr wrap="square">
            <a:spAutoFit/>
          </a:bodyPr>
          <a:lstStyle/>
          <a:p>
            <a:r>
              <a:rPr lang="zh-CN" altLang="en-US" sz="2400" dirty="0" smtClean="0">
                <a:latin typeface="经典繁毛楷" pitchFamily="49" charset="-122"/>
                <a:ea typeface="经典繁毛楷" pitchFamily="49" charset="-122"/>
                <a:cs typeface="经典繁毛楷" pitchFamily="49" charset="-122"/>
              </a:rPr>
              <a:t>一、</a:t>
            </a:r>
            <a:r>
              <a:rPr lang="zh-CN" altLang="zh-CN" sz="2400" b="1" dirty="0" smtClean="0"/>
              <a:t>我国银行保险股权融合历史与现状</a:t>
            </a:r>
            <a:endParaRPr lang="zh-CN" altLang="en-US" sz="2400" dirty="0">
              <a:latin typeface="经典繁毛楷" pitchFamily="49" charset="-122"/>
              <a:ea typeface="经典繁毛楷" pitchFamily="49" charset="-122"/>
              <a:cs typeface="经典繁毛楷" pitchFamily="49" charset="-122"/>
            </a:endParaRPr>
          </a:p>
        </p:txBody>
      </p:sp>
      <p:pic>
        <p:nvPicPr>
          <p:cNvPr id="15" name="Picture 12" descr="C:\Users\owen\Desktop\肖雅婷\未标题-2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7308304" y="511495"/>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98849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1640" y="1785938"/>
            <a:ext cx="7522890" cy="3262312"/>
            <a:chOff x="2293417" y="1785938"/>
            <a:chExt cx="7522890" cy="3262312"/>
          </a:xfrm>
        </p:grpSpPr>
        <p:pic>
          <p:nvPicPr>
            <p:cNvPr id="16387" name="图片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14625" y="1785938"/>
              <a:ext cx="2300288" cy="326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4" name="TextBox 15"/>
            <p:cNvSpPr>
              <a:spLocks noChangeArrowheads="1"/>
            </p:cNvSpPr>
            <p:nvPr/>
          </p:nvSpPr>
          <p:spPr bwMode="auto">
            <a:xfrm>
              <a:off x="2293417" y="2420888"/>
              <a:ext cx="3214687"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8800" dirty="0" smtClean="0">
                  <a:latin typeface="经典繁毛楷" pitchFamily="49" charset="-122"/>
                  <a:ea typeface="经典繁毛楷" pitchFamily="49" charset="-122"/>
                  <a:cs typeface="经典繁毛楷" pitchFamily="49" charset="-122"/>
                  <a:sym typeface="叶根友毛笔行书简体" pitchFamily="2" charset="-122"/>
                </a:rPr>
                <a:t>一</a:t>
              </a:r>
              <a:endParaRPr lang="zh-CN" altLang="en-US" dirty="0">
                <a:latin typeface="经典繁毛楷" pitchFamily="49" charset="-122"/>
                <a:ea typeface="经典繁毛楷" pitchFamily="49" charset="-122"/>
                <a:cs typeface="经典繁毛楷" pitchFamily="49" charset="-122"/>
              </a:endParaRPr>
            </a:p>
          </p:txBody>
        </p:sp>
        <p:sp>
          <p:nvSpPr>
            <p:cNvPr id="12" name="矩形 11"/>
            <p:cNvSpPr/>
            <p:nvPr/>
          </p:nvSpPr>
          <p:spPr>
            <a:xfrm>
              <a:off x="3747827" y="3214686"/>
              <a:ext cx="6068480" cy="523220"/>
            </a:xfrm>
            <a:prstGeom prst="rect">
              <a:avLst/>
            </a:prstGeom>
          </p:spPr>
          <p:txBody>
            <a:bodyPr wrap="square">
              <a:spAutoFit/>
            </a:bodyPr>
            <a:lstStyle/>
            <a:p>
              <a:r>
                <a:rPr lang="zh-CN" altLang="zh-CN" sz="2800" b="1" dirty="0" smtClean="0"/>
                <a:t>我国银行保险股权融合历史与现状</a:t>
              </a:r>
              <a:endParaRPr lang="zh-CN" altLang="en-US" sz="2800" dirty="0">
                <a:latin typeface="经典繁毛楷" pitchFamily="49" charset="-122"/>
                <a:ea typeface="经典繁毛楷" pitchFamily="49" charset="-122"/>
                <a:cs typeface="经典繁毛楷" pitchFamily="49" charset="-122"/>
              </a:endParaRPr>
            </a:p>
          </p:txBody>
        </p:sp>
        <p:sp>
          <p:nvSpPr>
            <p:cNvPr id="17" name="TextBox 10"/>
            <p:cNvSpPr>
              <a:spLocks noChangeArrowheads="1"/>
            </p:cNvSpPr>
            <p:nvPr/>
          </p:nvSpPr>
          <p:spPr bwMode="auto">
            <a:xfrm>
              <a:off x="4355976" y="3645024"/>
              <a:ext cx="321468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000" dirty="0" smtClean="0">
                  <a:solidFill>
                    <a:srgbClr val="444444"/>
                  </a:solidFill>
                  <a:latin typeface="Meiryo" pitchFamily="34" charset="-128"/>
                  <a:ea typeface="Meiryo" pitchFamily="34" charset="-128"/>
                  <a:cs typeface="Meiryo" pitchFamily="34" charset="-128"/>
                  <a:sym typeface="Meiryo" pitchFamily="34" charset="-128"/>
                </a:rPr>
                <a:t>introduction</a:t>
              </a:r>
              <a:endParaRPr lang="zh-CN" altLang="en-US" sz="1000" dirty="0">
                <a:solidFill>
                  <a:srgbClr val="444444"/>
                </a:solidFill>
                <a:latin typeface="Calibri" pitchFamily="34" charset="0"/>
                <a:sym typeface="宋体" charset="-122"/>
              </a:endParaRPr>
            </a:p>
          </p:txBody>
        </p:sp>
      </p:grpSp>
      <p:pic>
        <p:nvPicPr>
          <p:cNvPr id="18" name="Picture 12" descr="C:\Users\owen\Desktop\肖雅婷\未标题-2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67001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1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9260" t="44759" b="42164"/>
          <a:stretch/>
        </p:blipFill>
        <p:spPr bwMode="auto">
          <a:xfrm flipH="1">
            <a:off x="0" y="3493531"/>
            <a:ext cx="3071217" cy="896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a:xfrm>
            <a:off x="683568" y="33491"/>
            <a:ext cx="7317456" cy="6628180"/>
            <a:chOff x="827584" y="116632"/>
            <a:chExt cx="7317456" cy="6628180"/>
          </a:xfrm>
        </p:grpSpPr>
        <p:sp>
          <p:nvSpPr>
            <p:cNvPr id="2" name="矩形 1"/>
            <p:cNvSpPr/>
            <p:nvPr/>
          </p:nvSpPr>
          <p:spPr>
            <a:xfrm>
              <a:off x="934962" y="908720"/>
              <a:ext cx="5424128" cy="523220"/>
            </a:xfrm>
            <a:prstGeom prst="rect">
              <a:avLst/>
            </a:prstGeom>
          </p:spPr>
          <p:txBody>
            <a:bodyPr wrap="square">
              <a:spAutoFit/>
            </a:bodyPr>
            <a:lstStyle/>
            <a:p>
              <a:r>
                <a:rPr lang="zh-CN" altLang="zh-CN" sz="2800" b="1" dirty="0" smtClean="0"/>
                <a:t>商业银行掌握控股权的股权融合</a:t>
              </a:r>
              <a:endParaRPr lang="zh-CN" altLang="en-US" sz="2800" dirty="0">
                <a:latin typeface="经典繁毛楷" pitchFamily="49" charset="-122"/>
                <a:ea typeface="经典繁毛楷" pitchFamily="49" charset="-122"/>
                <a:cs typeface="经典繁毛楷" pitchFamily="49" charset="-122"/>
              </a:endParaRPr>
            </a:p>
          </p:txBody>
        </p:sp>
        <p:sp>
          <p:nvSpPr>
            <p:cNvPr id="5" name="矩形 4"/>
            <p:cNvSpPr/>
            <p:nvPr/>
          </p:nvSpPr>
          <p:spPr>
            <a:xfrm>
              <a:off x="899592" y="1497222"/>
              <a:ext cx="7245448" cy="5247590"/>
            </a:xfrm>
            <a:prstGeom prst="rect">
              <a:avLst/>
            </a:prstGeom>
          </p:spPr>
          <p:txBody>
            <a:bodyPr wrap="square">
              <a:spAutoFit/>
            </a:bodyPr>
            <a:lstStyle/>
            <a:p>
              <a:pPr marL="285750" indent="-285750">
                <a:lnSpc>
                  <a:spcPct val="125000"/>
                </a:lnSpc>
                <a:buSzPct val="100000"/>
              </a:pPr>
              <a:r>
                <a:rPr lang="zh-CN" altLang="en-US" dirty="0" smtClean="0"/>
                <a:t>　</a:t>
              </a:r>
              <a:r>
                <a:rPr lang="zh-CN" altLang="zh-CN" dirty="0" smtClean="0"/>
                <a:t>从上世纪</a:t>
              </a:r>
              <a:r>
                <a:rPr lang="en-US" altLang="zh-CN" dirty="0" smtClean="0"/>
                <a:t>80</a:t>
              </a:r>
              <a:r>
                <a:rPr lang="zh-CN" altLang="zh-CN" dirty="0" smtClean="0"/>
                <a:t>年代初便产生了商业银行与保险公司股权融合的雏形</a:t>
              </a:r>
              <a:endParaRPr lang="zh-CN" altLang="en-US" dirty="0" smtClean="0">
                <a:latin typeface="幼圆" pitchFamily="49" charset="-122"/>
                <a:ea typeface="幼圆" pitchFamily="49" charset="-122"/>
              </a:endParaRPr>
            </a:p>
            <a:p>
              <a:pPr marL="285750" indent="-285750">
                <a:lnSpc>
                  <a:spcPct val="125000"/>
                </a:lnSpc>
                <a:buSzPct val="100000"/>
                <a:buFont typeface="Wingdings" pitchFamily="2" charset="2"/>
                <a:buChar char="u"/>
              </a:pPr>
              <a:r>
                <a:rPr lang="zh-CN" altLang="zh-CN" sz="1600" dirty="0" smtClean="0"/>
                <a:t>交通银行将其保险业务剥离出，形成现在大家所熟知的太平洋保险公司</a:t>
              </a:r>
              <a:r>
                <a:rPr lang="zh-CN" altLang="en-US" sz="1600" dirty="0" smtClean="0">
                  <a:latin typeface="幼圆" pitchFamily="49" charset="-122"/>
                  <a:ea typeface="幼圆" pitchFamily="49" charset="-122"/>
                </a:rPr>
                <a:t>2008年</a:t>
              </a:r>
            </a:p>
            <a:p>
              <a:pPr marL="285750" indent="-285750">
                <a:lnSpc>
                  <a:spcPct val="125000"/>
                </a:lnSpc>
                <a:buSzPct val="100000"/>
                <a:buFont typeface="Wingdings" pitchFamily="2" charset="2"/>
                <a:buChar char="u"/>
              </a:pPr>
              <a:r>
                <a:rPr lang="zh-CN" altLang="zh-CN" sz="1600" dirty="0" smtClean="0"/>
                <a:t>工商银行旗下的深圳信托投资公司在平安保险公司创立之初，便掌握了其</a:t>
              </a:r>
              <a:r>
                <a:rPr lang="en-US" altLang="zh-CN" sz="1600" dirty="0" smtClean="0"/>
                <a:t>49%</a:t>
              </a:r>
              <a:r>
                <a:rPr lang="zh-CN" altLang="zh-CN" sz="1600" dirty="0" smtClean="0"/>
                <a:t>的股权</a:t>
              </a:r>
              <a:endParaRPr lang="en-US" altLang="zh-CN" sz="1600" dirty="0" smtClean="0"/>
            </a:p>
            <a:p>
              <a:pPr marL="285750" indent="-285750">
                <a:lnSpc>
                  <a:spcPct val="125000"/>
                </a:lnSpc>
                <a:buSzPct val="100000"/>
              </a:pPr>
              <a:r>
                <a:rPr lang="zh-CN" altLang="en-US" dirty="0" smtClean="0"/>
                <a:t>　</a:t>
              </a:r>
              <a:r>
                <a:rPr lang="zh-CN" altLang="zh-CN" dirty="0" smtClean="0"/>
                <a:t>随着我国</a:t>
              </a:r>
              <a:r>
                <a:rPr lang="en-US" altLang="zh-CN" dirty="0" smtClean="0"/>
                <a:t>90</a:t>
              </a:r>
              <a:r>
                <a:rPr lang="zh-CN" altLang="zh-CN" dirty="0" smtClean="0"/>
                <a:t>年代后期金融业混业经营的混乱局面，我国政府规定金融业实行分业监管、分业经营的制度</a:t>
              </a:r>
              <a:endParaRPr lang="en-US" altLang="zh-CN" dirty="0" smtClean="0"/>
            </a:p>
            <a:p>
              <a:pPr marL="285750" indent="-285750">
                <a:lnSpc>
                  <a:spcPct val="125000"/>
                </a:lnSpc>
                <a:buSzPct val="100000"/>
                <a:buFont typeface="Wingdings" pitchFamily="2" charset="2"/>
                <a:buChar char="u"/>
              </a:pPr>
              <a:r>
                <a:rPr lang="zh-CN" altLang="en-US" sz="1600" dirty="0" smtClean="0"/>
                <a:t>部分商业银行采用借道香港的方式实现融合</a:t>
              </a:r>
              <a:endParaRPr lang="en-US" altLang="zh-CN" sz="1600" dirty="0" smtClean="0"/>
            </a:p>
            <a:p>
              <a:pPr marL="285750" indent="-285750">
                <a:lnSpc>
                  <a:spcPct val="125000"/>
                </a:lnSpc>
                <a:buSzPct val="100000"/>
              </a:pPr>
              <a:r>
                <a:rPr lang="zh-CN" altLang="en-US" dirty="0" smtClean="0"/>
                <a:t>　</a:t>
              </a:r>
              <a:r>
                <a:rPr lang="zh-CN" altLang="zh-CN" dirty="0" smtClean="0"/>
                <a:t>随着我国近几年来金融业的不断发展，我国关于银行参股保险公司的相关监管政策也出现了一定程度上的松动</a:t>
              </a:r>
              <a:endParaRPr lang="en-US" altLang="zh-CN" dirty="0" smtClean="0"/>
            </a:p>
            <a:p>
              <a:pPr marL="285750" indent="-285750">
                <a:lnSpc>
                  <a:spcPct val="125000"/>
                </a:lnSpc>
                <a:buSzPct val="100000"/>
                <a:buFont typeface="Wingdings" pitchFamily="2" charset="2"/>
                <a:buChar char="u"/>
              </a:pPr>
              <a:r>
                <a:rPr lang="en-US" altLang="zh-CN" sz="1600" dirty="0" smtClean="0"/>
                <a:t>2008</a:t>
              </a:r>
              <a:r>
                <a:rPr lang="zh-CN" altLang="zh-CN" sz="1600" dirty="0" smtClean="0"/>
                <a:t>年初《关于加强银保深层次合作和跨业监管合作谅解备忘录》</a:t>
              </a:r>
              <a:endParaRPr lang="en-US" altLang="zh-CN" sz="1600" dirty="0" smtClean="0"/>
            </a:p>
            <a:p>
              <a:pPr marL="285750" indent="-285750">
                <a:lnSpc>
                  <a:spcPct val="125000"/>
                </a:lnSpc>
                <a:buSzPct val="100000"/>
                <a:buFont typeface="Wingdings" pitchFamily="2" charset="2"/>
                <a:buChar char="u"/>
              </a:pPr>
              <a:r>
                <a:rPr lang="zh-CN" altLang="zh-CN" sz="1600" dirty="0" smtClean="0"/>
                <a:t>《关于商业银行投资保险公司股权问题的请示文件</a:t>
              </a:r>
              <a:r>
                <a:rPr lang="zh-CN" altLang="zh-CN" dirty="0" smtClean="0"/>
                <a:t>》</a:t>
              </a:r>
              <a:endParaRPr lang="en-US" altLang="zh-CN" dirty="0" smtClean="0"/>
            </a:p>
            <a:p>
              <a:pPr marL="285750" indent="-285750">
                <a:lnSpc>
                  <a:spcPct val="125000"/>
                </a:lnSpc>
                <a:buSzPct val="100000"/>
                <a:buFont typeface="Wingdings" pitchFamily="2" charset="2"/>
                <a:buChar char="u"/>
              </a:pPr>
              <a:r>
                <a:rPr lang="en-US" altLang="zh-CN" sz="1600" dirty="0" smtClean="0"/>
                <a:t>2009</a:t>
              </a:r>
              <a:r>
                <a:rPr lang="zh-CN" altLang="zh-CN" sz="1600" dirty="0" smtClean="0"/>
                <a:t>年</a:t>
              </a:r>
              <a:r>
                <a:rPr lang="en-US" altLang="zh-CN" sz="1600" dirty="0" smtClean="0"/>
                <a:t>11</a:t>
              </a:r>
              <a:r>
                <a:rPr lang="zh-CN" altLang="zh-CN" sz="1600" dirty="0" smtClean="0"/>
                <a:t>月，银监会颁布了《商业银行投资保险公司股权试点管理办法》</a:t>
              </a:r>
              <a:endParaRPr lang="en-US" altLang="zh-CN" sz="1600" dirty="0" smtClean="0"/>
            </a:p>
            <a:p>
              <a:pPr marL="285750" indent="-285750">
                <a:lnSpc>
                  <a:spcPct val="125000"/>
                </a:lnSpc>
                <a:buSzPct val="100000"/>
                <a:buFont typeface="Wingdings" pitchFamily="2" charset="2"/>
                <a:buChar char="u"/>
              </a:pPr>
              <a:endParaRPr lang="en-US" altLang="zh-CN" sz="1600" dirty="0" smtClean="0"/>
            </a:p>
            <a:p>
              <a:pPr marL="285750" indent="-285750">
                <a:lnSpc>
                  <a:spcPct val="125000"/>
                </a:lnSpc>
                <a:buSzPct val="100000"/>
                <a:buFont typeface="Wingdings" pitchFamily="2" charset="2"/>
                <a:buChar char="u"/>
              </a:pPr>
              <a:endParaRPr lang="en-US" altLang="zh-CN" sz="1600" dirty="0" smtClean="0"/>
            </a:p>
            <a:p>
              <a:pPr marL="285750" indent="-285750">
                <a:lnSpc>
                  <a:spcPct val="125000"/>
                </a:lnSpc>
                <a:buSzPct val="100000"/>
                <a:buFont typeface="Wingdings" pitchFamily="2" charset="2"/>
                <a:buChar char="u"/>
              </a:pPr>
              <a:endParaRPr lang="zh-CN" altLang="en-US" sz="1600" dirty="0">
                <a:latin typeface="幼圆" pitchFamily="49" charset="-122"/>
                <a:ea typeface="幼圆" pitchFamily="49" charset="-122"/>
              </a:endParaRPr>
            </a:p>
          </p:txBody>
        </p:sp>
        <p:sp>
          <p:nvSpPr>
            <p:cNvPr id="6" name="TextBox 5"/>
            <p:cNvSpPr txBox="1"/>
            <p:nvPr/>
          </p:nvSpPr>
          <p:spPr>
            <a:xfrm>
              <a:off x="827584" y="116632"/>
              <a:ext cx="954494" cy="1015663"/>
            </a:xfrm>
            <a:prstGeom prst="rect">
              <a:avLst/>
            </a:prstGeom>
            <a:noFill/>
          </p:spPr>
          <p:txBody>
            <a:bodyPr wrap="square" rtlCol="0">
              <a:spAutoFit/>
            </a:bodyPr>
            <a:lstStyle/>
            <a:p>
              <a:r>
                <a:rPr lang="en-US" altLang="zh-CN" sz="6000" dirty="0" smtClean="0">
                  <a:latin typeface="幼圆" pitchFamily="49" charset="-122"/>
                  <a:ea typeface="幼圆" pitchFamily="49" charset="-122"/>
                </a:rPr>
                <a:t>1</a:t>
              </a:r>
              <a:endParaRPr lang="zh-CN" altLang="en-US" sz="6000" dirty="0">
                <a:latin typeface="幼圆" pitchFamily="49" charset="-122"/>
                <a:ea typeface="幼圆" pitchFamily="49" charset="-122"/>
              </a:endParaRPr>
            </a:p>
          </p:txBody>
        </p:sp>
      </p:grpSp>
      <p:pic>
        <p:nvPicPr>
          <p:cNvPr id="30"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9087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图片 1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9260" t="44759" b="42164"/>
          <a:stretch/>
        </p:blipFill>
        <p:spPr bwMode="auto">
          <a:xfrm flipH="1">
            <a:off x="0" y="3493531"/>
            <a:ext cx="3071217" cy="896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组合 5"/>
          <p:cNvGrpSpPr/>
          <p:nvPr/>
        </p:nvGrpSpPr>
        <p:grpSpPr>
          <a:xfrm>
            <a:off x="857224" y="642918"/>
            <a:ext cx="6357982" cy="1728651"/>
            <a:chOff x="5364088" y="1844824"/>
            <a:chExt cx="6357982" cy="1728651"/>
          </a:xfrm>
        </p:grpSpPr>
        <p:sp>
          <p:nvSpPr>
            <p:cNvPr id="7" name="矩形 6"/>
            <p:cNvSpPr/>
            <p:nvPr/>
          </p:nvSpPr>
          <p:spPr>
            <a:xfrm>
              <a:off x="5436096" y="2708920"/>
              <a:ext cx="6285974" cy="523220"/>
            </a:xfrm>
            <a:prstGeom prst="rect">
              <a:avLst/>
            </a:prstGeom>
          </p:spPr>
          <p:txBody>
            <a:bodyPr wrap="square">
              <a:spAutoFit/>
            </a:bodyPr>
            <a:lstStyle/>
            <a:p>
              <a:r>
                <a:rPr lang="zh-CN" altLang="zh-CN" sz="2800" b="1" dirty="0" smtClean="0"/>
                <a:t>保险公司掌握控股权的股权融合</a:t>
              </a:r>
              <a:endParaRPr lang="zh-CN" altLang="zh-CN" sz="2800" dirty="0"/>
            </a:p>
          </p:txBody>
        </p:sp>
        <p:sp>
          <p:nvSpPr>
            <p:cNvPr id="8" name="矩形 7"/>
            <p:cNvSpPr/>
            <p:nvPr/>
          </p:nvSpPr>
          <p:spPr>
            <a:xfrm>
              <a:off x="5436096" y="3248834"/>
              <a:ext cx="2808312" cy="324641"/>
            </a:xfrm>
            <a:prstGeom prst="rect">
              <a:avLst/>
            </a:prstGeom>
          </p:spPr>
          <p:txBody>
            <a:bodyPr wrap="square">
              <a:spAutoFit/>
            </a:bodyPr>
            <a:lstStyle/>
            <a:p>
              <a:pPr marL="285750" indent="-285750">
                <a:lnSpc>
                  <a:spcPct val="125000"/>
                </a:lnSpc>
                <a:buSzPct val="100000"/>
                <a:buFont typeface="Wingdings" pitchFamily="2" charset="2"/>
                <a:buChar char="u"/>
              </a:pPr>
              <a:endParaRPr lang="zh-CN" altLang="en-US" sz="1400" dirty="0">
                <a:latin typeface="幼圆" pitchFamily="49" charset="-122"/>
                <a:ea typeface="幼圆" pitchFamily="49" charset="-122"/>
              </a:endParaRPr>
            </a:p>
          </p:txBody>
        </p:sp>
        <p:sp>
          <p:nvSpPr>
            <p:cNvPr id="9" name="TextBox 8"/>
            <p:cNvSpPr txBox="1"/>
            <p:nvPr/>
          </p:nvSpPr>
          <p:spPr>
            <a:xfrm>
              <a:off x="5364088" y="1844824"/>
              <a:ext cx="954494" cy="1015663"/>
            </a:xfrm>
            <a:prstGeom prst="rect">
              <a:avLst/>
            </a:prstGeom>
            <a:noFill/>
          </p:spPr>
          <p:txBody>
            <a:bodyPr wrap="square" rtlCol="0">
              <a:spAutoFit/>
            </a:bodyPr>
            <a:lstStyle/>
            <a:p>
              <a:r>
                <a:rPr lang="en-US" altLang="zh-CN" sz="6000" dirty="0">
                  <a:latin typeface="幼圆" pitchFamily="49" charset="-122"/>
                  <a:ea typeface="幼圆" pitchFamily="49" charset="-122"/>
                </a:rPr>
                <a:t>2</a:t>
              </a:r>
              <a:endParaRPr lang="zh-CN" altLang="en-US" sz="6000" dirty="0">
                <a:latin typeface="幼圆" pitchFamily="49" charset="-122"/>
                <a:ea typeface="幼圆" pitchFamily="49" charset="-122"/>
              </a:endParaRPr>
            </a:p>
          </p:txBody>
        </p:sp>
      </p:grpSp>
      <p:sp>
        <p:nvSpPr>
          <p:cNvPr id="10" name="TextBox 9"/>
          <p:cNvSpPr txBox="1"/>
          <p:nvPr/>
        </p:nvSpPr>
        <p:spPr>
          <a:xfrm>
            <a:off x="571472" y="2071678"/>
            <a:ext cx="7429552" cy="2308324"/>
          </a:xfrm>
          <a:prstGeom prst="rect">
            <a:avLst/>
          </a:prstGeom>
          <a:noFill/>
        </p:spPr>
        <p:txBody>
          <a:bodyPr wrap="square" rtlCol="0">
            <a:spAutoFit/>
          </a:bodyPr>
          <a:lstStyle/>
          <a:p>
            <a:pPr>
              <a:buFont typeface="Wingdings" pitchFamily="2" charset="2"/>
              <a:buChar char="u"/>
            </a:pPr>
            <a:r>
              <a:rPr lang="zh-CN" altLang="zh-CN" dirty="0" smtClean="0"/>
              <a:t>相对于银行入股保险公司的情况，保险公司则先于银行行动，我国最早的案例可以追溯到</a:t>
            </a:r>
            <a:r>
              <a:rPr lang="en-US" altLang="zh-CN" dirty="0" smtClean="0"/>
              <a:t>2006</a:t>
            </a:r>
            <a:r>
              <a:rPr lang="zh-CN" altLang="zh-CN" dirty="0" smtClean="0"/>
              <a:t>年。</a:t>
            </a:r>
            <a:endParaRPr lang="en-US" altLang="zh-CN" dirty="0" smtClean="0"/>
          </a:p>
          <a:p>
            <a:pPr>
              <a:buFont typeface="Wingdings" pitchFamily="2" charset="2"/>
              <a:buChar char="u"/>
            </a:pPr>
            <a:r>
              <a:rPr lang="zh-CN" altLang="zh-CN" dirty="0" smtClean="0"/>
              <a:t>根据《关于保险机构投资商业银行股权的通知》</a:t>
            </a:r>
            <a:r>
              <a:rPr lang="en-US" altLang="zh-CN" dirty="0" smtClean="0"/>
              <a:t>, </a:t>
            </a:r>
            <a:r>
              <a:rPr lang="zh-CN" altLang="zh-CN" dirty="0" smtClean="0"/>
              <a:t>允许保险机构投资未上市商业银行的股权</a:t>
            </a:r>
            <a:endParaRPr lang="en-US" altLang="zh-CN" dirty="0" smtClean="0"/>
          </a:p>
          <a:p>
            <a:pPr>
              <a:buFont typeface="Wingdings" pitchFamily="2" charset="2"/>
              <a:buChar char="u"/>
            </a:pPr>
            <a:r>
              <a:rPr lang="zh-CN" altLang="zh-CN" dirty="0" smtClean="0"/>
              <a:t>中国平安和中国人寿还是凭借其在业内龙头地位所积累的优势，在持股银行上先行一步，通过定向增发、购买交易和广泛参与</a:t>
            </a:r>
            <a:r>
              <a:rPr lang="en-US" altLang="zh-CN" dirty="0" smtClean="0"/>
              <a:t>IPO</a:t>
            </a:r>
            <a:r>
              <a:rPr lang="zh-CN" altLang="zh-CN" dirty="0" smtClean="0"/>
              <a:t>认购等多种方式先后入股我国多家银行。近年来，这种保险公司入股商业银行这一趋势越加明显。</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28940"/>
          <a:stretch/>
        </p:blipFill>
        <p:spPr bwMode="auto">
          <a:xfrm>
            <a:off x="0" y="3611979"/>
            <a:ext cx="7596336" cy="641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5"/>
          <p:cNvSpPr>
            <a:spLocks noChangeArrowheads="1"/>
          </p:cNvSpPr>
          <p:nvPr/>
        </p:nvSpPr>
        <p:spPr bwMode="auto">
          <a:xfrm>
            <a:off x="3055937" y="2204864"/>
            <a:ext cx="3214687"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8800" dirty="0">
                <a:latin typeface="经典繁毛楷" pitchFamily="49" charset="-122"/>
                <a:ea typeface="经典繁毛楷" pitchFamily="49" charset="-122"/>
                <a:cs typeface="经典繁毛楷" pitchFamily="49" charset="-122"/>
                <a:sym typeface="叶根友毛笔行书简体" pitchFamily="2" charset="-122"/>
              </a:rPr>
              <a:t>二</a:t>
            </a:r>
            <a:endParaRPr lang="zh-CN" altLang="en-US" dirty="0">
              <a:latin typeface="经典繁毛楷" pitchFamily="49" charset="-122"/>
              <a:ea typeface="经典繁毛楷" pitchFamily="49" charset="-122"/>
              <a:cs typeface="经典繁毛楷" pitchFamily="49" charset="-122"/>
            </a:endParaRPr>
          </a:p>
        </p:txBody>
      </p:sp>
      <p:sp>
        <p:nvSpPr>
          <p:cNvPr id="11" name="矩形 10"/>
          <p:cNvSpPr/>
          <p:nvPr/>
        </p:nvSpPr>
        <p:spPr>
          <a:xfrm>
            <a:off x="4254400" y="2924944"/>
            <a:ext cx="6068480" cy="523220"/>
          </a:xfrm>
          <a:prstGeom prst="rect">
            <a:avLst/>
          </a:prstGeom>
        </p:spPr>
        <p:txBody>
          <a:bodyPr wrap="square">
            <a:spAutoFit/>
          </a:bodyPr>
          <a:lstStyle/>
          <a:p>
            <a:r>
              <a:rPr lang="zh-CN" altLang="zh-CN" sz="2800" b="1" dirty="0" smtClean="0">
                <a:latin typeface="+mj-ea"/>
              </a:rPr>
              <a:t>银行保险股权融合的</a:t>
            </a:r>
            <a:r>
              <a:rPr lang="en-US" altLang="zh-CN" sz="2800" b="1" dirty="0" smtClean="0">
                <a:latin typeface="+mj-ea"/>
              </a:rPr>
              <a:t>SWOT</a:t>
            </a:r>
            <a:r>
              <a:rPr lang="zh-CN" altLang="zh-CN" sz="2800" b="1" dirty="0" smtClean="0">
                <a:latin typeface="+mj-ea"/>
              </a:rPr>
              <a:t>分析</a:t>
            </a:r>
            <a:endParaRPr lang="zh-CN" altLang="en-US" sz="2800" dirty="0">
              <a:latin typeface="经典繁毛楷" pitchFamily="49" charset="-122"/>
              <a:ea typeface="经典繁毛楷" pitchFamily="49" charset="-122"/>
              <a:cs typeface="经典繁毛楷" pitchFamily="49" charset="-122"/>
            </a:endParaRPr>
          </a:p>
        </p:txBody>
      </p:sp>
      <p:sp>
        <p:nvSpPr>
          <p:cNvPr id="13" name="TextBox 11"/>
          <p:cNvSpPr>
            <a:spLocks noChangeArrowheads="1"/>
          </p:cNvSpPr>
          <p:nvPr/>
        </p:nvSpPr>
        <p:spPr bwMode="auto">
          <a:xfrm>
            <a:off x="4282354" y="3395956"/>
            <a:ext cx="350043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000" dirty="0" smtClean="0">
                <a:solidFill>
                  <a:srgbClr val="444444"/>
                </a:solidFill>
                <a:latin typeface="Meiryo" pitchFamily="34" charset="-128"/>
                <a:ea typeface="Meiryo" pitchFamily="34" charset="-128"/>
                <a:cs typeface="Meiryo" pitchFamily="34" charset="-128"/>
                <a:sym typeface="Meiryo" pitchFamily="34" charset="-128"/>
              </a:rPr>
              <a:t>market analysis</a:t>
            </a:r>
            <a:endParaRPr lang="zh-CN" altLang="en-US" sz="1000" dirty="0">
              <a:solidFill>
                <a:srgbClr val="444444"/>
              </a:solidFill>
              <a:latin typeface="Calibri" pitchFamily="34" charset="0"/>
              <a:sym typeface="宋体" charset="-122"/>
            </a:endParaRPr>
          </a:p>
        </p:txBody>
      </p:sp>
      <p:pic>
        <p:nvPicPr>
          <p:cNvPr id="14" name="Picture 12" descr="C:\Users\owen\Desktop\肖雅婷\未标题-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468559" y="1916833"/>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471312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9260" t="44759" b="42164"/>
          <a:stretch/>
        </p:blipFill>
        <p:spPr bwMode="auto">
          <a:xfrm>
            <a:off x="6131049" y="4509120"/>
            <a:ext cx="3012951" cy="896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467544" y="923683"/>
            <a:ext cx="3960440" cy="400110"/>
          </a:xfrm>
          <a:prstGeom prst="rect">
            <a:avLst/>
          </a:prstGeom>
          <a:noFill/>
        </p:spPr>
        <p:txBody>
          <a:bodyPr wrap="square" rtlCol="0">
            <a:spAutoFit/>
          </a:bodyPr>
          <a:lstStyle/>
          <a:p>
            <a:r>
              <a:rPr lang="en-US" altLang="zh-CN" sz="2000" dirty="0" smtClean="0"/>
              <a:t>SWOT</a:t>
            </a:r>
            <a:r>
              <a:rPr lang="zh-CN" altLang="zh-CN" sz="2000" dirty="0" smtClean="0"/>
              <a:t>战略分析矩阵</a:t>
            </a:r>
            <a:endParaRPr lang="zh-CN" altLang="en-US" sz="2000" dirty="0">
              <a:latin typeface="幼圆" pitchFamily="49" charset="-122"/>
              <a:ea typeface="幼圆" pitchFamily="49" charset="-122"/>
            </a:endParaRPr>
          </a:p>
        </p:txBody>
      </p:sp>
      <p:graphicFrame>
        <p:nvGraphicFramePr>
          <p:cNvPr id="13" name="表格 12"/>
          <p:cNvGraphicFramePr>
            <a:graphicFrameLocks noGrp="1"/>
          </p:cNvGraphicFramePr>
          <p:nvPr/>
        </p:nvGraphicFramePr>
        <p:xfrm>
          <a:off x="500034" y="1571612"/>
          <a:ext cx="8405850" cy="4960958"/>
        </p:xfrm>
        <a:graphic>
          <a:graphicData uri="http://schemas.openxmlformats.org/drawingml/2006/table">
            <a:tbl>
              <a:tblPr firstRow="1" bandRow="1">
                <a:tableStyleId>{5C22544A-7EE6-4342-B048-85BDC9FD1C3A}</a:tableStyleId>
              </a:tblPr>
              <a:tblGrid>
                <a:gridCol w="4202925"/>
                <a:gridCol w="4202925"/>
              </a:tblGrid>
              <a:tr h="2480479">
                <a:tc>
                  <a:txBody>
                    <a:bodyPr/>
                    <a:lstStyle/>
                    <a:p>
                      <a:r>
                        <a:rPr lang="zh-CN" altLang="zh-CN" sz="1800" b="1" kern="1200" dirty="0" smtClean="0">
                          <a:solidFill>
                            <a:schemeClr val="lt1"/>
                          </a:solidFill>
                          <a:latin typeface="+mn-lt"/>
                          <a:ea typeface="+mn-ea"/>
                          <a:cs typeface="+mn-cs"/>
                        </a:rPr>
                        <a:t>优势：</a:t>
                      </a:r>
                    </a:p>
                    <a:p>
                      <a:r>
                        <a:rPr lang="en-US" altLang="zh-CN" sz="1800" b="1" kern="1200" dirty="0" smtClean="0">
                          <a:solidFill>
                            <a:schemeClr val="lt1"/>
                          </a:solidFill>
                          <a:latin typeface="+mn-lt"/>
                          <a:ea typeface="+mn-ea"/>
                          <a:cs typeface="+mn-cs"/>
                        </a:rPr>
                        <a:t>1. </a:t>
                      </a:r>
                      <a:r>
                        <a:rPr lang="zh-CN" altLang="zh-CN" sz="1800" b="1" kern="1200" dirty="0" smtClean="0">
                          <a:solidFill>
                            <a:schemeClr val="lt1"/>
                          </a:solidFill>
                          <a:latin typeface="+mn-lt"/>
                          <a:ea typeface="+mn-ea"/>
                          <a:cs typeface="+mn-cs"/>
                        </a:rPr>
                        <a:t>业务发展方面：促进混业经营发展、实现品牌效应</a:t>
                      </a:r>
                    </a:p>
                    <a:p>
                      <a:r>
                        <a:rPr lang="en-US" altLang="zh-CN" sz="1800" b="1" kern="1200" dirty="0" smtClean="0">
                          <a:solidFill>
                            <a:schemeClr val="lt1"/>
                          </a:solidFill>
                          <a:latin typeface="+mn-lt"/>
                          <a:ea typeface="+mn-ea"/>
                          <a:cs typeface="+mn-cs"/>
                        </a:rPr>
                        <a:t>2. </a:t>
                      </a:r>
                      <a:r>
                        <a:rPr lang="zh-CN" altLang="zh-CN" sz="1800" b="1" kern="1200" dirty="0" smtClean="0">
                          <a:solidFill>
                            <a:schemeClr val="lt1"/>
                          </a:solidFill>
                          <a:latin typeface="+mn-lt"/>
                          <a:ea typeface="+mn-ea"/>
                          <a:cs typeface="+mn-cs"/>
                        </a:rPr>
                        <a:t>经营效率方面：实现协同效应、提高资源利用效率</a:t>
                      </a:r>
                    </a:p>
                    <a:p>
                      <a:r>
                        <a:rPr lang="en-US" altLang="zh-CN" sz="1800" b="1" kern="1200" dirty="0" smtClean="0">
                          <a:solidFill>
                            <a:schemeClr val="lt1"/>
                          </a:solidFill>
                          <a:latin typeface="+mn-lt"/>
                          <a:ea typeface="+mn-ea"/>
                          <a:cs typeface="+mn-cs"/>
                        </a:rPr>
                        <a:t>3. </a:t>
                      </a:r>
                      <a:r>
                        <a:rPr lang="zh-CN" altLang="zh-CN" sz="1800" b="1" kern="1200" dirty="0" smtClean="0">
                          <a:solidFill>
                            <a:schemeClr val="lt1"/>
                          </a:solidFill>
                          <a:latin typeface="+mn-lt"/>
                          <a:ea typeface="+mn-ea"/>
                          <a:cs typeface="+mn-cs"/>
                        </a:rPr>
                        <a:t>突破监管瓶颈</a:t>
                      </a:r>
                      <a:endParaRPr lang="zh-CN" altLang="en-US" dirty="0"/>
                    </a:p>
                  </a:txBody>
                  <a:tcPr>
                    <a:solidFill>
                      <a:schemeClr val="accent2"/>
                    </a:solidFill>
                  </a:tcPr>
                </a:tc>
                <a:tc>
                  <a:txBody>
                    <a:bodyPr/>
                    <a:lstStyle/>
                    <a:p>
                      <a:r>
                        <a:rPr lang="zh-CN" altLang="zh-CN" sz="1800" b="1" kern="1200" dirty="0" smtClean="0">
                          <a:solidFill>
                            <a:schemeClr val="lt1"/>
                          </a:solidFill>
                          <a:latin typeface="+mn-lt"/>
                          <a:ea typeface="+mn-ea"/>
                          <a:cs typeface="+mn-cs"/>
                        </a:rPr>
                        <a:t>劣势：</a:t>
                      </a:r>
                    </a:p>
                    <a:p>
                      <a:r>
                        <a:rPr lang="en-US" altLang="zh-CN" sz="1800" b="1" kern="1200" dirty="0" smtClean="0">
                          <a:solidFill>
                            <a:schemeClr val="lt1"/>
                          </a:solidFill>
                          <a:latin typeface="+mn-lt"/>
                          <a:ea typeface="+mn-ea"/>
                          <a:cs typeface="+mn-cs"/>
                        </a:rPr>
                        <a:t>1.</a:t>
                      </a:r>
                      <a:r>
                        <a:rPr lang="zh-CN" altLang="zh-CN" sz="1800" b="1" kern="1200" dirty="0" smtClean="0">
                          <a:solidFill>
                            <a:schemeClr val="lt1"/>
                          </a:solidFill>
                          <a:latin typeface="+mn-lt"/>
                          <a:ea typeface="+mn-ea"/>
                          <a:cs typeface="+mn-cs"/>
                        </a:rPr>
                        <a:t>存在组织、文化、人事上的差异</a:t>
                      </a:r>
                    </a:p>
                    <a:p>
                      <a:r>
                        <a:rPr lang="en-US" altLang="zh-CN" sz="1800" b="1" kern="1200" dirty="0" smtClean="0">
                          <a:solidFill>
                            <a:schemeClr val="lt1"/>
                          </a:solidFill>
                          <a:latin typeface="+mn-lt"/>
                          <a:ea typeface="+mn-ea"/>
                          <a:cs typeface="+mn-cs"/>
                        </a:rPr>
                        <a:t>2.</a:t>
                      </a:r>
                      <a:r>
                        <a:rPr lang="zh-CN" altLang="zh-CN" sz="1800" b="1" kern="1200" dirty="0" smtClean="0">
                          <a:solidFill>
                            <a:schemeClr val="lt1"/>
                          </a:solidFill>
                          <a:latin typeface="+mn-lt"/>
                          <a:ea typeface="+mn-ea"/>
                          <a:cs typeface="+mn-cs"/>
                        </a:rPr>
                        <a:t>受到企业资本实力的影响</a:t>
                      </a:r>
                    </a:p>
                    <a:p>
                      <a:r>
                        <a:rPr lang="en-US" altLang="zh-CN" sz="1800" b="1" kern="1200" dirty="0" smtClean="0">
                          <a:solidFill>
                            <a:schemeClr val="lt1"/>
                          </a:solidFill>
                          <a:latin typeface="+mn-lt"/>
                          <a:ea typeface="+mn-ea"/>
                          <a:cs typeface="+mn-cs"/>
                        </a:rPr>
                        <a:t>3.</a:t>
                      </a:r>
                      <a:r>
                        <a:rPr lang="zh-CN" altLang="zh-CN" sz="1800" b="1" kern="1200" dirty="0" smtClean="0">
                          <a:solidFill>
                            <a:schemeClr val="lt1"/>
                          </a:solidFill>
                          <a:latin typeface="+mn-lt"/>
                          <a:ea typeface="+mn-ea"/>
                          <a:cs typeface="+mn-cs"/>
                        </a:rPr>
                        <a:t>不利于风险控制</a:t>
                      </a:r>
                      <a:endParaRPr lang="zh-CN" altLang="en-US" dirty="0"/>
                    </a:p>
                  </a:txBody>
                  <a:tcPr>
                    <a:solidFill>
                      <a:schemeClr val="accent2">
                        <a:lumMod val="60000"/>
                        <a:lumOff val="40000"/>
                      </a:schemeClr>
                    </a:solidFill>
                  </a:tcPr>
                </a:tc>
              </a:tr>
              <a:tr h="2480479">
                <a:tc>
                  <a:txBody>
                    <a:bodyPr/>
                    <a:lstStyle/>
                    <a:p>
                      <a:r>
                        <a:rPr lang="zh-CN" altLang="zh-CN" sz="1800" kern="1200" dirty="0" smtClean="0">
                          <a:solidFill>
                            <a:schemeClr val="dk1"/>
                          </a:solidFill>
                          <a:latin typeface="+mn-lt"/>
                          <a:ea typeface="+mn-ea"/>
                          <a:cs typeface="+mn-cs"/>
                        </a:rPr>
                        <a:t>机会：</a:t>
                      </a:r>
                    </a:p>
                    <a:p>
                      <a:r>
                        <a:rPr lang="en-US" altLang="zh-CN" sz="1800" kern="1200" dirty="0" smtClean="0">
                          <a:solidFill>
                            <a:schemeClr val="dk1"/>
                          </a:solidFill>
                          <a:latin typeface="+mn-lt"/>
                          <a:ea typeface="+mn-ea"/>
                          <a:cs typeface="+mn-cs"/>
                        </a:rPr>
                        <a:t>1.</a:t>
                      </a:r>
                      <a:r>
                        <a:rPr lang="zh-CN" altLang="zh-CN" sz="1800" kern="1200" dirty="0" smtClean="0">
                          <a:solidFill>
                            <a:schemeClr val="dk1"/>
                          </a:solidFill>
                          <a:latin typeface="+mn-lt"/>
                          <a:ea typeface="+mn-ea"/>
                          <a:cs typeface="+mn-cs"/>
                        </a:rPr>
                        <a:t>分业经营与分业监管框架下银行保险合作形式的最佳选择之一</a:t>
                      </a:r>
                    </a:p>
                    <a:p>
                      <a:r>
                        <a:rPr lang="en-US" altLang="zh-CN" sz="1800" kern="1200" dirty="0" smtClean="0">
                          <a:solidFill>
                            <a:schemeClr val="dk1"/>
                          </a:solidFill>
                          <a:latin typeface="+mn-lt"/>
                          <a:ea typeface="+mn-ea"/>
                          <a:cs typeface="+mn-cs"/>
                        </a:rPr>
                        <a:t>2.</a:t>
                      </a:r>
                      <a:r>
                        <a:rPr lang="zh-CN" altLang="zh-CN" sz="1800" kern="1200" dirty="0" smtClean="0">
                          <a:solidFill>
                            <a:schemeClr val="dk1"/>
                          </a:solidFill>
                          <a:latin typeface="+mn-lt"/>
                          <a:ea typeface="+mn-ea"/>
                          <a:cs typeface="+mn-cs"/>
                        </a:rPr>
                        <a:t>满足客户综合性的金融服务需求</a:t>
                      </a:r>
                      <a:endParaRPr lang="zh-CN" altLang="en-US" dirty="0"/>
                    </a:p>
                  </a:txBody>
                  <a:tcPr>
                    <a:solidFill>
                      <a:schemeClr val="accent2">
                        <a:lumMod val="40000"/>
                        <a:lumOff val="60000"/>
                      </a:schemeClr>
                    </a:solidFill>
                  </a:tcPr>
                </a:tc>
                <a:tc>
                  <a:txBody>
                    <a:bodyPr/>
                    <a:lstStyle/>
                    <a:p>
                      <a:r>
                        <a:rPr lang="zh-CN" altLang="zh-CN" sz="1800" kern="1200" dirty="0" smtClean="0">
                          <a:solidFill>
                            <a:schemeClr val="dk1"/>
                          </a:solidFill>
                          <a:latin typeface="+mn-lt"/>
                          <a:ea typeface="+mn-ea"/>
                          <a:cs typeface="+mn-cs"/>
                        </a:rPr>
                        <a:t>威胁：</a:t>
                      </a:r>
                    </a:p>
                    <a:p>
                      <a:r>
                        <a:rPr lang="en-US" altLang="zh-CN" sz="1800" kern="1200" dirty="0" smtClean="0">
                          <a:solidFill>
                            <a:schemeClr val="dk1"/>
                          </a:solidFill>
                          <a:latin typeface="+mn-lt"/>
                          <a:ea typeface="+mn-ea"/>
                          <a:cs typeface="+mn-cs"/>
                        </a:rPr>
                        <a:t>1.</a:t>
                      </a:r>
                      <a:r>
                        <a:rPr lang="zh-CN" altLang="zh-CN" sz="1800" kern="1200" dirty="0" smtClean="0">
                          <a:solidFill>
                            <a:schemeClr val="dk1"/>
                          </a:solidFill>
                          <a:latin typeface="+mn-lt"/>
                          <a:ea typeface="+mn-ea"/>
                          <a:cs typeface="+mn-cs"/>
                        </a:rPr>
                        <a:t>受制于分业监管</a:t>
                      </a:r>
                    </a:p>
                    <a:p>
                      <a:r>
                        <a:rPr lang="en-US" altLang="zh-CN" sz="1800" kern="1200" dirty="0" smtClean="0">
                          <a:solidFill>
                            <a:schemeClr val="dk1"/>
                          </a:solidFill>
                          <a:latin typeface="+mn-lt"/>
                          <a:ea typeface="+mn-ea"/>
                          <a:cs typeface="+mn-cs"/>
                        </a:rPr>
                        <a:t>2.</a:t>
                      </a:r>
                      <a:r>
                        <a:rPr lang="zh-CN" altLang="zh-CN" sz="1800" kern="1200" dirty="0" smtClean="0">
                          <a:solidFill>
                            <a:schemeClr val="dk1"/>
                          </a:solidFill>
                          <a:latin typeface="+mn-lt"/>
                          <a:ea typeface="+mn-ea"/>
                          <a:cs typeface="+mn-cs"/>
                        </a:rPr>
                        <a:t>受制于市场效率低下</a:t>
                      </a:r>
                    </a:p>
                    <a:p>
                      <a:endParaRPr lang="zh-CN" altLang="en-US"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xmlns="" val="159271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grpId="1"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427439" y="2390001"/>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矩形 12"/>
          <p:cNvSpPr/>
          <p:nvPr/>
        </p:nvSpPr>
        <p:spPr>
          <a:xfrm>
            <a:off x="642910" y="357166"/>
            <a:ext cx="1422184" cy="830997"/>
          </a:xfrm>
          <a:prstGeom prst="rect">
            <a:avLst/>
          </a:prstGeom>
        </p:spPr>
        <p:txBody>
          <a:bodyPr wrap="none">
            <a:spAutoFit/>
          </a:bodyPr>
          <a:lstStyle/>
          <a:p>
            <a:pPr algn="r"/>
            <a:r>
              <a:rPr lang="zh-CN" altLang="zh-CN" sz="4800" b="1" dirty="0" smtClean="0"/>
              <a:t>优势</a:t>
            </a:r>
            <a:endParaRPr lang="zh-CN" altLang="en-US" sz="4800" dirty="0">
              <a:latin typeface="经典繁毛楷" pitchFamily="49" charset="-122"/>
              <a:ea typeface="经典繁毛楷" pitchFamily="49" charset="-122"/>
              <a:cs typeface="经典繁毛楷" pitchFamily="49" charset="-122"/>
            </a:endParaRPr>
          </a:p>
        </p:txBody>
      </p:sp>
      <p:graphicFrame>
        <p:nvGraphicFramePr>
          <p:cNvPr id="19" name="图示 18"/>
          <p:cNvGraphicFramePr/>
          <p:nvPr/>
        </p:nvGraphicFramePr>
        <p:xfrm>
          <a:off x="1357290" y="135729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2500298" y="1428736"/>
            <a:ext cx="4857784" cy="923330"/>
          </a:xfrm>
          <a:prstGeom prst="rect">
            <a:avLst/>
          </a:prstGeom>
          <a:noFill/>
        </p:spPr>
        <p:txBody>
          <a:bodyPr wrap="square" rtlCol="0">
            <a:spAutoFit/>
          </a:bodyPr>
          <a:lstStyle/>
          <a:p>
            <a:r>
              <a:rPr lang="zh-CN" altLang="zh-CN" dirty="0" smtClean="0"/>
              <a:t>建立起功能较为完全的金融服务集团，使其旗下提供的产品和服务更加符合市场的要求</a:t>
            </a:r>
            <a:r>
              <a:rPr lang="zh-CN" altLang="en-US" dirty="0" smtClean="0"/>
              <a:t>，</a:t>
            </a:r>
            <a:r>
              <a:rPr lang="zh-CN" altLang="zh-CN" dirty="0" smtClean="0"/>
              <a:t>专门化定制的保险产品</a:t>
            </a:r>
            <a:endParaRPr lang="zh-CN" altLang="en-US" dirty="0"/>
          </a:p>
        </p:txBody>
      </p:sp>
      <p:sp>
        <p:nvSpPr>
          <p:cNvPr id="22" name="TextBox 21"/>
          <p:cNvSpPr txBox="1"/>
          <p:nvPr/>
        </p:nvSpPr>
        <p:spPr>
          <a:xfrm>
            <a:off x="2500298" y="2714620"/>
            <a:ext cx="4786346" cy="923330"/>
          </a:xfrm>
          <a:prstGeom prst="rect">
            <a:avLst/>
          </a:prstGeom>
          <a:noFill/>
        </p:spPr>
        <p:txBody>
          <a:bodyPr wrap="square" rtlCol="0">
            <a:spAutoFit/>
          </a:bodyPr>
          <a:lstStyle/>
          <a:p>
            <a:r>
              <a:rPr lang="zh-CN" altLang="zh-CN" dirty="0" smtClean="0"/>
              <a:t>商业银行和保险公司也在极力追求规模经济和范围经济，通过合作模式下的生产和销售实现成本节约的目的</a:t>
            </a:r>
            <a:endParaRPr lang="zh-CN" altLang="en-US" dirty="0"/>
          </a:p>
        </p:txBody>
      </p:sp>
      <p:sp>
        <p:nvSpPr>
          <p:cNvPr id="24" name="TextBox 23"/>
          <p:cNvSpPr txBox="1"/>
          <p:nvPr/>
        </p:nvSpPr>
        <p:spPr>
          <a:xfrm>
            <a:off x="2500298" y="3929066"/>
            <a:ext cx="4857784" cy="923330"/>
          </a:xfrm>
          <a:prstGeom prst="rect">
            <a:avLst/>
          </a:prstGeom>
          <a:noFill/>
        </p:spPr>
        <p:txBody>
          <a:bodyPr wrap="square" rtlCol="0">
            <a:spAutoFit/>
          </a:bodyPr>
          <a:lstStyle/>
          <a:p>
            <a:r>
              <a:rPr lang="zh-CN" altLang="zh-CN" dirty="0" smtClean="0"/>
              <a:t>减少了同业之间的恶性竞争，提高了受控于银行的保险公司和受控于保险公司的银行的市场竞争力</a:t>
            </a:r>
            <a:endParaRPr lang="zh-CN" altLang="en-US" dirty="0"/>
          </a:p>
        </p:txBody>
      </p:sp>
    </p:spTree>
    <p:extLst>
      <p:ext uri="{BB962C8B-B14F-4D97-AF65-F5344CB8AC3E}">
        <p14:creationId xmlns:p14="http://schemas.microsoft.com/office/powerpoint/2010/main" xmlns="" val="3308371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grpId="1"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7308304" y="2386818"/>
            <a:ext cx="2263135" cy="22631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2" descr="C:\Users\owen\Desktop\肖雅婷\未标题-2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427439" y="2390001"/>
            <a:ext cx="2263135" cy="226313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矩形 8"/>
          <p:cNvSpPr/>
          <p:nvPr/>
        </p:nvSpPr>
        <p:spPr>
          <a:xfrm>
            <a:off x="785786" y="642918"/>
            <a:ext cx="1422184" cy="830997"/>
          </a:xfrm>
          <a:prstGeom prst="rect">
            <a:avLst/>
          </a:prstGeom>
        </p:spPr>
        <p:txBody>
          <a:bodyPr wrap="none">
            <a:spAutoFit/>
          </a:bodyPr>
          <a:lstStyle/>
          <a:p>
            <a:pPr algn="r"/>
            <a:r>
              <a:rPr lang="zh-CN" altLang="zh-CN" sz="4800" b="1" dirty="0" smtClean="0"/>
              <a:t>劣势</a:t>
            </a:r>
            <a:endParaRPr lang="zh-CN" altLang="en-US" sz="4800" dirty="0">
              <a:latin typeface="经典繁毛楷" pitchFamily="49" charset="-122"/>
              <a:ea typeface="经典繁毛楷" pitchFamily="49" charset="-122"/>
              <a:cs typeface="经典繁毛楷" pitchFamily="49" charset="-122"/>
            </a:endParaRPr>
          </a:p>
        </p:txBody>
      </p:sp>
      <p:graphicFrame>
        <p:nvGraphicFramePr>
          <p:cNvPr id="13" name="图示 12"/>
          <p:cNvGraphicFramePr/>
          <p:nvPr/>
        </p:nvGraphicFramePr>
        <p:xfrm>
          <a:off x="1524000" y="1397000"/>
          <a:ext cx="6096000"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1987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grpId="1"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1575</Words>
  <Application>Microsoft Office PowerPoint</Application>
  <PresentationFormat>全屏显示(4:3)</PresentationFormat>
  <Paragraphs>91</Paragraphs>
  <Slides>15</Slides>
  <Notes>2</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owen</dc:creator>
  <cp:lastModifiedBy>微软中国</cp:lastModifiedBy>
  <cp:revision>54</cp:revision>
  <dcterms:created xsi:type="dcterms:W3CDTF">2013-05-21T09:35:37Z</dcterms:created>
  <dcterms:modified xsi:type="dcterms:W3CDTF">2013-07-19T02:40:22Z</dcterms:modified>
</cp:coreProperties>
</file>